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305" r:id="rId2"/>
    <p:sldId id="323" r:id="rId3"/>
    <p:sldId id="325" r:id="rId4"/>
    <p:sldId id="326" r:id="rId5"/>
    <p:sldId id="324" r:id="rId6"/>
    <p:sldId id="329" r:id="rId7"/>
    <p:sldId id="331" r:id="rId8"/>
    <p:sldId id="371" r:id="rId9"/>
    <p:sldId id="370" r:id="rId10"/>
    <p:sldId id="372" r:id="rId11"/>
    <p:sldId id="373" r:id="rId12"/>
    <p:sldId id="374" r:id="rId13"/>
    <p:sldId id="375" r:id="rId14"/>
    <p:sldId id="376" r:id="rId15"/>
    <p:sldId id="380" r:id="rId16"/>
    <p:sldId id="420" r:id="rId17"/>
    <p:sldId id="387" r:id="rId18"/>
    <p:sldId id="388" r:id="rId19"/>
    <p:sldId id="389" r:id="rId20"/>
    <p:sldId id="378" r:id="rId21"/>
    <p:sldId id="357" r:id="rId22"/>
    <p:sldId id="379" r:id="rId23"/>
    <p:sldId id="382" r:id="rId24"/>
    <p:sldId id="385" r:id="rId25"/>
    <p:sldId id="390" r:id="rId26"/>
    <p:sldId id="391" r:id="rId27"/>
    <p:sldId id="392" r:id="rId28"/>
    <p:sldId id="307" r:id="rId29"/>
    <p:sldId id="394" r:id="rId30"/>
    <p:sldId id="398" r:id="rId31"/>
    <p:sldId id="386" r:id="rId32"/>
    <p:sldId id="397" r:id="rId33"/>
    <p:sldId id="399" r:id="rId34"/>
    <p:sldId id="403" r:id="rId35"/>
    <p:sldId id="402" r:id="rId36"/>
    <p:sldId id="401" r:id="rId37"/>
    <p:sldId id="308" r:id="rId38"/>
    <p:sldId id="423" r:id="rId39"/>
    <p:sldId id="421" r:id="rId40"/>
    <p:sldId id="422" r:id="rId41"/>
    <p:sldId id="404" r:id="rId42"/>
    <p:sldId id="405" r:id="rId43"/>
    <p:sldId id="407" r:id="rId44"/>
    <p:sldId id="408" r:id="rId45"/>
    <p:sldId id="409" r:id="rId46"/>
    <p:sldId id="410" r:id="rId47"/>
    <p:sldId id="424" r:id="rId48"/>
    <p:sldId id="414" r:id="rId49"/>
    <p:sldId id="415" r:id="rId50"/>
    <p:sldId id="416" r:id="rId51"/>
    <p:sldId id="417" r:id="rId52"/>
    <p:sldId id="418" r:id="rId53"/>
    <p:sldId id="412" r:id="rId54"/>
    <p:sldId id="419" r:id="rId55"/>
    <p:sldId id="316" r:id="rId56"/>
    <p:sldId id="413" r:id="rId57"/>
    <p:sldId id="303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3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2B2B2"/>
    <a:srgbClr val="FF0000"/>
    <a:srgbClr val="FF00FF"/>
    <a:srgbClr val="EAEAEA"/>
    <a:srgbClr val="F8F8F8"/>
    <a:srgbClr val="DDDDDD"/>
    <a:srgbClr val="C9FFE9"/>
    <a:srgbClr val="FEFCE2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FD8D93-2072-4255-A928-BB0CB5A925F6}" v="39" dt="2023-07-23T21:29:56.7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162" autoAdjust="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>
        <p:guide orient="horz" pos="2614"/>
        <p:guide pos="338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Jiaheng" userId="5e9fd0c4544f5004" providerId="LiveId" clId="{A7FD8D93-2072-4255-A928-BB0CB5A925F6}"/>
    <pc:docChg chg="undo custSel addSld modSld sldOrd">
      <pc:chgData name="Wang Jiaheng" userId="5e9fd0c4544f5004" providerId="LiveId" clId="{A7FD8D93-2072-4255-A928-BB0CB5A925F6}" dt="2023-07-23T21:31:21.905" v="122" actId="207"/>
      <pc:docMkLst>
        <pc:docMk/>
      </pc:docMkLst>
      <pc:sldChg chg="modSp mod">
        <pc:chgData name="Wang Jiaheng" userId="5e9fd0c4544f5004" providerId="LiveId" clId="{A7FD8D93-2072-4255-A928-BB0CB5A925F6}" dt="2023-07-23T21:26:48.581" v="21" actId="20577"/>
        <pc:sldMkLst>
          <pc:docMk/>
          <pc:sldMk cId="2000395817" sldId="305"/>
        </pc:sldMkLst>
        <pc:spChg chg="mod">
          <ac:chgData name="Wang Jiaheng" userId="5e9fd0c4544f5004" providerId="LiveId" clId="{A7FD8D93-2072-4255-A928-BB0CB5A925F6}" dt="2023-07-23T21:26:34.657" v="16" actId="403"/>
          <ac:spMkLst>
            <pc:docMk/>
            <pc:sldMk cId="2000395817" sldId="305"/>
            <ac:spMk id="2" creationId="{E3DB0120-6EF1-C668-47EE-76A7E0D1ECC6}"/>
          </ac:spMkLst>
        </pc:spChg>
        <pc:spChg chg="mod">
          <ac:chgData name="Wang Jiaheng" userId="5e9fd0c4544f5004" providerId="LiveId" clId="{A7FD8D93-2072-4255-A928-BB0CB5A925F6}" dt="2023-07-23T21:26:48.581" v="21" actId="20577"/>
          <ac:spMkLst>
            <pc:docMk/>
            <pc:sldMk cId="2000395817" sldId="305"/>
            <ac:spMk id="3" creationId="{0A54050E-D959-DE84-BF4F-F73101F17150}"/>
          </ac:spMkLst>
        </pc:spChg>
      </pc:sldChg>
      <pc:sldChg chg="modSp new mod">
        <pc:chgData name="Wang Jiaheng" userId="5e9fd0c4544f5004" providerId="LiveId" clId="{A7FD8D93-2072-4255-A928-BB0CB5A925F6}" dt="2023-07-23T21:28:24.268" v="58" actId="207"/>
        <pc:sldMkLst>
          <pc:docMk/>
          <pc:sldMk cId="3893160588" sldId="363"/>
        </pc:sldMkLst>
        <pc:spChg chg="mod">
          <ac:chgData name="Wang Jiaheng" userId="5e9fd0c4544f5004" providerId="LiveId" clId="{A7FD8D93-2072-4255-A928-BB0CB5A925F6}" dt="2023-07-23T21:28:24.268" v="58" actId="207"/>
          <ac:spMkLst>
            <pc:docMk/>
            <pc:sldMk cId="3893160588" sldId="363"/>
            <ac:spMk id="2" creationId="{1F306071-07FA-DA45-6A18-6D68A107D4B4}"/>
          </ac:spMkLst>
        </pc:spChg>
      </pc:sldChg>
      <pc:sldChg chg="modSp add mod ord">
        <pc:chgData name="Wang Jiaheng" userId="5e9fd0c4544f5004" providerId="LiveId" clId="{A7FD8D93-2072-4255-A928-BB0CB5A925F6}" dt="2023-07-23T21:31:21.905" v="122" actId="207"/>
        <pc:sldMkLst>
          <pc:docMk/>
          <pc:sldMk cId="1080375138" sldId="364"/>
        </pc:sldMkLst>
        <pc:spChg chg="mod">
          <ac:chgData name="Wang Jiaheng" userId="5e9fd0c4544f5004" providerId="LiveId" clId="{A7FD8D93-2072-4255-A928-BB0CB5A925F6}" dt="2023-07-23T21:28:41.501" v="69" actId="20577"/>
          <ac:spMkLst>
            <pc:docMk/>
            <pc:sldMk cId="1080375138" sldId="364"/>
            <ac:spMk id="2" creationId="{8C7EE0EA-2E0E-9B78-0E7B-AFEEC001D1E4}"/>
          </ac:spMkLst>
        </pc:spChg>
        <pc:spChg chg="mod">
          <ac:chgData name="Wang Jiaheng" userId="5e9fd0c4544f5004" providerId="LiveId" clId="{A7FD8D93-2072-4255-A928-BB0CB5A925F6}" dt="2023-07-23T21:29:56.771" v="109" actId="207"/>
          <ac:spMkLst>
            <pc:docMk/>
            <pc:sldMk cId="1080375138" sldId="364"/>
            <ac:spMk id="3" creationId="{5E25B3A7-3BAC-70AC-CF7B-450F874FBB41}"/>
          </ac:spMkLst>
        </pc:spChg>
        <pc:spChg chg="mod">
          <ac:chgData name="Wang Jiaheng" userId="5e9fd0c4544f5004" providerId="LiveId" clId="{A7FD8D93-2072-4255-A928-BB0CB5A925F6}" dt="2023-07-23T21:31:21.905" v="122" actId="207"/>
          <ac:spMkLst>
            <pc:docMk/>
            <pc:sldMk cId="1080375138" sldId="364"/>
            <ac:spMk id="14" creationId="{044DD6DE-2D43-C832-F0ED-9B8CF1D0B6C9}"/>
          </ac:spMkLst>
        </pc:spChg>
        <pc:spChg chg="mod">
          <ac:chgData name="Wang Jiaheng" userId="5e9fd0c4544f5004" providerId="LiveId" clId="{A7FD8D93-2072-4255-A928-BB0CB5A925F6}" dt="2023-07-23T21:31:19.002" v="121" actId="207"/>
          <ac:spMkLst>
            <pc:docMk/>
            <pc:sldMk cId="1080375138" sldId="364"/>
            <ac:spMk id="15" creationId="{7CDCE5C2-AC78-5963-251B-0068A6B69F0B}"/>
          </ac:spMkLst>
        </pc:spChg>
        <pc:spChg chg="mod">
          <ac:chgData name="Wang Jiaheng" userId="5e9fd0c4544f5004" providerId="LiveId" clId="{A7FD8D93-2072-4255-A928-BB0CB5A925F6}" dt="2023-07-23T21:30:42.579" v="114" actId="207"/>
          <ac:spMkLst>
            <pc:docMk/>
            <pc:sldMk cId="1080375138" sldId="364"/>
            <ac:spMk id="17" creationId="{CF1D2F9A-470E-CE1B-D042-8B36452685A9}"/>
          </ac:spMkLst>
        </pc:spChg>
        <pc:spChg chg="mod">
          <ac:chgData name="Wang Jiaheng" userId="5e9fd0c4544f5004" providerId="LiveId" clId="{A7FD8D93-2072-4255-A928-BB0CB5A925F6}" dt="2023-07-23T21:31:13.816" v="120" actId="207"/>
          <ac:spMkLst>
            <pc:docMk/>
            <pc:sldMk cId="1080375138" sldId="364"/>
            <ac:spMk id="19" creationId="{C9AE6630-E391-9563-0535-811F5EC82D1E}"/>
          </ac:spMkLst>
        </pc:spChg>
        <pc:spChg chg="mod">
          <ac:chgData name="Wang Jiaheng" userId="5e9fd0c4544f5004" providerId="LiveId" clId="{A7FD8D93-2072-4255-A928-BB0CB5A925F6}" dt="2023-07-23T21:30:37.290" v="113" actId="207"/>
          <ac:spMkLst>
            <pc:docMk/>
            <pc:sldMk cId="1080375138" sldId="364"/>
            <ac:spMk id="20" creationId="{6A7ECC87-DEDC-A107-8BD1-4E40401547AC}"/>
          </ac:spMkLst>
        </pc:spChg>
        <pc:spChg chg="mod">
          <ac:chgData name="Wang Jiaheng" userId="5e9fd0c4544f5004" providerId="LiveId" clId="{A7FD8D93-2072-4255-A928-BB0CB5A925F6}" dt="2023-07-23T21:31:05.967" v="119" actId="207"/>
          <ac:spMkLst>
            <pc:docMk/>
            <pc:sldMk cId="1080375138" sldId="364"/>
            <ac:spMk id="21" creationId="{B53F583A-C5DB-BABE-05DB-B45B76C4F58E}"/>
          </ac:spMkLst>
        </pc:spChg>
        <pc:spChg chg="mod">
          <ac:chgData name="Wang Jiaheng" userId="5e9fd0c4544f5004" providerId="LiveId" clId="{A7FD8D93-2072-4255-A928-BB0CB5A925F6}" dt="2023-07-23T21:31:03.330" v="118" actId="207"/>
          <ac:spMkLst>
            <pc:docMk/>
            <pc:sldMk cId="1080375138" sldId="364"/>
            <ac:spMk id="27" creationId="{678B4FF2-AC3D-404D-DCCC-8B855C55ACA6}"/>
          </ac:spMkLst>
        </pc:spChg>
        <pc:spChg chg="mod">
          <ac:chgData name="Wang Jiaheng" userId="5e9fd0c4544f5004" providerId="LiveId" clId="{A7FD8D93-2072-4255-A928-BB0CB5A925F6}" dt="2023-07-23T21:30:30.457" v="112" actId="207"/>
          <ac:spMkLst>
            <pc:docMk/>
            <pc:sldMk cId="1080375138" sldId="364"/>
            <ac:spMk id="28" creationId="{A3032CBF-9555-BEB1-7B73-E05C4B0E8D5E}"/>
          </ac:spMkLst>
        </pc:spChg>
        <pc:spChg chg="mod">
          <ac:chgData name="Wang Jiaheng" userId="5e9fd0c4544f5004" providerId="LiveId" clId="{A7FD8D93-2072-4255-A928-BB0CB5A925F6}" dt="2023-07-23T21:30:54.289" v="117" actId="207"/>
          <ac:spMkLst>
            <pc:docMk/>
            <pc:sldMk cId="1080375138" sldId="364"/>
            <ac:spMk id="31" creationId="{8A91B60F-60D5-70D0-F3C0-20B7AEA9DD05}"/>
          </ac:spMkLst>
        </pc:spChg>
        <pc:spChg chg="mod">
          <ac:chgData name="Wang Jiaheng" userId="5e9fd0c4544f5004" providerId="LiveId" clId="{A7FD8D93-2072-4255-A928-BB0CB5A925F6}" dt="2023-07-23T21:30:26.450" v="111" actId="207"/>
          <ac:spMkLst>
            <pc:docMk/>
            <pc:sldMk cId="1080375138" sldId="364"/>
            <ac:spMk id="32" creationId="{E45F86F6-2573-5EE8-52E1-5EB1F42E59ED}"/>
          </ac:spMkLst>
        </pc:spChg>
        <pc:spChg chg="mod">
          <ac:chgData name="Wang Jiaheng" userId="5e9fd0c4544f5004" providerId="LiveId" clId="{A7FD8D93-2072-4255-A928-BB0CB5A925F6}" dt="2023-07-23T21:30:50.328" v="116" actId="207"/>
          <ac:spMkLst>
            <pc:docMk/>
            <pc:sldMk cId="1080375138" sldId="364"/>
            <ac:spMk id="33" creationId="{E1C6FCA7-D8A1-0B2F-B173-854A04A68731}"/>
          </ac:spMkLst>
        </pc:spChg>
        <pc:spChg chg="mod">
          <ac:chgData name="Wang Jiaheng" userId="5e9fd0c4544f5004" providerId="LiveId" clId="{A7FD8D93-2072-4255-A928-BB0CB5A925F6}" dt="2023-07-23T21:30:23.826" v="110" actId="207"/>
          <ac:spMkLst>
            <pc:docMk/>
            <pc:sldMk cId="1080375138" sldId="364"/>
            <ac:spMk id="34" creationId="{AEACE968-27D0-B681-0524-4D22CA7434D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2EA4D-BA6B-4E68-A288-3A3120152F94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BD044-02B9-4A07-B3AA-36B4903B2A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170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BD044-02B9-4A07-B3AA-36B4903B2AB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5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4979-5AEA-699B-D57B-52F188D75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EC5B2-5858-5740-47AD-4F8676AA6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4BAA6-F8C6-2A84-42EC-F2629D7CF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79BA-FE4A-0AB4-9B5C-60BB259A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EA85B-0667-1B0F-307B-6CECB0B8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65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015F-866E-F5A3-0FAD-A8205D3E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3FDF5-F8D3-358C-C15E-1CA8C9600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6CB5D-2E59-5EA1-627B-D7D254F8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A21D0-668B-BFF2-5C8A-4E5095BD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A797C-A307-6F9A-EA70-3F07539E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98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72D60-0FF7-8C2A-E4A4-A0DDDCF67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534CE-5534-3C9C-DA4C-DC479A292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1D2B0-01BA-4D92-608A-0E07856C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587F4-3B50-C0A8-F529-03F9E666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794F5-45A5-FF72-315C-3E81AB80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67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36E06-20E7-1C73-682C-0D711542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7A514-0887-D906-043B-05BF1FF2E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B96F4-2AF7-C6BC-3B5F-12F2CB61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93A3-CC64-DEE8-CE4F-B03809F0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2178D-0B1A-1B63-93F5-5EEBF4D7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00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3F12-B422-AEFB-3F40-3B7F5B41D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8E2F1-2EDE-368D-3E88-D59025BCF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47126-40A4-8780-5A88-16129D67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5CA99-E29A-03A5-79D4-88F88C9A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8BD01-2718-0A8A-6897-F5EDE8D3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62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D30D-E2FF-FE58-BFF4-B216D6779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AB0C-3347-75B2-0DD9-622DEC6B7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DF0FF-9470-9608-A6C5-0FF8C1EE3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CDE1F-82FC-4B10-5AFE-691117EF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68CE9-1EB9-6AE7-A049-D192ADD6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08CF7-78FD-C2B0-7DA7-05C826E5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16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9B76-800B-839E-7B75-A90DF0B0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3F556-0AB8-ABCC-D3CB-F4BAC8021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907DC-9E69-A936-E49B-F07360F16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211AD-A2E5-7EF4-CBD6-A963F1005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C12C0C-69BE-A2A7-4D1A-933BEA9A9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0E5ED-6D0B-4A42-DA92-58A418CB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5A1C72-76DE-AD78-E3C0-F652AA4E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63712-D692-1D34-D98F-F6041A3A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3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09C6-DE12-8747-8286-E9758C4E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734EF7-494B-5046-1D27-926D2BDD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6E7F0-CE17-BD9C-7991-F9974F75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106E0-EAC9-2135-CF52-7944039C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17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D9F11-579D-C62E-96C2-7B6E2195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95CD81-1318-E3D1-3258-A23BCE51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6713E-9599-0AFA-F14B-7D6C43F2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3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AEDB-1C7A-28B2-2366-CF7D5DDD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4C976-088E-F98B-FDEF-02E01E50F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E2B4A-10B1-388C-AE02-2D2FA952B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5C691-795E-E5F4-BC71-EAF5C59D0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9AD96-3569-A5BB-51C6-7C92E7634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2A174-0F31-9398-03DE-EB123E86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19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9698-2E61-733D-10B3-AF3299E4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FEA1F-9B07-881D-4BA9-9E211EB2B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0E755-8E6E-32D6-CA9B-EAFED57A4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A4952-28A2-10CA-E42D-1C43CC05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832AC-A63A-6D1A-ACCA-50E2030F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A1C1B-2405-95E3-6048-D2DB7E54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89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866CA2-9882-12DD-38A1-B9BD0B6B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2B030-C63D-71DC-BBE2-7720B9440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A3246-ECEC-D69A-35EC-9009422EB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54F59-C645-4410-A5AF-A9981A79710D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473AB-65D4-48E2-40EF-2B9D1D6CD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76BC4-1876-DA9A-DE37-8B0A38EAA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4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png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12.png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410.png"/><Relationship Id="rId10" Type="http://schemas.openxmlformats.org/officeDocument/2006/relationships/image" Target="../media/image8.png"/><Relationship Id="rId4" Type="http://schemas.openxmlformats.org/officeDocument/2006/relationships/image" Target="NULL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image" Target="NULL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NUL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../media/image14.png"/><Relationship Id="rId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../media/image35.png"/><Relationship Id="rId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0.png"/><Relationship Id="rId5" Type="http://schemas.openxmlformats.org/officeDocument/2006/relationships/image" Target="../media/image19.png"/><Relationship Id="rId4" Type="http://schemas.openxmlformats.org/officeDocument/2006/relationships/image" Target="../media/image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0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0.png"/><Relationship Id="rId5" Type="http://schemas.openxmlformats.org/officeDocument/2006/relationships/image" Target="../media/image21.png"/><Relationship Id="rId4" Type="http://schemas.openxmlformats.org/officeDocument/2006/relationships/image" Target="../media/image9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160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160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8.png"/><Relationship Id="rId4" Type="http://schemas.openxmlformats.org/officeDocument/2006/relationships/image" Target="../media/image29.png"/><Relationship Id="rId9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160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50.png"/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160.png"/><Relationship Id="rId10" Type="http://schemas.openxmlformats.org/officeDocument/2006/relationships/image" Target="../media/image42.png"/><Relationship Id="rId4" Type="http://schemas.openxmlformats.org/officeDocument/2006/relationships/image" Target="../media/image24.png"/><Relationship Id="rId9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4" Type="http://schemas.openxmlformats.org/officeDocument/2006/relationships/image" Target="../media/image4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4" Type="http://schemas.openxmlformats.org/officeDocument/2006/relationships/image" Target="../media/image47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0.png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3" Type="http://schemas.openxmlformats.org/officeDocument/2006/relationships/image" Target="../media/image48.png"/><Relationship Id="rId7" Type="http://schemas.openxmlformats.org/officeDocument/2006/relationships/image" Target="../media/image52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0.png"/><Relationship Id="rId5" Type="http://schemas.openxmlformats.org/officeDocument/2006/relationships/image" Target="../media/image460.png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3" Type="http://schemas.openxmlformats.org/officeDocument/2006/relationships/image" Target="../media/image48.png"/><Relationship Id="rId7" Type="http://schemas.openxmlformats.org/officeDocument/2006/relationships/image" Target="../media/image55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0.png"/><Relationship Id="rId5" Type="http://schemas.openxmlformats.org/officeDocument/2006/relationships/image" Target="../media/image460.png"/><Relationship Id="rId4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7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0.png"/><Relationship Id="rId5" Type="http://schemas.openxmlformats.org/officeDocument/2006/relationships/image" Target="../media/image460.png"/><Relationship Id="rId4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2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68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11" Type="http://schemas.openxmlformats.org/officeDocument/2006/relationships/image" Target="../media/image71.png"/><Relationship Id="rId5" Type="http://schemas.openxmlformats.org/officeDocument/2006/relationships/image" Target="../media/image63.png"/><Relationship Id="rId10" Type="http://schemas.openxmlformats.org/officeDocument/2006/relationships/image" Target="../media/image69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3.png"/><Relationship Id="rId3" Type="http://schemas.openxmlformats.org/officeDocument/2006/relationships/image" Target="../media/image61.png"/><Relationship Id="rId7" Type="http://schemas.openxmlformats.org/officeDocument/2006/relationships/image" Target="../media/image76.png"/><Relationship Id="rId12" Type="http://schemas.openxmlformats.org/officeDocument/2006/relationships/image" Target="../media/image8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79.png"/><Relationship Id="rId4" Type="http://schemas.openxmlformats.org/officeDocument/2006/relationships/image" Target="../media/image74.png"/><Relationship Id="rId9" Type="http://schemas.openxmlformats.org/officeDocument/2006/relationships/image" Target="../media/image78.png"/><Relationship Id="rId14" Type="http://schemas.openxmlformats.org/officeDocument/2006/relationships/image" Target="../media/image8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50.png"/><Relationship Id="rId7" Type="http://schemas.openxmlformats.org/officeDocument/2006/relationships/image" Target="../media/image7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11" Type="http://schemas.openxmlformats.org/officeDocument/2006/relationships/image" Target="../media/image91.png"/><Relationship Id="rId5" Type="http://schemas.openxmlformats.org/officeDocument/2006/relationships/image" Target="../media/image75.png"/><Relationship Id="rId10" Type="http://schemas.openxmlformats.org/officeDocument/2006/relationships/image" Target="../media/image89.png"/><Relationship Id="rId4" Type="http://schemas.openxmlformats.org/officeDocument/2006/relationships/image" Target="../media/image86.png"/><Relationship Id="rId9" Type="http://schemas.openxmlformats.org/officeDocument/2006/relationships/image" Target="../media/image8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4.png"/><Relationship Id="rId3" Type="http://schemas.openxmlformats.org/officeDocument/2006/relationships/image" Target="../media/image850.png"/><Relationship Id="rId7" Type="http://schemas.openxmlformats.org/officeDocument/2006/relationships/image" Target="../media/image77.png"/><Relationship Id="rId12" Type="http://schemas.openxmlformats.org/officeDocument/2006/relationships/image" Target="../media/image9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11" Type="http://schemas.openxmlformats.org/officeDocument/2006/relationships/image" Target="../media/image92.png"/><Relationship Id="rId5" Type="http://schemas.openxmlformats.org/officeDocument/2006/relationships/image" Target="../media/image75.png"/><Relationship Id="rId10" Type="http://schemas.openxmlformats.org/officeDocument/2006/relationships/image" Target="../media/image910.png"/><Relationship Id="rId4" Type="http://schemas.openxmlformats.org/officeDocument/2006/relationships/image" Target="../media/image86.png"/><Relationship Id="rId9" Type="http://schemas.openxmlformats.org/officeDocument/2006/relationships/image" Target="../media/image8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50.png"/><Relationship Id="rId7" Type="http://schemas.openxmlformats.org/officeDocument/2006/relationships/image" Target="../media/image77.png"/><Relationship Id="rId12" Type="http://schemas.openxmlformats.org/officeDocument/2006/relationships/image" Target="../media/image98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11" Type="http://schemas.openxmlformats.org/officeDocument/2006/relationships/image" Target="../media/image97.png"/><Relationship Id="rId5" Type="http://schemas.openxmlformats.org/officeDocument/2006/relationships/image" Target="../media/image75.png"/><Relationship Id="rId10" Type="http://schemas.openxmlformats.org/officeDocument/2006/relationships/image" Target="../media/image910.png"/><Relationship Id="rId4" Type="http://schemas.openxmlformats.org/officeDocument/2006/relationships/image" Target="../media/image96.png"/><Relationship Id="rId9" Type="http://schemas.openxmlformats.org/officeDocument/2006/relationships/image" Target="../media/image8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svg"/><Relationship Id="rId13" Type="http://schemas.openxmlformats.org/officeDocument/2006/relationships/image" Target="../media/image121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svg"/><Relationship Id="rId11" Type="http://schemas.openxmlformats.org/officeDocument/2006/relationships/image" Target="../media/image119.png"/><Relationship Id="rId5" Type="http://schemas.openxmlformats.org/officeDocument/2006/relationships/image" Target="../media/image113.png"/><Relationship Id="rId10" Type="http://schemas.openxmlformats.org/officeDocument/2006/relationships/image" Target="../media/image118.svg"/><Relationship Id="rId4" Type="http://schemas.openxmlformats.org/officeDocument/2006/relationships/image" Target="../media/image112.svg"/><Relationship Id="rId9" Type="http://schemas.openxmlformats.org/officeDocument/2006/relationships/image" Target="../media/image11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0120-6EF1-C668-47EE-76A7E0D1E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857791"/>
            <a:ext cx="10250424" cy="2387600"/>
          </a:xfrm>
        </p:spPr>
        <p:txBody>
          <a:bodyPr>
            <a:noAutofit/>
          </a:bodyPr>
          <a:lstStyle/>
          <a:p>
            <a:r>
              <a:rPr lang="en-GB" sz="4800" dirty="0"/>
              <a:t>Approximate counting</a:t>
            </a:r>
            <a:br>
              <a:rPr lang="en-GB" sz="4800" dirty="0"/>
            </a:br>
            <a:r>
              <a:rPr lang="en-GB" sz="4800" dirty="0"/>
              <a:t>for spin systems </a:t>
            </a:r>
            <a:br>
              <a:rPr lang="en-GB" sz="4800" dirty="0"/>
            </a:br>
            <a:r>
              <a:rPr lang="en-GB" sz="4800" dirty="0"/>
              <a:t>in sub-quadratic time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C5F61FB-FB46-6E22-7CF6-9B4222DDC407}"/>
              </a:ext>
            </a:extLst>
          </p:cNvPr>
          <p:cNvSpPr txBox="1">
            <a:spLocks/>
          </p:cNvSpPr>
          <p:nvPr/>
        </p:nvSpPr>
        <p:spPr>
          <a:xfrm>
            <a:off x="340360" y="3406510"/>
            <a:ext cx="11511280" cy="3360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Konrad Anand</a:t>
            </a:r>
            <a:r>
              <a:rPr lang="en-GB" sz="2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 	</a:t>
            </a:r>
            <a:r>
              <a:rPr lang="en-GB" sz="2600" dirty="0" err="1">
                <a:latin typeface="Cambria" panose="02040503050406030204" pitchFamily="18" charset="0"/>
                <a:ea typeface="Cambria" panose="02040503050406030204" pitchFamily="18" charset="0"/>
              </a:rPr>
              <a:t>Weiming</a:t>
            </a:r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 Feng</a:t>
            </a:r>
            <a:r>
              <a:rPr lang="en-GB" sz="2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 	Graham Freifeld</a:t>
            </a:r>
            <a:r>
              <a:rPr lang="en-GB" sz="2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Heng Guo</a:t>
            </a:r>
            <a:r>
              <a:rPr lang="en-GB" sz="2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 	</a:t>
            </a:r>
            <a:r>
              <a:rPr lang="en-GB" sz="2600" i="1" dirty="0">
                <a:latin typeface="Cambria" panose="02040503050406030204" pitchFamily="18" charset="0"/>
                <a:ea typeface="Cambria" panose="02040503050406030204" pitchFamily="18" charset="0"/>
              </a:rPr>
              <a:t>Jiaheng Wang</a:t>
            </a:r>
            <a:r>
              <a:rPr lang="en-GB" sz="2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  <a:p>
            <a:r>
              <a:rPr lang="en-GB" sz="22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Queen Mary, University of London		</a:t>
            </a:r>
            <a:r>
              <a:rPr lang="en-GB" sz="22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University of Edinburgh</a:t>
            </a:r>
          </a:p>
          <a:p>
            <a:endParaRPr lang="en-GB" sz="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on xx/xx/</a:t>
            </a:r>
            <a:r>
              <a:rPr lang="en-GB" dirty="0" err="1">
                <a:latin typeface="Cambria" panose="02040503050406030204" pitchFamily="18" charset="0"/>
                <a:ea typeface="Cambria" panose="02040503050406030204" pitchFamily="18" charset="0"/>
              </a:rPr>
              <a:t>xxxx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at</a:t>
            </a:r>
          </a:p>
        </p:txBody>
      </p:sp>
    </p:spTree>
    <p:extLst>
      <p:ext uri="{BB962C8B-B14F-4D97-AF65-F5344CB8AC3E}">
        <p14:creationId xmlns:p14="http://schemas.microsoft.com/office/powerpoint/2010/main" val="2000395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CFC618A-23B6-F69F-B4D9-962FDDC9D108}"/>
              </a:ext>
            </a:extLst>
          </p:cNvPr>
          <p:cNvGrpSpPr/>
          <p:nvPr/>
        </p:nvGrpSpPr>
        <p:grpSpPr>
          <a:xfrm>
            <a:off x="842713" y="1519319"/>
            <a:ext cx="3298371" cy="2595825"/>
            <a:chOff x="1062444" y="1933302"/>
            <a:chExt cx="2412275" cy="189846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3E9E5A7-6114-B6A7-75B0-27C9A26E5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3C9A7F-32F0-F078-5EED-1FA876D7A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951FE0-B716-6EC0-E7F1-8630A12D2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99BB33-356B-3415-91BA-D11333FFF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51D587-876F-F6B5-F504-B76E517F3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7F3642-D149-C300-F2CB-6FCF9C507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DEFFFD-4525-EB97-9875-36416386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772FC20-C3AE-B9F5-CFF4-36A6295A41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9AA84E-B63A-4D5F-F9AE-C1AF3154D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B29D9A6-097E-43E2-B32D-16054B886BC0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23AC11-04C2-3F0F-CC1C-D04164E4E05C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394E9C-7021-F5F3-FF3E-A68D2B73D837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B99022-5071-33B5-EED7-12896B08DCC0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C33988-6793-D9C1-83B6-E56C3A794B58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03BF80-C73B-EE80-D563-9DE3D8B5EB1F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9524E0E-CAD1-7FEC-6BC9-F609D4E046B9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/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/>
              <p:nvPr/>
            </p:nvSpPr>
            <p:spPr>
              <a:xfrm>
                <a:off x="6009811" y="5125049"/>
                <a:ext cx="4633480" cy="79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811" y="5125049"/>
                <a:ext cx="4633480" cy="7993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/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/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179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3E9E5A7-6114-B6A7-75B0-27C9A26E5111}"/>
              </a:ext>
            </a:extLst>
          </p:cNvPr>
          <p:cNvCxnSpPr>
            <a:cxnSpLocks/>
          </p:cNvCxnSpPr>
          <p:nvPr/>
        </p:nvCxnSpPr>
        <p:spPr>
          <a:xfrm flipV="1">
            <a:off x="1152307" y="1674116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3C9A7F-32F0-F078-5EED-1FA876D7A099}"/>
              </a:ext>
            </a:extLst>
          </p:cNvPr>
          <p:cNvCxnSpPr>
            <a:cxnSpLocks/>
          </p:cNvCxnSpPr>
          <p:nvPr/>
        </p:nvCxnSpPr>
        <p:spPr>
          <a:xfrm flipV="1">
            <a:off x="997510" y="1983710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951FE0-B716-6EC0-E7F1-8630A12D2EFE}"/>
              </a:ext>
            </a:extLst>
          </p:cNvPr>
          <p:cNvCxnSpPr>
            <a:cxnSpLocks/>
          </p:cNvCxnSpPr>
          <p:nvPr/>
        </p:nvCxnSpPr>
        <p:spPr>
          <a:xfrm flipV="1">
            <a:off x="3855302" y="2507636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99BB33-356B-3415-91BA-D11333FFFA28}"/>
              </a:ext>
            </a:extLst>
          </p:cNvPr>
          <p:cNvCxnSpPr>
            <a:cxnSpLocks/>
          </p:cNvCxnSpPr>
          <p:nvPr/>
        </p:nvCxnSpPr>
        <p:spPr>
          <a:xfrm flipV="1">
            <a:off x="2515703" y="1674116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51D587-876F-F6B5-F504-B76E517F3E74}"/>
              </a:ext>
            </a:extLst>
          </p:cNvPr>
          <p:cNvCxnSpPr>
            <a:cxnSpLocks/>
          </p:cNvCxnSpPr>
          <p:nvPr/>
        </p:nvCxnSpPr>
        <p:spPr>
          <a:xfrm flipV="1">
            <a:off x="2349000" y="2817231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7F3642-D149-C300-F2CB-6FCF9C5078E6}"/>
              </a:ext>
            </a:extLst>
          </p:cNvPr>
          <p:cNvCxnSpPr>
            <a:cxnSpLocks/>
          </p:cNvCxnSpPr>
          <p:nvPr/>
        </p:nvCxnSpPr>
        <p:spPr>
          <a:xfrm flipV="1">
            <a:off x="2485950" y="2553589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6DEFFFD-4525-EB97-9875-3641638658E3}"/>
              </a:ext>
            </a:extLst>
          </p:cNvPr>
          <p:cNvCxnSpPr>
            <a:cxnSpLocks/>
          </p:cNvCxnSpPr>
          <p:nvPr/>
        </p:nvCxnSpPr>
        <p:spPr>
          <a:xfrm>
            <a:off x="1036208" y="3126825"/>
            <a:ext cx="1339592" cy="8335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772FC20-C3AE-B9F5-CFF4-36A6295A4113}"/>
              </a:ext>
            </a:extLst>
          </p:cNvPr>
          <p:cNvCxnSpPr>
            <a:cxnSpLocks/>
          </p:cNvCxnSpPr>
          <p:nvPr/>
        </p:nvCxnSpPr>
        <p:spPr>
          <a:xfrm flipH="1" flipV="1">
            <a:off x="1164206" y="1983709"/>
            <a:ext cx="1184794" cy="19766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9AA84E-B63A-4D5F-F9AE-C1AF3154DB29}"/>
              </a:ext>
            </a:extLst>
          </p:cNvPr>
          <p:cNvCxnSpPr>
            <a:cxnSpLocks/>
          </p:cNvCxnSpPr>
          <p:nvPr/>
        </p:nvCxnSpPr>
        <p:spPr>
          <a:xfrm flipH="1" flipV="1">
            <a:off x="2646693" y="1662205"/>
            <a:ext cx="1184794" cy="19766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B29D9A6-097E-43E2-B32D-16054B886BC0}"/>
              </a:ext>
            </a:extLst>
          </p:cNvPr>
          <p:cNvSpPr/>
          <p:nvPr/>
        </p:nvSpPr>
        <p:spPr>
          <a:xfrm>
            <a:off x="997511" y="1828914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A23AC11-04C2-3F0F-CC1C-D04164E4E05C}"/>
              </a:ext>
            </a:extLst>
          </p:cNvPr>
          <p:cNvSpPr/>
          <p:nvPr/>
        </p:nvSpPr>
        <p:spPr>
          <a:xfrm>
            <a:off x="2491899" y="151931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3394E9C-7021-F5F3-FF3E-A68D2B73D837}"/>
              </a:ext>
            </a:extLst>
          </p:cNvPr>
          <p:cNvSpPr/>
          <p:nvPr/>
        </p:nvSpPr>
        <p:spPr>
          <a:xfrm>
            <a:off x="2182305" y="380554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3B99022-5071-33B5-EED7-12896B08DCC0}"/>
              </a:ext>
            </a:extLst>
          </p:cNvPr>
          <p:cNvSpPr/>
          <p:nvPr/>
        </p:nvSpPr>
        <p:spPr>
          <a:xfrm>
            <a:off x="3676693" y="3495955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5C33988-6793-D9C1-83B6-E56C3A794B58}"/>
              </a:ext>
            </a:extLst>
          </p:cNvPr>
          <p:cNvSpPr/>
          <p:nvPr/>
        </p:nvSpPr>
        <p:spPr>
          <a:xfrm>
            <a:off x="842713" y="297202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03BF80-C73B-EE80-D563-9DE3D8B5EB1F}"/>
              </a:ext>
            </a:extLst>
          </p:cNvPr>
          <p:cNvSpPr/>
          <p:nvPr/>
        </p:nvSpPr>
        <p:spPr>
          <a:xfrm>
            <a:off x="2337101" y="2662434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9524E0E-CAD1-7FEC-6BC9-F609D4E046B9}"/>
              </a:ext>
            </a:extLst>
          </p:cNvPr>
          <p:cNvSpPr/>
          <p:nvPr/>
        </p:nvSpPr>
        <p:spPr>
          <a:xfrm>
            <a:off x="3831490" y="235284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/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/>
              <p:nvPr/>
            </p:nvSpPr>
            <p:spPr>
              <a:xfrm>
                <a:off x="6376109" y="5125049"/>
                <a:ext cx="4267182" cy="79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109" y="5125049"/>
                <a:ext cx="4267182" cy="7993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/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/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017C2C-C0F5-62F5-5D9E-CA1E713F1A98}"/>
              </a:ext>
            </a:extLst>
          </p:cNvPr>
          <p:cNvCxnSpPr>
            <a:cxnSpLocks/>
          </p:cNvCxnSpPr>
          <p:nvPr/>
        </p:nvCxnSpPr>
        <p:spPr>
          <a:xfrm flipV="1">
            <a:off x="7139277" y="1674116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9B4012-0E3F-4EE2-797D-F744B556FFD0}"/>
              </a:ext>
            </a:extLst>
          </p:cNvPr>
          <p:cNvCxnSpPr>
            <a:cxnSpLocks/>
          </p:cNvCxnSpPr>
          <p:nvPr/>
        </p:nvCxnSpPr>
        <p:spPr>
          <a:xfrm flipV="1">
            <a:off x="6984480" y="1983710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8C26CC-5962-3E5C-F11C-A0B0233F4903}"/>
              </a:ext>
            </a:extLst>
          </p:cNvPr>
          <p:cNvCxnSpPr>
            <a:cxnSpLocks/>
          </p:cNvCxnSpPr>
          <p:nvPr/>
        </p:nvCxnSpPr>
        <p:spPr>
          <a:xfrm flipV="1">
            <a:off x="9842272" y="2507636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B699DE-3193-62B3-6E22-524EEEAF6C68}"/>
              </a:ext>
            </a:extLst>
          </p:cNvPr>
          <p:cNvCxnSpPr>
            <a:cxnSpLocks/>
          </p:cNvCxnSpPr>
          <p:nvPr/>
        </p:nvCxnSpPr>
        <p:spPr>
          <a:xfrm flipV="1">
            <a:off x="8502673" y="1674116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7C6927-8926-B49D-C6DA-90335542BE10}"/>
              </a:ext>
            </a:extLst>
          </p:cNvPr>
          <p:cNvCxnSpPr>
            <a:cxnSpLocks/>
          </p:cNvCxnSpPr>
          <p:nvPr/>
        </p:nvCxnSpPr>
        <p:spPr>
          <a:xfrm flipV="1">
            <a:off x="8335970" y="2817231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DCEFC1-CFB6-FEBC-7193-6F364C6D6E22}"/>
              </a:ext>
            </a:extLst>
          </p:cNvPr>
          <p:cNvCxnSpPr>
            <a:cxnSpLocks/>
          </p:cNvCxnSpPr>
          <p:nvPr/>
        </p:nvCxnSpPr>
        <p:spPr>
          <a:xfrm flipV="1">
            <a:off x="8472920" y="2553589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EAFC5B-6E92-EFB9-31A3-8E6894C7AA15}"/>
              </a:ext>
            </a:extLst>
          </p:cNvPr>
          <p:cNvCxnSpPr>
            <a:cxnSpLocks/>
          </p:cNvCxnSpPr>
          <p:nvPr/>
        </p:nvCxnSpPr>
        <p:spPr>
          <a:xfrm>
            <a:off x="7023178" y="3126825"/>
            <a:ext cx="1339592" cy="8335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DCCB89-1D69-9679-4F84-909DC76418D3}"/>
              </a:ext>
            </a:extLst>
          </p:cNvPr>
          <p:cNvCxnSpPr>
            <a:cxnSpLocks/>
          </p:cNvCxnSpPr>
          <p:nvPr/>
        </p:nvCxnSpPr>
        <p:spPr>
          <a:xfrm flipH="1" flipV="1">
            <a:off x="7151176" y="1983709"/>
            <a:ext cx="1184794" cy="19766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B503E0-3855-8810-57B6-C42644A73D30}"/>
              </a:ext>
            </a:extLst>
          </p:cNvPr>
          <p:cNvCxnSpPr>
            <a:cxnSpLocks/>
          </p:cNvCxnSpPr>
          <p:nvPr/>
        </p:nvCxnSpPr>
        <p:spPr>
          <a:xfrm flipH="1" flipV="1">
            <a:off x="8633663" y="1662205"/>
            <a:ext cx="1184794" cy="19766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E2A8ECF-9A13-42BA-2723-BC825D3F4D9D}"/>
              </a:ext>
            </a:extLst>
          </p:cNvPr>
          <p:cNvSpPr/>
          <p:nvPr/>
        </p:nvSpPr>
        <p:spPr>
          <a:xfrm>
            <a:off x="6984481" y="1828914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EFE089-6476-C7A3-9F99-B434DB00F113}"/>
              </a:ext>
            </a:extLst>
          </p:cNvPr>
          <p:cNvSpPr/>
          <p:nvPr/>
        </p:nvSpPr>
        <p:spPr>
          <a:xfrm>
            <a:off x="8478869" y="151931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868D2-6A13-BC10-0B11-B92CDA03AA7D}"/>
              </a:ext>
            </a:extLst>
          </p:cNvPr>
          <p:cNvSpPr/>
          <p:nvPr/>
        </p:nvSpPr>
        <p:spPr>
          <a:xfrm>
            <a:off x="8169275" y="380554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199450-BDF1-5EEA-64EE-D34DD81FD7F5}"/>
              </a:ext>
            </a:extLst>
          </p:cNvPr>
          <p:cNvSpPr/>
          <p:nvPr/>
        </p:nvSpPr>
        <p:spPr>
          <a:xfrm>
            <a:off x="9663663" y="3495955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A9CB180-118F-A64B-7217-803588ADE178}"/>
              </a:ext>
            </a:extLst>
          </p:cNvPr>
          <p:cNvSpPr/>
          <p:nvPr/>
        </p:nvSpPr>
        <p:spPr>
          <a:xfrm>
            <a:off x="6829683" y="297202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74BE0FB-6138-FD3D-596A-251299068E7A}"/>
              </a:ext>
            </a:extLst>
          </p:cNvPr>
          <p:cNvSpPr/>
          <p:nvPr/>
        </p:nvSpPr>
        <p:spPr>
          <a:xfrm>
            <a:off x="8324071" y="2662434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8EA0BA-6E50-A199-B5A2-8EBAF5826078}"/>
              </a:ext>
            </a:extLst>
          </p:cNvPr>
          <p:cNvSpPr/>
          <p:nvPr/>
        </p:nvSpPr>
        <p:spPr>
          <a:xfrm>
            <a:off x="9818460" y="235284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2F4D062A-0E49-9BDC-6476-1B15614DABE8}"/>
                  </a:ext>
                </a:extLst>
              </p:cNvPr>
              <p:cNvSpPr/>
              <p:nvPr/>
            </p:nvSpPr>
            <p:spPr>
              <a:xfrm>
                <a:off x="9140422" y="1480497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2F4D062A-0E49-9BDC-6476-1B15614DA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422" y="1480497"/>
                <a:ext cx="1301740" cy="64598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105EB81C-3B07-28C8-62BD-955F175F1B46}"/>
                  </a:ext>
                </a:extLst>
              </p:cNvPr>
              <p:cNvSpPr/>
              <p:nvPr/>
            </p:nvSpPr>
            <p:spPr>
              <a:xfrm>
                <a:off x="9140422" y="1473180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105EB81C-3B07-28C8-62BD-955F175F1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422" y="1473180"/>
                <a:ext cx="1301740" cy="645989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C39AB4-2107-6987-1942-CEBACDD35CAE}"/>
                  </a:ext>
                </a:extLst>
              </p:cNvPr>
              <p:cNvSpPr txBox="1"/>
              <p:nvPr/>
            </p:nvSpPr>
            <p:spPr>
              <a:xfrm>
                <a:off x="6410248" y="4894833"/>
                <a:ext cx="707257" cy="1101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C39AB4-2107-6987-1942-CEBACDD35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248" y="4894833"/>
                <a:ext cx="707257" cy="11011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/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36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8" grpId="0"/>
      <p:bldP spid="17" grpId="0" animBg="1"/>
      <p:bldP spid="44" grpId="0" animBg="1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72310F7-316D-7DFF-952B-7DC592C3161C}"/>
              </a:ext>
            </a:extLst>
          </p:cNvPr>
          <p:cNvGrpSpPr/>
          <p:nvPr/>
        </p:nvGrpSpPr>
        <p:grpSpPr>
          <a:xfrm>
            <a:off x="842713" y="1480497"/>
            <a:ext cx="3612479" cy="2634647"/>
            <a:chOff x="842713" y="1480497"/>
            <a:chExt cx="3612479" cy="263464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3E9E5A7-6114-B6A7-75B0-27C9A26E5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2307" y="1674116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3C9A7F-32F0-F078-5EED-1FA876D7A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7510" y="1983710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951FE0-B716-6EC0-E7F1-8630A12D2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5302" y="250763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99BB33-356B-3415-91BA-D11333FFF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5703" y="167411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51D587-876F-F6B5-F504-B76E517F3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9000" y="2817231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7F3642-D149-C300-F2CB-6FCF9C507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5950" y="2553589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DEFFFD-4525-EB97-9875-36416386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036208" y="3126825"/>
              <a:ext cx="1339592" cy="8335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772FC20-C3AE-B9F5-CFF4-36A6295A41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64206" y="1983709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9AA84E-B63A-4D5F-F9AE-C1AF3154D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6693" y="1662205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B29D9A6-097E-43E2-B32D-16054B886BC0}"/>
                </a:ext>
              </a:extLst>
            </p:cNvPr>
            <p:cNvSpPr/>
            <p:nvPr/>
          </p:nvSpPr>
          <p:spPr>
            <a:xfrm>
              <a:off x="997511" y="1828914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23AC11-04C2-3F0F-CC1C-D04164E4E05C}"/>
                </a:ext>
              </a:extLst>
            </p:cNvPr>
            <p:cNvSpPr/>
            <p:nvPr/>
          </p:nvSpPr>
          <p:spPr>
            <a:xfrm>
              <a:off x="2491899" y="151931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394E9C-7021-F5F3-FF3E-A68D2B73D837}"/>
                </a:ext>
              </a:extLst>
            </p:cNvPr>
            <p:cNvSpPr/>
            <p:nvPr/>
          </p:nvSpPr>
          <p:spPr>
            <a:xfrm>
              <a:off x="2182305" y="380554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B99022-5071-33B5-EED7-12896B08DCC0}"/>
                </a:ext>
              </a:extLst>
            </p:cNvPr>
            <p:cNvSpPr/>
            <p:nvPr/>
          </p:nvSpPr>
          <p:spPr>
            <a:xfrm>
              <a:off x="3676693" y="349595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C33988-6793-D9C1-83B6-E56C3A794B58}"/>
                </a:ext>
              </a:extLst>
            </p:cNvPr>
            <p:cNvSpPr/>
            <p:nvPr/>
          </p:nvSpPr>
          <p:spPr>
            <a:xfrm>
              <a:off x="842713" y="297202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03BF80-C73B-EE80-D563-9DE3D8B5EB1F}"/>
                </a:ext>
              </a:extLst>
            </p:cNvPr>
            <p:cNvSpPr/>
            <p:nvPr/>
          </p:nvSpPr>
          <p:spPr>
            <a:xfrm>
              <a:off x="2337101" y="2662434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9524E0E-CAD1-7FEC-6BC9-F609D4E046B9}"/>
                </a:ext>
              </a:extLst>
            </p:cNvPr>
            <p:cNvSpPr/>
            <p:nvPr/>
          </p:nvSpPr>
          <p:spPr>
            <a:xfrm>
              <a:off x="3831490" y="235284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0CD9DCE1-7F52-6BCC-2494-20B21ADD84B2}"/>
                    </a:ext>
                  </a:extLst>
                </p:cNvPr>
                <p:cNvSpPr/>
                <p:nvPr/>
              </p:nvSpPr>
              <p:spPr>
                <a:xfrm>
                  <a:off x="3153452" y="1480497"/>
                  <a:ext cx="1301740" cy="64598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0CD9DCE1-7F52-6BCC-2494-20B21ADD84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3452" y="1480497"/>
                  <a:ext cx="1301740" cy="645989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/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/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F9BDB66E-B668-32E1-7CE9-1F3A011A03C9}"/>
              </a:ext>
            </a:extLst>
          </p:cNvPr>
          <p:cNvGrpSpPr/>
          <p:nvPr/>
        </p:nvGrpSpPr>
        <p:grpSpPr>
          <a:xfrm>
            <a:off x="6829683" y="1473180"/>
            <a:ext cx="3612479" cy="2641964"/>
            <a:chOff x="6829683" y="1473180"/>
            <a:chExt cx="3612479" cy="264196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F8C26CC-5962-3E5C-F11C-A0B0233F49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2272" y="250763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0B699DE-3193-62B3-6E22-524EEEAF6C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2673" y="167411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B7C6927-8926-B49D-C6DA-90335542B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5970" y="2817231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ADCEFC1-CFB6-FEBC-7193-6F364C6D6E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72920" y="2553589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3EAFC5B-6E92-EFB9-31A3-8E6894C7AA15}"/>
                </a:ext>
              </a:extLst>
            </p:cNvPr>
            <p:cNvCxnSpPr>
              <a:cxnSpLocks/>
            </p:cNvCxnSpPr>
            <p:nvPr/>
          </p:nvCxnSpPr>
          <p:spPr>
            <a:xfrm>
              <a:off x="7023178" y="3126825"/>
              <a:ext cx="1339592" cy="8335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4B503E0-3855-8810-57B6-C42644A73D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33663" y="1662205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EFE089-6476-C7A3-9F99-B434DB00F113}"/>
                </a:ext>
              </a:extLst>
            </p:cNvPr>
            <p:cNvSpPr/>
            <p:nvPr/>
          </p:nvSpPr>
          <p:spPr>
            <a:xfrm>
              <a:off x="8478869" y="151931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67868D2-6A13-BC10-0B11-B92CDA03AA7D}"/>
                </a:ext>
              </a:extLst>
            </p:cNvPr>
            <p:cNvSpPr/>
            <p:nvPr/>
          </p:nvSpPr>
          <p:spPr>
            <a:xfrm>
              <a:off x="8169275" y="380554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9199450-BDF1-5EEA-64EE-D34DD81FD7F5}"/>
                </a:ext>
              </a:extLst>
            </p:cNvPr>
            <p:cNvSpPr/>
            <p:nvPr/>
          </p:nvSpPr>
          <p:spPr>
            <a:xfrm>
              <a:off x="9663663" y="349595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A9CB180-118F-A64B-7217-803588ADE178}"/>
                </a:ext>
              </a:extLst>
            </p:cNvPr>
            <p:cNvSpPr/>
            <p:nvPr/>
          </p:nvSpPr>
          <p:spPr>
            <a:xfrm>
              <a:off x="6829683" y="297202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74BE0FB-6138-FD3D-596A-251299068E7A}"/>
                </a:ext>
              </a:extLst>
            </p:cNvPr>
            <p:cNvSpPr/>
            <p:nvPr/>
          </p:nvSpPr>
          <p:spPr>
            <a:xfrm>
              <a:off x="8324071" y="2662434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58EA0BA-6E50-A199-B5A2-8EBAF5826078}"/>
                </a:ext>
              </a:extLst>
            </p:cNvPr>
            <p:cNvSpPr/>
            <p:nvPr/>
          </p:nvSpPr>
          <p:spPr>
            <a:xfrm>
              <a:off x="9818460" y="235284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105EB81C-3B07-28C8-62BD-955F175F1B46}"/>
                    </a:ext>
                  </a:extLst>
                </p:cNvPr>
                <p:cNvSpPr/>
                <p:nvPr/>
              </p:nvSpPr>
              <p:spPr>
                <a:xfrm>
                  <a:off x="9140422" y="1473180"/>
                  <a:ext cx="1301740" cy="64598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105EB81C-3B07-28C8-62BD-955F175F1B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0422" y="1473180"/>
                  <a:ext cx="1301740" cy="645989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C39AB4-2107-6987-1942-CEBACDD35CAE}"/>
                  </a:ext>
                </a:extLst>
              </p:cNvPr>
              <p:cNvSpPr txBox="1"/>
              <p:nvPr/>
            </p:nvSpPr>
            <p:spPr>
              <a:xfrm>
                <a:off x="6410248" y="4894833"/>
                <a:ext cx="707257" cy="1101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C39AB4-2107-6987-1942-CEBACDD35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248" y="4894833"/>
                <a:ext cx="707257" cy="11011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/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1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-0.49023 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1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72310F7-316D-7DFF-952B-7DC592C3161C}"/>
              </a:ext>
            </a:extLst>
          </p:cNvPr>
          <p:cNvGrpSpPr/>
          <p:nvPr/>
        </p:nvGrpSpPr>
        <p:grpSpPr>
          <a:xfrm>
            <a:off x="842713" y="1480497"/>
            <a:ext cx="3612479" cy="2634647"/>
            <a:chOff x="842713" y="1480497"/>
            <a:chExt cx="3612479" cy="263464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951FE0-B716-6EC0-E7F1-8630A12D2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5302" y="250763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99BB33-356B-3415-91BA-D11333FFF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5703" y="167411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51D587-876F-F6B5-F504-B76E517F3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9000" y="2817231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7F3642-D149-C300-F2CB-6FCF9C507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5950" y="2553589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DEFFFD-4525-EB97-9875-36416386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036208" y="3126825"/>
              <a:ext cx="1339592" cy="8335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9AA84E-B63A-4D5F-F9AE-C1AF3154D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6693" y="1662205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23AC11-04C2-3F0F-CC1C-D04164E4E05C}"/>
                </a:ext>
              </a:extLst>
            </p:cNvPr>
            <p:cNvSpPr/>
            <p:nvPr/>
          </p:nvSpPr>
          <p:spPr>
            <a:xfrm>
              <a:off x="2491899" y="151931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394E9C-7021-F5F3-FF3E-A68D2B73D837}"/>
                </a:ext>
              </a:extLst>
            </p:cNvPr>
            <p:cNvSpPr/>
            <p:nvPr/>
          </p:nvSpPr>
          <p:spPr>
            <a:xfrm>
              <a:off x="2182305" y="380554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B99022-5071-33B5-EED7-12896B08DCC0}"/>
                </a:ext>
              </a:extLst>
            </p:cNvPr>
            <p:cNvSpPr/>
            <p:nvPr/>
          </p:nvSpPr>
          <p:spPr>
            <a:xfrm>
              <a:off x="3676693" y="349595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C33988-6793-D9C1-83B6-E56C3A794B58}"/>
                </a:ext>
              </a:extLst>
            </p:cNvPr>
            <p:cNvSpPr/>
            <p:nvPr/>
          </p:nvSpPr>
          <p:spPr>
            <a:xfrm>
              <a:off x="842713" y="297202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03BF80-C73B-EE80-D563-9DE3D8B5EB1F}"/>
                </a:ext>
              </a:extLst>
            </p:cNvPr>
            <p:cNvSpPr/>
            <p:nvPr/>
          </p:nvSpPr>
          <p:spPr>
            <a:xfrm>
              <a:off x="2337101" y="2662434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9524E0E-CAD1-7FEC-6BC9-F609D4E046B9}"/>
                </a:ext>
              </a:extLst>
            </p:cNvPr>
            <p:cNvSpPr/>
            <p:nvPr/>
          </p:nvSpPr>
          <p:spPr>
            <a:xfrm>
              <a:off x="3831490" y="235284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0CD9DCE1-7F52-6BCC-2494-20B21ADD84B2}"/>
                    </a:ext>
                  </a:extLst>
                </p:cNvPr>
                <p:cNvSpPr/>
                <p:nvPr/>
              </p:nvSpPr>
              <p:spPr>
                <a:xfrm>
                  <a:off x="3153452" y="1480497"/>
                  <a:ext cx="1301740" cy="64598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0CD9DCE1-7F52-6BCC-2494-20B21ADD84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3452" y="1480497"/>
                  <a:ext cx="1301740" cy="645989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/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/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8C26CC-5962-3E5C-F11C-A0B0233F4903}"/>
              </a:ext>
            </a:extLst>
          </p:cNvPr>
          <p:cNvCxnSpPr>
            <a:cxnSpLocks/>
          </p:cNvCxnSpPr>
          <p:nvPr/>
        </p:nvCxnSpPr>
        <p:spPr>
          <a:xfrm flipV="1">
            <a:off x="9842272" y="2507636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B699DE-3193-62B3-6E22-524EEEAF6C68}"/>
              </a:ext>
            </a:extLst>
          </p:cNvPr>
          <p:cNvCxnSpPr>
            <a:cxnSpLocks/>
          </p:cNvCxnSpPr>
          <p:nvPr/>
        </p:nvCxnSpPr>
        <p:spPr>
          <a:xfrm flipV="1">
            <a:off x="8502673" y="1674116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7C6927-8926-B49D-C6DA-90335542BE10}"/>
              </a:ext>
            </a:extLst>
          </p:cNvPr>
          <p:cNvCxnSpPr>
            <a:cxnSpLocks/>
          </p:cNvCxnSpPr>
          <p:nvPr/>
        </p:nvCxnSpPr>
        <p:spPr>
          <a:xfrm flipV="1">
            <a:off x="8335970" y="2817231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DCEFC1-CFB6-FEBC-7193-6F364C6D6E22}"/>
              </a:ext>
            </a:extLst>
          </p:cNvPr>
          <p:cNvCxnSpPr>
            <a:cxnSpLocks/>
          </p:cNvCxnSpPr>
          <p:nvPr/>
        </p:nvCxnSpPr>
        <p:spPr>
          <a:xfrm flipV="1">
            <a:off x="8472920" y="2553589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EAFC5B-6E92-EFB9-31A3-8E6894C7AA15}"/>
              </a:ext>
            </a:extLst>
          </p:cNvPr>
          <p:cNvCxnSpPr>
            <a:cxnSpLocks/>
          </p:cNvCxnSpPr>
          <p:nvPr/>
        </p:nvCxnSpPr>
        <p:spPr>
          <a:xfrm>
            <a:off x="7023178" y="3126825"/>
            <a:ext cx="1339592" cy="8335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B503E0-3855-8810-57B6-C42644A73D30}"/>
              </a:ext>
            </a:extLst>
          </p:cNvPr>
          <p:cNvCxnSpPr>
            <a:cxnSpLocks/>
          </p:cNvCxnSpPr>
          <p:nvPr/>
        </p:nvCxnSpPr>
        <p:spPr>
          <a:xfrm flipH="1" flipV="1">
            <a:off x="8633663" y="1662205"/>
            <a:ext cx="1184794" cy="19766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CEFE089-6476-C7A3-9F99-B434DB00F113}"/>
              </a:ext>
            </a:extLst>
          </p:cNvPr>
          <p:cNvSpPr/>
          <p:nvPr/>
        </p:nvSpPr>
        <p:spPr>
          <a:xfrm>
            <a:off x="8478869" y="151931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868D2-6A13-BC10-0B11-B92CDA03AA7D}"/>
              </a:ext>
            </a:extLst>
          </p:cNvPr>
          <p:cNvSpPr/>
          <p:nvPr/>
        </p:nvSpPr>
        <p:spPr>
          <a:xfrm>
            <a:off x="8169275" y="380554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199450-BDF1-5EEA-64EE-D34DD81FD7F5}"/>
              </a:ext>
            </a:extLst>
          </p:cNvPr>
          <p:cNvSpPr/>
          <p:nvPr/>
        </p:nvSpPr>
        <p:spPr>
          <a:xfrm>
            <a:off x="9663663" y="3495955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A9CB180-118F-A64B-7217-803588ADE178}"/>
              </a:ext>
            </a:extLst>
          </p:cNvPr>
          <p:cNvSpPr/>
          <p:nvPr/>
        </p:nvSpPr>
        <p:spPr>
          <a:xfrm>
            <a:off x="6829683" y="297202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74BE0FB-6138-FD3D-596A-251299068E7A}"/>
              </a:ext>
            </a:extLst>
          </p:cNvPr>
          <p:cNvSpPr/>
          <p:nvPr/>
        </p:nvSpPr>
        <p:spPr>
          <a:xfrm>
            <a:off x="8324071" y="2662434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8EA0BA-6E50-A199-B5A2-8EBAF5826078}"/>
              </a:ext>
            </a:extLst>
          </p:cNvPr>
          <p:cNvSpPr/>
          <p:nvPr/>
        </p:nvSpPr>
        <p:spPr>
          <a:xfrm>
            <a:off x="9818460" y="235284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105EB81C-3B07-28C8-62BD-955F175F1B46}"/>
                  </a:ext>
                </a:extLst>
              </p:cNvPr>
              <p:cNvSpPr/>
              <p:nvPr/>
            </p:nvSpPr>
            <p:spPr>
              <a:xfrm>
                <a:off x="9140422" y="1473180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105EB81C-3B07-28C8-62BD-955F175F1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422" y="1473180"/>
                <a:ext cx="1301740" cy="64598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C39AB4-2107-6987-1942-CEBACDD35CAE}"/>
                  </a:ext>
                </a:extLst>
              </p:cNvPr>
              <p:cNvSpPr txBox="1"/>
              <p:nvPr/>
            </p:nvSpPr>
            <p:spPr>
              <a:xfrm>
                <a:off x="6410248" y="4894833"/>
                <a:ext cx="707257" cy="1101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C39AB4-2107-6987-1942-CEBACDD35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248" y="4894833"/>
                <a:ext cx="707257" cy="11011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/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45759B-3E43-03C7-5D57-4C12C0B4F01D}"/>
                  </a:ext>
                </a:extLst>
              </p:cNvPr>
              <p:cNvSpPr txBox="1"/>
              <p:nvPr/>
            </p:nvSpPr>
            <p:spPr>
              <a:xfrm>
                <a:off x="6259547" y="5124630"/>
                <a:ext cx="2120316" cy="646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45759B-3E43-03C7-5D57-4C12C0B4F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547" y="5124630"/>
                <a:ext cx="2120316" cy="6463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61B6FB-60A7-D266-F767-58442FBDF521}"/>
                  </a:ext>
                </a:extLst>
              </p:cNvPr>
              <p:cNvSpPr txBox="1"/>
              <p:nvPr/>
            </p:nvSpPr>
            <p:spPr>
              <a:xfrm>
                <a:off x="8391293" y="4907556"/>
                <a:ext cx="707257" cy="1101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61B6FB-60A7-D266-F767-58442FBDF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293" y="4907556"/>
                <a:ext cx="707257" cy="11011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F2A201-F38A-6052-0470-D01F9AEB301F}"/>
                  </a:ext>
                </a:extLst>
              </p:cNvPr>
              <p:cNvSpPr txBox="1"/>
              <p:nvPr/>
            </p:nvSpPr>
            <p:spPr>
              <a:xfrm>
                <a:off x="7977417" y="5135234"/>
                <a:ext cx="586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F2A201-F38A-6052-0470-D01F9AEB3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417" y="5135234"/>
                <a:ext cx="586400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16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6" grpId="0"/>
      <p:bldP spid="5" grpId="0"/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72310F7-316D-7DFF-952B-7DC592C3161C}"/>
              </a:ext>
            </a:extLst>
          </p:cNvPr>
          <p:cNvGrpSpPr/>
          <p:nvPr/>
        </p:nvGrpSpPr>
        <p:grpSpPr>
          <a:xfrm>
            <a:off x="842713" y="1480497"/>
            <a:ext cx="3612479" cy="2634647"/>
            <a:chOff x="842713" y="1480497"/>
            <a:chExt cx="3612479" cy="263464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951FE0-B716-6EC0-E7F1-8630A12D2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5302" y="250763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99BB33-356B-3415-91BA-D11333FFF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5703" y="167411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51D587-876F-F6B5-F504-B76E517F3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9000" y="2817231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7F3642-D149-C300-F2CB-6FCF9C507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5950" y="2553589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DEFFFD-4525-EB97-9875-36416386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036208" y="3126825"/>
              <a:ext cx="1339592" cy="8335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9AA84E-B63A-4D5F-F9AE-C1AF3154D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6693" y="1662205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23AC11-04C2-3F0F-CC1C-D04164E4E05C}"/>
                </a:ext>
              </a:extLst>
            </p:cNvPr>
            <p:cNvSpPr/>
            <p:nvPr/>
          </p:nvSpPr>
          <p:spPr>
            <a:xfrm>
              <a:off x="2491899" y="151931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394E9C-7021-F5F3-FF3E-A68D2B73D837}"/>
                </a:ext>
              </a:extLst>
            </p:cNvPr>
            <p:cNvSpPr/>
            <p:nvPr/>
          </p:nvSpPr>
          <p:spPr>
            <a:xfrm>
              <a:off x="2182305" y="380554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B99022-5071-33B5-EED7-12896B08DCC0}"/>
                </a:ext>
              </a:extLst>
            </p:cNvPr>
            <p:cNvSpPr/>
            <p:nvPr/>
          </p:nvSpPr>
          <p:spPr>
            <a:xfrm>
              <a:off x="3676693" y="349595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C33988-6793-D9C1-83B6-E56C3A794B58}"/>
                </a:ext>
              </a:extLst>
            </p:cNvPr>
            <p:cNvSpPr/>
            <p:nvPr/>
          </p:nvSpPr>
          <p:spPr>
            <a:xfrm>
              <a:off x="842713" y="297202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03BF80-C73B-EE80-D563-9DE3D8B5EB1F}"/>
                </a:ext>
              </a:extLst>
            </p:cNvPr>
            <p:cNvSpPr/>
            <p:nvPr/>
          </p:nvSpPr>
          <p:spPr>
            <a:xfrm>
              <a:off x="2337101" y="2662434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9524E0E-CAD1-7FEC-6BC9-F609D4E046B9}"/>
                </a:ext>
              </a:extLst>
            </p:cNvPr>
            <p:cNvSpPr/>
            <p:nvPr/>
          </p:nvSpPr>
          <p:spPr>
            <a:xfrm>
              <a:off x="3831490" y="235284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0CD9DCE1-7F52-6BCC-2494-20B21ADD84B2}"/>
                    </a:ext>
                  </a:extLst>
                </p:cNvPr>
                <p:cNvSpPr/>
                <p:nvPr/>
              </p:nvSpPr>
              <p:spPr>
                <a:xfrm>
                  <a:off x="3153452" y="1480497"/>
                  <a:ext cx="1301740" cy="64598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0CD9DCE1-7F52-6BCC-2494-20B21ADD84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3452" y="1480497"/>
                  <a:ext cx="1301740" cy="645989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/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/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8C26CC-5962-3E5C-F11C-A0B0233F4903}"/>
              </a:ext>
            </a:extLst>
          </p:cNvPr>
          <p:cNvCxnSpPr>
            <a:cxnSpLocks/>
          </p:cNvCxnSpPr>
          <p:nvPr/>
        </p:nvCxnSpPr>
        <p:spPr>
          <a:xfrm flipV="1">
            <a:off x="9842272" y="2507636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7C6927-8926-B49D-C6DA-90335542BE10}"/>
              </a:ext>
            </a:extLst>
          </p:cNvPr>
          <p:cNvCxnSpPr>
            <a:cxnSpLocks/>
          </p:cNvCxnSpPr>
          <p:nvPr/>
        </p:nvCxnSpPr>
        <p:spPr>
          <a:xfrm flipV="1">
            <a:off x="8335970" y="2817231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DCEFC1-CFB6-FEBC-7193-6F364C6D6E22}"/>
              </a:ext>
            </a:extLst>
          </p:cNvPr>
          <p:cNvCxnSpPr>
            <a:cxnSpLocks/>
          </p:cNvCxnSpPr>
          <p:nvPr/>
        </p:nvCxnSpPr>
        <p:spPr>
          <a:xfrm flipV="1">
            <a:off x="8472920" y="2553589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EAFC5B-6E92-EFB9-31A3-8E6894C7AA15}"/>
              </a:ext>
            </a:extLst>
          </p:cNvPr>
          <p:cNvCxnSpPr>
            <a:cxnSpLocks/>
          </p:cNvCxnSpPr>
          <p:nvPr/>
        </p:nvCxnSpPr>
        <p:spPr>
          <a:xfrm>
            <a:off x="7023178" y="3126825"/>
            <a:ext cx="1339592" cy="8335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67868D2-6A13-BC10-0B11-B92CDA03AA7D}"/>
              </a:ext>
            </a:extLst>
          </p:cNvPr>
          <p:cNvSpPr/>
          <p:nvPr/>
        </p:nvSpPr>
        <p:spPr>
          <a:xfrm>
            <a:off x="8169275" y="380554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199450-BDF1-5EEA-64EE-D34DD81FD7F5}"/>
              </a:ext>
            </a:extLst>
          </p:cNvPr>
          <p:cNvSpPr/>
          <p:nvPr/>
        </p:nvSpPr>
        <p:spPr>
          <a:xfrm>
            <a:off x="9663663" y="3495955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A9CB180-118F-A64B-7217-803588ADE178}"/>
              </a:ext>
            </a:extLst>
          </p:cNvPr>
          <p:cNvSpPr/>
          <p:nvPr/>
        </p:nvSpPr>
        <p:spPr>
          <a:xfrm>
            <a:off x="6829683" y="297202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74BE0FB-6138-FD3D-596A-251299068E7A}"/>
              </a:ext>
            </a:extLst>
          </p:cNvPr>
          <p:cNvSpPr/>
          <p:nvPr/>
        </p:nvSpPr>
        <p:spPr>
          <a:xfrm>
            <a:off x="8324071" y="2662434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8EA0BA-6E50-A199-B5A2-8EBAF5826078}"/>
              </a:ext>
            </a:extLst>
          </p:cNvPr>
          <p:cNvSpPr/>
          <p:nvPr/>
        </p:nvSpPr>
        <p:spPr>
          <a:xfrm>
            <a:off x="9818460" y="235284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105EB81C-3B07-28C8-62BD-955F175F1B46}"/>
                  </a:ext>
                </a:extLst>
              </p:cNvPr>
              <p:cNvSpPr/>
              <p:nvPr/>
            </p:nvSpPr>
            <p:spPr>
              <a:xfrm>
                <a:off x="9140422" y="1473180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105EB81C-3B07-28C8-62BD-955F175F1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422" y="1473180"/>
                <a:ext cx="1301740" cy="64598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/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45759B-3E43-03C7-5D57-4C12C0B4F01D}"/>
                  </a:ext>
                </a:extLst>
              </p:cNvPr>
              <p:cNvSpPr txBox="1"/>
              <p:nvPr/>
            </p:nvSpPr>
            <p:spPr>
              <a:xfrm>
                <a:off x="6259547" y="5124630"/>
                <a:ext cx="2120316" cy="646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45759B-3E43-03C7-5D57-4C12C0B4F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547" y="5124630"/>
                <a:ext cx="2120316" cy="6463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F2A201-F38A-6052-0470-D01F9AEB301F}"/>
                  </a:ext>
                </a:extLst>
              </p:cNvPr>
              <p:cNvSpPr txBox="1"/>
              <p:nvPr/>
            </p:nvSpPr>
            <p:spPr>
              <a:xfrm>
                <a:off x="7977417" y="5135234"/>
                <a:ext cx="586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F2A201-F38A-6052-0470-D01F9AEB3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417" y="5135234"/>
                <a:ext cx="586400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9F4BB3-3F50-1951-29C0-B7A56485D4A6}"/>
                  </a:ext>
                </a:extLst>
              </p:cNvPr>
              <p:cNvSpPr txBox="1"/>
              <p:nvPr/>
            </p:nvSpPr>
            <p:spPr>
              <a:xfrm>
                <a:off x="8270617" y="5114654"/>
                <a:ext cx="2873634" cy="646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×…</m:t>
                      </m:r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9F4BB3-3F50-1951-29C0-B7A56485D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617" y="5114654"/>
                <a:ext cx="2873634" cy="6463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8697406-D8F5-B40B-D704-C2412B19DCDA}"/>
              </a:ext>
            </a:extLst>
          </p:cNvPr>
          <p:cNvSpPr/>
          <p:nvPr/>
        </p:nvSpPr>
        <p:spPr>
          <a:xfrm>
            <a:off x="4277875" y="3569961"/>
            <a:ext cx="6496792" cy="1451949"/>
          </a:xfrm>
          <a:prstGeom prst="roundRect">
            <a:avLst/>
          </a:prstGeom>
          <a:solidFill>
            <a:srgbClr val="FEFCE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Self-reduction</a:t>
            </a:r>
            <a:r>
              <a:rPr lang="en-GB" sz="3200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GB" sz="3200" dirty="0">
                <a:solidFill>
                  <a:schemeClr val="tx1"/>
                </a:solidFill>
              </a:rPr>
              <a:t>Suffices to estimate the marginals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571DF-D55B-79B2-4875-097A04764EDF}"/>
              </a:ext>
            </a:extLst>
          </p:cNvPr>
          <p:cNvSpPr/>
          <p:nvPr/>
        </p:nvSpPr>
        <p:spPr>
          <a:xfrm>
            <a:off x="4455192" y="5111626"/>
            <a:ext cx="1634809" cy="70211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20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1FDE-3DB0-0463-DD6B-B41F1E04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/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B085A6B3-70C0-CC62-B9B0-5869EA4C30BD}"/>
              </a:ext>
            </a:extLst>
          </p:cNvPr>
          <p:cNvSpPr/>
          <p:nvPr/>
        </p:nvSpPr>
        <p:spPr>
          <a:xfrm rot="16200000">
            <a:off x="6395426" y="928912"/>
            <a:ext cx="380999" cy="6291809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/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/>
                  <a:t> terms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blipFill>
                <a:blip r:embed="rId4"/>
                <a:stretch>
                  <a:fillRect t="-12791" r="-4049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9B5765D-769A-3EA2-25D1-899C5FC92183}"/>
              </a:ext>
            </a:extLst>
          </p:cNvPr>
          <p:cNvSpPr/>
          <p:nvPr/>
        </p:nvSpPr>
        <p:spPr>
          <a:xfrm>
            <a:off x="3355735" y="3086956"/>
            <a:ext cx="1634809" cy="70211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065F6B-533B-D5C3-C8BD-F6A806B33BBE}"/>
              </a:ext>
            </a:extLst>
          </p:cNvPr>
          <p:cNvSpPr txBox="1"/>
          <p:nvPr/>
        </p:nvSpPr>
        <p:spPr>
          <a:xfrm>
            <a:off x="1552575" y="1881618"/>
            <a:ext cx="4543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0" dirty="0"/>
              <a:t>Requires           </a:t>
            </a:r>
            <a:r>
              <a:rPr lang="en-GB" sz="2800" dirty="0"/>
              <a:t>samples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EE3F5A-0AC5-A8C1-6514-7D86426A5E8A}"/>
              </a:ext>
            </a:extLst>
          </p:cNvPr>
          <p:cNvSpPr txBox="1"/>
          <p:nvPr/>
        </p:nvSpPr>
        <p:spPr>
          <a:xfrm>
            <a:off x="6095999" y="1592254"/>
            <a:ext cx="4669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          time</a:t>
            </a:r>
          </a:p>
          <a:p>
            <a:pPr algn="ctr"/>
            <a:r>
              <a:rPr lang="en-GB" sz="2800" dirty="0"/>
              <a:t>to draw a sample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B761C6-29B0-E676-FFE2-711F0C231471}"/>
              </a:ext>
            </a:extLst>
          </p:cNvPr>
          <p:cNvSpPr/>
          <p:nvPr/>
        </p:nvSpPr>
        <p:spPr>
          <a:xfrm>
            <a:off x="3440021" y="1962534"/>
            <a:ext cx="906585" cy="3420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???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1440A8-1B0E-87B7-2A00-FFB899863DF8}"/>
              </a:ext>
            </a:extLst>
          </p:cNvPr>
          <p:cNvSpPr/>
          <p:nvPr/>
        </p:nvSpPr>
        <p:spPr>
          <a:xfrm>
            <a:off x="7524400" y="1685702"/>
            <a:ext cx="906585" cy="3420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???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B214922E-55B1-C740-604A-0256B75F079E}"/>
                  </a:ext>
                </a:extLst>
              </p:cNvPr>
              <p:cNvSpPr/>
              <p:nvPr/>
            </p:nvSpPr>
            <p:spPr>
              <a:xfrm>
                <a:off x="997291" y="4764728"/>
                <a:ext cx="4245413" cy="1550329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GB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B214922E-55B1-C740-604A-0256B75F07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91" y="4764728"/>
                <a:ext cx="4245413" cy="155032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FE39AB4-7185-090C-F21F-45EF0DECA581}"/>
              </a:ext>
            </a:extLst>
          </p:cNvPr>
          <p:cNvSpPr/>
          <p:nvPr/>
        </p:nvSpPr>
        <p:spPr>
          <a:xfrm>
            <a:off x="703196" y="4356919"/>
            <a:ext cx="1502229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Goal: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AEB2EDA-13FD-C7CC-98E2-8CD0F932740C}"/>
                  </a:ext>
                </a:extLst>
              </p:cNvPr>
              <p:cNvSpPr/>
              <p:nvPr/>
            </p:nvSpPr>
            <p:spPr>
              <a:xfrm>
                <a:off x="7524399" y="4764728"/>
                <a:ext cx="3670309" cy="1550329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Var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AEB2EDA-13FD-C7CC-98E2-8CD0F93274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99" y="4764728"/>
                <a:ext cx="3670309" cy="155032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BBFB454-5BFB-DB32-91A1-EA0C5AAFD407}"/>
                  </a:ext>
                </a:extLst>
              </p:cNvPr>
              <p:cNvSpPr/>
              <p:nvPr/>
            </p:nvSpPr>
            <p:spPr>
              <a:xfrm>
                <a:off x="521416" y="3131502"/>
                <a:ext cx="790348" cy="65756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BBFB454-5BFB-DB32-91A1-EA0C5AAFD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6" y="3131502"/>
                <a:ext cx="790348" cy="6575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BE9C2FB4-6527-E2BF-8C05-7BFA9E0E41CB}"/>
              </a:ext>
            </a:extLst>
          </p:cNvPr>
          <p:cNvSpPr/>
          <p:nvPr/>
        </p:nvSpPr>
        <p:spPr>
          <a:xfrm>
            <a:off x="1552575" y="3274129"/>
            <a:ext cx="720000" cy="36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E0FFBC-4E44-EECC-2254-8B4FA6058D5C}"/>
              </a:ext>
            </a:extLst>
          </p:cNvPr>
          <p:cNvSpPr txBox="1"/>
          <p:nvPr/>
        </p:nvSpPr>
        <p:spPr>
          <a:xfrm>
            <a:off x="1372575" y="2889148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estimate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D8CE9B5-005D-089A-D373-E58919734D81}"/>
              </a:ext>
            </a:extLst>
          </p:cNvPr>
          <p:cNvSpPr/>
          <p:nvPr/>
        </p:nvSpPr>
        <p:spPr>
          <a:xfrm rot="10800000">
            <a:off x="5628163" y="5430010"/>
            <a:ext cx="1609826" cy="36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42E48F-22E6-5328-7D10-362EFBACA38F}"/>
              </a:ext>
            </a:extLst>
          </p:cNvPr>
          <p:cNvSpPr txBox="1"/>
          <p:nvPr/>
        </p:nvSpPr>
        <p:spPr>
          <a:xfrm>
            <a:off x="5435432" y="4985451"/>
            <a:ext cx="199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Chebyshev’s</a:t>
            </a:r>
          </a:p>
        </p:txBody>
      </p:sp>
    </p:spTree>
    <p:extLst>
      <p:ext uri="{BB962C8B-B14F-4D97-AF65-F5344CB8AC3E}">
        <p14:creationId xmlns:p14="http://schemas.microsoft.com/office/powerpoint/2010/main" val="24458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/>
      <p:bldP spid="5" grpId="0" animBg="1"/>
      <p:bldP spid="11" grpId="0" animBg="1"/>
      <p:bldP spid="4" grpId="0" animBg="1"/>
      <p:bldP spid="12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1FDE-3DB0-0463-DD6B-B41F1E04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/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B085A6B3-70C0-CC62-B9B0-5869EA4C30BD}"/>
              </a:ext>
            </a:extLst>
          </p:cNvPr>
          <p:cNvSpPr/>
          <p:nvPr/>
        </p:nvSpPr>
        <p:spPr>
          <a:xfrm rot="16200000">
            <a:off x="6395426" y="928912"/>
            <a:ext cx="380999" cy="6291809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/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/>
                  <a:t> terms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blipFill>
                <a:blip r:embed="rId4"/>
                <a:stretch>
                  <a:fillRect t="-12791" r="-4049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BBFB454-5BFB-DB32-91A1-EA0C5AAFD407}"/>
                  </a:ext>
                </a:extLst>
              </p:cNvPr>
              <p:cNvSpPr/>
              <p:nvPr/>
            </p:nvSpPr>
            <p:spPr>
              <a:xfrm>
                <a:off x="521416" y="3131502"/>
                <a:ext cx="790348" cy="65756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BBFB454-5BFB-DB32-91A1-EA0C5AAFD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6" y="3131502"/>
                <a:ext cx="790348" cy="65756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BE9C2FB4-6527-E2BF-8C05-7BFA9E0E41CB}"/>
              </a:ext>
            </a:extLst>
          </p:cNvPr>
          <p:cNvSpPr/>
          <p:nvPr/>
        </p:nvSpPr>
        <p:spPr>
          <a:xfrm>
            <a:off x="1552575" y="3274129"/>
            <a:ext cx="720000" cy="36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E0FFBC-4E44-EECC-2254-8B4FA6058D5C}"/>
              </a:ext>
            </a:extLst>
          </p:cNvPr>
          <p:cNvSpPr txBox="1"/>
          <p:nvPr/>
        </p:nvSpPr>
        <p:spPr>
          <a:xfrm>
            <a:off x="1372575" y="2889148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5D39078-4551-8F37-4F66-EB06DB360DC6}"/>
                  </a:ext>
                </a:extLst>
              </p:cNvPr>
              <p:cNvSpPr/>
              <p:nvPr/>
            </p:nvSpPr>
            <p:spPr>
              <a:xfrm>
                <a:off x="7524399" y="4764728"/>
                <a:ext cx="3670309" cy="1550329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Var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5D39078-4551-8F37-4F66-EB06DB360D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99" y="4764728"/>
                <a:ext cx="3670309" cy="155032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7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-0.53698 0.00139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4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1FDE-3DB0-0463-DD6B-B41F1E04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/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B085A6B3-70C0-CC62-B9B0-5869EA4C30BD}"/>
              </a:ext>
            </a:extLst>
          </p:cNvPr>
          <p:cNvSpPr/>
          <p:nvPr/>
        </p:nvSpPr>
        <p:spPr>
          <a:xfrm rot="16200000">
            <a:off x="6395426" y="928912"/>
            <a:ext cx="380999" cy="6291809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/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/>
                  <a:t> terms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blipFill>
                <a:blip r:embed="rId4"/>
                <a:stretch>
                  <a:fillRect t="-12791" r="-4049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AEB2EDA-13FD-C7CC-98E2-8CD0F932740C}"/>
                  </a:ext>
                </a:extLst>
              </p:cNvPr>
              <p:cNvSpPr/>
              <p:nvPr/>
            </p:nvSpPr>
            <p:spPr>
              <a:xfrm>
                <a:off x="974508" y="4764728"/>
                <a:ext cx="3670309" cy="1550329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Var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AEB2EDA-13FD-C7CC-98E2-8CD0F93274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508" y="4764728"/>
                <a:ext cx="3670309" cy="155032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BBFB454-5BFB-DB32-91A1-EA0C5AAFD407}"/>
                  </a:ext>
                </a:extLst>
              </p:cNvPr>
              <p:cNvSpPr/>
              <p:nvPr/>
            </p:nvSpPr>
            <p:spPr>
              <a:xfrm>
                <a:off x="521416" y="3131502"/>
                <a:ext cx="790348" cy="65756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BBFB454-5BFB-DB32-91A1-EA0C5AAFD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6" y="3131502"/>
                <a:ext cx="790348" cy="65756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BE9C2FB4-6527-E2BF-8C05-7BFA9E0E41CB}"/>
              </a:ext>
            </a:extLst>
          </p:cNvPr>
          <p:cNvSpPr/>
          <p:nvPr/>
        </p:nvSpPr>
        <p:spPr>
          <a:xfrm>
            <a:off x="1552575" y="3274129"/>
            <a:ext cx="720000" cy="36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E0FFBC-4E44-EECC-2254-8B4FA6058D5C}"/>
              </a:ext>
            </a:extLst>
          </p:cNvPr>
          <p:cNvSpPr txBox="1"/>
          <p:nvPr/>
        </p:nvSpPr>
        <p:spPr>
          <a:xfrm>
            <a:off x="1372575" y="2889148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estimate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0CD1A7A-C2A5-6DB7-ECBB-11B3F2A7BCC0}"/>
              </a:ext>
            </a:extLst>
          </p:cNvPr>
          <p:cNvGrpSpPr/>
          <p:nvPr/>
        </p:nvGrpSpPr>
        <p:grpSpPr>
          <a:xfrm>
            <a:off x="3777965" y="1546659"/>
            <a:ext cx="790348" cy="1452234"/>
            <a:chOff x="3777965" y="1546659"/>
            <a:chExt cx="790348" cy="14522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FA0CD238-707D-F37C-8B3D-CA63BC5F1915}"/>
                    </a:ext>
                  </a:extLst>
                </p:cNvPr>
                <p:cNvSpPr/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FA0CD238-707D-F37C-8B3D-CA63BC5F19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BCC12AE5-B5E3-C3F4-078C-5425C13D5818}"/>
                </a:ext>
              </a:extLst>
            </p:cNvPr>
            <p:cNvSpPr/>
            <p:nvPr/>
          </p:nvSpPr>
          <p:spPr>
            <a:xfrm rot="5400000">
              <a:off x="3813139" y="2458893"/>
              <a:ext cx="720000" cy="3600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B62D80-44BF-5BF5-795B-986C72498C23}"/>
              </a:ext>
            </a:extLst>
          </p:cNvPr>
          <p:cNvGrpSpPr/>
          <p:nvPr/>
        </p:nvGrpSpPr>
        <p:grpSpPr>
          <a:xfrm>
            <a:off x="5642726" y="1558443"/>
            <a:ext cx="790348" cy="1452234"/>
            <a:chOff x="3777965" y="1546659"/>
            <a:chExt cx="790348" cy="14522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A23A73E1-A05D-9C27-AC56-1E1C5FA80899}"/>
                    </a:ext>
                  </a:extLst>
                </p:cNvPr>
                <p:cNvSpPr/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A23A73E1-A05D-9C27-AC56-1E1C5FA808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F4702935-F542-E09C-0898-6F57A3E75FCF}"/>
                </a:ext>
              </a:extLst>
            </p:cNvPr>
            <p:cNvSpPr/>
            <p:nvPr/>
          </p:nvSpPr>
          <p:spPr>
            <a:xfrm rot="5400000">
              <a:off x="3813139" y="2458893"/>
              <a:ext cx="720000" cy="3600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9ADE11E-9316-AAAD-8F1B-6D30B3334C57}"/>
              </a:ext>
            </a:extLst>
          </p:cNvPr>
          <p:cNvGrpSpPr/>
          <p:nvPr/>
        </p:nvGrpSpPr>
        <p:grpSpPr>
          <a:xfrm>
            <a:off x="7507487" y="1552326"/>
            <a:ext cx="790348" cy="1452234"/>
            <a:chOff x="3777965" y="1546659"/>
            <a:chExt cx="790348" cy="14522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8BE841CC-9BE3-C51F-7CED-D22802AF4963}"/>
                    </a:ext>
                  </a:extLst>
                </p:cNvPr>
                <p:cNvSpPr/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8BE841CC-9BE3-C51F-7CED-D22802AF49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C088DF07-5EBB-BF05-39C8-A24319A7AC79}"/>
                </a:ext>
              </a:extLst>
            </p:cNvPr>
            <p:cNvSpPr/>
            <p:nvPr/>
          </p:nvSpPr>
          <p:spPr>
            <a:xfrm rot="5400000">
              <a:off x="3813139" y="2458893"/>
              <a:ext cx="720000" cy="3600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F4116804-CBEA-C974-BEC6-DB5E2EE7A81B}"/>
                  </a:ext>
                </a:extLst>
              </p:cNvPr>
              <p:cNvSpPr/>
              <p:nvPr/>
            </p:nvSpPr>
            <p:spPr>
              <a:xfrm>
                <a:off x="8581900" y="2204223"/>
                <a:ext cx="2554100" cy="65756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F4116804-CBEA-C974-BEC6-DB5E2EE7A8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900" y="2204223"/>
                <a:ext cx="2554100" cy="6575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19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1FDE-3DB0-0463-DD6B-B41F1E04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/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B085A6B3-70C0-CC62-B9B0-5869EA4C30BD}"/>
              </a:ext>
            </a:extLst>
          </p:cNvPr>
          <p:cNvSpPr/>
          <p:nvPr/>
        </p:nvSpPr>
        <p:spPr>
          <a:xfrm rot="16200000">
            <a:off x="6395426" y="928912"/>
            <a:ext cx="380999" cy="6291809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/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/>
                  <a:t> terms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blipFill>
                <a:blip r:embed="rId4"/>
                <a:stretch>
                  <a:fillRect t="-12791" r="-4049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AEB2EDA-13FD-C7CC-98E2-8CD0F932740C}"/>
                  </a:ext>
                </a:extLst>
              </p:cNvPr>
              <p:cNvSpPr/>
              <p:nvPr/>
            </p:nvSpPr>
            <p:spPr>
              <a:xfrm>
                <a:off x="974508" y="4764728"/>
                <a:ext cx="4761492" cy="1550329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GB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Var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GB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𝔼</m:t>
                                      </m:r>
                                    </m:e>
                                    <m:sup>
                                      <m: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GB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nary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AEB2EDA-13FD-C7CC-98E2-8CD0F93274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508" y="4764728"/>
                <a:ext cx="4761492" cy="155032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BBFB454-5BFB-DB32-91A1-EA0C5AAFD407}"/>
                  </a:ext>
                </a:extLst>
              </p:cNvPr>
              <p:cNvSpPr/>
              <p:nvPr/>
            </p:nvSpPr>
            <p:spPr>
              <a:xfrm>
                <a:off x="521416" y="3131502"/>
                <a:ext cx="790348" cy="65756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BBFB454-5BFB-DB32-91A1-EA0C5AAFD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6" y="3131502"/>
                <a:ext cx="790348" cy="65756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BE9C2FB4-6527-E2BF-8C05-7BFA9E0E41CB}"/>
              </a:ext>
            </a:extLst>
          </p:cNvPr>
          <p:cNvSpPr/>
          <p:nvPr/>
        </p:nvSpPr>
        <p:spPr>
          <a:xfrm>
            <a:off x="1552575" y="3274129"/>
            <a:ext cx="720000" cy="36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E0FFBC-4E44-EECC-2254-8B4FA6058D5C}"/>
              </a:ext>
            </a:extLst>
          </p:cNvPr>
          <p:cNvSpPr txBox="1"/>
          <p:nvPr/>
        </p:nvSpPr>
        <p:spPr>
          <a:xfrm>
            <a:off x="1372575" y="2889148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estimate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0CD1A7A-C2A5-6DB7-ECBB-11B3F2A7BCC0}"/>
              </a:ext>
            </a:extLst>
          </p:cNvPr>
          <p:cNvGrpSpPr/>
          <p:nvPr/>
        </p:nvGrpSpPr>
        <p:grpSpPr>
          <a:xfrm>
            <a:off x="3777965" y="1546659"/>
            <a:ext cx="790348" cy="1452234"/>
            <a:chOff x="3777965" y="1546659"/>
            <a:chExt cx="790348" cy="14522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FA0CD238-707D-F37C-8B3D-CA63BC5F1915}"/>
                    </a:ext>
                  </a:extLst>
                </p:cNvPr>
                <p:cNvSpPr/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FA0CD238-707D-F37C-8B3D-CA63BC5F19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BCC12AE5-B5E3-C3F4-078C-5425C13D5818}"/>
                </a:ext>
              </a:extLst>
            </p:cNvPr>
            <p:cNvSpPr/>
            <p:nvPr/>
          </p:nvSpPr>
          <p:spPr>
            <a:xfrm rot="5400000">
              <a:off x="3813139" y="2458893"/>
              <a:ext cx="720000" cy="3600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B62D80-44BF-5BF5-795B-986C72498C23}"/>
              </a:ext>
            </a:extLst>
          </p:cNvPr>
          <p:cNvGrpSpPr/>
          <p:nvPr/>
        </p:nvGrpSpPr>
        <p:grpSpPr>
          <a:xfrm>
            <a:off x="5642726" y="1558443"/>
            <a:ext cx="790348" cy="1452234"/>
            <a:chOff x="3777965" y="1546659"/>
            <a:chExt cx="790348" cy="14522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A23A73E1-A05D-9C27-AC56-1E1C5FA80899}"/>
                    </a:ext>
                  </a:extLst>
                </p:cNvPr>
                <p:cNvSpPr/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A23A73E1-A05D-9C27-AC56-1E1C5FA808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F4702935-F542-E09C-0898-6F57A3E75FCF}"/>
                </a:ext>
              </a:extLst>
            </p:cNvPr>
            <p:cNvSpPr/>
            <p:nvPr/>
          </p:nvSpPr>
          <p:spPr>
            <a:xfrm rot="5400000">
              <a:off x="3813139" y="2458893"/>
              <a:ext cx="720000" cy="3600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9ADE11E-9316-AAAD-8F1B-6D30B3334C57}"/>
              </a:ext>
            </a:extLst>
          </p:cNvPr>
          <p:cNvGrpSpPr/>
          <p:nvPr/>
        </p:nvGrpSpPr>
        <p:grpSpPr>
          <a:xfrm>
            <a:off x="7507487" y="1552326"/>
            <a:ext cx="790348" cy="1452234"/>
            <a:chOff x="3777965" y="1546659"/>
            <a:chExt cx="790348" cy="14522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8BE841CC-9BE3-C51F-7CED-D22802AF4963}"/>
                    </a:ext>
                  </a:extLst>
                </p:cNvPr>
                <p:cNvSpPr/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8BE841CC-9BE3-C51F-7CED-D22802AF49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C088DF07-5EBB-BF05-39C8-A24319A7AC79}"/>
                </a:ext>
              </a:extLst>
            </p:cNvPr>
            <p:cNvSpPr/>
            <p:nvPr/>
          </p:nvSpPr>
          <p:spPr>
            <a:xfrm rot="5400000">
              <a:off x="3813139" y="2458893"/>
              <a:ext cx="720000" cy="3600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F4116804-CBEA-C974-BEC6-DB5E2EE7A81B}"/>
                  </a:ext>
                </a:extLst>
              </p:cNvPr>
              <p:cNvSpPr/>
              <p:nvPr/>
            </p:nvSpPr>
            <p:spPr>
              <a:xfrm>
                <a:off x="8581900" y="2204223"/>
                <a:ext cx="2554100" cy="65756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F4116804-CBEA-C974-BEC6-DB5E2EE7A8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900" y="2204223"/>
                <a:ext cx="2554100" cy="6575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id="{68543625-8B16-480D-CBA9-D4D019BF10A3}"/>
              </a:ext>
            </a:extLst>
          </p:cNvPr>
          <p:cNvSpPr/>
          <p:nvPr/>
        </p:nvSpPr>
        <p:spPr>
          <a:xfrm rot="10800000">
            <a:off x="5897661" y="5359892"/>
            <a:ext cx="1439378" cy="36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E2C52A6-F745-167F-F176-E4267D79103B}"/>
                  </a:ext>
                </a:extLst>
              </p:cNvPr>
              <p:cNvSpPr/>
              <p:nvPr/>
            </p:nvSpPr>
            <p:spPr>
              <a:xfrm>
                <a:off x="7524399" y="4764728"/>
                <a:ext cx="3670309" cy="1550329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Var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E2C52A6-F745-167F-F176-E4267D7910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99" y="4764728"/>
                <a:ext cx="3670309" cy="1550329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7FA04AC-3D95-6E8F-3923-55967F583278}"/>
                  </a:ext>
                </a:extLst>
              </p:cNvPr>
              <p:cNvSpPr/>
              <p:nvPr/>
            </p:nvSpPr>
            <p:spPr>
              <a:xfrm>
                <a:off x="7639722" y="3699489"/>
                <a:ext cx="4331601" cy="129288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sub>
                      </m:sSub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7FA04AC-3D95-6E8F-3923-55967F5832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722" y="3699489"/>
                <a:ext cx="4331601" cy="1292885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76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1FDE-3DB0-0463-DD6B-B41F1E04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/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B085A6B3-70C0-CC62-B9B0-5869EA4C30BD}"/>
              </a:ext>
            </a:extLst>
          </p:cNvPr>
          <p:cNvSpPr/>
          <p:nvPr/>
        </p:nvSpPr>
        <p:spPr>
          <a:xfrm rot="16200000">
            <a:off x="6395426" y="928912"/>
            <a:ext cx="380999" cy="6291809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/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/>
                  <a:t> terms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blipFill>
                <a:blip r:embed="rId4"/>
                <a:stretch>
                  <a:fillRect t="-12791" r="-4049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BBFB454-5BFB-DB32-91A1-EA0C5AAFD407}"/>
                  </a:ext>
                </a:extLst>
              </p:cNvPr>
              <p:cNvSpPr/>
              <p:nvPr/>
            </p:nvSpPr>
            <p:spPr>
              <a:xfrm>
                <a:off x="521416" y="3131502"/>
                <a:ext cx="790348" cy="65756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BBFB454-5BFB-DB32-91A1-EA0C5AAFD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6" y="3131502"/>
                <a:ext cx="790348" cy="6575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BE9C2FB4-6527-E2BF-8C05-7BFA9E0E41CB}"/>
              </a:ext>
            </a:extLst>
          </p:cNvPr>
          <p:cNvSpPr/>
          <p:nvPr/>
        </p:nvSpPr>
        <p:spPr>
          <a:xfrm>
            <a:off x="1552575" y="3274129"/>
            <a:ext cx="720000" cy="36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E0FFBC-4E44-EECC-2254-8B4FA6058D5C}"/>
              </a:ext>
            </a:extLst>
          </p:cNvPr>
          <p:cNvSpPr txBox="1"/>
          <p:nvPr/>
        </p:nvSpPr>
        <p:spPr>
          <a:xfrm>
            <a:off x="1372575" y="2889148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estimate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0CD1A7A-C2A5-6DB7-ECBB-11B3F2A7BCC0}"/>
              </a:ext>
            </a:extLst>
          </p:cNvPr>
          <p:cNvGrpSpPr/>
          <p:nvPr/>
        </p:nvGrpSpPr>
        <p:grpSpPr>
          <a:xfrm>
            <a:off x="3777965" y="1546659"/>
            <a:ext cx="790348" cy="1452234"/>
            <a:chOff x="3777965" y="1546659"/>
            <a:chExt cx="790348" cy="14522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FA0CD238-707D-F37C-8B3D-CA63BC5F1915}"/>
                    </a:ext>
                  </a:extLst>
                </p:cNvPr>
                <p:cNvSpPr/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FA0CD238-707D-F37C-8B3D-CA63BC5F19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BCC12AE5-B5E3-C3F4-078C-5425C13D5818}"/>
                </a:ext>
              </a:extLst>
            </p:cNvPr>
            <p:cNvSpPr/>
            <p:nvPr/>
          </p:nvSpPr>
          <p:spPr>
            <a:xfrm rot="5400000">
              <a:off x="3813139" y="2458893"/>
              <a:ext cx="720000" cy="3600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B62D80-44BF-5BF5-795B-986C72498C23}"/>
              </a:ext>
            </a:extLst>
          </p:cNvPr>
          <p:cNvGrpSpPr/>
          <p:nvPr/>
        </p:nvGrpSpPr>
        <p:grpSpPr>
          <a:xfrm>
            <a:off x="5642726" y="1558443"/>
            <a:ext cx="790348" cy="1452234"/>
            <a:chOff x="3777965" y="1546659"/>
            <a:chExt cx="790348" cy="14522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A23A73E1-A05D-9C27-AC56-1E1C5FA80899}"/>
                    </a:ext>
                  </a:extLst>
                </p:cNvPr>
                <p:cNvSpPr/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A23A73E1-A05D-9C27-AC56-1E1C5FA808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F4702935-F542-E09C-0898-6F57A3E75FCF}"/>
                </a:ext>
              </a:extLst>
            </p:cNvPr>
            <p:cNvSpPr/>
            <p:nvPr/>
          </p:nvSpPr>
          <p:spPr>
            <a:xfrm rot="5400000">
              <a:off x="3813139" y="2458893"/>
              <a:ext cx="720000" cy="3600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9ADE11E-9316-AAAD-8F1B-6D30B3334C57}"/>
              </a:ext>
            </a:extLst>
          </p:cNvPr>
          <p:cNvGrpSpPr/>
          <p:nvPr/>
        </p:nvGrpSpPr>
        <p:grpSpPr>
          <a:xfrm>
            <a:off x="7507487" y="1552326"/>
            <a:ext cx="790348" cy="1452234"/>
            <a:chOff x="3777965" y="1546659"/>
            <a:chExt cx="790348" cy="14522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8BE841CC-9BE3-C51F-7CED-D22802AF4963}"/>
                    </a:ext>
                  </a:extLst>
                </p:cNvPr>
                <p:cNvSpPr/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8BE841CC-9BE3-C51F-7CED-D22802AF49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C088DF07-5EBB-BF05-39C8-A24319A7AC79}"/>
                </a:ext>
              </a:extLst>
            </p:cNvPr>
            <p:cNvSpPr/>
            <p:nvPr/>
          </p:nvSpPr>
          <p:spPr>
            <a:xfrm rot="5400000">
              <a:off x="3813139" y="2458893"/>
              <a:ext cx="720000" cy="3600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F4116804-CBEA-C974-BEC6-DB5E2EE7A81B}"/>
                  </a:ext>
                </a:extLst>
              </p:cNvPr>
              <p:cNvSpPr/>
              <p:nvPr/>
            </p:nvSpPr>
            <p:spPr>
              <a:xfrm>
                <a:off x="8581900" y="2204223"/>
                <a:ext cx="2554100" cy="65756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F4116804-CBEA-C974-BEC6-DB5E2EE7A8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900" y="2204223"/>
                <a:ext cx="2554100" cy="6575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E2C52A6-F745-167F-F176-E4267D79103B}"/>
                  </a:ext>
                </a:extLst>
              </p:cNvPr>
              <p:cNvSpPr/>
              <p:nvPr/>
            </p:nvSpPr>
            <p:spPr>
              <a:xfrm>
                <a:off x="3493460" y="4985451"/>
                <a:ext cx="5205078" cy="1550329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E2C52A6-F745-167F-F176-E4267D7910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460" y="4985451"/>
                <a:ext cx="5205078" cy="1550329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40C454-BD68-2A87-B731-B1C92CA957DC}"/>
              </a:ext>
            </a:extLst>
          </p:cNvPr>
          <p:cNvSpPr/>
          <p:nvPr/>
        </p:nvSpPr>
        <p:spPr>
          <a:xfrm>
            <a:off x="3242024" y="4699702"/>
            <a:ext cx="1502229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Goal: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11308E05-B85A-9E9D-7CD9-CC16E475C0E8}"/>
                  </a:ext>
                </a:extLst>
              </p:cNvPr>
              <p:cNvSpPr/>
              <p:nvPr/>
            </p:nvSpPr>
            <p:spPr>
              <a:xfrm>
                <a:off x="7824344" y="4659231"/>
                <a:ext cx="3814967" cy="129288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0-1 unbiased samples</a:t>
                </a: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11308E05-B85A-9E9D-7CD9-CC16E475C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344" y="4659231"/>
                <a:ext cx="3814967" cy="1292885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86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43EEDE-AF42-5959-AE2B-BCDB8F08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independent sets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59FC6A-FCF0-CE15-3F69-97379FC94BE8}"/>
              </a:ext>
            </a:extLst>
          </p:cNvPr>
          <p:cNvGrpSpPr/>
          <p:nvPr/>
        </p:nvGrpSpPr>
        <p:grpSpPr>
          <a:xfrm>
            <a:off x="1051093" y="2669050"/>
            <a:ext cx="3298371" cy="2595825"/>
            <a:chOff x="1062444" y="1933302"/>
            <a:chExt cx="2412275" cy="18984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1548753-2894-CC76-855D-8D029C82C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E808DB0-50FF-4536-4F97-C004F545A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939B26-9712-16B7-08B8-7AD80E6E4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8D16470-AED0-A8F6-0D64-0ED927507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9C365D0-5493-E1DB-4D17-D097568B0B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604B1BC-A1C6-139F-D274-0A7160061D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EB61A17-F7C5-4238-6C82-4BB3A8F53D81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E38FDA-CD69-4755-68DF-0C6E8B7A17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B7952D-AFAF-4734-58AF-FD9010C39B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8567676-93DC-4D67-BCC1-1B4F23CDE0DF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896863B-1B1B-F763-F3E1-B42AE9E30D65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2F73EC4-8877-B8C4-16A4-98207481B387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66FE7D2-7DD4-F2DB-CB28-3C2FA43014B6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41DDC1B-31BA-D2B6-9382-A96AB1A06976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4E7B64-DD31-F8C9-AF23-36988FB441D3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1FEF8F5-9938-670B-C0E3-2AEC6358AE44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88E276A-C432-CBA8-3781-2C2690094145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144ADE-8E2D-7E0D-BFA8-FB3EDCBFB64D}"/>
                  </a:ext>
                </a:extLst>
              </p:cNvPr>
              <p:cNvSpPr/>
              <p:nvPr/>
            </p:nvSpPr>
            <p:spPr>
              <a:xfrm>
                <a:off x="4694660" y="1690688"/>
                <a:ext cx="7204115" cy="462908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m:rPr>
                        <m:sty m:val="p"/>
                      </m:rP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IndSet</m:t>
                    </m:r>
                    <m:d>
                      <m:d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3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GB" sz="3200" i="1" dirty="0">
                    <a:solidFill>
                      <a:schemeClr val="tx1"/>
                    </a:solidFill>
                  </a:rPr>
                  <a:t>Input:</a:t>
                </a:r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	A graph with max degree </a:t>
                </a:r>
                <a14:m>
                  <m:oMath xmlns:m="http://schemas.openxmlformats.org/officeDocument/2006/math">
                    <m: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GB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. </a:t>
                </a:r>
              </a:p>
              <a:p>
                <a:r>
                  <a:rPr lang="en-GB" sz="3200" i="1" dirty="0">
                    <a:solidFill>
                      <a:schemeClr val="tx1"/>
                    </a:solidFill>
                  </a:rPr>
                  <a:t>Output:</a:t>
                </a:r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	Number of independent sets.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144ADE-8E2D-7E0D-BFA8-FB3EDCBFB6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660" y="1690688"/>
                <a:ext cx="7204115" cy="462908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F8D03F7-4822-33E3-D9F9-B0393784F9DA}"/>
              </a:ext>
            </a:extLst>
          </p:cNvPr>
          <p:cNvSpPr/>
          <p:nvPr/>
        </p:nvSpPr>
        <p:spPr>
          <a:xfrm>
            <a:off x="5276211" y="1433111"/>
            <a:ext cx="2111253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4072097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1FDE-3DB0-0463-DD6B-B41F1E04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/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D492AFA-7BA9-4972-C9D2-22554F70A8EB}"/>
                  </a:ext>
                </a:extLst>
              </p:cNvPr>
              <p:cNvSpPr/>
              <p:nvPr/>
            </p:nvSpPr>
            <p:spPr>
              <a:xfrm>
                <a:off x="3712027" y="4858855"/>
                <a:ext cx="4767943" cy="163402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tx1"/>
                    </a:solidFill>
                  </a:rPr>
                  <a:t>Self-reduction</a:t>
                </a:r>
              </a:p>
              <a:p>
                <a:pPr algn="ctr"/>
                <a:r>
                  <a: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[Jerrum-Valiant-Vazirani’86]</a:t>
                </a:r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GB" sz="3200" dirty="0">
                    <a:solidFill>
                      <a:schemeClr val="tx1"/>
                    </a:solidFill>
                  </a:rPr>
                  <a:t>Time: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GB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d>
                          <m:d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D492AFA-7BA9-4972-C9D2-22554F70A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027" y="4858855"/>
                <a:ext cx="4767943" cy="1634020"/>
              </a:xfrm>
              <a:prstGeom prst="roundRect">
                <a:avLst/>
              </a:prstGeom>
              <a:blipFill>
                <a:blip r:embed="rId3"/>
                <a:stretch>
                  <a:fillRect t="-4074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B085A6B3-70C0-CC62-B9B0-5869EA4C30BD}"/>
              </a:ext>
            </a:extLst>
          </p:cNvPr>
          <p:cNvSpPr/>
          <p:nvPr/>
        </p:nvSpPr>
        <p:spPr>
          <a:xfrm rot="16200000">
            <a:off x="6395426" y="928912"/>
            <a:ext cx="380999" cy="6291809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/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/>
                  <a:t> terms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blipFill>
                <a:blip r:embed="rId4"/>
                <a:stretch>
                  <a:fillRect t="-12791" r="-4049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9B5765D-769A-3EA2-25D1-899C5FC92183}"/>
              </a:ext>
            </a:extLst>
          </p:cNvPr>
          <p:cNvSpPr/>
          <p:nvPr/>
        </p:nvSpPr>
        <p:spPr>
          <a:xfrm>
            <a:off x="3355735" y="3086956"/>
            <a:ext cx="1634809" cy="70211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065F6B-533B-D5C3-C8BD-F6A806B33BBE}"/>
                  </a:ext>
                </a:extLst>
              </p:cNvPr>
              <p:cNvSpPr txBox="1"/>
              <p:nvPr/>
            </p:nvSpPr>
            <p:spPr>
              <a:xfrm>
                <a:off x="1835843" y="2069463"/>
                <a:ext cx="39989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b="0" dirty="0"/>
                  <a:t>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2800" dirty="0"/>
                  <a:t> samples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065F6B-533B-D5C3-C8BD-F6A806B33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843" y="2069463"/>
                <a:ext cx="3998967" cy="523220"/>
              </a:xfrm>
              <a:prstGeom prst="rect">
                <a:avLst/>
              </a:prstGeom>
              <a:blipFill>
                <a:blip r:embed="rId5"/>
                <a:stretch>
                  <a:fillRect l="-1372" t="-11628" r="-1372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EE3F5A-0AC5-A8C1-6514-7D86426A5E8A}"/>
                  </a:ext>
                </a:extLst>
              </p:cNvPr>
              <p:cNvSpPr txBox="1"/>
              <p:nvPr/>
            </p:nvSpPr>
            <p:spPr>
              <a:xfrm>
                <a:off x="6095999" y="1592254"/>
                <a:ext cx="466997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800" i="1" dirty="0"/>
                  <a:t> </a:t>
                </a:r>
                <a:r>
                  <a:rPr lang="en-GB" sz="2800" dirty="0"/>
                  <a:t>time</a:t>
                </a:r>
              </a:p>
              <a:p>
                <a:pPr algn="ctr"/>
                <a:r>
                  <a:rPr lang="en-GB" sz="2800" dirty="0"/>
                  <a:t>to draw a sample</a:t>
                </a:r>
              </a:p>
              <a:p>
                <a:pPr algn="ctr"/>
                <a:r>
                  <a:rPr lang="en-GB" sz="2400" i="1" dirty="0"/>
                  <a:t>(mixing time)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EE3F5A-0AC5-A8C1-6514-7D86426A5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592254"/>
                <a:ext cx="4669972" cy="1323439"/>
              </a:xfrm>
              <a:prstGeom prst="rect">
                <a:avLst/>
              </a:prstGeom>
              <a:blipFill>
                <a:blip r:embed="rId6"/>
                <a:stretch>
                  <a:fillRect t="-4608" b="-10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78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8A9D-5967-FF8F-3911-3A35D4A5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Approximate counting: hard-core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C79EB803-61D2-5565-1E4B-39A36827EC01}"/>
                  </a:ext>
                </a:extLst>
              </p:cNvPr>
              <p:cNvSpPr/>
              <p:nvPr/>
            </p:nvSpPr>
            <p:spPr>
              <a:xfrm>
                <a:off x="838200" y="1886673"/>
                <a:ext cx="10515600" cy="132556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 then the Glauber dynamics for the hardcore model mixes </a:t>
                </a:r>
                <a:r>
                  <a:rPr lang="en-GB" sz="2800" i="1" dirty="0">
                    <a:solidFill>
                      <a:srgbClr val="FF0000"/>
                    </a:solidFill>
                  </a:rPr>
                  <a:t>optimally</a:t>
                </a:r>
                <a:r>
                  <a:rPr lang="en-GB" sz="2800" dirty="0">
                    <a:solidFill>
                      <a:schemeClr val="tx1"/>
                    </a:solidFill>
                  </a:rPr>
                  <a:t> in time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C79EB803-61D2-5565-1E4B-39A36827EC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86673"/>
                <a:ext cx="10515600" cy="1325563"/>
              </a:xfrm>
              <a:prstGeom prst="roundRect">
                <a:avLst/>
              </a:prstGeom>
              <a:blipFill>
                <a:blip r:embed="rId3"/>
                <a:stretch>
                  <a:fillRect l="-521" b="-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EA704F-FD5E-7D34-E29C-EB471E78E35A}"/>
              </a:ext>
            </a:extLst>
          </p:cNvPr>
          <p:cNvSpPr/>
          <p:nvPr/>
        </p:nvSpPr>
        <p:spPr>
          <a:xfrm>
            <a:off x="1210681" y="1557891"/>
            <a:ext cx="8905592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Theorem </a:t>
            </a:r>
            <a:r>
              <a:rPr lang="en-GB" sz="24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en-GB" sz="2400" b="1" dirty="0" err="1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Anari</a:t>
            </a:r>
            <a:r>
              <a:rPr lang="en-GB" sz="24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-Liu-</a:t>
            </a:r>
            <a:r>
              <a:rPr lang="en-GB" sz="2400" b="1" dirty="0" err="1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Oveis</a:t>
            </a:r>
            <a:r>
              <a:rPr lang="en-GB" sz="24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Gharan’20, Chen-Liu-Vigoda’21]</a:t>
            </a:r>
            <a:endParaRPr lang="en-GB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D514771F-48AF-DD64-72A6-E53F6CF835C8}"/>
                  </a:ext>
                </a:extLst>
              </p:cNvPr>
              <p:cNvSpPr/>
              <p:nvPr/>
            </p:nvSpPr>
            <p:spPr>
              <a:xfrm>
                <a:off x="838200" y="5419852"/>
                <a:ext cx="10515600" cy="86231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It is </a:t>
                </a:r>
                <a14:m>
                  <m:oMath xmlns:m="http://schemas.openxmlformats.org/officeDocument/2006/math">
                    <m:r>
                      <a:rPr lang="en-GB" sz="2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𝐍𝐏</m:t>
                    </m:r>
                  </m:oMath>
                </a14:m>
                <a:r>
                  <a:rPr lang="en-GB" sz="2800" b="0" dirty="0">
                    <a:solidFill>
                      <a:srgbClr val="FF0000"/>
                    </a:solidFill>
                  </a:rPr>
                  <a:t>-hard</a:t>
                </a:r>
                <a:r>
                  <a:rPr lang="en-GB" sz="2800" b="0" dirty="0">
                    <a:solidFill>
                      <a:schemeClr val="tx1"/>
                    </a:solidFill>
                  </a:rPr>
                  <a:t> to approximate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HardCore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GB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D514771F-48AF-DD64-72A6-E53F6CF83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19852"/>
                <a:ext cx="10515600" cy="862314"/>
              </a:xfrm>
              <a:prstGeom prst="roundRect">
                <a:avLst/>
              </a:prstGeom>
              <a:blipFill>
                <a:blip r:embed="rId4"/>
                <a:stretch>
                  <a:fillRect l="-753" b="-13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D2F9D0-5EE9-9A33-8EAC-72EFCA05552E}"/>
              </a:ext>
            </a:extLst>
          </p:cNvPr>
          <p:cNvSpPr/>
          <p:nvPr/>
        </p:nvSpPr>
        <p:spPr>
          <a:xfrm>
            <a:off x="1210680" y="5091069"/>
            <a:ext cx="9148661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Theorem </a:t>
            </a:r>
            <a:r>
              <a:rPr lang="en-GB" sz="24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[Sly’10, Sly-Sun’14, Galanis-Štefankovič-Vigoda’16]</a:t>
            </a:r>
            <a:endParaRPr lang="en-GB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234F7487-054B-5319-1921-5EB74FC8625B}"/>
                  </a:ext>
                </a:extLst>
              </p:cNvPr>
              <p:cNvSpPr/>
              <p:nvPr/>
            </p:nvSpPr>
            <p:spPr>
              <a:xfrm>
                <a:off x="838200" y="3645765"/>
                <a:ext cx="10515600" cy="132556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GB" sz="2800" b="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r>
                  <a:rPr lang="en-GB" sz="2800" b="0" dirty="0">
                    <a:solidFill>
                      <a:schemeClr val="tx1"/>
                    </a:solidFill>
                  </a:rPr>
                  <a:t>, then there is an FPRAS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HardCore</m:t>
                    </m:r>
                    <m:d>
                      <m:d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r>
                  <a:rPr lang="en-GB" sz="2800" b="0" dirty="0">
                    <a:solidFill>
                      <a:schemeClr val="tx1"/>
                    </a:solidFill>
                  </a:rPr>
                  <a:t> running in time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polylog</m:t>
                            </m:r>
                          </m:fName>
                          <m:e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234F7487-054B-5319-1921-5EB74FC86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45765"/>
                <a:ext cx="10515600" cy="1325563"/>
              </a:xfrm>
              <a:prstGeom prst="roundRect">
                <a:avLst/>
              </a:prstGeom>
              <a:blipFill>
                <a:blip r:embed="rId5"/>
                <a:stretch>
                  <a:fillRect l="-521" b="-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709860-49E1-71C8-378D-2FD0F3F51E2E}"/>
              </a:ext>
            </a:extLst>
          </p:cNvPr>
          <p:cNvSpPr/>
          <p:nvPr/>
        </p:nvSpPr>
        <p:spPr>
          <a:xfrm>
            <a:off x="1210680" y="3316983"/>
            <a:ext cx="9228719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Theorem </a:t>
            </a:r>
            <a:r>
              <a:rPr lang="en-GB" sz="24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[Štefankovič-Vempala-Vigoda’09, Kolmogorov’18]</a:t>
            </a:r>
            <a:endParaRPr lang="en-GB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FF141A4-921D-3B0B-831B-CE4BA8496612}"/>
                  </a:ext>
                </a:extLst>
              </p:cNvPr>
              <p:cNvSpPr/>
              <p:nvPr/>
            </p:nvSpPr>
            <p:spPr>
              <a:xfrm>
                <a:off x="6988630" y="2512161"/>
                <a:ext cx="4561114" cy="1244573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GB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GB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sup>
                          </m:sSup>
                        </m:den>
                      </m:f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FF141A4-921D-3B0B-831B-CE4BA8496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630" y="2512161"/>
                <a:ext cx="4561114" cy="1244573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A65DDC-97E6-2B1D-A3FE-1F76C2527B41}"/>
              </a:ext>
            </a:extLst>
          </p:cNvPr>
          <p:cNvSpPr/>
          <p:nvPr/>
        </p:nvSpPr>
        <p:spPr>
          <a:xfrm>
            <a:off x="6420206" y="4557535"/>
            <a:ext cx="4561114" cy="3395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i="1" dirty="0">
                <a:solidFill>
                  <a:schemeClr val="tx1"/>
                </a:solidFill>
              </a:rPr>
              <a:t>Adaptive simulated annealing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7AF2F1-F51F-E9A3-ED3B-A63CC6A793EC}"/>
              </a:ext>
            </a:extLst>
          </p:cNvPr>
          <p:cNvSpPr/>
          <p:nvPr/>
        </p:nvSpPr>
        <p:spPr>
          <a:xfrm>
            <a:off x="2374660" y="4329089"/>
            <a:ext cx="587615" cy="70211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508E-E048-1D30-C955-23A42A61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contributions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0D21CB3-569E-5973-987F-EF6BE2F86891}"/>
              </a:ext>
            </a:extLst>
          </p:cNvPr>
          <p:cNvGrpSpPr/>
          <p:nvPr/>
        </p:nvGrpSpPr>
        <p:grpSpPr>
          <a:xfrm>
            <a:off x="838200" y="1523790"/>
            <a:ext cx="10515600" cy="1654345"/>
            <a:chOff x="838200" y="1523790"/>
            <a:chExt cx="10515600" cy="16543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77EF082D-3914-5721-5A5F-7F8B9DF95FA9}"/>
                    </a:ext>
                  </a:extLst>
                </p:cNvPr>
                <p:cNvSpPr/>
                <p:nvPr/>
              </p:nvSpPr>
              <p:spPr>
                <a:xfrm>
                  <a:off x="838200" y="1852572"/>
                  <a:ext cx="10515600" cy="132556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For all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-degree graphs: </a:t>
                  </a:r>
                </a:p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(Strongly) sub-quadratic counting when </a:t>
                  </a:r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−1.5</m:t>
                              </m:r>
                            </m:sup>
                          </m:sSup>
                        </m:e>
                      </m:d>
                    </m:oMath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77EF082D-3914-5721-5A5F-7F8B9DF95F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852572"/>
                  <a:ext cx="10515600" cy="1325563"/>
                </a:xfrm>
                <a:prstGeom prst="roundRect">
                  <a:avLst/>
                </a:prstGeom>
                <a:blipFill>
                  <a:blip r:embed="rId2"/>
                  <a:stretch>
                    <a:fillRect l="-521" b="-776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9E203CC-B040-C718-4E4A-0391752AD070}"/>
                </a:ext>
              </a:extLst>
            </p:cNvPr>
            <p:cNvSpPr/>
            <p:nvPr/>
          </p:nvSpPr>
          <p:spPr>
            <a:xfrm>
              <a:off x="1210681" y="1523790"/>
              <a:ext cx="4550039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200" b="1" dirty="0">
                  <a:solidFill>
                    <a:schemeClr val="tx1"/>
                  </a:solidFill>
                </a:rPr>
                <a:t>1. Hard-core model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23734B-2DC7-5F3A-CA1D-4734BDE22460}"/>
              </a:ext>
            </a:extLst>
          </p:cNvPr>
          <p:cNvSpPr/>
          <p:nvPr/>
        </p:nvSpPr>
        <p:spPr>
          <a:xfrm>
            <a:off x="838200" y="3675299"/>
            <a:ext cx="10515600" cy="13255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2800" dirty="0">
                <a:solidFill>
                  <a:schemeClr val="tx1"/>
                </a:solidFill>
              </a:rPr>
              <a:t>For </a:t>
            </a:r>
            <a:r>
              <a:rPr lang="en-GB" sz="2800" dirty="0">
                <a:solidFill>
                  <a:srgbClr val="FF0000"/>
                </a:solidFill>
              </a:rPr>
              <a:t>planar</a:t>
            </a:r>
            <a:r>
              <a:rPr lang="en-GB" sz="2800" dirty="0">
                <a:solidFill>
                  <a:schemeClr val="tx1"/>
                </a:solidFill>
              </a:rPr>
              <a:t> graph families with </a:t>
            </a:r>
            <a:r>
              <a:rPr lang="en-GB" sz="2800" dirty="0">
                <a:solidFill>
                  <a:srgbClr val="FF0000"/>
                </a:solidFill>
              </a:rPr>
              <a:t>quadratic growth</a:t>
            </a:r>
            <a:r>
              <a:rPr lang="en-GB" sz="2800" dirty="0">
                <a:solidFill>
                  <a:schemeClr val="tx1"/>
                </a:solidFill>
              </a:rPr>
              <a:t>: </a:t>
            </a:r>
          </a:p>
          <a:p>
            <a:r>
              <a:rPr lang="en-GB" sz="2800" dirty="0">
                <a:solidFill>
                  <a:schemeClr val="tx1"/>
                </a:solidFill>
              </a:rPr>
              <a:t>(Strongly) sub-quadratic counting when SSM is exhibited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DE27B0-96A8-3F3B-789C-CBE0E09257DE}"/>
              </a:ext>
            </a:extLst>
          </p:cNvPr>
          <p:cNvSpPr/>
          <p:nvPr/>
        </p:nvSpPr>
        <p:spPr>
          <a:xfrm>
            <a:off x="1210681" y="3346517"/>
            <a:ext cx="3737239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2. Spin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DA4E391-8908-9B54-645B-BF39591E3BD4}"/>
                  </a:ext>
                </a:extLst>
              </p:cNvPr>
              <p:cNvSpPr/>
              <p:nvPr/>
            </p:nvSpPr>
            <p:spPr>
              <a:xfrm>
                <a:off x="8473442" y="1284334"/>
                <a:ext cx="3180344" cy="1204913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Previous best: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DA4E391-8908-9B54-645B-BF39591E3B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442" y="1284334"/>
                <a:ext cx="3180344" cy="120491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D1CD0E6-3536-84FB-CB80-C6710F8D28A6}"/>
              </a:ext>
            </a:extLst>
          </p:cNvPr>
          <p:cNvSpPr/>
          <p:nvPr/>
        </p:nvSpPr>
        <p:spPr>
          <a:xfrm>
            <a:off x="838200" y="5174157"/>
            <a:ext cx="10515600" cy="9828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2800" dirty="0">
                <a:solidFill>
                  <a:schemeClr val="tx1"/>
                </a:solidFill>
              </a:rPr>
              <a:t>For graph families with </a:t>
            </a:r>
            <a:r>
              <a:rPr lang="en-GB" sz="2800" dirty="0">
                <a:solidFill>
                  <a:srgbClr val="FF0000"/>
                </a:solidFill>
              </a:rPr>
              <a:t>polynomial growth</a:t>
            </a:r>
            <a:r>
              <a:rPr lang="en-GB" sz="2800" dirty="0">
                <a:solidFill>
                  <a:schemeClr val="tx1"/>
                </a:solidFill>
              </a:rPr>
              <a:t>: </a:t>
            </a:r>
          </a:p>
          <a:p>
            <a:r>
              <a:rPr lang="en-GB" sz="2800" dirty="0">
                <a:solidFill>
                  <a:schemeClr val="tx1"/>
                </a:solidFill>
              </a:rPr>
              <a:t>(Weakly) sub-quadratic counting when SSM is exhibited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A88C378-7B2A-FF4B-6E66-90393B135FA6}"/>
                  </a:ext>
                </a:extLst>
              </p:cNvPr>
              <p:cNvSpPr/>
              <p:nvPr/>
            </p:nvSpPr>
            <p:spPr>
              <a:xfrm>
                <a:off x="9616442" y="3077602"/>
                <a:ext cx="1737358" cy="7541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A88C378-7B2A-FF4B-6E66-90393B135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442" y="3077602"/>
                <a:ext cx="1737358" cy="7541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07E52BF-69FE-1375-1892-E1F510D6E550}"/>
                  </a:ext>
                </a:extLst>
              </p:cNvPr>
              <p:cNvSpPr/>
              <p:nvPr/>
            </p:nvSpPr>
            <p:spPr>
              <a:xfrm>
                <a:off x="9964053" y="5434059"/>
                <a:ext cx="1737358" cy="1122409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07E52BF-69FE-1375-1892-E1F510D6E5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053" y="5434059"/>
                <a:ext cx="1737358" cy="112240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4015D7A-8141-188B-BBC5-4154953337D5}"/>
                  </a:ext>
                </a:extLst>
              </p:cNvPr>
              <p:cNvSpPr/>
              <p:nvPr/>
            </p:nvSpPr>
            <p:spPr>
              <a:xfrm>
                <a:off x="9028699" y="5434058"/>
                <a:ext cx="2672712" cy="1122409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superpolylog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4015D7A-8141-188B-BBC5-415495333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8699" y="5434058"/>
                <a:ext cx="2672712" cy="112240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37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82C3-B546-25DB-636A-2F137891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Weitz’s algorithm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669164F-2AFA-0224-212C-72D3B2CA54B5}"/>
              </a:ext>
            </a:extLst>
          </p:cNvPr>
          <p:cNvGrpSpPr/>
          <p:nvPr/>
        </p:nvGrpSpPr>
        <p:grpSpPr>
          <a:xfrm>
            <a:off x="1372205" y="1922085"/>
            <a:ext cx="2026871" cy="1912754"/>
            <a:chOff x="942365" y="2348706"/>
            <a:chExt cx="2026871" cy="1912754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13F0C3E6-9077-EF2A-2A9F-8D81392C3441}"/>
                </a:ext>
              </a:extLst>
            </p:cNvPr>
            <p:cNvGrpSpPr/>
            <p:nvPr/>
          </p:nvGrpSpPr>
          <p:grpSpPr>
            <a:xfrm>
              <a:off x="942365" y="2594952"/>
              <a:ext cx="2026871" cy="1666508"/>
              <a:chOff x="942365" y="2594952"/>
              <a:chExt cx="2026871" cy="1666508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68AEF72A-8BBF-B3C5-63CD-B9B87E90B1AD}"/>
                  </a:ext>
                </a:extLst>
              </p:cNvPr>
              <p:cNvSpPr/>
              <p:nvPr/>
            </p:nvSpPr>
            <p:spPr>
              <a:xfrm>
                <a:off x="1663090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115078A-85A2-37D2-15F4-FAD8061F0069}"/>
                  </a:ext>
                </a:extLst>
              </p:cNvPr>
              <p:cNvSpPr/>
              <p:nvPr/>
            </p:nvSpPr>
            <p:spPr>
              <a:xfrm>
                <a:off x="942365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02184C7-014E-17D4-ACBA-4C02DE1135E6}"/>
                  </a:ext>
                </a:extLst>
              </p:cNvPr>
              <p:cNvSpPr/>
              <p:nvPr/>
            </p:nvSpPr>
            <p:spPr>
              <a:xfrm>
                <a:off x="1663090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6E4271A-92CE-0D12-C12C-4454E564BCF8}"/>
                  </a:ext>
                </a:extLst>
              </p:cNvPr>
              <p:cNvSpPr/>
              <p:nvPr/>
            </p:nvSpPr>
            <p:spPr>
              <a:xfrm>
                <a:off x="2383815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2EC92DA-93D0-E579-E650-858D1F8A8B55}"/>
                  </a:ext>
                </a:extLst>
              </p:cNvPr>
              <p:cNvSpPr/>
              <p:nvPr/>
            </p:nvSpPr>
            <p:spPr>
              <a:xfrm>
                <a:off x="2023453" y="4034814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EC209F1-0926-90FA-0EDA-6423A08291CD}"/>
                  </a:ext>
                </a:extLst>
              </p:cNvPr>
              <p:cNvSpPr/>
              <p:nvPr/>
            </p:nvSpPr>
            <p:spPr>
              <a:xfrm>
                <a:off x="2742590" y="4034814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8B41398-8E5A-70AF-3A7F-46F519D52D54}"/>
                  </a:ext>
                </a:extLst>
              </p:cNvPr>
              <p:cNvCxnSpPr>
                <a:stCxn id="3" idx="3"/>
                <a:endCxn id="4" idx="7"/>
              </p:cNvCxnSpPr>
              <p:nvPr/>
            </p:nvCxnSpPr>
            <p:spPr>
              <a:xfrm flipH="1">
                <a:off x="1135819" y="2788406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169329A-AACC-58B1-70CC-AABF70C53A3C}"/>
                  </a:ext>
                </a:extLst>
              </p:cNvPr>
              <p:cNvCxnSpPr>
                <a:cxnSpLocks/>
                <a:stCxn id="3" idx="4"/>
                <a:endCxn id="5" idx="0"/>
              </p:cNvCxnSpPr>
              <p:nvPr/>
            </p:nvCxnSpPr>
            <p:spPr>
              <a:xfrm>
                <a:off x="1776413" y="2821598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FBA3E14-418F-DA5C-B8FC-87BC490A9173}"/>
                  </a:ext>
                </a:extLst>
              </p:cNvPr>
              <p:cNvCxnSpPr>
                <a:cxnSpLocks/>
                <a:stCxn id="3" idx="5"/>
                <a:endCxn id="6" idx="1"/>
              </p:cNvCxnSpPr>
              <p:nvPr/>
            </p:nvCxnSpPr>
            <p:spPr>
              <a:xfrm>
                <a:off x="1856544" y="2788406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06EC624-0052-F322-F7EC-E6C27DB4F776}"/>
                  </a:ext>
                </a:extLst>
              </p:cNvPr>
              <p:cNvCxnSpPr>
                <a:cxnSpLocks/>
                <a:stCxn id="6" idx="3"/>
                <a:endCxn id="7" idx="7"/>
              </p:cNvCxnSpPr>
              <p:nvPr/>
            </p:nvCxnSpPr>
            <p:spPr>
              <a:xfrm flipH="1">
                <a:off x="2216907" y="3507543"/>
                <a:ext cx="200100" cy="5604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F6F6990-F816-A1A4-9455-27EFED5C2FC3}"/>
                  </a:ext>
                </a:extLst>
              </p:cNvPr>
              <p:cNvCxnSpPr>
                <a:cxnSpLocks/>
                <a:stCxn id="6" idx="5"/>
                <a:endCxn id="8" idx="1"/>
              </p:cNvCxnSpPr>
              <p:nvPr/>
            </p:nvCxnSpPr>
            <p:spPr>
              <a:xfrm>
                <a:off x="2577269" y="3507543"/>
                <a:ext cx="198513" cy="5604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E95C039-05D8-C62F-BECF-5E761BEBC55E}"/>
                  </a:ext>
                </a:extLst>
              </p:cNvPr>
              <p:cNvCxnSpPr>
                <a:cxnSpLocks/>
                <a:stCxn id="7" idx="6"/>
                <a:endCxn id="8" idx="2"/>
              </p:cNvCxnSpPr>
              <p:nvPr/>
            </p:nvCxnSpPr>
            <p:spPr>
              <a:xfrm>
                <a:off x="2250099" y="4148137"/>
                <a:ext cx="49249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AFB410C-18B9-E0D8-2DAB-40EE909D2550}"/>
                  </a:ext>
                </a:extLst>
              </p:cNvPr>
              <p:cNvCxnSpPr>
                <a:cxnSpLocks/>
                <a:stCxn id="5" idx="6"/>
                <a:endCxn id="6" idx="2"/>
              </p:cNvCxnSpPr>
              <p:nvPr/>
            </p:nvCxnSpPr>
            <p:spPr>
              <a:xfrm>
                <a:off x="1889736" y="3427412"/>
                <a:ext cx="4940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6ED504B1-D088-67F6-0F4E-EF4C1DC83F40}"/>
                    </a:ext>
                  </a:extLst>
                </p:cNvPr>
                <p:cNvSpPr txBox="1"/>
                <p:nvPr/>
              </p:nvSpPr>
              <p:spPr>
                <a:xfrm>
                  <a:off x="1806463" y="2348706"/>
                  <a:ext cx="36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6ED504B1-D088-67F6-0F4E-EF4C1DC83F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6463" y="2348706"/>
                  <a:ext cx="3600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1D42B90-5A5E-1F57-DD17-4FFE3409FEBE}"/>
              </a:ext>
            </a:extLst>
          </p:cNvPr>
          <p:cNvGrpSpPr/>
          <p:nvPr/>
        </p:nvGrpSpPr>
        <p:grpSpPr>
          <a:xfrm>
            <a:off x="7676197" y="599881"/>
            <a:ext cx="3837865" cy="4099700"/>
            <a:chOff x="4541227" y="1603210"/>
            <a:chExt cx="3837865" cy="4099700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10544274-D3AC-FCC1-1C05-A29680E9462F}"/>
                </a:ext>
              </a:extLst>
            </p:cNvPr>
            <p:cNvGrpSpPr/>
            <p:nvPr/>
          </p:nvGrpSpPr>
          <p:grpSpPr>
            <a:xfrm>
              <a:off x="4541227" y="1875815"/>
              <a:ext cx="3837865" cy="3827095"/>
              <a:chOff x="4541227" y="1875815"/>
              <a:chExt cx="3837865" cy="3827095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3089BCA-86E4-D9B7-C3CE-937789742DDB}"/>
                  </a:ext>
                </a:extLst>
              </p:cNvPr>
              <p:cNvSpPr/>
              <p:nvPr/>
            </p:nvSpPr>
            <p:spPr>
              <a:xfrm>
                <a:off x="6343040" y="1875815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A17FC6A-64C2-9813-D160-9EB443F23885}"/>
                  </a:ext>
                </a:extLst>
              </p:cNvPr>
              <p:cNvSpPr/>
              <p:nvPr/>
            </p:nvSpPr>
            <p:spPr>
              <a:xfrm>
                <a:off x="562231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4793588-F1C1-70D3-992D-FD0946CB20DE}"/>
                  </a:ext>
                </a:extLst>
              </p:cNvPr>
              <p:cNvSpPr/>
              <p:nvPr/>
            </p:nvSpPr>
            <p:spPr>
              <a:xfrm>
                <a:off x="6343040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8669A73-53CC-5319-D6B5-0947B3965CAB}"/>
                  </a:ext>
                </a:extLst>
              </p:cNvPr>
              <p:cNvSpPr/>
              <p:nvPr/>
            </p:nvSpPr>
            <p:spPr>
              <a:xfrm>
                <a:off x="706376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6C7C180-628E-8C7B-D66A-8BD08A4F87D9}"/>
                  </a:ext>
                </a:extLst>
              </p:cNvPr>
              <p:cNvSpPr/>
              <p:nvPr/>
            </p:nvSpPr>
            <p:spPr>
              <a:xfrm>
                <a:off x="6703403" y="331567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2FC88D4-D1C5-52CD-F139-E0507900F148}"/>
                  </a:ext>
                </a:extLst>
              </p:cNvPr>
              <p:cNvSpPr/>
              <p:nvPr/>
            </p:nvSpPr>
            <p:spPr>
              <a:xfrm>
                <a:off x="7422540" y="331567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C288913-3093-29DF-6D93-A7173F4B3451}"/>
                  </a:ext>
                </a:extLst>
              </p:cNvPr>
              <p:cNvSpPr/>
              <p:nvPr/>
            </p:nvSpPr>
            <p:spPr>
              <a:xfrm>
                <a:off x="5982677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7334F16-5856-53B4-CB39-4CAFC91F73A0}"/>
                  </a:ext>
                </a:extLst>
              </p:cNvPr>
              <p:cNvSpPr/>
              <p:nvPr/>
            </p:nvSpPr>
            <p:spPr>
              <a:xfrm>
                <a:off x="8141677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3887212-C4D2-5884-1C21-4C14EBAD1D05}"/>
                  </a:ext>
                </a:extLst>
              </p:cNvPr>
              <p:cNvSpPr/>
              <p:nvPr/>
            </p:nvSpPr>
            <p:spPr>
              <a:xfrm>
                <a:off x="454122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08FE937-37ED-5BD2-631F-55E41B2782E5}"/>
                  </a:ext>
                </a:extLst>
              </p:cNvPr>
              <p:cNvSpPr/>
              <p:nvPr/>
            </p:nvSpPr>
            <p:spPr>
              <a:xfrm>
                <a:off x="5261952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A03A6BE-F4D1-73B3-D6DD-10B7A8B2FCED}"/>
                  </a:ext>
                </a:extLst>
              </p:cNvPr>
              <p:cNvSpPr/>
              <p:nvPr/>
            </p:nvSpPr>
            <p:spPr>
              <a:xfrm>
                <a:off x="598267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5BDC57B-29B1-2EAB-66A5-C78E93653073}"/>
                  </a:ext>
                </a:extLst>
              </p:cNvPr>
              <p:cNvSpPr/>
              <p:nvPr/>
            </p:nvSpPr>
            <p:spPr>
              <a:xfrm>
                <a:off x="6703403" y="4036402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D6B06B0-F1D3-B775-5E38-7A277D4F51F7}"/>
                  </a:ext>
                </a:extLst>
              </p:cNvPr>
              <p:cNvSpPr/>
              <p:nvPr/>
            </p:nvSpPr>
            <p:spPr>
              <a:xfrm>
                <a:off x="7422540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AFA5B4B-95A1-6A96-B621-24022924237B}"/>
                  </a:ext>
                </a:extLst>
              </p:cNvPr>
              <p:cNvSpPr/>
              <p:nvPr/>
            </p:nvSpPr>
            <p:spPr>
              <a:xfrm>
                <a:off x="8141677" y="4034814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FDC6D08-D479-FDD2-DB01-EA4BD30B018B}"/>
                  </a:ext>
                </a:extLst>
              </p:cNvPr>
              <p:cNvSpPr/>
              <p:nvPr/>
            </p:nvSpPr>
            <p:spPr>
              <a:xfrm>
                <a:off x="7433309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401C6A-5714-07E4-ECF8-87947D8DF253}"/>
                  </a:ext>
                </a:extLst>
              </p:cNvPr>
              <p:cNvSpPr/>
              <p:nvPr/>
            </p:nvSpPr>
            <p:spPr>
              <a:xfrm>
                <a:off x="8152446" y="4755539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673BCAE-78F7-E4CD-4D7D-E4DA968A413D}"/>
                  </a:ext>
                </a:extLst>
              </p:cNvPr>
              <p:cNvSpPr/>
              <p:nvPr/>
            </p:nvSpPr>
            <p:spPr>
              <a:xfrm>
                <a:off x="5263540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85AC72C-9C97-3299-C838-00FED674A555}"/>
                  </a:ext>
                </a:extLst>
              </p:cNvPr>
              <p:cNvSpPr/>
              <p:nvPr/>
            </p:nvSpPr>
            <p:spPr>
              <a:xfrm>
                <a:off x="5982677" y="475553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5590758-0221-3AC7-B306-0798D215D480}"/>
                  </a:ext>
                </a:extLst>
              </p:cNvPr>
              <p:cNvSpPr/>
              <p:nvPr/>
            </p:nvSpPr>
            <p:spPr>
              <a:xfrm>
                <a:off x="5263540" y="5476264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592277F-213D-63C1-E9A3-65FC03B0FAE0}"/>
                  </a:ext>
                </a:extLst>
              </p:cNvPr>
              <p:cNvSpPr/>
              <p:nvPr/>
            </p:nvSpPr>
            <p:spPr>
              <a:xfrm>
                <a:off x="5982677" y="5474676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2FE419C-90CA-297B-DDA2-B03F5B9AD093}"/>
                  </a:ext>
                </a:extLst>
              </p:cNvPr>
              <p:cNvCxnSpPr>
                <a:cxnSpLocks/>
                <a:stCxn id="10" idx="7"/>
                <a:endCxn id="9" idx="3"/>
              </p:cNvCxnSpPr>
              <p:nvPr/>
            </p:nvCxnSpPr>
            <p:spPr>
              <a:xfrm flipV="1">
                <a:off x="5815769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0B859E9-6E0C-28CB-708B-75A863561A59}"/>
                  </a:ext>
                </a:extLst>
              </p:cNvPr>
              <p:cNvCxnSpPr>
                <a:cxnSpLocks/>
                <a:stCxn id="12" idx="1"/>
                <a:endCxn id="9" idx="5"/>
              </p:cNvCxnSpPr>
              <p:nvPr/>
            </p:nvCxnSpPr>
            <p:spPr>
              <a:xfrm flipH="1" flipV="1">
                <a:off x="6536494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71C047C-385C-7AA9-8490-A2413A7CC63F}"/>
                  </a:ext>
                </a:extLst>
              </p:cNvPr>
              <p:cNvCxnSpPr>
                <a:cxnSpLocks/>
                <a:stCxn id="11" idx="0"/>
                <a:endCxn id="9" idx="4"/>
              </p:cNvCxnSpPr>
              <p:nvPr/>
            </p:nvCxnSpPr>
            <p:spPr>
              <a:xfrm flipV="1">
                <a:off x="6456363" y="2102461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AFEE2A1-620D-A818-9F2B-B8361B38CFBD}"/>
                  </a:ext>
                </a:extLst>
              </p:cNvPr>
              <p:cNvCxnSpPr>
                <a:cxnSpLocks/>
                <a:stCxn id="15" idx="0"/>
                <a:endCxn id="11" idx="3"/>
              </p:cNvCxnSpPr>
              <p:nvPr/>
            </p:nvCxnSpPr>
            <p:spPr>
              <a:xfrm flipV="1">
                <a:off x="6096000" y="2788406"/>
                <a:ext cx="280232" cy="5256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77B5CBA-A78A-CF97-130C-8415D132A83C}"/>
                  </a:ext>
                </a:extLst>
              </p:cNvPr>
              <p:cNvCxnSpPr>
                <a:cxnSpLocks/>
                <a:stCxn id="13" idx="7"/>
                <a:endCxn id="12" idx="3"/>
              </p:cNvCxnSpPr>
              <p:nvPr/>
            </p:nvCxnSpPr>
            <p:spPr>
              <a:xfrm flipV="1">
                <a:off x="6896857" y="2788406"/>
                <a:ext cx="200100" cy="5604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BEB8AEA-F72D-2F15-58D4-5F863E0096CB}"/>
                  </a:ext>
                </a:extLst>
              </p:cNvPr>
              <p:cNvCxnSpPr>
                <a:cxnSpLocks/>
                <a:stCxn id="14" idx="1"/>
                <a:endCxn id="12" idx="4"/>
              </p:cNvCxnSpPr>
              <p:nvPr/>
            </p:nvCxnSpPr>
            <p:spPr>
              <a:xfrm flipH="1" flipV="1">
                <a:off x="7177088" y="2821598"/>
                <a:ext cx="278644" cy="5272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C12636C-06A0-2DFA-D7D9-44CABD3811EE}"/>
                  </a:ext>
                </a:extLst>
              </p:cNvPr>
              <p:cNvCxnSpPr>
                <a:cxnSpLocks/>
                <a:stCxn id="16" idx="1"/>
                <a:endCxn id="12" idx="5"/>
              </p:cNvCxnSpPr>
              <p:nvPr/>
            </p:nvCxnSpPr>
            <p:spPr>
              <a:xfrm flipH="1" flipV="1">
                <a:off x="7257219" y="2788406"/>
                <a:ext cx="917650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5E68DCA-D334-1D04-85E7-B56F987E9A03}"/>
                  </a:ext>
                </a:extLst>
              </p:cNvPr>
              <p:cNvCxnSpPr>
                <a:cxnSpLocks/>
                <a:stCxn id="21" idx="0"/>
                <a:endCxn id="13" idx="4"/>
              </p:cNvCxnSpPr>
              <p:nvPr/>
            </p:nvCxnSpPr>
            <p:spPr>
              <a:xfrm flipV="1">
                <a:off x="6816726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4C15C19-B0B8-642C-ABC3-D320525AE546}"/>
                  </a:ext>
                </a:extLst>
              </p:cNvPr>
              <p:cNvCxnSpPr>
                <a:cxnSpLocks/>
                <a:stCxn id="22" idx="0"/>
                <a:endCxn id="14" idx="4"/>
              </p:cNvCxnSpPr>
              <p:nvPr/>
            </p:nvCxnSpPr>
            <p:spPr>
              <a:xfrm flipV="1">
                <a:off x="7535863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97C58E3C-7348-7231-7B12-25EF6B09B730}"/>
                  </a:ext>
                </a:extLst>
              </p:cNvPr>
              <p:cNvCxnSpPr>
                <a:cxnSpLocks/>
                <a:stCxn id="23" idx="0"/>
                <a:endCxn id="16" idx="4"/>
              </p:cNvCxnSpPr>
              <p:nvPr/>
            </p:nvCxnSpPr>
            <p:spPr>
              <a:xfrm flipV="1">
                <a:off x="8255000" y="3540735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B3531746-F23B-F5A7-438A-87CBE8FF0ED1}"/>
                  </a:ext>
                </a:extLst>
              </p:cNvPr>
              <p:cNvCxnSpPr>
                <a:cxnSpLocks/>
                <a:stCxn id="24" idx="0"/>
                <a:endCxn id="22" idx="4"/>
              </p:cNvCxnSpPr>
              <p:nvPr/>
            </p:nvCxnSpPr>
            <p:spPr>
              <a:xfrm flipH="1" flipV="1">
                <a:off x="7535863" y="4263048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90343115-A489-44A7-C8BC-048BFD34F682}"/>
                  </a:ext>
                </a:extLst>
              </p:cNvPr>
              <p:cNvCxnSpPr>
                <a:cxnSpLocks/>
                <a:stCxn id="25" idx="0"/>
                <a:endCxn id="23" idx="4"/>
              </p:cNvCxnSpPr>
              <p:nvPr/>
            </p:nvCxnSpPr>
            <p:spPr>
              <a:xfrm flipH="1" flipV="1">
                <a:off x="8255000" y="4261460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8818B5E1-B8BB-9360-AC83-EF0C6E74AA59}"/>
                  </a:ext>
                </a:extLst>
              </p:cNvPr>
              <p:cNvCxnSpPr>
                <a:cxnSpLocks/>
                <a:stCxn id="18" idx="0"/>
                <a:endCxn id="15" idx="2"/>
              </p:cNvCxnSpPr>
              <p:nvPr/>
            </p:nvCxnSpPr>
            <p:spPr>
              <a:xfrm flipV="1">
                <a:off x="4654550" y="3427412"/>
                <a:ext cx="1328127" cy="6089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4B2A448-4B05-39F1-7A98-21F59E2F80F9}"/>
                  </a:ext>
                </a:extLst>
              </p:cNvPr>
              <p:cNvCxnSpPr>
                <a:cxnSpLocks/>
                <a:stCxn id="19" idx="0"/>
                <a:endCxn id="15" idx="3"/>
              </p:cNvCxnSpPr>
              <p:nvPr/>
            </p:nvCxnSpPr>
            <p:spPr>
              <a:xfrm flipV="1">
                <a:off x="5375275" y="3507543"/>
                <a:ext cx="640594" cy="52885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C90A1134-C3B9-7265-561B-D2489D8BFD98}"/>
                  </a:ext>
                </a:extLst>
              </p:cNvPr>
              <p:cNvCxnSpPr>
                <a:cxnSpLocks/>
                <a:stCxn id="20" idx="0"/>
                <a:endCxn id="15" idx="4"/>
              </p:cNvCxnSpPr>
              <p:nvPr/>
            </p:nvCxnSpPr>
            <p:spPr>
              <a:xfrm flipV="1">
                <a:off x="6096000" y="3540735"/>
                <a:ext cx="0" cy="4956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77AFCE95-04B9-3468-3005-D10CAF4F2630}"/>
                  </a:ext>
                </a:extLst>
              </p:cNvPr>
              <p:cNvCxnSpPr>
                <a:cxnSpLocks/>
                <a:stCxn id="27" idx="0"/>
                <a:endCxn id="20" idx="4"/>
              </p:cNvCxnSpPr>
              <p:nvPr/>
            </p:nvCxnSpPr>
            <p:spPr>
              <a:xfrm flipV="1">
                <a:off x="6096000" y="4263048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B303DEF4-1D66-DC83-E59B-C155A35E029F}"/>
                  </a:ext>
                </a:extLst>
              </p:cNvPr>
              <p:cNvCxnSpPr>
                <a:cxnSpLocks/>
                <a:stCxn id="26" idx="0"/>
                <a:endCxn id="19" idx="4"/>
              </p:cNvCxnSpPr>
              <p:nvPr/>
            </p:nvCxnSpPr>
            <p:spPr>
              <a:xfrm flipH="1" flipV="1">
                <a:off x="5375275" y="4263048"/>
                <a:ext cx="1588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9908DDC3-4528-D473-5E86-987CF87B2F69}"/>
                  </a:ext>
                </a:extLst>
              </p:cNvPr>
              <p:cNvCxnSpPr>
                <a:cxnSpLocks/>
                <a:stCxn id="28" idx="0"/>
                <a:endCxn id="26" idx="4"/>
              </p:cNvCxnSpPr>
              <p:nvPr/>
            </p:nvCxnSpPr>
            <p:spPr>
              <a:xfrm flipV="1">
                <a:off x="5376863" y="4983773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932A2F98-2662-3324-C283-1C7828F13761}"/>
                  </a:ext>
                </a:extLst>
              </p:cNvPr>
              <p:cNvCxnSpPr>
                <a:cxnSpLocks/>
                <a:stCxn id="29" idx="0"/>
                <a:endCxn id="27" idx="4"/>
              </p:cNvCxnSpPr>
              <p:nvPr/>
            </p:nvCxnSpPr>
            <p:spPr>
              <a:xfrm flipV="1">
                <a:off x="6096000" y="4982185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CFA99D0-1A58-ED66-248B-3FED8CEDCC3B}"/>
                    </a:ext>
                  </a:extLst>
                </p:cNvPr>
                <p:cNvSpPr txBox="1"/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CFA99D0-1A58-ED66-248B-3FED8CEDC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2330812-F1E1-048D-A56D-C9D781DD413E}"/>
              </a:ext>
            </a:extLst>
          </p:cNvPr>
          <p:cNvGrpSpPr/>
          <p:nvPr/>
        </p:nvGrpSpPr>
        <p:grpSpPr>
          <a:xfrm>
            <a:off x="4326194" y="1939033"/>
            <a:ext cx="2762657" cy="1372897"/>
            <a:chOff x="3895281" y="1969767"/>
            <a:chExt cx="2762657" cy="1372897"/>
          </a:xfrm>
        </p:grpSpPr>
        <p:sp>
          <p:nvSpPr>
            <p:cNvPr id="135" name="Arrow: Right 134">
              <a:extLst>
                <a:ext uri="{FF2B5EF4-FFF2-40B4-BE49-F238E27FC236}">
                  <a16:creationId xmlns:a16="http://schemas.microsoft.com/office/drawing/2014/main" id="{D7F0F126-95EA-13CC-B706-0BB6B655C35C}"/>
                </a:ext>
              </a:extLst>
            </p:cNvPr>
            <p:cNvSpPr/>
            <p:nvPr/>
          </p:nvSpPr>
          <p:spPr>
            <a:xfrm>
              <a:off x="4284059" y="2755428"/>
              <a:ext cx="2154289" cy="58723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3C574EA-C19D-CAB9-2512-3E3B20FCA205}"/>
                </a:ext>
              </a:extLst>
            </p:cNvPr>
            <p:cNvSpPr txBox="1"/>
            <p:nvPr/>
          </p:nvSpPr>
          <p:spPr>
            <a:xfrm>
              <a:off x="3895281" y="1969767"/>
              <a:ext cx="2762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Self-avoid walking (SAW) tree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B2D2550-25C7-949D-0AC2-1401C610E386}"/>
              </a:ext>
            </a:extLst>
          </p:cNvPr>
          <p:cNvGrpSpPr/>
          <p:nvPr/>
        </p:nvGrpSpPr>
        <p:grpSpPr>
          <a:xfrm>
            <a:off x="1849342" y="3914970"/>
            <a:ext cx="4719147" cy="1346705"/>
            <a:chOff x="838200" y="4489218"/>
            <a:chExt cx="4719147" cy="1346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: Rounded Corners 136">
                  <a:extLst>
                    <a:ext uri="{FF2B5EF4-FFF2-40B4-BE49-F238E27FC236}">
                      <a16:creationId xmlns:a16="http://schemas.microsoft.com/office/drawing/2014/main" id="{73B7AA8F-F591-AE1D-6A60-527E0250708E}"/>
                    </a:ext>
                  </a:extLst>
                </p:cNvPr>
                <p:cNvSpPr/>
                <p:nvPr/>
              </p:nvSpPr>
              <p:spPr>
                <a:xfrm>
                  <a:off x="838200" y="4818000"/>
                  <a:ext cx="4719147" cy="101792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GB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sz="3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SAW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GB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Rectangle: Rounded Corners 136">
                  <a:extLst>
                    <a:ext uri="{FF2B5EF4-FFF2-40B4-BE49-F238E27FC236}">
                      <a16:creationId xmlns:a16="http://schemas.microsoft.com/office/drawing/2014/main" id="{73B7AA8F-F591-AE1D-6A60-527E025070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4818000"/>
                  <a:ext cx="4719147" cy="1017923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AA6C490B-20B4-2A52-73A8-01EF977D4344}"/>
                </a:ext>
              </a:extLst>
            </p:cNvPr>
            <p:cNvSpPr/>
            <p:nvPr/>
          </p:nvSpPr>
          <p:spPr>
            <a:xfrm>
              <a:off x="1210682" y="4489218"/>
              <a:ext cx="3626666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200" b="1" dirty="0">
                  <a:solidFill>
                    <a:schemeClr val="tx1"/>
                  </a:solidFill>
                </a:rPr>
                <a:t>Theorem </a:t>
              </a:r>
              <a:r>
                <a:rPr lang="en-GB" sz="2400" b="1" dirty="0">
                  <a:solidFill>
                    <a:srgbClr val="7030A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[Weitz’06]</a:t>
              </a:r>
              <a:endParaRPr lang="en-GB" sz="32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39880A07-3F18-5E01-68B3-71BCA66D93C9}"/>
                  </a:ext>
                </a:extLst>
              </p:cNvPr>
              <p:cNvSpPr/>
              <p:nvPr/>
            </p:nvSpPr>
            <p:spPr>
              <a:xfrm>
                <a:off x="628106" y="5417183"/>
                <a:ext cx="3650373" cy="825386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</m:sup>
                      </m:sSubSup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</m:sup>
                      </m:sSubSup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</m:sup>
                      </m:sSubSup>
                      <m:d>
                        <m:dPr>
                          <m:ctrlP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39880A07-3F18-5E01-68B3-71BCA66D93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06" y="5417183"/>
                <a:ext cx="3650373" cy="82538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EFE34F4-17B6-F52B-BE02-B23FECEC25F7}"/>
                  </a:ext>
                </a:extLst>
              </p:cNvPr>
              <p:cNvSpPr/>
              <p:nvPr/>
            </p:nvSpPr>
            <p:spPr>
              <a:xfrm>
                <a:off x="6875087" y="5189627"/>
                <a:ext cx="4991998" cy="1038504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sup>
                    </m:sSubSup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can be computed in linear time on a tree</a:t>
                </a:r>
              </a:p>
            </p:txBody>
          </p:sp>
        </mc:Choice>
        <mc:Fallback xmlns=""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EFE34F4-17B6-F52B-BE02-B23FECEC2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087" y="5189627"/>
                <a:ext cx="4991998" cy="1038504"/>
              </a:xfrm>
              <a:prstGeom prst="roundRect">
                <a:avLst/>
              </a:prstGeom>
              <a:blipFill>
                <a:blip r:embed="rId6"/>
                <a:stretch>
                  <a:fillRect t="-8092" b="-196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24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82C3-B546-25DB-636A-2F137891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Weitz’s algorithm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1D42B90-5A5E-1F57-DD17-4FFE3409FEBE}"/>
              </a:ext>
            </a:extLst>
          </p:cNvPr>
          <p:cNvGrpSpPr/>
          <p:nvPr/>
        </p:nvGrpSpPr>
        <p:grpSpPr>
          <a:xfrm>
            <a:off x="7676197" y="599881"/>
            <a:ext cx="3837865" cy="4099700"/>
            <a:chOff x="4541227" y="1603210"/>
            <a:chExt cx="3837865" cy="4099700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10544274-D3AC-FCC1-1C05-A29680E9462F}"/>
                </a:ext>
              </a:extLst>
            </p:cNvPr>
            <p:cNvGrpSpPr/>
            <p:nvPr/>
          </p:nvGrpSpPr>
          <p:grpSpPr>
            <a:xfrm>
              <a:off x="4541227" y="1875815"/>
              <a:ext cx="3837865" cy="3827095"/>
              <a:chOff x="4541227" y="1875815"/>
              <a:chExt cx="3837865" cy="3827095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3089BCA-86E4-D9B7-C3CE-937789742DDB}"/>
                  </a:ext>
                </a:extLst>
              </p:cNvPr>
              <p:cNvSpPr/>
              <p:nvPr/>
            </p:nvSpPr>
            <p:spPr>
              <a:xfrm>
                <a:off x="6343040" y="1875815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A17FC6A-64C2-9813-D160-9EB443F23885}"/>
                  </a:ext>
                </a:extLst>
              </p:cNvPr>
              <p:cNvSpPr/>
              <p:nvPr/>
            </p:nvSpPr>
            <p:spPr>
              <a:xfrm>
                <a:off x="562231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4793588-F1C1-70D3-992D-FD0946CB20DE}"/>
                  </a:ext>
                </a:extLst>
              </p:cNvPr>
              <p:cNvSpPr/>
              <p:nvPr/>
            </p:nvSpPr>
            <p:spPr>
              <a:xfrm>
                <a:off x="6343040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8669A73-53CC-5319-D6B5-0947B3965CAB}"/>
                  </a:ext>
                </a:extLst>
              </p:cNvPr>
              <p:cNvSpPr/>
              <p:nvPr/>
            </p:nvSpPr>
            <p:spPr>
              <a:xfrm>
                <a:off x="706376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6C7C180-628E-8C7B-D66A-8BD08A4F87D9}"/>
                  </a:ext>
                </a:extLst>
              </p:cNvPr>
              <p:cNvSpPr/>
              <p:nvPr/>
            </p:nvSpPr>
            <p:spPr>
              <a:xfrm>
                <a:off x="6703403" y="331567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2FC88D4-D1C5-52CD-F139-E0507900F148}"/>
                  </a:ext>
                </a:extLst>
              </p:cNvPr>
              <p:cNvSpPr/>
              <p:nvPr/>
            </p:nvSpPr>
            <p:spPr>
              <a:xfrm>
                <a:off x="7422540" y="331567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C288913-3093-29DF-6D93-A7173F4B3451}"/>
                  </a:ext>
                </a:extLst>
              </p:cNvPr>
              <p:cNvSpPr/>
              <p:nvPr/>
            </p:nvSpPr>
            <p:spPr>
              <a:xfrm>
                <a:off x="5982677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7334F16-5856-53B4-CB39-4CAFC91F73A0}"/>
                  </a:ext>
                </a:extLst>
              </p:cNvPr>
              <p:cNvSpPr/>
              <p:nvPr/>
            </p:nvSpPr>
            <p:spPr>
              <a:xfrm>
                <a:off x="8141677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3887212-C4D2-5884-1C21-4C14EBAD1D05}"/>
                  </a:ext>
                </a:extLst>
              </p:cNvPr>
              <p:cNvSpPr/>
              <p:nvPr/>
            </p:nvSpPr>
            <p:spPr>
              <a:xfrm>
                <a:off x="454122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08FE937-37ED-5BD2-631F-55E41B2782E5}"/>
                  </a:ext>
                </a:extLst>
              </p:cNvPr>
              <p:cNvSpPr/>
              <p:nvPr/>
            </p:nvSpPr>
            <p:spPr>
              <a:xfrm>
                <a:off x="5261952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A03A6BE-F4D1-73B3-D6DD-10B7A8B2FCED}"/>
                  </a:ext>
                </a:extLst>
              </p:cNvPr>
              <p:cNvSpPr/>
              <p:nvPr/>
            </p:nvSpPr>
            <p:spPr>
              <a:xfrm>
                <a:off x="598267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5BDC57B-29B1-2EAB-66A5-C78E93653073}"/>
                  </a:ext>
                </a:extLst>
              </p:cNvPr>
              <p:cNvSpPr/>
              <p:nvPr/>
            </p:nvSpPr>
            <p:spPr>
              <a:xfrm>
                <a:off x="6703403" y="4036402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D6B06B0-F1D3-B775-5E38-7A277D4F51F7}"/>
                  </a:ext>
                </a:extLst>
              </p:cNvPr>
              <p:cNvSpPr/>
              <p:nvPr/>
            </p:nvSpPr>
            <p:spPr>
              <a:xfrm>
                <a:off x="7422540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AFA5B4B-95A1-6A96-B621-24022924237B}"/>
                  </a:ext>
                </a:extLst>
              </p:cNvPr>
              <p:cNvSpPr/>
              <p:nvPr/>
            </p:nvSpPr>
            <p:spPr>
              <a:xfrm>
                <a:off x="8141677" y="4034814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FDC6D08-D479-FDD2-DB01-EA4BD30B018B}"/>
                  </a:ext>
                </a:extLst>
              </p:cNvPr>
              <p:cNvSpPr/>
              <p:nvPr/>
            </p:nvSpPr>
            <p:spPr>
              <a:xfrm>
                <a:off x="7433309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401C6A-5714-07E4-ECF8-87947D8DF253}"/>
                  </a:ext>
                </a:extLst>
              </p:cNvPr>
              <p:cNvSpPr/>
              <p:nvPr/>
            </p:nvSpPr>
            <p:spPr>
              <a:xfrm>
                <a:off x="8152446" y="4755539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673BCAE-78F7-E4CD-4D7D-E4DA968A413D}"/>
                  </a:ext>
                </a:extLst>
              </p:cNvPr>
              <p:cNvSpPr/>
              <p:nvPr/>
            </p:nvSpPr>
            <p:spPr>
              <a:xfrm>
                <a:off x="5263540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85AC72C-9C97-3299-C838-00FED674A555}"/>
                  </a:ext>
                </a:extLst>
              </p:cNvPr>
              <p:cNvSpPr/>
              <p:nvPr/>
            </p:nvSpPr>
            <p:spPr>
              <a:xfrm>
                <a:off x="5982677" y="475553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5590758-0221-3AC7-B306-0798D215D480}"/>
                  </a:ext>
                </a:extLst>
              </p:cNvPr>
              <p:cNvSpPr/>
              <p:nvPr/>
            </p:nvSpPr>
            <p:spPr>
              <a:xfrm>
                <a:off x="5263540" y="5476264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592277F-213D-63C1-E9A3-65FC03B0FAE0}"/>
                  </a:ext>
                </a:extLst>
              </p:cNvPr>
              <p:cNvSpPr/>
              <p:nvPr/>
            </p:nvSpPr>
            <p:spPr>
              <a:xfrm>
                <a:off x="5982677" y="5474676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2FE419C-90CA-297B-DDA2-B03F5B9AD093}"/>
                  </a:ext>
                </a:extLst>
              </p:cNvPr>
              <p:cNvCxnSpPr>
                <a:cxnSpLocks/>
                <a:stCxn id="10" idx="7"/>
                <a:endCxn id="9" idx="3"/>
              </p:cNvCxnSpPr>
              <p:nvPr/>
            </p:nvCxnSpPr>
            <p:spPr>
              <a:xfrm flipV="1">
                <a:off x="5815769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0B859E9-6E0C-28CB-708B-75A863561A59}"/>
                  </a:ext>
                </a:extLst>
              </p:cNvPr>
              <p:cNvCxnSpPr>
                <a:cxnSpLocks/>
                <a:stCxn id="12" idx="1"/>
                <a:endCxn id="9" idx="5"/>
              </p:cNvCxnSpPr>
              <p:nvPr/>
            </p:nvCxnSpPr>
            <p:spPr>
              <a:xfrm flipH="1" flipV="1">
                <a:off x="6536494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71C047C-385C-7AA9-8490-A2413A7CC63F}"/>
                  </a:ext>
                </a:extLst>
              </p:cNvPr>
              <p:cNvCxnSpPr>
                <a:cxnSpLocks/>
                <a:stCxn id="11" idx="0"/>
                <a:endCxn id="9" idx="4"/>
              </p:cNvCxnSpPr>
              <p:nvPr/>
            </p:nvCxnSpPr>
            <p:spPr>
              <a:xfrm flipV="1">
                <a:off x="6456363" y="2102461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AFEE2A1-620D-A818-9F2B-B8361B38CFBD}"/>
                  </a:ext>
                </a:extLst>
              </p:cNvPr>
              <p:cNvCxnSpPr>
                <a:cxnSpLocks/>
                <a:stCxn id="15" idx="0"/>
                <a:endCxn id="11" idx="3"/>
              </p:cNvCxnSpPr>
              <p:nvPr/>
            </p:nvCxnSpPr>
            <p:spPr>
              <a:xfrm flipV="1">
                <a:off x="6096000" y="2788406"/>
                <a:ext cx="280232" cy="5256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77B5CBA-A78A-CF97-130C-8415D132A83C}"/>
                  </a:ext>
                </a:extLst>
              </p:cNvPr>
              <p:cNvCxnSpPr>
                <a:cxnSpLocks/>
                <a:stCxn id="13" idx="7"/>
                <a:endCxn id="12" idx="3"/>
              </p:cNvCxnSpPr>
              <p:nvPr/>
            </p:nvCxnSpPr>
            <p:spPr>
              <a:xfrm flipV="1">
                <a:off x="6896857" y="2788406"/>
                <a:ext cx="200100" cy="5604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BEB8AEA-F72D-2F15-58D4-5F863E0096CB}"/>
                  </a:ext>
                </a:extLst>
              </p:cNvPr>
              <p:cNvCxnSpPr>
                <a:cxnSpLocks/>
                <a:stCxn id="14" idx="1"/>
                <a:endCxn id="12" idx="4"/>
              </p:cNvCxnSpPr>
              <p:nvPr/>
            </p:nvCxnSpPr>
            <p:spPr>
              <a:xfrm flipH="1" flipV="1">
                <a:off x="7177088" y="2821598"/>
                <a:ext cx="278644" cy="5272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C12636C-06A0-2DFA-D7D9-44CABD3811EE}"/>
                  </a:ext>
                </a:extLst>
              </p:cNvPr>
              <p:cNvCxnSpPr>
                <a:cxnSpLocks/>
                <a:stCxn id="16" idx="1"/>
                <a:endCxn id="12" idx="5"/>
              </p:cNvCxnSpPr>
              <p:nvPr/>
            </p:nvCxnSpPr>
            <p:spPr>
              <a:xfrm flipH="1" flipV="1">
                <a:off x="7257219" y="2788406"/>
                <a:ext cx="917650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5E68DCA-D334-1D04-85E7-B56F987E9A03}"/>
                  </a:ext>
                </a:extLst>
              </p:cNvPr>
              <p:cNvCxnSpPr>
                <a:cxnSpLocks/>
                <a:stCxn id="21" idx="0"/>
                <a:endCxn id="13" idx="4"/>
              </p:cNvCxnSpPr>
              <p:nvPr/>
            </p:nvCxnSpPr>
            <p:spPr>
              <a:xfrm flipV="1">
                <a:off x="6816726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4C15C19-B0B8-642C-ABC3-D320525AE546}"/>
                  </a:ext>
                </a:extLst>
              </p:cNvPr>
              <p:cNvCxnSpPr>
                <a:cxnSpLocks/>
                <a:stCxn id="22" idx="0"/>
                <a:endCxn id="14" idx="4"/>
              </p:cNvCxnSpPr>
              <p:nvPr/>
            </p:nvCxnSpPr>
            <p:spPr>
              <a:xfrm flipV="1">
                <a:off x="7535863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97C58E3C-7348-7231-7B12-25EF6B09B730}"/>
                  </a:ext>
                </a:extLst>
              </p:cNvPr>
              <p:cNvCxnSpPr>
                <a:cxnSpLocks/>
                <a:stCxn id="23" idx="0"/>
                <a:endCxn id="16" idx="4"/>
              </p:cNvCxnSpPr>
              <p:nvPr/>
            </p:nvCxnSpPr>
            <p:spPr>
              <a:xfrm flipV="1">
                <a:off x="8255000" y="3540735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B3531746-F23B-F5A7-438A-87CBE8FF0ED1}"/>
                  </a:ext>
                </a:extLst>
              </p:cNvPr>
              <p:cNvCxnSpPr>
                <a:cxnSpLocks/>
                <a:stCxn id="24" idx="0"/>
                <a:endCxn id="22" idx="4"/>
              </p:cNvCxnSpPr>
              <p:nvPr/>
            </p:nvCxnSpPr>
            <p:spPr>
              <a:xfrm flipH="1" flipV="1">
                <a:off x="7535863" y="4263048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90343115-A489-44A7-C8BC-048BFD34F682}"/>
                  </a:ext>
                </a:extLst>
              </p:cNvPr>
              <p:cNvCxnSpPr>
                <a:cxnSpLocks/>
                <a:stCxn id="25" idx="0"/>
                <a:endCxn id="23" idx="4"/>
              </p:cNvCxnSpPr>
              <p:nvPr/>
            </p:nvCxnSpPr>
            <p:spPr>
              <a:xfrm flipH="1" flipV="1">
                <a:off x="8255000" y="4261460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8818B5E1-B8BB-9360-AC83-EF0C6E74AA59}"/>
                  </a:ext>
                </a:extLst>
              </p:cNvPr>
              <p:cNvCxnSpPr>
                <a:cxnSpLocks/>
                <a:stCxn id="18" idx="0"/>
                <a:endCxn id="15" idx="2"/>
              </p:cNvCxnSpPr>
              <p:nvPr/>
            </p:nvCxnSpPr>
            <p:spPr>
              <a:xfrm flipV="1">
                <a:off x="4654550" y="3427412"/>
                <a:ext cx="1328127" cy="6089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4B2A448-4B05-39F1-7A98-21F59E2F80F9}"/>
                  </a:ext>
                </a:extLst>
              </p:cNvPr>
              <p:cNvCxnSpPr>
                <a:cxnSpLocks/>
                <a:stCxn id="19" idx="0"/>
                <a:endCxn id="15" idx="3"/>
              </p:cNvCxnSpPr>
              <p:nvPr/>
            </p:nvCxnSpPr>
            <p:spPr>
              <a:xfrm flipV="1">
                <a:off x="5375275" y="3507543"/>
                <a:ext cx="640594" cy="52885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C90A1134-C3B9-7265-561B-D2489D8BFD98}"/>
                  </a:ext>
                </a:extLst>
              </p:cNvPr>
              <p:cNvCxnSpPr>
                <a:cxnSpLocks/>
                <a:stCxn id="20" idx="0"/>
                <a:endCxn id="15" idx="4"/>
              </p:cNvCxnSpPr>
              <p:nvPr/>
            </p:nvCxnSpPr>
            <p:spPr>
              <a:xfrm flipV="1">
                <a:off x="6096000" y="3540735"/>
                <a:ext cx="0" cy="4956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77AFCE95-04B9-3468-3005-D10CAF4F2630}"/>
                  </a:ext>
                </a:extLst>
              </p:cNvPr>
              <p:cNvCxnSpPr>
                <a:cxnSpLocks/>
                <a:stCxn id="27" idx="0"/>
                <a:endCxn id="20" idx="4"/>
              </p:cNvCxnSpPr>
              <p:nvPr/>
            </p:nvCxnSpPr>
            <p:spPr>
              <a:xfrm flipV="1">
                <a:off x="6096000" y="4263048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B303DEF4-1D66-DC83-E59B-C155A35E029F}"/>
                  </a:ext>
                </a:extLst>
              </p:cNvPr>
              <p:cNvCxnSpPr>
                <a:cxnSpLocks/>
                <a:stCxn id="26" idx="0"/>
                <a:endCxn id="19" idx="4"/>
              </p:cNvCxnSpPr>
              <p:nvPr/>
            </p:nvCxnSpPr>
            <p:spPr>
              <a:xfrm flipH="1" flipV="1">
                <a:off x="5375275" y="4263048"/>
                <a:ext cx="1588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9908DDC3-4528-D473-5E86-987CF87B2F69}"/>
                  </a:ext>
                </a:extLst>
              </p:cNvPr>
              <p:cNvCxnSpPr>
                <a:cxnSpLocks/>
                <a:stCxn id="28" idx="0"/>
                <a:endCxn id="26" idx="4"/>
              </p:cNvCxnSpPr>
              <p:nvPr/>
            </p:nvCxnSpPr>
            <p:spPr>
              <a:xfrm flipV="1">
                <a:off x="5376863" y="4983773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932A2F98-2662-3324-C283-1C7828F13761}"/>
                  </a:ext>
                </a:extLst>
              </p:cNvPr>
              <p:cNvCxnSpPr>
                <a:cxnSpLocks/>
                <a:stCxn id="29" idx="0"/>
                <a:endCxn id="27" idx="4"/>
              </p:cNvCxnSpPr>
              <p:nvPr/>
            </p:nvCxnSpPr>
            <p:spPr>
              <a:xfrm flipV="1">
                <a:off x="6096000" y="4982185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CFA99D0-1A58-ED66-248B-3FED8CEDCC3B}"/>
                    </a:ext>
                  </a:extLst>
                </p:cNvPr>
                <p:cNvSpPr txBox="1"/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CFA99D0-1A58-ED66-248B-3FED8CEDC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F7F573F-E037-561A-8C66-1AF3EA1367DA}"/>
              </a:ext>
            </a:extLst>
          </p:cNvPr>
          <p:cNvSpPr/>
          <p:nvPr/>
        </p:nvSpPr>
        <p:spPr>
          <a:xfrm>
            <a:off x="7614754" y="2764052"/>
            <a:ext cx="4179803" cy="210494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7326D935-CA92-9951-85ED-C76E8C68B17E}"/>
              </a:ext>
            </a:extLst>
          </p:cNvPr>
          <p:cNvSpPr/>
          <p:nvPr/>
        </p:nvSpPr>
        <p:spPr>
          <a:xfrm>
            <a:off x="8184372" y="994079"/>
            <a:ext cx="236269" cy="1454870"/>
          </a:xfrm>
          <a:prstGeom prst="leftBrace">
            <a:avLst>
              <a:gd name="adj1" fmla="val 7522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7EAD704-E2CB-877E-D68C-78B7CDC6B6EB}"/>
                  </a:ext>
                </a:extLst>
              </p:cNvPr>
              <p:cNvSpPr txBox="1"/>
              <p:nvPr/>
            </p:nvSpPr>
            <p:spPr>
              <a:xfrm>
                <a:off x="6863843" y="1459855"/>
                <a:ext cx="1328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400" dirty="0"/>
                  <a:t> levels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7EAD704-E2CB-877E-D68C-78B7CDC6B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843" y="1459855"/>
                <a:ext cx="1328126" cy="461665"/>
              </a:xfrm>
              <a:prstGeom prst="rect">
                <a:avLst/>
              </a:prstGeom>
              <a:blipFill>
                <a:blip r:embed="rId4"/>
                <a:stretch>
                  <a:fillRect l="-1376" t="-9211" b="-30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6F77790-5361-FE5E-AC98-B36B0FC02DB8}"/>
              </a:ext>
            </a:extLst>
          </p:cNvPr>
          <p:cNvSpPr/>
          <p:nvPr/>
        </p:nvSpPr>
        <p:spPr>
          <a:xfrm>
            <a:off x="9052058" y="2202809"/>
            <a:ext cx="2520000" cy="4201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0CF43A-A8EF-26F7-811F-F0D6D31CB90A}"/>
              </a:ext>
            </a:extLst>
          </p:cNvPr>
          <p:cNvGrpSpPr/>
          <p:nvPr/>
        </p:nvGrpSpPr>
        <p:grpSpPr>
          <a:xfrm>
            <a:off x="534982" y="1482172"/>
            <a:ext cx="6567004" cy="2879724"/>
            <a:chOff x="838200" y="4489218"/>
            <a:chExt cx="6567004" cy="2879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7D6F3050-1424-E902-2AC9-9750C1BCA150}"/>
                    </a:ext>
                  </a:extLst>
                </p:cNvPr>
                <p:cNvSpPr/>
                <p:nvPr/>
              </p:nvSpPr>
              <p:spPr>
                <a:xfrm>
                  <a:off x="838200" y="4818001"/>
                  <a:ext cx="6567004" cy="2550941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r>
                    <a:rPr lang="en-GB" sz="3200" dirty="0">
                      <a:solidFill>
                        <a:schemeClr val="tx1"/>
                      </a:solidFill>
                    </a:rPr>
                    <a:t>Assume </a:t>
                  </a:r>
                  <a14:m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≈1/</m:t>
                      </m:r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 (</a:t>
                  </a:r>
                  <a14:m>
                    <m:oMath xmlns:m="http://schemas.openxmlformats.org/officeDocument/2006/math">
                      <m:r>
                        <a:rPr lang="en-GB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). </a:t>
                  </a:r>
                </a:p>
                <a:p>
                  <a:r>
                    <a:rPr lang="en-GB" sz="3200" dirty="0">
                      <a:solidFill>
                        <a:schemeClr val="tx1"/>
                      </a:solidFill>
                    </a:rPr>
                    <a:t>For any boundary configuration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 on level </a:t>
                  </a:r>
                  <a14:m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ℓ</m:t>
                      </m:r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,</a:t>
                  </a:r>
                  <a:endParaRPr lang="en-GB" sz="3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GB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sup>
                            </m:sSubSup>
                            <m:d>
                              <m:d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GB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≲</m:t>
                        </m:r>
                        <m:sSup>
                          <m:sSup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3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sup>
                        </m:sSup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7D6F3050-1424-E902-2AC9-9750C1BCA1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4818001"/>
                  <a:ext cx="6567004" cy="2550941"/>
                </a:xfrm>
                <a:prstGeom prst="roundRect">
                  <a:avLst/>
                </a:prstGeom>
                <a:blipFill>
                  <a:blip r:embed="rId5"/>
                  <a:stretch>
                    <a:fillRect l="-3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BFACA59-39EE-7ACF-83AC-9976071D7E41}"/>
                </a:ext>
              </a:extLst>
            </p:cNvPr>
            <p:cNvSpPr/>
            <p:nvPr/>
          </p:nvSpPr>
          <p:spPr>
            <a:xfrm>
              <a:off x="1210682" y="4489218"/>
              <a:ext cx="2549586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200" b="1" dirty="0">
                  <a:solidFill>
                    <a:schemeClr val="tx1"/>
                  </a:solidFill>
                </a:rPr>
                <a:t>Proposition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6ABF7D-1438-A9F0-C074-FCC18C895817}"/>
                  </a:ext>
                </a:extLst>
              </p:cNvPr>
              <p:cNvSpPr txBox="1"/>
              <p:nvPr/>
            </p:nvSpPr>
            <p:spPr>
              <a:xfrm>
                <a:off x="8556425" y="1963647"/>
                <a:ext cx="6126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6ABF7D-1438-A9F0-C074-FCC18C895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425" y="1963647"/>
                <a:ext cx="61265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12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0" grpId="0" animBg="1"/>
      <p:bldP spid="33" grpId="0"/>
      <p:bldP spid="3" grpId="0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1FDE-3DB0-0463-DD6B-B41F1E04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Weitz’s for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/>
              <p:nvPr/>
            </p:nvSpPr>
            <p:spPr>
              <a:xfrm>
                <a:off x="1578220" y="4128893"/>
                <a:ext cx="7800731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220" y="4128893"/>
                <a:ext cx="7800731" cy="1101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B085A6B3-70C0-CC62-B9B0-5869EA4C30BD}"/>
              </a:ext>
            </a:extLst>
          </p:cNvPr>
          <p:cNvSpPr/>
          <p:nvPr/>
        </p:nvSpPr>
        <p:spPr>
          <a:xfrm rot="16200000">
            <a:off x="5778012" y="2179373"/>
            <a:ext cx="380999" cy="6291809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/>
              <p:nvPr/>
            </p:nvSpPr>
            <p:spPr>
              <a:xfrm>
                <a:off x="5217396" y="5485912"/>
                <a:ext cx="1502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/>
                  <a:t> terms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396" y="5485912"/>
                <a:ext cx="1502229" cy="523220"/>
              </a:xfrm>
              <a:prstGeom prst="rect">
                <a:avLst/>
              </a:prstGeom>
              <a:blipFill>
                <a:blip r:embed="rId3"/>
                <a:stretch>
                  <a:fillRect t="-12791" r="-4065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9B5765D-769A-3EA2-25D1-899C5FC92183}"/>
              </a:ext>
            </a:extLst>
          </p:cNvPr>
          <p:cNvSpPr/>
          <p:nvPr/>
        </p:nvSpPr>
        <p:spPr>
          <a:xfrm>
            <a:off x="2738321" y="4337417"/>
            <a:ext cx="1634809" cy="70211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4298087E-D3BC-DFFE-6280-4D68676AE00E}"/>
                  </a:ext>
                </a:extLst>
              </p:cNvPr>
              <p:cNvSpPr/>
              <p:nvPr/>
            </p:nvSpPr>
            <p:spPr>
              <a:xfrm>
                <a:off x="6470898" y="2277500"/>
                <a:ext cx="4402540" cy="1550329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num>
                            <m:den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4298087E-D3BC-DFFE-6280-4D68676AE0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898" y="2277500"/>
                <a:ext cx="4402540" cy="155032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AF320B9-93A1-03B3-0FD4-886B9628B4A1}"/>
              </a:ext>
            </a:extLst>
          </p:cNvPr>
          <p:cNvSpPr/>
          <p:nvPr/>
        </p:nvSpPr>
        <p:spPr>
          <a:xfrm>
            <a:off x="6219462" y="1991751"/>
            <a:ext cx="1502229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Goal: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554A71-0585-E43C-D716-54F1C5945CE4}"/>
              </a:ext>
            </a:extLst>
          </p:cNvPr>
          <p:cNvGrpSpPr/>
          <p:nvPr/>
        </p:nvGrpSpPr>
        <p:grpSpPr>
          <a:xfrm>
            <a:off x="2071078" y="2603868"/>
            <a:ext cx="2946400" cy="1645486"/>
            <a:chOff x="2688492" y="1353407"/>
            <a:chExt cx="2946400" cy="16454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4A3FEDCE-3F97-F15F-696A-C6EF669E8F9B}"/>
                    </a:ext>
                  </a:extLst>
                </p:cNvPr>
                <p:cNvSpPr/>
                <p:nvPr/>
              </p:nvSpPr>
              <p:spPr>
                <a:xfrm>
                  <a:off x="2688492" y="1353407"/>
                  <a:ext cx="2946400" cy="850816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GB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GB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GB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sup>
                        </m:sSubSup>
                        <m:d>
                          <m:dPr>
                            <m:ctrlPr>
                              <a:rPr lang="en-GB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4A3FEDCE-3F97-F15F-696A-C6EF669E8F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8492" y="1353407"/>
                  <a:ext cx="2946400" cy="850816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587D8A49-C182-EEAE-6A2A-8277ED3E6690}"/>
                </a:ext>
              </a:extLst>
            </p:cNvPr>
            <p:cNvSpPr/>
            <p:nvPr/>
          </p:nvSpPr>
          <p:spPr>
            <a:xfrm rot="5400000">
              <a:off x="3813139" y="2458893"/>
              <a:ext cx="720000" cy="3600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16D8D7-47D1-94F8-A404-81E5E9E4C73B}"/>
              </a:ext>
            </a:extLst>
          </p:cNvPr>
          <p:cNvSpPr/>
          <p:nvPr/>
        </p:nvSpPr>
        <p:spPr>
          <a:xfrm>
            <a:off x="617658" y="1850527"/>
            <a:ext cx="2120663" cy="8508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Biased but deterministic</a:t>
            </a:r>
          </a:p>
        </p:txBody>
      </p:sp>
    </p:spTree>
    <p:extLst>
      <p:ext uri="{BB962C8B-B14F-4D97-AF65-F5344CB8AC3E}">
        <p14:creationId xmlns:p14="http://schemas.microsoft.com/office/powerpoint/2010/main" val="333482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5" grpId="0" animBg="1"/>
      <p:bldP spid="11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82C3-B546-25DB-636A-2F137891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Weitz’s algorithm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1D42B90-5A5E-1F57-DD17-4FFE3409FEBE}"/>
              </a:ext>
            </a:extLst>
          </p:cNvPr>
          <p:cNvGrpSpPr/>
          <p:nvPr/>
        </p:nvGrpSpPr>
        <p:grpSpPr>
          <a:xfrm>
            <a:off x="7676197" y="599881"/>
            <a:ext cx="3837865" cy="4099700"/>
            <a:chOff x="4541227" y="1603210"/>
            <a:chExt cx="3837865" cy="4099700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10544274-D3AC-FCC1-1C05-A29680E9462F}"/>
                </a:ext>
              </a:extLst>
            </p:cNvPr>
            <p:cNvGrpSpPr/>
            <p:nvPr/>
          </p:nvGrpSpPr>
          <p:grpSpPr>
            <a:xfrm>
              <a:off x="4541227" y="1875815"/>
              <a:ext cx="3837865" cy="3827095"/>
              <a:chOff x="4541227" y="1875815"/>
              <a:chExt cx="3837865" cy="3827095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3089BCA-86E4-D9B7-C3CE-937789742DDB}"/>
                  </a:ext>
                </a:extLst>
              </p:cNvPr>
              <p:cNvSpPr/>
              <p:nvPr/>
            </p:nvSpPr>
            <p:spPr>
              <a:xfrm>
                <a:off x="6343040" y="1875815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A17FC6A-64C2-9813-D160-9EB443F23885}"/>
                  </a:ext>
                </a:extLst>
              </p:cNvPr>
              <p:cNvSpPr/>
              <p:nvPr/>
            </p:nvSpPr>
            <p:spPr>
              <a:xfrm>
                <a:off x="562231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4793588-F1C1-70D3-992D-FD0946CB20DE}"/>
                  </a:ext>
                </a:extLst>
              </p:cNvPr>
              <p:cNvSpPr/>
              <p:nvPr/>
            </p:nvSpPr>
            <p:spPr>
              <a:xfrm>
                <a:off x="6343040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8669A73-53CC-5319-D6B5-0947B3965CAB}"/>
                  </a:ext>
                </a:extLst>
              </p:cNvPr>
              <p:cNvSpPr/>
              <p:nvPr/>
            </p:nvSpPr>
            <p:spPr>
              <a:xfrm>
                <a:off x="706376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6C7C180-628E-8C7B-D66A-8BD08A4F87D9}"/>
                  </a:ext>
                </a:extLst>
              </p:cNvPr>
              <p:cNvSpPr/>
              <p:nvPr/>
            </p:nvSpPr>
            <p:spPr>
              <a:xfrm>
                <a:off x="6703403" y="331567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2FC88D4-D1C5-52CD-F139-E0507900F148}"/>
                  </a:ext>
                </a:extLst>
              </p:cNvPr>
              <p:cNvSpPr/>
              <p:nvPr/>
            </p:nvSpPr>
            <p:spPr>
              <a:xfrm>
                <a:off x="7422540" y="331567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C288913-3093-29DF-6D93-A7173F4B3451}"/>
                  </a:ext>
                </a:extLst>
              </p:cNvPr>
              <p:cNvSpPr/>
              <p:nvPr/>
            </p:nvSpPr>
            <p:spPr>
              <a:xfrm>
                <a:off x="5982677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7334F16-5856-53B4-CB39-4CAFC91F73A0}"/>
                  </a:ext>
                </a:extLst>
              </p:cNvPr>
              <p:cNvSpPr/>
              <p:nvPr/>
            </p:nvSpPr>
            <p:spPr>
              <a:xfrm>
                <a:off x="8141677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3887212-C4D2-5884-1C21-4C14EBAD1D05}"/>
                  </a:ext>
                </a:extLst>
              </p:cNvPr>
              <p:cNvSpPr/>
              <p:nvPr/>
            </p:nvSpPr>
            <p:spPr>
              <a:xfrm>
                <a:off x="454122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08FE937-37ED-5BD2-631F-55E41B2782E5}"/>
                  </a:ext>
                </a:extLst>
              </p:cNvPr>
              <p:cNvSpPr/>
              <p:nvPr/>
            </p:nvSpPr>
            <p:spPr>
              <a:xfrm>
                <a:off x="5261952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A03A6BE-F4D1-73B3-D6DD-10B7A8B2FCED}"/>
                  </a:ext>
                </a:extLst>
              </p:cNvPr>
              <p:cNvSpPr/>
              <p:nvPr/>
            </p:nvSpPr>
            <p:spPr>
              <a:xfrm>
                <a:off x="598267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5BDC57B-29B1-2EAB-66A5-C78E93653073}"/>
                  </a:ext>
                </a:extLst>
              </p:cNvPr>
              <p:cNvSpPr/>
              <p:nvPr/>
            </p:nvSpPr>
            <p:spPr>
              <a:xfrm>
                <a:off x="6703403" y="4036402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D6B06B0-F1D3-B775-5E38-7A277D4F51F7}"/>
                  </a:ext>
                </a:extLst>
              </p:cNvPr>
              <p:cNvSpPr/>
              <p:nvPr/>
            </p:nvSpPr>
            <p:spPr>
              <a:xfrm>
                <a:off x="7422540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AFA5B4B-95A1-6A96-B621-24022924237B}"/>
                  </a:ext>
                </a:extLst>
              </p:cNvPr>
              <p:cNvSpPr/>
              <p:nvPr/>
            </p:nvSpPr>
            <p:spPr>
              <a:xfrm>
                <a:off x="8141677" y="4034814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FDC6D08-D479-FDD2-DB01-EA4BD30B018B}"/>
                  </a:ext>
                </a:extLst>
              </p:cNvPr>
              <p:cNvSpPr/>
              <p:nvPr/>
            </p:nvSpPr>
            <p:spPr>
              <a:xfrm>
                <a:off x="7433309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401C6A-5714-07E4-ECF8-87947D8DF253}"/>
                  </a:ext>
                </a:extLst>
              </p:cNvPr>
              <p:cNvSpPr/>
              <p:nvPr/>
            </p:nvSpPr>
            <p:spPr>
              <a:xfrm>
                <a:off x="8152446" y="4755539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673BCAE-78F7-E4CD-4D7D-E4DA968A413D}"/>
                  </a:ext>
                </a:extLst>
              </p:cNvPr>
              <p:cNvSpPr/>
              <p:nvPr/>
            </p:nvSpPr>
            <p:spPr>
              <a:xfrm>
                <a:off x="5263540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85AC72C-9C97-3299-C838-00FED674A555}"/>
                  </a:ext>
                </a:extLst>
              </p:cNvPr>
              <p:cNvSpPr/>
              <p:nvPr/>
            </p:nvSpPr>
            <p:spPr>
              <a:xfrm>
                <a:off x="5982677" y="475553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5590758-0221-3AC7-B306-0798D215D480}"/>
                  </a:ext>
                </a:extLst>
              </p:cNvPr>
              <p:cNvSpPr/>
              <p:nvPr/>
            </p:nvSpPr>
            <p:spPr>
              <a:xfrm>
                <a:off x="5263540" y="5476264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592277F-213D-63C1-E9A3-65FC03B0FAE0}"/>
                  </a:ext>
                </a:extLst>
              </p:cNvPr>
              <p:cNvSpPr/>
              <p:nvPr/>
            </p:nvSpPr>
            <p:spPr>
              <a:xfrm>
                <a:off x="5982677" y="5474676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2FE419C-90CA-297B-DDA2-B03F5B9AD093}"/>
                  </a:ext>
                </a:extLst>
              </p:cNvPr>
              <p:cNvCxnSpPr>
                <a:cxnSpLocks/>
                <a:stCxn id="10" idx="7"/>
                <a:endCxn id="9" idx="3"/>
              </p:cNvCxnSpPr>
              <p:nvPr/>
            </p:nvCxnSpPr>
            <p:spPr>
              <a:xfrm flipV="1">
                <a:off x="5815769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0B859E9-6E0C-28CB-708B-75A863561A59}"/>
                  </a:ext>
                </a:extLst>
              </p:cNvPr>
              <p:cNvCxnSpPr>
                <a:cxnSpLocks/>
                <a:stCxn id="12" idx="1"/>
                <a:endCxn id="9" idx="5"/>
              </p:cNvCxnSpPr>
              <p:nvPr/>
            </p:nvCxnSpPr>
            <p:spPr>
              <a:xfrm flipH="1" flipV="1">
                <a:off x="6536494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71C047C-385C-7AA9-8490-A2413A7CC63F}"/>
                  </a:ext>
                </a:extLst>
              </p:cNvPr>
              <p:cNvCxnSpPr>
                <a:cxnSpLocks/>
                <a:stCxn id="11" idx="0"/>
                <a:endCxn id="9" idx="4"/>
              </p:cNvCxnSpPr>
              <p:nvPr/>
            </p:nvCxnSpPr>
            <p:spPr>
              <a:xfrm flipV="1">
                <a:off x="6456363" y="2102461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AFEE2A1-620D-A818-9F2B-B8361B38CFBD}"/>
                  </a:ext>
                </a:extLst>
              </p:cNvPr>
              <p:cNvCxnSpPr>
                <a:cxnSpLocks/>
                <a:stCxn id="15" idx="0"/>
                <a:endCxn id="11" idx="3"/>
              </p:cNvCxnSpPr>
              <p:nvPr/>
            </p:nvCxnSpPr>
            <p:spPr>
              <a:xfrm flipV="1">
                <a:off x="6096000" y="2788406"/>
                <a:ext cx="280232" cy="5256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77B5CBA-A78A-CF97-130C-8415D132A83C}"/>
                  </a:ext>
                </a:extLst>
              </p:cNvPr>
              <p:cNvCxnSpPr>
                <a:cxnSpLocks/>
                <a:stCxn id="13" idx="7"/>
                <a:endCxn id="12" idx="3"/>
              </p:cNvCxnSpPr>
              <p:nvPr/>
            </p:nvCxnSpPr>
            <p:spPr>
              <a:xfrm flipV="1">
                <a:off x="6896857" y="2788406"/>
                <a:ext cx="200100" cy="5604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BEB8AEA-F72D-2F15-58D4-5F863E0096CB}"/>
                  </a:ext>
                </a:extLst>
              </p:cNvPr>
              <p:cNvCxnSpPr>
                <a:cxnSpLocks/>
                <a:stCxn id="14" idx="1"/>
                <a:endCxn id="12" idx="4"/>
              </p:cNvCxnSpPr>
              <p:nvPr/>
            </p:nvCxnSpPr>
            <p:spPr>
              <a:xfrm flipH="1" flipV="1">
                <a:off x="7177088" y="2821598"/>
                <a:ext cx="278644" cy="5272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C12636C-06A0-2DFA-D7D9-44CABD3811EE}"/>
                  </a:ext>
                </a:extLst>
              </p:cNvPr>
              <p:cNvCxnSpPr>
                <a:cxnSpLocks/>
                <a:stCxn id="16" idx="1"/>
                <a:endCxn id="12" idx="5"/>
              </p:cNvCxnSpPr>
              <p:nvPr/>
            </p:nvCxnSpPr>
            <p:spPr>
              <a:xfrm flipH="1" flipV="1">
                <a:off x="7257219" y="2788406"/>
                <a:ext cx="917650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5E68DCA-D334-1D04-85E7-B56F987E9A03}"/>
                  </a:ext>
                </a:extLst>
              </p:cNvPr>
              <p:cNvCxnSpPr>
                <a:cxnSpLocks/>
                <a:stCxn id="21" idx="0"/>
                <a:endCxn id="13" idx="4"/>
              </p:cNvCxnSpPr>
              <p:nvPr/>
            </p:nvCxnSpPr>
            <p:spPr>
              <a:xfrm flipV="1">
                <a:off x="6816726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4C15C19-B0B8-642C-ABC3-D320525AE546}"/>
                  </a:ext>
                </a:extLst>
              </p:cNvPr>
              <p:cNvCxnSpPr>
                <a:cxnSpLocks/>
                <a:stCxn id="22" idx="0"/>
                <a:endCxn id="14" idx="4"/>
              </p:cNvCxnSpPr>
              <p:nvPr/>
            </p:nvCxnSpPr>
            <p:spPr>
              <a:xfrm flipV="1">
                <a:off x="7535863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97C58E3C-7348-7231-7B12-25EF6B09B730}"/>
                  </a:ext>
                </a:extLst>
              </p:cNvPr>
              <p:cNvCxnSpPr>
                <a:cxnSpLocks/>
                <a:stCxn id="23" idx="0"/>
                <a:endCxn id="16" idx="4"/>
              </p:cNvCxnSpPr>
              <p:nvPr/>
            </p:nvCxnSpPr>
            <p:spPr>
              <a:xfrm flipV="1">
                <a:off x="8255000" y="3540735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B3531746-F23B-F5A7-438A-87CBE8FF0ED1}"/>
                  </a:ext>
                </a:extLst>
              </p:cNvPr>
              <p:cNvCxnSpPr>
                <a:cxnSpLocks/>
                <a:stCxn id="24" idx="0"/>
                <a:endCxn id="22" idx="4"/>
              </p:cNvCxnSpPr>
              <p:nvPr/>
            </p:nvCxnSpPr>
            <p:spPr>
              <a:xfrm flipH="1" flipV="1">
                <a:off x="7535863" y="4263048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90343115-A489-44A7-C8BC-048BFD34F682}"/>
                  </a:ext>
                </a:extLst>
              </p:cNvPr>
              <p:cNvCxnSpPr>
                <a:cxnSpLocks/>
                <a:stCxn id="25" idx="0"/>
                <a:endCxn id="23" idx="4"/>
              </p:cNvCxnSpPr>
              <p:nvPr/>
            </p:nvCxnSpPr>
            <p:spPr>
              <a:xfrm flipH="1" flipV="1">
                <a:off x="8255000" y="4261460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8818B5E1-B8BB-9360-AC83-EF0C6E74AA59}"/>
                  </a:ext>
                </a:extLst>
              </p:cNvPr>
              <p:cNvCxnSpPr>
                <a:cxnSpLocks/>
                <a:stCxn id="18" idx="0"/>
                <a:endCxn id="15" idx="2"/>
              </p:cNvCxnSpPr>
              <p:nvPr/>
            </p:nvCxnSpPr>
            <p:spPr>
              <a:xfrm flipV="1">
                <a:off x="4654550" y="3427412"/>
                <a:ext cx="1328127" cy="6089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4B2A448-4B05-39F1-7A98-21F59E2F80F9}"/>
                  </a:ext>
                </a:extLst>
              </p:cNvPr>
              <p:cNvCxnSpPr>
                <a:cxnSpLocks/>
                <a:stCxn id="19" idx="0"/>
                <a:endCxn id="15" idx="3"/>
              </p:cNvCxnSpPr>
              <p:nvPr/>
            </p:nvCxnSpPr>
            <p:spPr>
              <a:xfrm flipV="1">
                <a:off x="5375275" y="3507543"/>
                <a:ext cx="640594" cy="52885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C90A1134-C3B9-7265-561B-D2489D8BFD98}"/>
                  </a:ext>
                </a:extLst>
              </p:cNvPr>
              <p:cNvCxnSpPr>
                <a:cxnSpLocks/>
                <a:stCxn id="20" idx="0"/>
                <a:endCxn id="15" idx="4"/>
              </p:cNvCxnSpPr>
              <p:nvPr/>
            </p:nvCxnSpPr>
            <p:spPr>
              <a:xfrm flipV="1">
                <a:off x="6096000" y="3540735"/>
                <a:ext cx="0" cy="4956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77AFCE95-04B9-3468-3005-D10CAF4F2630}"/>
                  </a:ext>
                </a:extLst>
              </p:cNvPr>
              <p:cNvCxnSpPr>
                <a:cxnSpLocks/>
                <a:stCxn id="27" idx="0"/>
                <a:endCxn id="20" idx="4"/>
              </p:cNvCxnSpPr>
              <p:nvPr/>
            </p:nvCxnSpPr>
            <p:spPr>
              <a:xfrm flipV="1">
                <a:off x="6096000" y="4263048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B303DEF4-1D66-DC83-E59B-C155A35E029F}"/>
                  </a:ext>
                </a:extLst>
              </p:cNvPr>
              <p:cNvCxnSpPr>
                <a:cxnSpLocks/>
                <a:stCxn id="26" idx="0"/>
                <a:endCxn id="19" idx="4"/>
              </p:cNvCxnSpPr>
              <p:nvPr/>
            </p:nvCxnSpPr>
            <p:spPr>
              <a:xfrm flipH="1" flipV="1">
                <a:off x="5375275" y="4263048"/>
                <a:ext cx="1588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9908DDC3-4528-D473-5E86-987CF87B2F69}"/>
                  </a:ext>
                </a:extLst>
              </p:cNvPr>
              <p:cNvCxnSpPr>
                <a:cxnSpLocks/>
                <a:stCxn id="28" idx="0"/>
                <a:endCxn id="26" idx="4"/>
              </p:cNvCxnSpPr>
              <p:nvPr/>
            </p:nvCxnSpPr>
            <p:spPr>
              <a:xfrm flipV="1">
                <a:off x="5376863" y="4983773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932A2F98-2662-3324-C283-1C7828F13761}"/>
                  </a:ext>
                </a:extLst>
              </p:cNvPr>
              <p:cNvCxnSpPr>
                <a:cxnSpLocks/>
                <a:stCxn id="29" idx="0"/>
                <a:endCxn id="27" idx="4"/>
              </p:cNvCxnSpPr>
              <p:nvPr/>
            </p:nvCxnSpPr>
            <p:spPr>
              <a:xfrm flipV="1">
                <a:off x="6096000" y="4982185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CFA99D0-1A58-ED66-248B-3FED8CEDCC3B}"/>
                    </a:ext>
                  </a:extLst>
                </p:cNvPr>
                <p:cNvSpPr txBox="1"/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CFA99D0-1A58-ED66-248B-3FED8CEDC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F7F573F-E037-561A-8C66-1AF3EA1367DA}"/>
              </a:ext>
            </a:extLst>
          </p:cNvPr>
          <p:cNvSpPr/>
          <p:nvPr/>
        </p:nvSpPr>
        <p:spPr>
          <a:xfrm>
            <a:off x="7614754" y="2764052"/>
            <a:ext cx="4179803" cy="210494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7326D935-CA92-9951-85ED-C76E8C68B17E}"/>
              </a:ext>
            </a:extLst>
          </p:cNvPr>
          <p:cNvSpPr/>
          <p:nvPr/>
        </p:nvSpPr>
        <p:spPr>
          <a:xfrm>
            <a:off x="8184372" y="994079"/>
            <a:ext cx="236269" cy="1454870"/>
          </a:xfrm>
          <a:prstGeom prst="leftBrace">
            <a:avLst>
              <a:gd name="adj1" fmla="val 7522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7EAD704-E2CB-877E-D68C-78B7CDC6B6EB}"/>
                  </a:ext>
                </a:extLst>
              </p:cNvPr>
              <p:cNvSpPr txBox="1"/>
              <p:nvPr/>
            </p:nvSpPr>
            <p:spPr>
              <a:xfrm>
                <a:off x="6863843" y="1459855"/>
                <a:ext cx="1328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400" dirty="0"/>
                  <a:t> levels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7EAD704-E2CB-877E-D68C-78B7CDC6B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843" y="1459855"/>
                <a:ext cx="1328126" cy="461665"/>
              </a:xfrm>
              <a:prstGeom prst="rect">
                <a:avLst/>
              </a:prstGeom>
              <a:blipFill>
                <a:blip r:embed="rId4"/>
                <a:stretch>
                  <a:fillRect l="-1376" t="-9211" b="-30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6F77790-5361-FE5E-AC98-B36B0FC02DB8}"/>
              </a:ext>
            </a:extLst>
          </p:cNvPr>
          <p:cNvSpPr/>
          <p:nvPr/>
        </p:nvSpPr>
        <p:spPr>
          <a:xfrm>
            <a:off x="9052058" y="2202809"/>
            <a:ext cx="2520000" cy="4201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0CF43A-A8EF-26F7-811F-F0D6D31CB90A}"/>
              </a:ext>
            </a:extLst>
          </p:cNvPr>
          <p:cNvGrpSpPr/>
          <p:nvPr/>
        </p:nvGrpSpPr>
        <p:grpSpPr>
          <a:xfrm>
            <a:off x="534982" y="1474357"/>
            <a:ext cx="6567004" cy="2879724"/>
            <a:chOff x="838200" y="4489218"/>
            <a:chExt cx="6567004" cy="2879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7D6F3050-1424-E902-2AC9-9750C1BCA150}"/>
                    </a:ext>
                  </a:extLst>
                </p:cNvPr>
                <p:cNvSpPr/>
                <p:nvPr/>
              </p:nvSpPr>
              <p:spPr>
                <a:xfrm>
                  <a:off x="838200" y="4818001"/>
                  <a:ext cx="6567004" cy="2550941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r>
                    <a:rPr lang="en-GB" sz="3200" dirty="0">
                      <a:solidFill>
                        <a:schemeClr val="tx1"/>
                      </a:solidFill>
                    </a:rPr>
                    <a:t>Assume </a:t>
                  </a:r>
                  <a14:m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≈1/</m:t>
                      </m:r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. </a:t>
                  </a:r>
                </a:p>
                <a:p>
                  <a:r>
                    <a:rPr lang="en-GB" sz="3200" dirty="0">
                      <a:solidFill>
                        <a:schemeClr val="tx1"/>
                      </a:solidFill>
                    </a:rPr>
                    <a:t>For any boundary configuration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 on level </a:t>
                  </a:r>
                  <a14:m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ℓ</m:t>
                      </m:r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,</a:t>
                  </a:r>
                  <a:endParaRPr lang="en-GB" sz="3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GB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sup>
                            </m:sSubSup>
                            <m:d>
                              <m:d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GB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≲</m:t>
                        </m:r>
                        <m:sSup>
                          <m:sSup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3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sup>
                        </m:sSup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7D6F3050-1424-E902-2AC9-9750C1BCA1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4818001"/>
                  <a:ext cx="6567004" cy="2550941"/>
                </a:xfrm>
                <a:prstGeom prst="roundRect">
                  <a:avLst/>
                </a:prstGeom>
                <a:blipFill>
                  <a:blip r:embed="rId5"/>
                  <a:stretch>
                    <a:fillRect l="-3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BFACA59-39EE-7ACF-83AC-9976071D7E41}"/>
                </a:ext>
              </a:extLst>
            </p:cNvPr>
            <p:cNvSpPr/>
            <p:nvPr/>
          </p:nvSpPr>
          <p:spPr>
            <a:xfrm>
              <a:off x="1210682" y="4489218"/>
              <a:ext cx="2549586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200" b="1" dirty="0">
                  <a:solidFill>
                    <a:schemeClr val="tx1"/>
                  </a:solidFill>
                </a:rPr>
                <a:t>Proposition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6ABF7D-1438-A9F0-C074-FCC18C895817}"/>
                  </a:ext>
                </a:extLst>
              </p:cNvPr>
              <p:cNvSpPr txBox="1"/>
              <p:nvPr/>
            </p:nvSpPr>
            <p:spPr>
              <a:xfrm>
                <a:off x="8556425" y="1963647"/>
                <a:ext cx="6126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6ABF7D-1438-A9F0-C074-FCC18C895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425" y="1963647"/>
                <a:ext cx="61265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6C9D1A6A-F0A2-0E8D-DD78-E54B6D564741}"/>
                  </a:ext>
                </a:extLst>
              </p:cNvPr>
              <p:cNvSpPr/>
              <p:nvPr/>
            </p:nvSpPr>
            <p:spPr>
              <a:xfrm>
                <a:off x="534982" y="4697993"/>
                <a:ext cx="5727521" cy="1550329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3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GB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</m:sSup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GB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GB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⇒    </m:t>
                      </m:r>
                      <m:sSup>
                        <m:sSupPr>
                          <m:ctrlP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3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</m:sSup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GB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6C9D1A6A-F0A2-0E8D-DD78-E54B6D5647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82" y="4697993"/>
                <a:ext cx="5727521" cy="155032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2E6327B7-F13B-7AF5-0364-1F24DCED38FB}"/>
                  </a:ext>
                </a:extLst>
              </p:cNvPr>
              <p:cNvSpPr/>
              <p:nvPr/>
            </p:nvSpPr>
            <p:spPr>
              <a:xfrm>
                <a:off x="6862768" y="4707790"/>
                <a:ext cx="4336816" cy="1550329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600" dirty="0">
                    <a:solidFill>
                      <a:schemeClr val="tx1"/>
                    </a:solidFill>
                  </a:rPr>
                  <a:t>Running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1+1/</m:t>
                            </m:r>
                            <m: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GB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2E6327B7-F13B-7AF5-0364-1F24DCED38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768" y="4707790"/>
                <a:ext cx="4336816" cy="1550329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28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355D-DD56-7277-4ADA-F6FF0EDB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Speeding up Weitz’s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EE49ABC-98A4-DBED-D24F-1B59AD5895BE}"/>
              </a:ext>
            </a:extLst>
          </p:cNvPr>
          <p:cNvGrpSpPr/>
          <p:nvPr/>
        </p:nvGrpSpPr>
        <p:grpSpPr>
          <a:xfrm>
            <a:off x="7676197" y="599881"/>
            <a:ext cx="3837865" cy="4099700"/>
            <a:chOff x="4541227" y="1603210"/>
            <a:chExt cx="3837865" cy="40997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8873E87-C2B6-0634-3378-CDFBA1E7DCA9}"/>
                </a:ext>
              </a:extLst>
            </p:cNvPr>
            <p:cNvGrpSpPr/>
            <p:nvPr/>
          </p:nvGrpSpPr>
          <p:grpSpPr>
            <a:xfrm>
              <a:off x="4541227" y="1875815"/>
              <a:ext cx="3837865" cy="3827095"/>
              <a:chOff x="4541227" y="1875815"/>
              <a:chExt cx="3837865" cy="3827095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2627E10-18A0-DA95-5B62-C41FD1A7079D}"/>
                  </a:ext>
                </a:extLst>
              </p:cNvPr>
              <p:cNvSpPr/>
              <p:nvPr/>
            </p:nvSpPr>
            <p:spPr>
              <a:xfrm>
                <a:off x="6343040" y="1875815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D62B4D5-8EC3-E5F6-415C-0C98FC5ED6F4}"/>
                  </a:ext>
                </a:extLst>
              </p:cNvPr>
              <p:cNvSpPr/>
              <p:nvPr/>
            </p:nvSpPr>
            <p:spPr>
              <a:xfrm>
                <a:off x="562231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0087DEC-4C8F-7BCF-5550-679F8964852C}"/>
                  </a:ext>
                </a:extLst>
              </p:cNvPr>
              <p:cNvSpPr/>
              <p:nvPr/>
            </p:nvSpPr>
            <p:spPr>
              <a:xfrm>
                <a:off x="6343040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55C0369-E095-FD4F-CA56-6FBE9D62AB03}"/>
                  </a:ext>
                </a:extLst>
              </p:cNvPr>
              <p:cNvSpPr/>
              <p:nvPr/>
            </p:nvSpPr>
            <p:spPr>
              <a:xfrm>
                <a:off x="706376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26494FD-D264-5E90-9D31-953080ADD4F4}"/>
                  </a:ext>
                </a:extLst>
              </p:cNvPr>
              <p:cNvSpPr/>
              <p:nvPr/>
            </p:nvSpPr>
            <p:spPr>
              <a:xfrm>
                <a:off x="6703403" y="331567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BFCCFF-1157-F49B-3A85-49ACBBD6713E}"/>
                  </a:ext>
                </a:extLst>
              </p:cNvPr>
              <p:cNvSpPr/>
              <p:nvPr/>
            </p:nvSpPr>
            <p:spPr>
              <a:xfrm>
                <a:off x="7422540" y="331567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6CFA34E-E454-6114-9A8B-E9EBCE98AEBB}"/>
                  </a:ext>
                </a:extLst>
              </p:cNvPr>
              <p:cNvSpPr/>
              <p:nvPr/>
            </p:nvSpPr>
            <p:spPr>
              <a:xfrm>
                <a:off x="5982677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8FAE843-BE3A-2ADB-4088-044EF46FA77F}"/>
                  </a:ext>
                </a:extLst>
              </p:cNvPr>
              <p:cNvSpPr/>
              <p:nvPr/>
            </p:nvSpPr>
            <p:spPr>
              <a:xfrm>
                <a:off x="8141677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A88D863-00D7-B968-A469-45916D45BD71}"/>
                  </a:ext>
                </a:extLst>
              </p:cNvPr>
              <p:cNvSpPr/>
              <p:nvPr/>
            </p:nvSpPr>
            <p:spPr>
              <a:xfrm>
                <a:off x="454122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67EC26B-2A53-B05B-EF1A-F86AF7BF96B7}"/>
                  </a:ext>
                </a:extLst>
              </p:cNvPr>
              <p:cNvSpPr/>
              <p:nvPr/>
            </p:nvSpPr>
            <p:spPr>
              <a:xfrm>
                <a:off x="5261952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CB6C08F-870C-ADFE-3D0B-06AD65CE9661}"/>
                  </a:ext>
                </a:extLst>
              </p:cNvPr>
              <p:cNvSpPr/>
              <p:nvPr/>
            </p:nvSpPr>
            <p:spPr>
              <a:xfrm>
                <a:off x="598267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1F7920F-472A-2805-FF2F-6124BBDE9BB0}"/>
                  </a:ext>
                </a:extLst>
              </p:cNvPr>
              <p:cNvSpPr/>
              <p:nvPr/>
            </p:nvSpPr>
            <p:spPr>
              <a:xfrm>
                <a:off x="6703403" y="4036402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A69629E-4149-D7C5-A00C-57C711D57043}"/>
                  </a:ext>
                </a:extLst>
              </p:cNvPr>
              <p:cNvSpPr/>
              <p:nvPr/>
            </p:nvSpPr>
            <p:spPr>
              <a:xfrm>
                <a:off x="7422540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DD52472-3312-9785-3ABB-13602B70B789}"/>
                  </a:ext>
                </a:extLst>
              </p:cNvPr>
              <p:cNvSpPr/>
              <p:nvPr/>
            </p:nvSpPr>
            <p:spPr>
              <a:xfrm>
                <a:off x="8141677" y="4034814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ABCBBF2-6FB0-4147-4D61-5BA4CED9C102}"/>
                  </a:ext>
                </a:extLst>
              </p:cNvPr>
              <p:cNvSpPr/>
              <p:nvPr/>
            </p:nvSpPr>
            <p:spPr>
              <a:xfrm>
                <a:off x="7433309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C5ACC53-9710-A7BD-19FE-FD51BB9F7F9A}"/>
                  </a:ext>
                </a:extLst>
              </p:cNvPr>
              <p:cNvSpPr/>
              <p:nvPr/>
            </p:nvSpPr>
            <p:spPr>
              <a:xfrm>
                <a:off x="8152446" y="4755539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1AFC9EA-64C9-8B9E-1834-47CFF4306A54}"/>
                  </a:ext>
                </a:extLst>
              </p:cNvPr>
              <p:cNvSpPr/>
              <p:nvPr/>
            </p:nvSpPr>
            <p:spPr>
              <a:xfrm>
                <a:off x="5263540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868A6B6-9A3E-8430-09A8-48EB44B9AD2B}"/>
                  </a:ext>
                </a:extLst>
              </p:cNvPr>
              <p:cNvSpPr/>
              <p:nvPr/>
            </p:nvSpPr>
            <p:spPr>
              <a:xfrm>
                <a:off x="5982677" y="475553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0AFEE25-3B10-52D8-2510-50C50CC737DB}"/>
                  </a:ext>
                </a:extLst>
              </p:cNvPr>
              <p:cNvSpPr/>
              <p:nvPr/>
            </p:nvSpPr>
            <p:spPr>
              <a:xfrm>
                <a:off x="5263540" y="5476264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DC55979-E861-F58B-5BA1-61FBC2254528}"/>
                  </a:ext>
                </a:extLst>
              </p:cNvPr>
              <p:cNvSpPr/>
              <p:nvPr/>
            </p:nvSpPr>
            <p:spPr>
              <a:xfrm>
                <a:off x="5982677" y="5474676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33A34C3-7CCE-F4AF-736B-A004AFFD2D79}"/>
                  </a:ext>
                </a:extLst>
              </p:cNvPr>
              <p:cNvCxnSpPr>
                <a:cxnSpLocks/>
                <a:stCxn id="7" idx="7"/>
                <a:endCxn id="6" idx="3"/>
              </p:cNvCxnSpPr>
              <p:nvPr/>
            </p:nvCxnSpPr>
            <p:spPr>
              <a:xfrm flipV="1">
                <a:off x="5815769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D522834-0D82-514C-6169-5DFE18147E37}"/>
                  </a:ext>
                </a:extLst>
              </p:cNvPr>
              <p:cNvCxnSpPr>
                <a:cxnSpLocks/>
                <a:stCxn id="9" idx="1"/>
                <a:endCxn id="6" idx="5"/>
              </p:cNvCxnSpPr>
              <p:nvPr/>
            </p:nvCxnSpPr>
            <p:spPr>
              <a:xfrm flipH="1" flipV="1">
                <a:off x="6536494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63D7829-E087-0434-E21E-C3A1432C2826}"/>
                  </a:ext>
                </a:extLst>
              </p:cNvPr>
              <p:cNvCxnSpPr>
                <a:cxnSpLocks/>
                <a:stCxn id="8" idx="0"/>
                <a:endCxn id="6" idx="4"/>
              </p:cNvCxnSpPr>
              <p:nvPr/>
            </p:nvCxnSpPr>
            <p:spPr>
              <a:xfrm flipV="1">
                <a:off x="6456363" y="2102461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1752977-D477-2F1A-ECA5-7482F6808A5F}"/>
                  </a:ext>
                </a:extLst>
              </p:cNvPr>
              <p:cNvCxnSpPr>
                <a:cxnSpLocks/>
                <a:stCxn id="12" idx="0"/>
                <a:endCxn id="8" idx="3"/>
              </p:cNvCxnSpPr>
              <p:nvPr/>
            </p:nvCxnSpPr>
            <p:spPr>
              <a:xfrm flipV="1">
                <a:off x="6096000" y="2788406"/>
                <a:ext cx="280232" cy="5256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0497E50-B896-B169-48F2-446124E19381}"/>
                  </a:ext>
                </a:extLst>
              </p:cNvPr>
              <p:cNvCxnSpPr>
                <a:cxnSpLocks/>
                <a:stCxn id="10" idx="7"/>
                <a:endCxn id="9" idx="3"/>
              </p:cNvCxnSpPr>
              <p:nvPr/>
            </p:nvCxnSpPr>
            <p:spPr>
              <a:xfrm flipV="1">
                <a:off x="6896857" y="2788406"/>
                <a:ext cx="200100" cy="5604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EAC3E7B-0AA8-77A1-C385-C2A5AA2A9C8B}"/>
                  </a:ext>
                </a:extLst>
              </p:cNvPr>
              <p:cNvCxnSpPr>
                <a:cxnSpLocks/>
                <a:stCxn id="11" idx="1"/>
                <a:endCxn id="9" idx="4"/>
              </p:cNvCxnSpPr>
              <p:nvPr/>
            </p:nvCxnSpPr>
            <p:spPr>
              <a:xfrm flipH="1" flipV="1">
                <a:off x="7177088" y="2821598"/>
                <a:ext cx="278644" cy="5272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AF534C2-6EF3-986A-F97D-AE979EC22991}"/>
                  </a:ext>
                </a:extLst>
              </p:cNvPr>
              <p:cNvCxnSpPr>
                <a:cxnSpLocks/>
                <a:stCxn id="13" idx="1"/>
                <a:endCxn id="9" idx="5"/>
              </p:cNvCxnSpPr>
              <p:nvPr/>
            </p:nvCxnSpPr>
            <p:spPr>
              <a:xfrm flipH="1" flipV="1">
                <a:off x="7257219" y="2788406"/>
                <a:ext cx="917650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6610A6D-63F6-6E13-7570-80A25F8AD3CD}"/>
                  </a:ext>
                </a:extLst>
              </p:cNvPr>
              <p:cNvCxnSpPr>
                <a:cxnSpLocks/>
                <a:stCxn id="17" idx="0"/>
                <a:endCxn id="10" idx="4"/>
              </p:cNvCxnSpPr>
              <p:nvPr/>
            </p:nvCxnSpPr>
            <p:spPr>
              <a:xfrm flipV="1">
                <a:off x="6816726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94B6D2A-F01B-2F68-E41B-7D8F7B41DDB0}"/>
                  </a:ext>
                </a:extLst>
              </p:cNvPr>
              <p:cNvCxnSpPr>
                <a:cxnSpLocks/>
                <a:stCxn id="18" idx="0"/>
                <a:endCxn id="11" idx="4"/>
              </p:cNvCxnSpPr>
              <p:nvPr/>
            </p:nvCxnSpPr>
            <p:spPr>
              <a:xfrm flipV="1">
                <a:off x="7535863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A8C1A3-29BF-AFAA-8789-1FB0A1594763}"/>
                  </a:ext>
                </a:extLst>
              </p:cNvPr>
              <p:cNvCxnSpPr>
                <a:cxnSpLocks/>
                <a:stCxn id="19" idx="0"/>
                <a:endCxn id="13" idx="4"/>
              </p:cNvCxnSpPr>
              <p:nvPr/>
            </p:nvCxnSpPr>
            <p:spPr>
              <a:xfrm flipV="1">
                <a:off x="8255000" y="3540735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52798C9-DFDA-8CEF-B64D-48B9A750BD0E}"/>
                  </a:ext>
                </a:extLst>
              </p:cNvPr>
              <p:cNvCxnSpPr>
                <a:cxnSpLocks/>
                <a:stCxn id="20" idx="0"/>
                <a:endCxn id="18" idx="4"/>
              </p:cNvCxnSpPr>
              <p:nvPr/>
            </p:nvCxnSpPr>
            <p:spPr>
              <a:xfrm flipH="1" flipV="1">
                <a:off x="7535863" y="4263048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A5AE84F-1330-C800-984C-545CCC83FE79}"/>
                  </a:ext>
                </a:extLst>
              </p:cNvPr>
              <p:cNvCxnSpPr>
                <a:cxnSpLocks/>
                <a:stCxn id="21" idx="0"/>
                <a:endCxn id="19" idx="4"/>
              </p:cNvCxnSpPr>
              <p:nvPr/>
            </p:nvCxnSpPr>
            <p:spPr>
              <a:xfrm flipH="1" flipV="1">
                <a:off x="8255000" y="4261460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43361D2-FA28-1F8A-53BC-15ECC9BE6415}"/>
                  </a:ext>
                </a:extLst>
              </p:cNvPr>
              <p:cNvCxnSpPr>
                <a:cxnSpLocks/>
                <a:stCxn id="14" idx="0"/>
                <a:endCxn id="12" idx="2"/>
              </p:cNvCxnSpPr>
              <p:nvPr/>
            </p:nvCxnSpPr>
            <p:spPr>
              <a:xfrm flipV="1">
                <a:off x="4654550" y="3427412"/>
                <a:ext cx="1328127" cy="6089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E197690-40EE-BE8E-5D65-699ED6F83BC2}"/>
                  </a:ext>
                </a:extLst>
              </p:cNvPr>
              <p:cNvCxnSpPr>
                <a:cxnSpLocks/>
                <a:stCxn id="15" idx="0"/>
                <a:endCxn id="12" idx="3"/>
              </p:cNvCxnSpPr>
              <p:nvPr/>
            </p:nvCxnSpPr>
            <p:spPr>
              <a:xfrm flipV="1">
                <a:off x="5375275" y="3507543"/>
                <a:ext cx="640594" cy="52885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5AC9A2A-0BD0-B795-B78B-03ED8192C58B}"/>
                  </a:ext>
                </a:extLst>
              </p:cNvPr>
              <p:cNvCxnSpPr>
                <a:cxnSpLocks/>
                <a:stCxn id="16" idx="0"/>
                <a:endCxn id="12" idx="4"/>
              </p:cNvCxnSpPr>
              <p:nvPr/>
            </p:nvCxnSpPr>
            <p:spPr>
              <a:xfrm flipV="1">
                <a:off x="6096000" y="3540735"/>
                <a:ext cx="0" cy="4956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EFE40A2-23E2-5308-4DF1-2ABBBBB3A5AE}"/>
                  </a:ext>
                </a:extLst>
              </p:cNvPr>
              <p:cNvCxnSpPr>
                <a:cxnSpLocks/>
                <a:stCxn id="23" idx="0"/>
                <a:endCxn id="16" idx="4"/>
              </p:cNvCxnSpPr>
              <p:nvPr/>
            </p:nvCxnSpPr>
            <p:spPr>
              <a:xfrm flipV="1">
                <a:off x="6096000" y="4263048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3C558A7-2111-0344-A937-DF5A549B6505}"/>
                  </a:ext>
                </a:extLst>
              </p:cNvPr>
              <p:cNvCxnSpPr>
                <a:cxnSpLocks/>
                <a:stCxn id="22" idx="0"/>
                <a:endCxn id="15" idx="4"/>
              </p:cNvCxnSpPr>
              <p:nvPr/>
            </p:nvCxnSpPr>
            <p:spPr>
              <a:xfrm flipH="1" flipV="1">
                <a:off x="5375275" y="4263048"/>
                <a:ext cx="1588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D5486EA-C81A-7A30-7490-76A2ACA38176}"/>
                  </a:ext>
                </a:extLst>
              </p:cNvPr>
              <p:cNvCxnSpPr>
                <a:cxnSpLocks/>
                <a:stCxn id="24" idx="0"/>
                <a:endCxn id="22" idx="4"/>
              </p:cNvCxnSpPr>
              <p:nvPr/>
            </p:nvCxnSpPr>
            <p:spPr>
              <a:xfrm flipV="1">
                <a:off x="5376863" y="4983773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40DC55-4134-F057-A88F-BFE13885B2BB}"/>
                  </a:ext>
                </a:extLst>
              </p:cNvPr>
              <p:cNvCxnSpPr>
                <a:cxnSpLocks/>
                <a:stCxn id="25" idx="0"/>
                <a:endCxn id="23" idx="4"/>
              </p:cNvCxnSpPr>
              <p:nvPr/>
            </p:nvCxnSpPr>
            <p:spPr>
              <a:xfrm flipV="1">
                <a:off x="6096000" y="4982185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0621730-03AD-EE50-ADC4-059DB952AABA}"/>
                    </a:ext>
                  </a:extLst>
                </p:cNvPr>
                <p:cNvSpPr txBox="1"/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CFA99D0-1A58-ED66-248B-3FED8CEDC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5F4306A-8E37-018D-02E3-913B177C284B}"/>
              </a:ext>
            </a:extLst>
          </p:cNvPr>
          <p:cNvSpPr/>
          <p:nvPr/>
        </p:nvSpPr>
        <p:spPr>
          <a:xfrm>
            <a:off x="7614754" y="2764052"/>
            <a:ext cx="4179803" cy="210494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830A6AB0-1D7F-BC19-DB33-AE2377CC18F8}"/>
              </a:ext>
            </a:extLst>
          </p:cNvPr>
          <p:cNvSpPr/>
          <p:nvPr/>
        </p:nvSpPr>
        <p:spPr>
          <a:xfrm>
            <a:off x="8184372" y="994079"/>
            <a:ext cx="236269" cy="1454870"/>
          </a:xfrm>
          <a:prstGeom prst="leftBrace">
            <a:avLst>
              <a:gd name="adj1" fmla="val 7522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88CB6D-729D-7DC9-4E44-21DD44096E87}"/>
                  </a:ext>
                </a:extLst>
              </p:cNvPr>
              <p:cNvSpPr txBox="1"/>
              <p:nvPr/>
            </p:nvSpPr>
            <p:spPr>
              <a:xfrm>
                <a:off x="6863843" y="1459855"/>
                <a:ext cx="1328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400" dirty="0"/>
                  <a:t> levels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88CB6D-729D-7DC9-4E44-21DD4409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843" y="1459855"/>
                <a:ext cx="1328126" cy="461665"/>
              </a:xfrm>
              <a:prstGeom prst="rect">
                <a:avLst/>
              </a:prstGeom>
              <a:blipFill>
                <a:blip r:embed="rId4"/>
                <a:stretch>
                  <a:fillRect l="-1376" t="-9211" b="-30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177D9104-65C2-92C2-3827-7B074C56E2EB}"/>
              </a:ext>
            </a:extLst>
          </p:cNvPr>
          <p:cNvSpPr/>
          <p:nvPr/>
        </p:nvSpPr>
        <p:spPr>
          <a:xfrm>
            <a:off x="9052058" y="2202809"/>
            <a:ext cx="2520000" cy="4201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3003AB4-6004-5F5D-75FA-ECA6F2C3B488}"/>
                  </a:ext>
                </a:extLst>
              </p:cNvPr>
              <p:cNvSpPr txBox="1"/>
              <p:nvPr/>
            </p:nvSpPr>
            <p:spPr>
              <a:xfrm>
                <a:off x="8556425" y="1963647"/>
                <a:ext cx="6126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3003AB4-6004-5F5D-75FA-ECA6F2C3B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425" y="1963647"/>
                <a:ext cx="61265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row: Right 49">
            <a:extLst>
              <a:ext uri="{FF2B5EF4-FFF2-40B4-BE49-F238E27FC236}">
                <a16:creationId xmlns:a16="http://schemas.microsoft.com/office/drawing/2014/main" id="{42410ED1-2E33-ACA7-C4B0-6F813D7BCB95}"/>
              </a:ext>
            </a:extLst>
          </p:cNvPr>
          <p:cNvSpPr/>
          <p:nvPr/>
        </p:nvSpPr>
        <p:spPr>
          <a:xfrm>
            <a:off x="6095999" y="2209442"/>
            <a:ext cx="1921463" cy="42010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AEC580A-3F5A-8C30-608B-92B05735868A}"/>
              </a:ext>
            </a:extLst>
          </p:cNvPr>
          <p:cNvSpPr/>
          <p:nvPr/>
        </p:nvSpPr>
        <p:spPr>
          <a:xfrm>
            <a:off x="1404035" y="1785077"/>
            <a:ext cx="4331601" cy="12928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Correctly distributed boundary configuration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E9A7334-FCF2-89FF-3E62-710160C8C5A2}"/>
              </a:ext>
            </a:extLst>
          </p:cNvPr>
          <p:cNvGrpSpPr/>
          <p:nvPr/>
        </p:nvGrpSpPr>
        <p:grpSpPr>
          <a:xfrm>
            <a:off x="838199" y="3365884"/>
            <a:ext cx="7055461" cy="2879724"/>
            <a:chOff x="838199" y="4489218"/>
            <a:chExt cx="7055461" cy="2879724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B7135A8C-1264-DE89-80EF-C8C91108FC0C}"/>
                </a:ext>
              </a:extLst>
            </p:cNvPr>
            <p:cNvSpPr/>
            <p:nvPr/>
          </p:nvSpPr>
          <p:spPr>
            <a:xfrm>
              <a:off x="838199" y="4818001"/>
              <a:ext cx="7055461" cy="255094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DC2764E6-E0C1-0680-8F2B-90742DB51439}"/>
                </a:ext>
              </a:extLst>
            </p:cNvPr>
            <p:cNvSpPr/>
            <p:nvPr/>
          </p:nvSpPr>
          <p:spPr>
            <a:xfrm>
              <a:off x="1210682" y="4489218"/>
              <a:ext cx="4179802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200" b="1" dirty="0">
                  <a:solidFill>
                    <a:schemeClr val="tx1"/>
                  </a:solidFill>
                </a:rPr>
                <a:t>Marginal estimator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B1AA278-5555-49A2-7512-276704ECB555}"/>
                  </a:ext>
                </a:extLst>
              </p:cNvPr>
              <p:cNvSpPr txBox="1"/>
              <p:nvPr/>
            </p:nvSpPr>
            <p:spPr>
              <a:xfrm>
                <a:off x="1029767" y="4436383"/>
                <a:ext cx="3321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1. 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B1AA278-5555-49A2-7512-276704EC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67" y="4436383"/>
                <a:ext cx="3321539" cy="523220"/>
              </a:xfrm>
              <a:prstGeom prst="rect">
                <a:avLst/>
              </a:prstGeom>
              <a:blipFill>
                <a:blip r:embed="rId6"/>
                <a:stretch>
                  <a:fillRect l="-3853" t="-12791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61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355D-DD56-7277-4ADA-F6FF0EDB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Speeding up Weitz’s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EE49ABC-98A4-DBED-D24F-1B59AD5895BE}"/>
              </a:ext>
            </a:extLst>
          </p:cNvPr>
          <p:cNvGrpSpPr/>
          <p:nvPr/>
        </p:nvGrpSpPr>
        <p:grpSpPr>
          <a:xfrm>
            <a:off x="7676197" y="599881"/>
            <a:ext cx="3837865" cy="4099700"/>
            <a:chOff x="4541227" y="1603210"/>
            <a:chExt cx="3837865" cy="40997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8873E87-C2B6-0634-3378-CDFBA1E7DCA9}"/>
                </a:ext>
              </a:extLst>
            </p:cNvPr>
            <p:cNvGrpSpPr/>
            <p:nvPr/>
          </p:nvGrpSpPr>
          <p:grpSpPr>
            <a:xfrm>
              <a:off x="4541227" y="1875815"/>
              <a:ext cx="3837865" cy="3827095"/>
              <a:chOff x="4541227" y="1875815"/>
              <a:chExt cx="3837865" cy="3827095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2627E10-18A0-DA95-5B62-C41FD1A7079D}"/>
                  </a:ext>
                </a:extLst>
              </p:cNvPr>
              <p:cNvSpPr/>
              <p:nvPr/>
            </p:nvSpPr>
            <p:spPr>
              <a:xfrm>
                <a:off x="6343040" y="1875815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D62B4D5-8EC3-E5F6-415C-0C98FC5ED6F4}"/>
                  </a:ext>
                </a:extLst>
              </p:cNvPr>
              <p:cNvSpPr/>
              <p:nvPr/>
            </p:nvSpPr>
            <p:spPr>
              <a:xfrm>
                <a:off x="562231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0087DEC-4C8F-7BCF-5550-679F8964852C}"/>
                  </a:ext>
                </a:extLst>
              </p:cNvPr>
              <p:cNvSpPr/>
              <p:nvPr/>
            </p:nvSpPr>
            <p:spPr>
              <a:xfrm>
                <a:off x="6343040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55C0369-E095-FD4F-CA56-6FBE9D62AB03}"/>
                  </a:ext>
                </a:extLst>
              </p:cNvPr>
              <p:cNvSpPr/>
              <p:nvPr/>
            </p:nvSpPr>
            <p:spPr>
              <a:xfrm>
                <a:off x="706376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26494FD-D264-5E90-9D31-953080ADD4F4}"/>
                  </a:ext>
                </a:extLst>
              </p:cNvPr>
              <p:cNvSpPr/>
              <p:nvPr/>
            </p:nvSpPr>
            <p:spPr>
              <a:xfrm>
                <a:off x="6703403" y="3315677"/>
                <a:ext cx="226646" cy="226646"/>
              </a:xfrm>
              <a:prstGeom prst="ellipse">
                <a:avLst/>
              </a:prstGeom>
              <a:solidFill>
                <a:srgbClr val="EAEAEA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BFCCFF-1157-F49B-3A85-49ACBBD6713E}"/>
                  </a:ext>
                </a:extLst>
              </p:cNvPr>
              <p:cNvSpPr/>
              <p:nvPr/>
            </p:nvSpPr>
            <p:spPr>
              <a:xfrm>
                <a:off x="7422540" y="3315677"/>
                <a:ext cx="226646" cy="226646"/>
              </a:xfrm>
              <a:prstGeom prst="ellipse">
                <a:avLst/>
              </a:prstGeom>
              <a:solidFill>
                <a:srgbClr val="EAEAEA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6CFA34E-E454-6114-9A8B-E9EBCE98AEBB}"/>
                  </a:ext>
                </a:extLst>
              </p:cNvPr>
              <p:cNvSpPr/>
              <p:nvPr/>
            </p:nvSpPr>
            <p:spPr>
              <a:xfrm>
                <a:off x="5982677" y="3314089"/>
                <a:ext cx="226646" cy="226646"/>
              </a:xfrm>
              <a:prstGeom prst="ellipse">
                <a:avLst/>
              </a:prstGeom>
              <a:solidFill>
                <a:srgbClr val="FF00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8FAE843-BE3A-2ADB-4088-044EF46FA77F}"/>
                  </a:ext>
                </a:extLst>
              </p:cNvPr>
              <p:cNvSpPr/>
              <p:nvPr/>
            </p:nvSpPr>
            <p:spPr>
              <a:xfrm>
                <a:off x="8141677" y="3314089"/>
                <a:ext cx="226646" cy="226646"/>
              </a:xfrm>
              <a:prstGeom prst="ellipse">
                <a:avLst/>
              </a:prstGeom>
              <a:solidFill>
                <a:srgbClr val="FF00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A88D863-00D7-B968-A469-45916D45BD71}"/>
                  </a:ext>
                </a:extLst>
              </p:cNvPr>
              <p:cNvSpPr/>
              <p:nvPr/>
            </p:nvSpPr>
            <p:spPr>
              <a:xfrm>
                <a:off x="454122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67EC26B-2A53-B05B-EF1A-F86AF7BF96B7}"/>
                  </a:ext>
                </a:extLst>
              </p:cNvPr>
              <p:cNvSpPr/>
              <p:nvPr/>
            </p:nvSpPr>
            <p:spPr>
              <a:xfrm>
                <a:off x="5261952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CB6C08F-870C-ADFE-3D0B-06AD65CE9661}"/>
                  </a:ext>
                </a:extLst>
              </p:cNvPr>
              <p:cNvSpPr/>
              <p:nvPr/>
            </p:nvSpPr>
            <p:spPr>
              <a:xfrm>
                <a:off x="598267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1F7920F-472A-2805-FF2F-6124BBDE9BB0}"/>
                  </a:ext>
                </a:extLst>
              </p:cNvPr>
              <p:cNvSpPr/>
              <p:nvPr/>
            </p:nvSpPr>
            <p:spPr>
              <a:xfrm>
                <a:off x="6703403" y="4036402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A69629E-4149-D7C5-A00C-57C711D57043}"/>
                  </a:ext>
                </a:extLst>
              </p:cNvPr>
              <p:cNvSpPr/>
              <p:nvPr/>
            </p:nvSpPr>
            <p:spPr>
              <a:xfrm>
                <a:off x="7422540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DD52472-3312-9785-3ABB-13602B70B789}"/>
                  </a:ext>
                </a:extLst>
              </p:cNvPr>
              <p:cNvSpPr/>
              <p:nvPr/>
            </p:nvSpPr>
            <p:spPr>
              <a:xfrm>
                <a:off x="8141677" y="4034814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ABCBBF2-6FB0-4147-4D61-5BA4CED9C102}"/>
                  </a:ext>
                </a:extLst>
              </p:cNvPr>
              <p:cNvSpPr/>
              <p:nvPr/>
            </p:nvSpPr>
            <p:spPr>
              <a:xfrm>
                <a:off x="7433309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C5ACC53-9710-A7BD-19FE-FD51BB9F7F9A}"/>
                  </a:ext>
                </a:extLst>
              </p:cNvPr>
              <p:cNvSpPr/>
              <p:nvPr/>
            </p:nvSpPr>
            <p:spPr>
              <a:xfrm>
                <a:off x="8152446" y="4755539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1AFC9EA-64C9-8B9E-1834-47CFF4306A54}"/>
                  </a:ext>
                </a:extLst>
              </p:cNvPr>
              <p:cNvSpPr/>
              <p:nvPr/>
            </p:nvSpPr>
            <p:spPr>
              <a:xfrm>
                <a:off x="5263540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868A6B6-9A3E-8430-09A8-48EB44B9AD2B}"/>
                  </a:ext>
                </a:extLst>
              </p:cNvPr>
              <p:cNvSpPr/>
              <p:nvPr/>
            </p:nvSpPr>
            <p:spPr>
              <a:xfrm>
                <a:off x="5982677" y="475553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0AFEE25-3B10-52D8-2510-50C50CC737DB}"/>
                  </a:ext>
                </a:extLst>
              </p:cNvPr>
              <p:cNvSpPr/>
              <p:nvPr/>
            </p:nvSpPr>
            <p:spPr>
              <a:xfrm>
                <a:off x="5263540" y="5476264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DC55979-E861-F58B-5BA1-61FBC2254528}"/>
                  </a:ext>
                </a:extLst>
              </p:cNvPr>
              <p:cNvSpPr/>
              <p:nvPr/>
            </p:nvSpPr>
            <p:spPr>
              <a:xfrm>
                <a:off x="5982677" y="5474676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33A34C3-7CCE-F4AF-736B-A004AFFD2D79}"/>
                  </a:ext>
                </a:extLst>
              </p:cNvPr>
              <p:cNvCxnSpPr>
                <a:cxnSpLocks/>
                <a:stCxn id="7" idx="7"/>
                <a:endCxn id="6" idx="3"/>
              </p:cNvCxnSpPr>
              <p:nvPr/>
            </p:nvCxnSpPr>
            <p:spPr>
              <a:xfrm flipV="1">
                <a:off x="5815769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D522834-0D82-514C-6169-5DFE18147E37}"/>
                  </a:ext>
                </a:extLst>
              </p:cNvPr>
              <p:cNvCxnSpPr>
                <a:cxnSpLocks/>
                <a:stCxn id="9" idx="1"/>
                <a:endCxn id="6" idx="5"/>
              </p:cNvCxnSpPr>
              <p:nvPr/>
            </p:nvCxnSpPr>
            <p:spPr>
              <a:xfrm flipH="1" flipV="1">
                <a:off x="6536494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63D7829-E087-0434-E21E-C3A1432C2826}"/>
                  </a:ext>
                </a:extLst>
              </p:cNvPr>
              <p:cNvCxnSpPr>
                <a:cxnSpLocks/>
                <a:stCxn id="8" idx="0"/>
                <a:endCxn id="6" idx="4"/>
              </p:cNvCxnSpPr>
              <p:nvPr/>
            </p:nvCxnSpPr>
            <p:spPr>
              <a:xfrm flipV="1">
                <a:off x="6456363" y="2102461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1752977-D477-2F1A-ECA5-7482F6808A5F}"/>
                  </a:ext>
                </a:extLst>
              </p:cNvPr>
              <p:cNvCxnSpPr>
                <a:cxnSpLocks/>
                <a:stCxn id="12" idx="0"/>
                <a:endCxn id="8" idx="3"/>
              </p:cNvCxnSpPr>
              <p:nvPr/>
            </p:nvCxnSpPr>
            <p:spPr>
              <a:xfrm flipV="1">
                <a:off x="6096000" y="2788406"/>
                <a:ext cx="280232" cy="5256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0497E50-B896-B169-48F2-446124E19381}"/>
                  </a:ext>
                </a:extLst>
              </p:cNvPr>
              <p:cNvCxnSpPr>
                <a:cxnSpLocks/>
                <a:stCxn id="10" idx="7"/>
                <a:endCxn id="9" idx="3"/>
              </p:cNvCxnSpPr>
              <p:nvPr/>
            </p:nvCxnSpPr>
            <p:spPr>
              <a:xfrm flipV="1">
                <a:off x="6896857" y="2788406"/>
                <a:ext cx="200100" cy="5604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EAC3E7B-0AA8-77A1-C385-C2A5AA2A9C8B}"/>
                  </a:ext>
                </a:extLst>
              </p:cNvPr>
              <p:cNvCxnSpPr>
                <a:cxnSpLocks/>
                <a:stCxn id="11" idx="1"/>
                <a:endCxn id="9" idx="4"/>
              </p:cNvCxnSpPr>
              <p:nvPr/>
            </p:nvCxnSpPr>
            <p:spPr>
              <a:xfrm flipH="1" flipV="1">
                <a:off x="7177088" y="2821598"/>
                <a:ext cx="278644" cy="5272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AF534C2-6EF3-986A-F97D-AE979EC22991}"/>
                  </a:ext>
                </a:extLst>
              </p:cNvPr>
              <p:cNvCxnSpPr>
                <a:cxnSpLocks/>
                <a:stCxn id="13" idx="1"/>
                <a:endCxn id="9" idx="5"/>
              </p:cNvCxnSpPr>
              <p:nvPr/>
            </p:nvCxnSpPr>
            <p:spPr>
              <a:xfrm flipH="1" flipV="1">
                <a:off x="7257219" y="2788406"/>
                <a:ext cx="917650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6610A6D-63F6-6E13-7570-80A25F8AD3CD}"/>
                  </a:ext>
                </a:extLst>
              </p:cNvPr>
              <p:cNvCxnSpPr>
                <a:cxnSpLocks/>
                <a:stCxn id="17" idx="0"/>
                <a:endCxn id="10" idx="4"/>
              </p:cNvCxnSpPr>
              <p:nvPr/>
            </p:nvCxnSpPr>
            <p:spPr>
              <a:xfrm flipV="1">
                <a:off x="6816726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94B6D2A-F01B-2F68-E41B-7D8F7B41DDB0}"/>
                  </a:ext>
                </a:extLst>
              </p:cNvPr>
              <p:cNvCxnSpPr>
                <a:cxnSpLocks/>
                <a:stCxn id="18" idx="0"/>
                <a:endCxn id="11" idx="4"/>
              </p:cNvCxnSpPr>
              <p:nvPr/>
            </p:nvCxnSpPr>
            <p:spPr>
              <a:xfrm flipV="1">
                <a:off x="7535863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A8C1A3-29BF-AFAA-8789-1FB0A1594763}"/>
                  </a:ext>
                </a:extLst>
              </p:cNvPr>
              <p:cNvCxnSpPr>
                <a:cxnSpLocks/>
                <a:stCxn id="19" idx="0"/>
                <a:endCxn id="13" idx="4"/>
              </p:cNvCxnSpPr>
              <p:nvPr/>
            </p:nvCxnSpPr>
            <p:spPr>
              <a:xfrm flipV="1">
                <a:off x="8255000" y="3540735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52798C9-DFDA-8CEF-B64D-48B9A750BD0E}"/>
                  </a:ext>
                </a:extLst>
              </p:cNvPr>
              <p:cNvCxnSpPr>
                <a:cxnSpLocks/>
                <a:stCxn id="20" idx="0"/>
                <a:endCxn id="18" idx="4"/>
              </p:cNvCxnSpPr>
              <p:nvPr/>
            </p:nvCxnSpPr>
            <p:spPr>
              <a:xfrm flipH="1" flipV="1">
                <a:off x="7535863" y="4263048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A5AE84F-1330-C800-984C-545CCC83FE79}"/>
                  </a:ext>
                </a:extLst>
              </p:cNvPr>
              <p:cNvCxnSpPr>
                <a:cxnSpLocks/>
                <a:stCxn id="21" idx="0"/>
                <a:endCxn id="19" idx="4"/>
              </p:cNvCxnSpPr>
              <p:nvPr/>
            </p:nvCxnSpPr>
            <p:spPr>
              <a:xfrm flipH="1" flipV="1">
                <a:off x="8255000" y="4261460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43361D2-FA28-1F8A-53BC-15ECC9BE6415}"/>
                  </a:ext>
                </a:extLst>
              </p:cNvPr>
              <p:cNvCxnSpPr>
                <a:cxnSpLocks/>
                <a:stCxn id="14" idx="0"/>
                <a:endCxn id="12" idx="2"/>
              </p:cNvCxnSpPr>
              <p:nvPr/>
            </p:nvCxnSpPr>
            <p:spPr>
              <a:xfrm flipV="1">
                <a:off x="4654550" y="3427412"/>
                <a:ext cx="1328127" cy="6089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E197690-40EE-BE8E-5D65-699ED6F83BC2}"/>
                  </a:ext>
                </a:extLst>
              </p:cNvPr>
              <p:cNvCxnSpPr>
                <a:cxnSpLocks/>
                <a:stCxn id="15" idx="0"/>
                <a:endCxn id="12" idx="3"/>
              </p:cNvCxnSpPr>
              <p:nvPr/>
            </p:nvCxnSpPr>
            <p:spPr>
              <a:xfrm flipV="1">
                <a:off x="5375275" y="3507543"/>
                <a:ext cx="640594" cy="52885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5AC9A2A-0BD0-B795-B78B-03ED8192C58B}"/>
                  </a:ext>
                </a:extLst>
              </p:cNvPr>
              <p:cNvCxnSpPr>
                <a:cxnSpLocks/>
                <a:stCxn id="16" idx="0"/>
                <a:endCxn id="12" idx="4"/>
              </p:cNvCxnSpPr>
              <p:nvPr/>
            </p:nvCxnSpPr>
            <p:spPr>
              <a:xfrm flipV="1">
                <a:off x="6096000" y="3540735"/>
                <a:ext cx="0" cy="4956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EFE40A2-23E2-5308-4DF1-2ABBBBB3A5AE}"/>
                  </a:ext>
                </a:extLst>
              </p:cNvPr>
              <p:cNvCxnSpPr>
                <a:cxnSpLocks/>
                <a:stCxn id="23" idx="0"/>
                <a:endCxn id="16" idx="4"/>
              </p:cNvCxnSpPr>
              <p:nvPr/>
            </p:nvCxnSpPr>
            <p:spPr>
              <a:xfrm flipV="1">
                <a:off x="6096000" y="4263048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3C558A7-2111-0344-A937-DF5A549B6505}"/>
                  </a:ext>
                </a:extLst>
              </p:cNvPr>
              <p:cNvCxnSpPr>
                <a:cxnSpLocks/>
                <a:stCxn id="22" idx="0"/>
                <a:endCxn id="15" idx="4"/>
              </p:cNvCxnSpPr>
              <p:nvPr/>
            </p:nvCxnSpPr>
            <p:spPr>
              <a:xfrm flipH="1" flipV="1">
                <a:off x="5375275" y="4263048"/>
                <a:ext cx="1588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D5486EA-C81A-7A30-7490-76A2ACA38176}"/>
                  </a:ext>
                </a:extLst>
              </p:cNvPr>
              <p:cNvCxnSpPr>
                <a:cxnSpLocks/>
                <a:stCxn id="24" idx="0"/>
                <a:endCxn id="22" idx="4"/>
              </p:cNvCxnSpPr>
              <p:nvPr/>
            </p:nvCxnSpPr>
            <p:spPr>
              <a:xfrm flipV="1">
                <a:off x="5376863" y="4983773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40DC55-4134-F057-A88F-BFE13885B2BB}"/>
                  </a:ext>
                </a:extLst>
              </p:cNvPr>
              <p:cNvCxnSpPr>
                <a:cxnSpLocks/>
                <a:stCxn id="25" idx="0"/>
                <a:endCxn id="23" idx="4"/>
              </p:cNvCxnSpPr>
              <p:nvPr/>
            </p:nvCxnSpPr>
            <p:spPr>
              <a:xfrm flipV="1">
                <a:off x="6096000" y="4982185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0621730-03AD-EE50-ADC4-059DB952AABA}"/>
                    </a:ext>
                  </a:extLst>
                </p:cNvPr>
                <p:cNvSpPr txBox="1"/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CFA99D0-1A58-ED66-248B-3FED8CEDC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5F4306A-8E37-018D-02E3-913B177C284B}"/>
              </a:ext>
            </a:extLst>
          </p:cNvPr>
          <p:cNvSpPr/>
          <p:nvPr/>
        </p:nvSpPr>
        <p:spPr>
          <a:xfrm>
            <a:off x="7614754" y="2764052"/>
            <a:ext cx="4179803" cy="210494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B150B33-73CF-48F4-E666-A0E3CCA09DDE}"/>
              </a:ext>
            </a:extLst>
          </p:cNvPr>
          <p:cNvGrpSpPr/>
          <p:nvPr/>
        </p:nvGrpSpPr>
        <p:grpSpPr>
          <a:xfrm>
            <a:off x="838199" y="3365884"/>
            <a:ext cx="7055461" cy="2879724"/>
            <a:chOff x="838199" y="4489218"/>
            <a:chExt cx="7055461" cy="2879724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7C9B8BA9-DADE-C8C1-BFFC-618E4882E947}"/>
                </a:ext>
              </a:extLst>
            </p:cNvPr>
            <p:cNvSpPr/>
            <p:nvPr/>
          </p:nvSpPr>
          <p:spPr>
            <a:xfrm>
              <a:off x="838199" y="4818001"/>
              <a:ext cx="7055461" cy="255094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6791199F-278C-93AB-5712-6FEED5EEF515}"/>
                </a:ext>
              </a:extLst>
            </p:cNvPr>
            <p:cNvSpPr/>
            <p:nvPr/>
          </p:nvSpPr>
          <p:spPr>
            <a:xfrm>
              <a:off x="1210682" y="4489218"/>
              <a:ext cx="4179802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200" b="1" dirty="0">
                  <a:solidFill>
                    <a:schemeClr val="tx1"/>
                  </a:solidFill>
                </a:rPr>
                <a:t>Marginal estimator</a:t>
              </a:r>
            </a:p>
          </p:txBody>
        </p:sp>
      </p:grpSp>
      <p:sp>
        <p:nvSpPr>
          <p:cNvPr id="46" name="Left Brace 45">
            <a:extLst>
              <a:ext uri="{FF2B5EF4-FFF2-40B4-BE49-F238E27FC236}">
                <a16:creationId xmlns:a16="http://schemas.microsoft.com/office/drawing/2014/main" id="{830A6AB0-1D7F-BC19-DB33-AE2377CC18F8}"/>
              </a:ext>
            </a:extLst>
          </p:cNvPr>
          <p:cNvSpPr/>
          <p:nvPr/>
        </p:nvSpPr>
        <p:spPr>
          <a:xfrm>
            <a:off x="8184372" y="994079"/>
            <a:ext cx="236269" cy="1454870"/>
          </a:xfrm>
          <a:prstGeom prst="leftBrace">
            <a:avLst>
              <a:gd name="adj1" fmla="val 7522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88CB6D-729D-7DC9-4E44-21DD44096E87}"/>
                  </a:ext>
                </a:extLst>
              </p:cNvPr>
              <p:cNvSpPr txBox="1"/>
              <p:nvPr/>
            </p:nvSpPr>
            <p:spPr>
              <a:xfrm>
                <a:off x="6863843" y="1459855"/>
                <a:ext cx="1328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400" dirty="0"/>
                  <a:t> levels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88CB6D-729D-7DC9-4E44-21DD4409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843" y="1459855"/>
                <a:ext cx="1328126" cy="461665"/>
              </a:xfrm>
              <a:prstGeom prst="rect">
                <a:avLst/>
              </a:prstGeom>
              <a:blipFill>
                <a:blip r:embed="rId4"/>
                <a:stretch>
                  <a:fillRect l="-1376" t="-9211" b="-30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177D9104-65C2-92C2-3827-7B074C56E2EB}"/>
              </a:ext>
            </a:extLst>
          </p:cNvPr>
          <p:cNvSpPr/>
          <p:nvPr/>
        </p:nvSpPr>
        <p:spPr>
          <a:xfrm>
            <a:off x="9052058" y="2202809"/>
            <a:ext cx="2520000" cy="4201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3003AB4-6004-5F5D-75FA-ECA6F2C3B488}"/>
                  </a:ext>
                </a:extLst>
              </p:cNvPr>
              <p:cNvSpPr txBox="1"/>
              <p:nvPr/>
            </p:nvSpPr>
            <p:spPr>
              <a:xfrm>
                <a:off x="8556425" y="1963647"/>
                <a:ext cx="6126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3003AB4-6004-5F5D-75FA-ECA6F2C3B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425" y="1963647"/>
                <a:ext cx="61265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row: Right 49">
            <a:extLst>
              <a:ext uri="{FF2B5EF4-FFF2-40B4-BE49-F238E27FC236}">
                <a16:creationId xmlns:a16="http://schemas.microsoft.com/office/drawing/2014/main" id="{42410ED1-2E33-ACA7-C4B0-6F813D7BCB95}"/>
              </a:ext>
            </a:extLst>
          </p:cNvPr>
          <p:cNvSpPr/>
          <p:nvPr/>
        </p:nvSpPr>
        <p:spPr>
          <a:xfrm>
            <a:off x="6095999" y="2209442"/>
            <a:ext cx="1921463" cy="42010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AEC580A-3F5A-8C30-608B-92B05735868A}"/>
              </a:ext>
            </a:extLst>
          </p:cNvPr>
          <p:cNvSpPr/>
          <p:nvPr/>
        </p:nvSpPr>
        <p:spPr>
          <a:xfrm>
            <a:off x="1404035" y="1785077"/>
            <a:ext cx="4331601" cy="12928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Correctly distributed boundary configuration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36DFDC3-8A7D-D2A9-B254-17DFB8B18AB4}"/>
                  </a:ext>
                </a:extLst>
              </p:cNvPr>
              <p:cNvSpPr txBox="1"/>
              <p:nvPr/>
            </p:nvSpPr>
            <p:spPr>
              <a:xfrm>
                <a:off x="1029767" y="4436383"/>
                <a:ext cx="3321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1. 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36DFDC3-8A7D-D2A9-B254-17DFB8B18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67" y="4436383"/>
                <a:ext cx="3321539" cy="523220"/>
              </a:xfrm>
              <a:prstGeom prst="rect">
                <a:avLst/>
              </a:prstGeom>
              <a:blipFill>
                <a:blip r:embed="rId6"/>
                <a:stretch>
                  <a:fillRect l="-3853" t="-12791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6FC8C85-C265-45C7-70CE-8E69611B09EB}"/>
                  </a:ext>
                </a:extLst>
              </p:cNvPr>
              <p:cNvSpPr txBox="1"/>
              <p:nvPr/>
            </p:nvSpPr>
            <p:spPr>
              <a:xfrm>
                <a:off x="1044390" y="5164911"/>
                <a:ext cx="3321539" cy="555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2.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sup>
                    </m:sSubSup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6FC8C85-C265-45C7-70CE-8E69611B0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390" y="5164911"/>
                <a:ext cx="3321539" cy="555986"/>
              </a:xfrm>
              <a:prstGeom prst="rect">
                <a:avLst/>
              </a:prstGeom>
              <a:blipFill>
                <a:blip r:embed="rId7"/>
                <a:stretch>
                  <a:fillRect l="-3670" t="-7692" b="-274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9FEED61-5DED-29C8-4F2B-546785C9C543}"/>
              </a:ext>
            </a:extLst>
          </p:cNvPr>
          <p:cNvSpPr/>
          <p:nvPr/>
        </p:nvSpPr>
        <p:spPr>
          <a:xfrm>
            <a:off x="3634646" y="4471347"/>
            <a:ext cx="4785995" cy="50274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Suppose we can do this for now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27050A7-29E8-B35D-437E-49F40196BC6C}"/>
              </a:ext>
            </a:extLst>
          </p:cNvPr>
          <p:cNvSpPr/>
          <p:nvPr/>
        </p:nvSpPr>
        <p:spPr>
          <a:xfrm>
            <a:off x="4345347" y="5394551"/>
            <a:ext cx="2120663" cy="50274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unbiased</a:t>
            </a:r>
          </a:p>
        </p:txBody>
      </p:sp>
    </p:spTree>
    <p:extLst>
      <p:ext uri="{BB962C8B-B14F-4D97-AF65-F5344CB8AC3E}">
        <p14:creationId xmlns:p14="http://schemas.microsoft.com/office/powerpoint/2010/main" val="307244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9" grpId="0" animBg="1"/>
      <p:bldP spid="6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1FDE-3DB0-0463-DD6B-B41F1E04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estimator </a:t>
            </a:r>
            <a:r>
              <a:rPr lang="en-GB" sz="2000" dirty="0"/>
              <a:t>(ideally)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/>
              <p:nvPr/>
            </p:nvSpPr>
            <p:spPr>
              <a:xfrm>
                <a:off x="1515696" y="2808093"/>
                <a:ext cx="7800731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696" y="2808093"/>
                <a:ext cx="7800731" cy="1101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B085A6B3-70C0-CC62-B9B0-5869EA4C30BD}"/>
              </a:ext>
            </a:extLst>
          </p:cNvPr>
          <p:cNvSpPr/>
          <p:nvPr/>
        </p:nvSpPr>
        <p:spPr>
          <a:xfrm rot="16200000">
            <a:off x="5715488" y="858573"/>
            <a:ext cx="380999" cy="6291809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/>
              <p:nvPr/>
            </p:nvSpPr>
            <p:spPr>
              <a:xfrm>
                <a:off x="5154872" y="4165112"/>
                <a:ext cx="1502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/>
                  <a:t> terms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872" y="4165112"/>
                <a:ext cx="1502229" cy="523220"/>
              </a:xfrm>
              <a:prstGeom prst="rect">
                <a:avLst/>
              </a:prstGeom>
              <a:blipFill>
                <a:blip r:embed="rId3"/>
                <a:stretch>
                  <a:fillRect t="-11628" r="-4065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9B5765D-769A-3EA2-25D1-899C5FC92183}"/>
              </a:ext>
            </a:extLst>
          </p:cNvPr>
          <p:cNvSpPr/>
          <p:nvPr/>
        </p:nvSpPr>
        <p:spPr>
          <a:xfrm>
            <a:off x="2675797" y="3016617"/>
            <a:ext cx="1634809" cy="70211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4298087E-D3BC-DFFE-6280-4D68676AE00E}"/>
                  </a:ext>
                </a:extLst>
              </p:cNvPr>
              <p:cNvSpPr/>
              <p:nvPr/>
            </p:nvSpPr>
            <p:spPr>
              <a:xfrm>
                <a:off x="6459188" y="1790958"/>
                <a:ext cx="4402540" cy="1148983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4298087E-D3BC-DFFE-6280-4D68676AE0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188" y="1790958"/>
                <a:ext cx="4402540" cy="114898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AF320B9-93A1-03B3-0FD4-886B9628B4A1}"/>
              </a:ext>
            </a:extLst>
          </p:cNvPr>
          <p:cNvSpPr/>
          <p:nvPr/>
        </p:nvSpPr>
        <p:spPr>
          <a:xfrm>
            <a:off x="6207752" y="1505209"/>
            <a:ext cx="1502229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Goal: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554A71-0585-E43C-D716-54F1C5945CE4}"/>
              </a:ext>
            </a:extLst>
          </p:cNvPr>
          <p:cNvGrpSpPr/>
          <p:nvPr/>
        </p:nvGrpSpPr>
        <p:grpSpPr>
          <a:xfrm>
            <a:off x="2008554" y="1476320"/>
            <a:ext cx="2946400" cy="1452234"/>
            <a:chOff x="2688492" y="1546659"/>
            <a:chExt cx="2946400" cy="14522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4A3FEDCE-3F97-F15F-696A-C6EF669E8F9B}"/>
                    </a:ext>
                  </a:extLst>
                </p:cNvPr>
                <p:cNvSpPr/>
                <p:nvPr/>
              </p:nvSpPr>
              <p:spPr>
                <a:xfrm>
                  <a:off x="2688492" y="1546659"/>
                  <a:ext cx="2946400" cy="65756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b="0" dirty="0">
                      <a:solidFill>
                        <a:schemeClr val="tx1"/>
                      </a:solidFill>
                    </a:rPr>
                    <a:t>Unbiased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4A3FEDCE-3F97-F15F-696A-C6EF669E8F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8492" y="1546659"/>
                  <a:ext cx="2946400" cy="657564"/>
                </a:xfrm>
                <a:prstGeom prst="roundRect">
                  <a:avLst/>
                </a:prstGeom>
                <a:blipFill>
                  <a:blip r:embed="rId5"/>
                  <a:stretch>
                    <a:fillRect t="-4545" b="-2363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587D8A49-C182-EEAE-6A2A-8277ED3E6690}"/>
                </a:ext>
              </a:extLst>
            </p:cNvPr>
            <p:cNvSpPr/>
            <p:nvPr/>
          </p:nvSpPr>
          <p:spPr>
            <a:xfrm rot="5400000">
              <a:off x="3813139" y="2458893"/>
              <a:ext cx="720000" cy="3600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C481FC-4FCB-64B7-78CA-990AB2F6E6F6}"/>
                  </a:ext>
                </a:extLst>
              </p:cNvPr>
              <p:cNvSpPr txBox="1"/>
              <p:nvPr/>
            </p:nvSpPr>
            <p:spPr>
              <a:xfrm>
                <a:off x="838200" y="4838145"/>
                <a:ext cx="8335352" cy="737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C481FC-4FCB-64B7-78CA-990AB2F6E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38145"/>
                <a:ext cx="8335352" cy="7371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E1E373E0-3684-29D7-AB85-C82653DCB27D}"/>
              </a:ext>
            </a:extLst>
          </p:cNvPr>
          <p:cNvGrpSpPr/>
          <p:nvPr/>
        </p:nvGrpSpPr>
        <p:grpSpPr>
          <a:xfrm>
            <a:off x="544163" y="1815504"/>
            <a:ext cx="6567004" cy="2879724"/>
            <a:chOff x="838200" y="4489218"/>
            <a:chExt cx="6567004" cy="2879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C67B4324-368E-23D8-1389-45BB37A78FF5}"/>
                    </a:ext>
                  </a:extLst>
                </p:cNvPr>
                <p:cNvSpPr/>
                <p:nvPr/>
              </p:nvSpPr>
              <p:spPr>
                <a:xfrm>
                  <a:off x="838200" y="4818001"/>
                  <a:ext cx="6567004" cy="2550941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r>
                    <a:rPr lang="en-GB" sz="3200" dirty="0">
                      <a:solidFill>
                        <a:schemeClr val="tx1"/>
                      </a:solidFill>
                    </a:rPr>
                    <a:t>Assume </a:t>
                  </a:r>
                  <a14:m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≈1/</m:t>
                      </m:r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. </a:t>
                  </a:r>
                </a:p>
                <a:p>
                  <a:r>
                    <a:rPr lang="en-GB" sz="3200" dirty="0">
                      <a:solidFill>
                        <a:schemeClr val="tx1"/>
                      </a:solidFill>
                    </a:rPr>
                    <a:t>For any boundary configuration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 on level </a:t>
                  </a:r>
                  <a14:m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ℓ</m:t>
                      </m:r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,</a:t>
                  </a:r>
                  <a:endParaRPr lang="en-GB" sz="3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GB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sup>
                            </m:sSubSup>
                            <m:d>
                              <m:d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GB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≲</m:t>
                        </m:r>
                        <m:sSup>
                          <m:sSup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3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sup>
                        </m:sSup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C67B4324-368E-23D8-1389-45BB37A78F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4818001"/>
                  <a:ext cx="6567004" cy="2550941"/>
                </a:xfrm>
                <a:prstGeom prst="roundRect">
                  <a:avLst/>
                </a:prstGeom>
                <a:blipFill>
                  <a:blip r:embed="rId7"/>
                  <a:stretch>
                    <a:fillRect l="-37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AB403E2-1A3F-8666-8521-3B19E71E2367}"/>
                </a:ext>
              </a:extLst>
            </p:cNvPr>
            <p:cNvSpPr/>
            <p:nvPr/>
          </p:nvSpPr>
          <p:spPr>
            <a:xfrm>
              <a:off x="1210682" y="4489218"/>
              <a:ext cx="2549586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200" b="1" dirty="0">
                  <a:solidFill>
                    <a:schemeClr val="tx1"/>
                  </a:solidFill>
                </a:rPr>
                <a:t>Proposition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8BC825-A35B-7E97-0BF4-C0B9F1F18F8A}"/>
                  </a:ext>
                </a:extLst>
              </p:cNvPr>
              <p:cNvSpPr txBox="1"/>
              <p:nvPr/>
            </p:nvSpPr>
            <p:spPr>
              <a:xfrm>
                <a:off x="8782540" y="4838145"/>
                <a:ext cx="1970908" cy="663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≲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8BC825-A35B-7E97-0BF4-C0B9F1F18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540" y="4838145"/>
                <a:ext cx="1970908" cy="6637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D45A457-5330-8381-F56B-362B36FAC1DC}"/>
                  </a:ext>
                </a:extLst>
              </p:cNvPr>
              <p:cNvSpPr/>
              <p:nvPr/>
            </p:nvSpPr>
            <p:spPr>
              <a:xfrm>
                <a:off x="1738310" y="5667699"/>
                <a:ext cx="8335352" cy="73719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GB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⇒    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1+1/</m:t>
                            </m:r>
                            <m:r>
                              <a:rPr lang="en-GB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running time</a:t>
                </a:r>
              </a:p>
            </p:txBody>
          </p:sp>
        </mc:Choice>
        <mc:Fallback xmlns="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D45A457-5330-8381-F56B-362B36FAC1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310" y="5667699"/>
                <a:ext cx="8335352" cy="737190"/>
              </a:xfrm>
              <a:prstGeom prst="roundRect">
                <a:avLst/>
              </a:prstGeom>
              <a:blipFill>
                <a:blip r:embed="rId9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9FE1F9-2BAE-5E76-781C-BED0509658A2}"/>
              </a:ext>
            </a:extLst>
          </p:cNvPr>
          <p:cNvSpPr/>
          <p:nvPr/>
        </p:nvSpPr>
        <p:spPr>
          <a:xfrm>
            <a:off x="548397" y="2073985"/>
            <a:ext cx="11216883" cy="149292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3200" dirty="0">
                <a:solidFill>
                  <a:schemeClr val="tx1"/>
                </a:solidFill>
              </a:rPr>
              <a:t>Weitz’s gets sub-quadratic when correlation decays faster than neighbourhood growth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5D872E5-7D4D-6528-2F1C-69BA0AE09AC2}"/>
              </a:ext>
            </a:extLst>
          </p:cNvPr>
          <p:cNvSpPr/>
          <p:nvPr/>
        </p:nvSpPr>
        <p:spPr>
          <a:xfrm>
            <a:off x="920881" y="1740318"/>
            <a:ext cx="1839202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Remark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F3B1E742-95C5-D3B7-6194-A5C9683CFE51}"/>
                  </a:ext>
                </a:extLst>
              </p:cNvPr>
              <p:cNvSpPr/>
              <p:nvPr/>
            </p:nvSpPr>
            <p:spPr>
              <a:xfrm>
                <a:off x="544163" y="3633778"/>
                <a:ext cx="11216883" cy="117192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GB" sz="3200" dirty="0">
                    <a:solidFill>
                      <a:schemeClr val="tx1"/>
                    </a:solidFill>
                  </a:rPr>
                  <a:t>Ours: when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1/2&lt;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, sub-quadratic time is achieved, 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but SSM still decays </a:t>
                </a:r>
                <a:r>
                  <a:rPr lang="en-GB" sz="3200" dirty="0">
                    <a:solidFill>
                      <a:srgbClr val="FF0000"/>
                    </a:solidFill>
                  </a:rPr>
                  <a:t>slower</a:t>
                </a:r>
                <a:r>
                  <a:rPr lang="en-GB" sz="3200" dirty="0">
                    <a:solidFill>
                      <a:schemeClr val="tx1"/>
                    </a:solidFill>
                  </a:rPr>
                  <a:t> than neighbourhood growth!</a:t>
                </a: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F3B1E742-95C5-D3B7-6194-A5C9683CF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63" y="3633778"/>
                <a:ext cx="11216883" cy="1171928"/>
              </a:xfrm>
              <a:prstGeom prst="roundRect">
                <a:avLst/>
              </a:prstGeom>
              <a:blipFill>
                <a:blip r:embed="rId10"/>
                <a:stretch>
                  <a:fillRect l="-814" t="-2062" b="-118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71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  <p:bldP spid="8" grpId="0" animBg="1"/>
      <p:bldP spid="5" grpId="0" animBg="1"/>
      <p:bldP spid="11" grpId="0" animBg="1"/>
      <p:bldP spid="9" grpId="0"/>
      <p:bldP spid="17" grpId="0"/>
      <p:bldP spid="18" grpId="0" animBg="1"/>
      <p:bldP spid="19" grpId="0" animBg="1"/>
      <p:bldP spid="20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43EEDE-AF42-5959-AE2B-BCDB8F08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Hard-core model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59FC6A-FCF0-CE15-3F69-97379FC94BE8}"/>
              </a:ext>
            </a:extLst>
          </p:cNvPr>
          <p:cNvGrpSpPr/>
          <p:nvPr/>
        </p:nvGrpSpPr>
        <p:grpSpPr>
          <a:xfrm>
            <a:off x="1051093" y="2669050"/>
            <a:ext cx="3298371" cy="2595825"/>
            <a:chOff x="1062444" y="1933302"/>
            <a:chExt cx="2412275" cy="18984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1548753-2894-CC76-855D-8D029C82C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E808DB0-50FF-4536-4F97-C004F545A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939B26-9712-16B7-08B8-7AD80E6E4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8D16470-AED0-A8F6-0D64-0ED927507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9C365D0-5493-E1DB-4D17-D097568B0B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604B1BC-A1C6-139F-D274-0A7160061D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EB61A17-F7C5-4238-6C82-4BB3A8F53D81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E38FDA-CD69-4755-68DF-0C6E8B7A17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B7952D-AFAF-4734-58AF-FD9010C39B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8567676-93DC-4D67-BCC1-1B4F23CDE0DF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896863B-1B1B-F763-F3E1-B42AE9E30D65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2F73EC4-8877-B8C4-16A4-98207481B387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66FE7D2-7DD4-F2DB-CB28-3C2FA43014B6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41DDC1B-31BA-D2B6-9382-A96AB1A06976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4E7B64-DD31-F8C9-AF23-36988FB441D3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1FEF8F5-9938-670B-C0E3-2AEC6358AE44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144ADE-8E2D-7E0D-BFA8-FB3EDCBFB64D}"/>
                  </a:ext>
                </a:extLst>
              </p:cNvPr>
              <p:cNvSpPr/>
              <p:nvPr/>
            </p:nvSpPr>
            <p:spPr>
              <a:xfrm>
                <a:off x="4694660" y="1690688"/>
                <a:ext cx="7204115" cy="462908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HardCore</m:t>
                    </m:r>
                    <m:d>
                      <m:d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3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GB" sz="3200" i="1" dirty="0">
                    <a:solidFill>
                      <a:schemeClr val="tx1"/>
                    </a:solidFill>
                  </a:rPr>
                  <a:t>Input:</a:t>
                </a:r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	A graph with max degree </a:t>
                </a:r>
                <a14:m>
                  <m:oMath xmlns:m="http://schemas.openxmlformats.org/officeDocument/2006/math">
                    <m: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GB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. </a:t>
                </a:r>
              </a:p>
              <a:p>
                <a:r>
                  <a:rPr lang="en-GB" sz="3200" i="1" dirty="0">
                    <a:solidFill>
                      <a:schemeClr val="tx1"/>
                    </a:solidFill>
                  </a:rPr>
                  <a:t>Output:</a:t>
                </a:r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	 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144ADE-8E2D-7E0D-BFA8-FB3EDCBFB6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660" y="1690688"/>
                <a:ext cx="7204115" cy="462908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4B2934-D0FE-A184-8F45-203714DDB416}"/>
                  </a:ext>
                </a:extLst>
              </p:cNvPr>
              <p:cNvSpPr txBox="1"/>
              <p:nvPr/>
            </p:nvSpPr>
            <p:spPr>
              <a:xfrm>
                <a:off x="7083708" y="4161825"/>
                <a:ext cx="3646019" cy="1586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GB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IndSet</m:t>
                          </m:r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7"/>
                            </m:rP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4B2934-D0FE-A184-8F45-203714DDB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708" y="4161825"/>
                <a:ext cx="3646019" cy="15869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967B11-B1E7-719F-D0F8-3330FDFF4DD0}"/>
                  </a:ext>
                </a:extLst>
              </p:cNvPr>
              <p:cNvSpPr txBox="1"/>
              <p:nvPr/>
            </p:nvSpPr>
            <p:spPr>
              <a:xfrm>
                <a:off x="2217961" y="5276290"/>
                <a:ext cx="244712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967B11-B1E7-719F-D0F8-3330FDFF4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961" y="5276290"/>
                <a:ext cx="2447125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A50A9BD-C7B0-A6CB-A031-0B1D091B0BBB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5E4787-C7D3-53F9-A007-0D70608511CB}"/>
              </a:ext>
            </a:extLst>
          </p:cNvPr>
          <p:cNvSpPr/>
          <p:nvPr/>
        </p:nvSpPr>
        <p:spPr>
          <a:xfrm>
            <a:off x="4924538" y="5204972"/>
            <a:ext cx="3291872" cy="6459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partition function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13D037-2FC5-721E-2BE6-27813A9D5B6C}"/>
              </a:ext>
            </a:extLst>
          </p:cNvPr>
          <p:cNvSpPr/>
          <p:nvPr/>
        </p:nvSpPr>
        <p:spPr>
          <a:xfrm>
            <a:off x="384547" y="5297607"/>
            <a:ext cx="1952280" cy="6459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weight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CEFE788-ECD6-5C14-6AFE-80F4E17D5045}"/>
              </a:ext>
            </a:extLst>
          </p:cNvPr>
          <p:cNvSpPr/>
          <p:nvPr/>
        </p:nvSpPr>
        <p:spPr>
          <a:xfrm>
            <a:off x="1131740" y="1777465"/>
            <a:ext cx="2753333" cy="6459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configuration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C1B992D-72E7-AF9A-68CB-94DDFEC8F244}"/>
              </a:ext>
            </a:extLst>
          </p:cNvPr>
          <p:cNvSpPr/>
          <p:nvPr/>
        </p:nvSpPr>
        <p:spPr>
          <a:xfrm>
            <a:off x="5276211" y="1433111"/>
            <a:ext cx="2111253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282317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9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355D-DD56-7277-4ADA-F6FF0EDB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Speeding up Weitz’s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EE49ABC-98A4-DBED-D24F-1B59AD5895BE}"/>
              </a:ext>
            </a:extLst>
          </p:cNvPr>
          <p:cNvGrpSpPr/>
          <p:nvPr/>
        </p:nvGrpSpPr>
        <p:grpSpPr>
          <a:xfrm>
            <a:off x="7676197" y="599881"/>
            <a:ext cx="3837865" cy="4099700"/>
            <a:chOff x="4541227" y="1603210"/>
            <a:chExt cx="3837865" cy="40997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8873E87-C2B6-0634-3378-CDFBA1E7DCA9}"/>
                </a:ext>
              </a:extLst>
            </p:cNvPr>
            <p:cNvGrpSpPr/>
            <p:nvPr/>
          </p:nvGrpSpPr>
          <p:grpSpPr>
            <a:xfrm>
              <a:off x="4541227" y="1875815"/>
              <a:ext cx="3837865" cy="3827095"/>
              <a:chOff x="4541227" y="1875815"/>
              <a:chExt cx="3837865" cy="3827095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2627E10-18A0-DA95-5B62-C41FD1A7079D}"/>
                  </a:ext>
                </a:extLst>
              </p:cNvPr>
              <p:cNvSpPr/>
              <p:nvPr/>
            </p:nvSpPr>
            <p:spPr>
              <a:xfrm>
                <a:off x="6343040" y="1875815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D62B4D5-8EC3-E5F6-415C-0C98FC5ED6F4}"/>
                  </a:ext>
                </a:extLst>
              </p:cNvPr>
              <p:cNvSpPr/>
              <p:nvPr/>
            </p:nvSpPr>
            <p:spPr>
              <a:xfrm>
                <a:off x="562231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0087DEC-4C8F-7BCF-5550-679F8964852C}"/>
                  </a:ext>
                </a:extLst>
              </p:cNvPr>
              <p:cNvSpPr/>
              <p:nvPr/>
            </p:nvSpPr>
            <p:spPr>
              <a:xfrm>
                <a:off x="6343040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55C0369-E095-FD4F-CA56-6FBE9D62AB03}"/>
                  </a:ext>
                </a:extLst>
              </p:cNvPr>
              <p:cNvSpPr/>
              <p:nvPr/>
            </p:nvSpPr>
            <p:spPr>
              <a:xfrm>
                <a:off x="706376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26494FD-D264-5E90-9D31-953080ADD4F4}"/>
                  </a:ext>
                </a:extLst>
              </p:cNvPr>
              <p:cNvSpPr/>
              <p:nvPr/>
            </p:nvSpPr>
            <p:spPr>
              <a:xfrm>
                <a:off x="6703403" y="3315677"/>
                <a:ext cx="226646" cy="226646"/>
              </a:xfrm>
              <a:prstGeom prst="ellipse">
                <a:avLst/>
              </a:prstGeom>
              <a:solidFill>
                <a:srgbClr val="EAEAEA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BFCCFF-1157-F49B-3A85-49ACBBD6713E}"/>
                  </a:ext>
                </a:extLst>
              </p:cNvPr>
              <p:cNvSpPr/>
              <p:nvPr/>
            </p:nvSpPr>
            <p:spPr>
              <a:xfrm>
                <a:off x="7422540" y="3315677"/>
                <a:ext cx="226646" cy="226646"/>
              </a:xfrm>
              <a:prstGeom prst="ellipse">
                <a:avLst/>
              </a:prstGeom>
              <a:solidFill>
                <a:srgbClr val="EAEAEA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6CFA34E-E454-6114-9A8B-E9EBCE98AEBB}"/>
                  </a:ext>
                </a:extLst>
              </p:cNvPr>
              <p:cNvSpPr/>
              <p:nvPr/>
            </p:nvSpPr>
            <p:spPr>
              <a:xfrm>
                <a:off x="5982677" y="3314089"/>
                <a:ext cx="226646" cy="226646"/>
              </a:xfrm>
              <a:prstGeom prst="ellipse">
                <a:avLst/>
              </a:prstGeom>
              <a:solidFill>
                <a:srgbClr val="FF00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8FAE843-BE3A-2ADB-4088-044EF46FA77F}"/>
                  </a:ext>
                </a:extLst>
              </p:cNvPr>
              <p:cNvSpPr/>
              <p:nvPr/>
            </p:nvSpPr>
            <p:spPr>
              <a:xfrm>
                <a:off x="8141677" y="3314089"/>
                <a:ext cx="226646" cy="226646"/>
              </a:xfrm>
              <a:prstGeom prst="ellipse">
                <a:avLst/>
              </a:prstGeom>
              <a:solidFill>
                <a:srgbClr val="FF00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A88D863-00D7-B968-A469-45916D45BD71}"/>
                  </a:ext>
                </a:extLst>
              </p:cNvPr>
              <p:cNvSpPr/>
              <p:nvPr/>
            </p:nvSpPr>
            <p:spPr>
              <a:xfrm>
                <a:off x="454122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67EC26B-2A53-B05B-EF1A-F86AF7BF96B7}"/>
                  </a:ext>
                </a:extLst>
              </p:cNvPr>
              <p:cNvSpPr/>
              <p:nvPr/>
            </p:nvSpPr>
            <p:spPr>
              <a:xfrm>
                <a:off x="5261952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CB6C08F-870C-ADFE-3D0B-06AD65CE9661}"/>
                  </a:ext>
                </a:extLst>
              </p:cNvPr>
              <p:cNvSpPr/>
              <p:nvPr/>
            </p:nvSpPr>
            <p:spPr>
              <a:xfrm>
                <a:off x="598267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1F7920F-472A-2805-FF2F-6124BBDE9BB0}"/>
                  </a:ext>
                </a:extLst>
              </p:cNvPr>
              <p:cNvSpPr/>
              <p:nvPr/>
            </p:nvSpPr>
            <p:spPr>
              <a:xfrm>
                <a:off x="6703403" y="4036402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A69629E-4149-D7C5-A00C-57C711D57043}"/>
                  </a:ext>
                </a:extLst>
              </p:cNvPr>
              <p:cNvSpPr/>
              <p:nvPr/>
            </p:nvSpPr>
            <p:spPr>
              <a:xfrm>
                <a:off x="7422540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DD52472-3312-9785-3ABB-13602B70B789}"/>
                  </a:ext>
                </a:extLst>
              </p:cNvPr>
              <p:cNvSpPr/>
              <p:nvPr/>
            </p:nvSpPr>
            <p:spPr>
              <a:xfrm>
                <a:off x="8141677" y="4034814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ABCBBF2-6FB0-4147-4D61-5BA4CED9C102}"/>
                  </a:ext>
                </a:extLst>
              </p:cNvPr>
              <p:cNvSpPr/>
              <p:nvPr/>
            </p:nvSpPr>
            <p:spPr>
              <a:xfrm>
                <a:off x="7433309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C5ACC53-9710-A7BD-19FE-FD51BB9F7F9A}"/>
                  </a:ext>
                </a:extLst>
              </p:cNvPr>
              <p:cNvSpPr/>
              <p:nvPr/>
            </p:nvSpPr>
            <p:spPr>
              <a:xfrm>
                <a:off x="8152446" y="4755539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1AFC9EA-64C9-8B9E-1834-47CFF4306A54}"/>
                  </a:ext>
                </a:extLst>
              </p:cNvPr>
              <p:cNvSpPr/>
              <p:nvPr/>
            </p:nvSpPr>
            <p:spPr>
              <a:xfrm>
                <a:off x="5263540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868A6B6-9A3E-8430-09A8-48EB44B9AD2B}"/>
                  </a:ext>
                </a:extLst>
              </p:cNvPr>
              <p:cNvSpPr/>
              <p:nvPr/>
            </p:nvSpPr>
            <p:spPr>
              <a:xfrm>
                <a:off x="5982677" y="475553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0AFEE25-3B10-52D8-2510-50C50CC737DB}"/>
                  </a:ext>
                </a:extLst>
              </p:cNvPr>
              <p:cNvSpPr/>
              <p:nvPr/>
            </p:nvSpPr>
            <p:spPr>
              <a:xfrm>
                <a:off x="5263540" y="5476264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DC55979-E861-F58B-5BA1-61FBC2254528}"/>
                  </a:ext>
                </a:extLst>
              </p:cNvPr>
              <p:cNvSpPr/>
              <p:nvPr/>
            </p:nvSpPr>
            <p:spPr>
              <a:xfrm>
                <a:off x="5982677" y="5474676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33A34C3-7CCE-F4AF-736B-A004AFFD2D79}"/>
                  </a:ext>
                </a:extLst>
              </p:cNvPr>
              <p:cNvCxnSpPr>
                <a:cxnSpLocks/>
                <a:stCxn id="7" idx="7"/>
                <a:endCxn id="6" idx="3"/>
              </p:cNvCxnSpPr>
              <p:nvPr/>
            </p:nvCxnSpPr>
            <p:spPr>
              <a:xfrm flipV="1">
                <a:off x="5815769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D522834-0D82-514C-6169-5DFE18147E37}"/>
                  </a:ext>
                </a:extLst>
              </p:cNvPr>
              <p:cNvCxnSpPr>
                <a:cxnSpLocks/>
                <a:stCxn id="9" idx="1"/>
                <a:endCxn id="6" idx="5"/>
              </p:cNvCxnSpPr>
              <p:nvPr/>
            </p:nvCxnSpPr>
            <p:spPr>
              <a:xfrm flipH="1" flipV="1">
                <a:off x="6536494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63D7829-E087-0434-E21E-C3A1432C2826}"/>
                  </a:ext>
                </a:extLst>
              </p:cNvPr>
              <p:cNvCxnSpPr>
                <a:cxnSpLocks/>
                <a:stCxn id="8" idx="0"/>
                <a:endCxn id="6" idx="4"/>
              </p:cNvCxnSpPr>
              <p:nvPr/>
            </p:nvCxnSpPr>
            <p:spPr>
              <a:xfrm flipV="1">
                <a:off x="6456363" y="2102461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1752977-D477-2F1A-ECA5-7482F6808A5F}"/>
                  </a:ext>
                </a:extLst>
              </p:cNvPr>
              <p:cNvCxnSpPr>
                <a:cxnSpLocks/>
                <a:stCxn id="12" idx="0"/>
                <a:endCxn id="8" idx="3"/>
              </p:cNvCxnSpPr>
              <p:nvPr/>
            </p:nvCxnSpPr>
            <p:spPr>
              <a:xfrm flipV="1">
                <a:off x="6096000" y="2788406"/>
                <a:ext cx="280232" cy="5256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0497E50-B896-B169-48F2-446124E19381}"/>
                  </a:ext>
                </a:extLst>
              </p:cNvPr>
              <p:cNvCxnSpPr>
                <a:cxnSpLocks/>
                <a:stCxn id="10" idx="7"/>
                <a:endCxn id="9" idx="3"/>
              </p:cNvCxnSpPr>
              <p:nvPr/>
            </p:nvCxnSpPr>
            <p:spPr>
              <a:xfrm flipV="1">
                <a:off x="6896857" y="2788406"/>
                <a:ext cx="200100" cy="5604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EAC3E7B-0AA8-77A1-C385-C2A5AA2A9C8B}"/>
                  </a:ext>
                </a:extLst>
              </p:cNvPr>
              <p:cNvCxnSpPr>
                <a:cxnSpLocks/>
                <a:stCxn id="11" idx="1"/>
                <a:endCxn id="9" idx="4"/>
              </p:cNvCxnSpPr>
              <p:nvPr/>
            </p:nvCxnSpPr>
            <p:spPr>
              <a:xfrm flipH="1" flipV="1">
                <a:off x="7177088" y="2821598"/>
                <a:ext cx="278644" cy="5272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AF534C2-6EF3-986A-F97D-AE979EC22991}"/>
                  </a:ext>
                </a:extLst>
              </p:cNvPr>
              <p:cNvCxnSpPr>
                <a:cxnSpLocks/>
                <a:stCxn id="13" idx="1"/>
                <a:endCxn id="9" idx="5"/>
              </p:cNvCxnSpPr>
              <p:nvPr/>
            </p:nvCxnSpPr>
            <p:spPr>
              <a:xfrm flipH="1" flipV="1">
                <a:off x="7257219" y="2788406"/>
                <a:ext cx="917650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6610A6D-63F6-6E13-7570-80A25F8AD3CD}"/>
                  </a:ext>
                </a:extLst>
              </p:cNvPr>
              <p:cNvCxnSpPr>
                <a:cxnSpLocks/>
                <a:stCxn id="17" idx="0"/>
                <a:endCxn id="10" idx="4"/>
              </p:cNvCxnSpPr>
              <p:nvPr/>
            </p:nvCxnSpPr>
            <p:spPr>
              <a:xfrm flipV="1">
                <a:off x="6816726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94B6D2A-F01B-2F68-E41B-7D8F7B41DDB0}"/>
                  </a:ext>
                </a:extLst>
              </p:cNvPr>
              <p:cNvCxnSpPr>
                <a:cxnSpLocks/>
                <a:stCxn id="18" idx="0"/>
                <a:endCxn id="11" idx="4"/>
              </p:cNvCxnSpPr>
              <p:nvPr/>
            </p:nvCxnSpPr>
            <p:spPr>
              <a:xfrm flipV="1">
                <a:off x="7535863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A8C1A3-29BF-AFAA-8789-1FB0A1594763}"/>
                  </a:ext>
                </a:extLst>
              </p:cNvPr>
              <p:cNvCxnSpPr>
                <a:cxnSpLocks/>
                <a:stCxn id="19" idx="0"/>
                <a:endCxn id="13" idx="4"/>
              </p:cNvCxnSpPr>
              <p:nvPr/>
            </p:nvCxnSpPr>
            <p:spPr>
              <a:xfrm flipV="1">
                <a:off x="8255000" y="3540735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52798C9-DFDA-8CEF-B64D-48B9A750BD0E}"/>
                  </a:ext>
                </a:extLst>
              </p:cNvPr>
              <p:cNvCxnSpPr>
                <a:cxnSpLocks/>
                <a:stCxn id="20" idx="0"/>
                <a:endCxn id="18" idx="4"/>
              </p:cNvCxnSpPr>
              <p:nvPr/>
            </p:nvCxnSpPr>
            <p:spPr>
              <a:xfrm flipH="1" flipV="1">
                <a:off x="7535863" y="4263048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A5AE84F-1330-C800-984C-545CCC83FE79}"/>
                  </a:ext>
                </a:extLst>
              </p:cNvPr>
              <p:cNvCxnSpPr>
                <a:cxnSpLocks/>
                <a:stCxn id="21" idx="0"/>
                <a:endCxn id="19" idx="4"/>
              </p:cNvCxnSpPr>
              <p:nvPr/>
            </p:nvCxnSpPr>
            <p:spPr>
              <a:xfrm flipH="1" flipV="1">
                <a:off x="8255000" y="4261460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43361D2-FA28-1F8A-53BC-15ECC9BE6415}"/>
                  </a:ext>
                </a:extLst>
              </p:cNvPr>
              <p:cNvCxnSpPr>
                <a:cxnSpLocks/>
                <a:stCxn id="14" idx="0"/>
                <a:endCxn id="12" idx="2"/>
              </p:cNvCxnSpPr>
              <p:nvPr/>
            </p:nvCxnSpPr>
            <p:spPr>
              <a:xfrm flipV="1">
                <a:off x="4654550" y="3427412"/>
                <a:ext cx="1328127" cy="6089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E197690-40EE-BE8E-5D65-699ED6F83BC2}"/>
                  </a:ext>
                </a:extLst>
              </p:cNvPr>
              <p:cNvCxnSpPr>
                <a:cxnSpLocks/>
                <a:stCxn id="15" idx="0"/>
                <a:endCxn id="12" idx="3"/>
              </p:cNvCxnSpPr>
              <p:nvPr/>
            </p:nvCxnSpPr>
            <p:spPr>
              <a:xfrm flipV="1">
                <a:off x="5375275" y="3507543"/>
                <a:ext cx="640594" cy="52885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5AC9A2A-0BD0-B795-B78B-03ED8192C58B}"/>
                  </a:ext>
                </a:extLst>
              </p:cNvPr>
              <p:cNvCxnSpPr>
                <a:cxnSpLocks/>
                <a:stCxn id="16" idx="0"/>
                <a:endCxn id="12" idx="4"/>
              </p:cNvCxnSpPr>
              <p:nvPr/>
            </p:nvCxnSpPr>
            <p:spPr>
              <a:xfrm flipV="1">
                <a:off x="6096000" y="3540735"/>
                <a:ext cx="0" cy="4956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EFE40A2-23E2-5308-4DF1-2ABBBBB3A5AE}"/>
                  </a:ext>
                </a:extLst>
              </p:cNvPr>
              <p:cNvCxnSpPr>
                <a:cxnSpLocks/>
                <a:stCxn id="23" idx="0"/>
                <a:endCxn id="16" idx="4"/>
              </p:cNvCxnSpPr>
              <p:nvPr/>
            </p:nvCxnSpPr>
            <p:spPr>
              <a:xfrm flipV="1">
                <a:off x="6096000" y="4263048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3C558A7-2111-0344-A937-DF5A549B6505}"/>
                  </a:ext>
                </a:extLst>
              </p:cNvPr>
              <p:cNvCxnSpPr>
                <a:cxnSpLocks/>
                <a:stCxn id="22" idx="0"/>
                <a:endCxn id="15" idx="4"/>
              </p:cNvCxnSpPr>
              <p:nvPr/>
            </p:nvCxnSpPr>
            <p:spPr>
              <a:xfrm flipH="1" flipV="1">
                <a:off x="5375275" y="4263048"/>
                <a:ext cx="1588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D5486EA-C81A-7A30-7490-76A2ACA38176}"/>
                  </a:ext>
                </a:extLst>
              </p:cNvPr>
              <p:cNvCxnSpPr>
                <a:cxnSpLocks/>
                <a:stCxn id="24" idx="0"/>
                <a:endCxn id="22" idx="4"/>
              </p:cNvCxnSpPr>
              <p:nvPr/>
            </p:nvCxnSpPr>
            <p:spPr>
              <a:xfrm flipV="1">
                <a:off x="5376863" y="4983773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40DC55-4134-F057-A88F-BFE13885B2BB}"/>
                  </a:ext>
                </a:extLst>
              </p:cNvPr>
              <p:cNvCxnSpPr>
                <a:cxnSpLocks/>
                <a:stCxn id="25" idx="0"/>
                <a:endCxn id="23" idx="4"/>
              </p:cNvCxnSpPr>
              <p:nvPr/>
            </p:nvCxnSpPr>
            <p:spPr>
              <a:xfrm flipV="1">
                <a:off x="6096000" y="4982185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0621730-03AD-EE50-ADC4-059DB952AABA}"/>
                    </a:ext>
                  </a:extLst>
                </p:cNvPr>
                <p:cNvSpPr txBox="1"/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CFA99D0-1A58-ED66-248B-3FED8CEDC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5F4306A-8E37-018D-02E3-913B177C284B}"/>
              </a:ext>
            </a:extLst>
          </p:cNvPr>
          <p:cNvSpPr/>
          <p:nvPr/>
        </p:nvSpPr>
        <p:spPr>
          <a:xfrm>
            <a:off x="7614754" y="2764052"/>
            <a:ext cx="4179803" cy="210494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830A6AB0-1D7F-BC19-DB33-AE2377CC18F8}"/>
              </a:ext>
            </a:extLst>
          </p:cNvPr>
          <p:cNvSpPr/>
          <p:nvPr/>
        </p:nvSpPr>
        <p:spPr>
          <a:xfrm>
            <a:off x="8184372" y="994079"/>
            <a:ext cx="236269" cy="1454870"/>
          </a:xfrm>
          <a:prstGeom prst="leftBrace">
            <a:avLst>
              <a:gd name="adj1" fmla="val 7522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88CB6D-729D-7DC9-4E44-21DD44096E87}"/>
                  </a:ext>
                </a:extLst>
              </p:cNvPr>
              <p:cNvSpPr txBox="1"/>
              <p:nvPr/>
            </p:nvSpPr>
            <p:spPr>
              <a:xfrm>
                <a:off x="6863843" y="1459855"/>
                <a:ext cx="1328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400" dirty="0"/>
                  <a:t> levels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88CB6D-729D-7DC9-4E44-21DD4409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843" y="1459855"/>
                <a:ext cx="1328126" cy="461665"/>
              </a:xfrm>
              <a:prstGeom prst="rect">
                <a:avLst/>
              </a:prstGeom>
              <a:blipFill>
                <a:blip r:embed="rId4"/>
                <a:stretch>
                  <a:fillRect l="-1376" t="-9211" b="-30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177D9104-65C2-92C2-3827-7B074C56E2EB}"/>
              </a:ext>
            </a:extLst>
          </p:cNvPr>
          <p:cNvSpPr/>
          <p:nvPr/>
        </p:nvSpPr>
        <p:spPr>
          <a:xfrm>
            <a:off x="9052058" y="2202809"/>
            <a:ext cx="2520000" cy="4201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3003AB4-6004-5F5D-75FA-ECA6F2C3B488}"/>
                  </a:ext>
                </a:extLst>
              </p:cNvPr>
              <p:cNvSpPr txBox="1"/>
              <p:nvPr/>
            </p:nvSpPr>
            <p:spPr>
              <a:xfrm>
                <a:off x="8556425" y="1963647"/>
                <a:ext cx="6126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3003AB4-6004-5F5D-75FA-ECA6F2C3B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425" y="1963647"/>
                <a:ext cx="61265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row: Right 49">
            <a:extLst>
              <a:ext uri="{FF2B5EF4-FFF2-40B4-BE49-F238E27FC236}">
                <a16:creationId xmlns:a16="http://schemas.microsoft.com/office/drawing/2014/main" id="{42410ED1-2E33-ACA7-C4B0-6F813D7BCB95}"/>
              </a:ext>
            </a:extLst>
          </p:cNvPr>
          <p:cNvSpPr/>
          <p:nvPr/>
        </p:nvSpPr>
        <p:spPr>
          <a:xfrm>
            <a:off x="6095999" y="2209442"/>
            <a:ext cx="1921463" cy="42010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AEC580A-3F5A-8C30-608B-92B05735868A}"/>
              </a:ext>
            </a:extLst>
          </p:cNvPr>
          <p:cNvSpPr/>
          <p:nvPr/>
        </p:nvSpPr>
        <p:spPr>
          <a:xfrm>
            <a:off x="1404035" y="1785077"/>
            <a:ext cx="4331601" cy="12928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Correctly distributed boundary configuration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E9A7334-FCF2-89FF-3E62-710160C8C5A2}"/>
              </a:ext>
            </a:extLst>
          </p:cNvPr>
          <p:cNvGrpSpPr/>
          <p:nvPr/>
        </p:nvGrpSpPr>
        <p:grpSpPr>
          <a:xfrm>
            <a:off x="838199" y="3365884"/>
            <a:ext cx="7055461" cy="2879724"/>
            <a:chOff x="838199" y="4489218"/>
            <a:chExt cx="7055461" cy="2879724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B7135A8C-1264-DE89-80EF-C8C91108FC0C}"/>
                </a:ext>
              </a:extLst>
            </p:cNvPr>
            <p:cNvSpPr/>
            <p:nvPr/>
          </p:nvSpPr>
          <p:spPr>
            <a:xfrm>
              <a:off x="838199" y="4818001"/>
              <a:ext cx="7055461" cy="255094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GB" sz="3200" dirty="0">
                <a:solidFill>
                  <a:schemeClr val="tx1"/>
                </a:solidFill>
              </a:endParaRPr>
            </a:p>
            <a:p>
              <a:endParaRPr lang="en-GB" sz="3200" dirty="0">
                <a:solidFill>
                  <a:schemeClr val="tx1"/>
                </a:solidFill>
              </a:endParaRPr>
            </a:p>
            <a:p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DC2764E6-E0C1-0680-8F2B-90742DB51439}"/>
                </a:ext>
              </a:extLst>
            </p:cNvPr>
            <p:cNvSpPr/>
            <p:nvPr/>
          </p:nvSpPr>
          <p:spPr>
            <a:xfrm>
              <a:off x="1210682" y="4489218"/>
              <a:ext cx="4179804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200" b="1" dirty="0">
                  <a:solidFill>
                    <a:schemeClr val="tx1"/>
                  </a:solidFill>
                </a:rPr>
                <a:t>Marginal estimator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36DFDC3-8A7D-D2A9-B254-17DFB8B18AB4}"/>
                  </a:ext>
                </a:extLst>
              </p:cNvPr>
              <p:cNvSpPr txBox="1"/>
              <p:nvPr/>
            </p:nvSpPr>
            <p:spPr>
              <a:xfrm>
                <a:off x="1029767" y="4436383"/>
                <a:ext cx="3321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1. 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36DFDC3-8A7D-D2A9-B254-17DFB8B18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67" y="4436383"/>
                <a:ext cx="3321539" cy="523220"/>
              </a:xfrm>
              <a:prstGeom prst="rect">
                <a:avLst/>
              </a:prstGeom>
              <a:blipFill>
                <a:blip r:embed="rId6"/>
                <a:stretch>
                  <a:fillRect l="-3853" t="-12791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6FC8C85-C265-45C7-70CE-8E69611B09EB}"/>
                  </a:ext>
                </a:extLst>
              </p:cNvPr>
              <p:cNvSpPr txBox="1"/>
              <p:nvPr/>
            </p:nvSpPr>
            <p:spPr>
              <a:xfrm>
                <a:off x="1044390" y="5164911"/>
                <a:ext cx="3321539" cy="555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2.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sup>
                    </m:sSubSup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6FC8C85-C265-45C7-70CE-8E69611B0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390" y="5164911"/>
                <a:ext cx="3321539" cy="555986"/>
              </a:xfrm>
              <a:prstGeom prst="rect">
                <a:avLst/>
              </a:prstGeom>
              <a:blipFill>
                <a:blip r:embed="rId7"/>
                <a:stretch>
                  <a:fillRect l="-3670" t="-7692" b="-274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9FEED61-5DED-29C8-4F2B-546785C9C543}"/>
              </a:ext>
            </a:extLst>
          </p:cNvPr>
          <p:cNvSpPr/>
          <p:nvPr/>
        </p:nvSpPr>
        <p:spPr>
          <a:xfrm>
            <a:off x="3577984" y="4297736"/>
            <a:ext cx="4875599" cy="7127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How can we do this?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27050A7-29E8-B35D-437E-49F40196BC6C}"/>
              </a:ext>
            </a:extLst>
          </p:cNvPr>
          <p:cNvSpPr/>
          <p:nvPr/>
        </p:nvSpPr>
        <p:spPr>
          <a:xfrm>
            <a:off x="4345347" y="5394551"/>
            <a:ext cx="2120663" cy="50274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unbiased</a:t>
            </a:r>
          </a:p>
        </p:txBody>
      </p:sp>
    </p:spTree>
    <p:extLst>
      <p:ext uri="{BB962C8B-B14F-4D97-AF65-F5344CB8AC3E}">
        <p14:creationId xmlns:p14="http://schemas.microsoft.com/office/powerpoint/2010/main" val="3877167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2CE0-8164-F844-979F-505617AEC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Tool: Anand-</a:t>
            </a:r>
            <a:r>
              <a:rPr lang="en-GB" dirty="0" err="1"/>
              <a:t>Jerrum</a:t>
            </a:r>
            <a:r>
              <a:rPr lang="en-GB" dirty="0"/>
              <a:t>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[Anand-Jerrum’22,23]</a:t>
            </a:r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B8AEB7-2B3E-4169-666F-46078F2B6503}"/>
              </a:ext>
            </a:extLst>
          </p:cNvPr>
          <p:cNvGrpSpPr/>
          <p:nvPr/>
        </p:nvGrpSpPr>
        <p:grpSpPr>
          <a:xfrm>
            <a:off x="8696018" y="1797333"/>
            <a:ext cx="2657782" cy="2508143"/>
            <a:chOff x="942365" y="2348706"/>
            <a:chExt cx="2026871" cy="191275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1B91742-3498-6B3D-EA4D-3135711E8350}"/>
                </a:ext>
              </a:extLst>
            </p:cNvPr>
            <p:cNvGrpSpPr/>
            <p:nvPr/>
          </p:nvGrpSpPr>
          <p:grpSpPr>
            <a:xfrm>
              <a:off x="942365" y="2594952"/>
              <a:ext cx="2026871" cy="1666508"/>
              <a:chOff x="942365" y="2594952"/>
              <a:chExt cx="2026871" cy="1666508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39EF120-1C16-7EBE-418E-8A417AFBBB18}"/>
                  </a:ext>
                </a:extLst>
              </p:cNvPr>
              <p:cNvSpPr/>
              <p:nvPr/>
            </p:nvSpPr>
            <p:spPr>
              <a:xfrm>
                <a:off x="1663090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A8009BD-ED3F-1088-6D65-47079D13FCA5}"/>
                  </a:ext>
                </a:extLst>
              </p:cNvPr>
              <p:cNvSpPr/>
              <p:nvPr/>
            </p:nvSpPr>
            <p:spPr>
              <a:xfrm>
                <a:off x="942365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D016DB6-976A-1C98-1BB5-38757469BC14}"/>
                  </a:ext>
                </a:extLst>
              </p:cNvPr>
              <p:cNvSpPr/>
              <p:nvPr/>
            </p:nvSpPr>
            <p:spPr>
              <a:xfrm>
                <a:off x="1663090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15C383A-C76F-18BB-0FDC-25BA5AF7896F}"/>
                  </a:ext>
                </a:extLst>
              </p:cNvPr>
              <p:cNvSpPr/>
              <p:nvPr/>
            </p:nvSpPr>
            <p:spPr>
              <a:xfrm>
                <a:off x="2383815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EE946D6-23DC-E790-F1BD-323DE7F6DF39}"/>
                  </a:ext>
                </a:extLst>
              </p:cNvPr>
              <p:cNvSpPr/>
              <p:nvPr/>
            </p:nvSpPr>
            <p:spPr>
              <a:xfrm>
                <a:off x="2023453" y="4034814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0F215A7-8AC6-63A0-FD9C-5D1375AEB99F}"/>
                  </a:ext>
                </a:extLst>
              </p:cNvPr>
              <p:cNvSpPr/>
              <p:nvPr/>
            </p:nvSpPr>
            <p:spPr>
              <a:xfrm>
                <a:off x="2742590" y="4034814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AA39081-82D4-816B-62DE-C7A1690FC84D}"/>
                  </a:ext>
                </a:extLst>
              </p:cNvPr>
              <p:cNvCxnSpPr>
                <a:stCxn id="6" idx="3"/>
                <a:endCxn id="7" idx="7"/>
              </p:cNvCxnSpPr>
              <p:nvPr/>
            </p:nvCxnSpPr>
            <p:spPr>
              <a:xfrm flipH="1">
                <a:off x="1135819" y="2788406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374F14A-ADDB-9231-8967-AD665AD07EF4}"/>
                  </a:ext>
                </a:extLst>
              </p:cNvPr>
              <p:cNvCxnSpPr>
                <a:cxnSpLocks/>
                <a:stCxn id="6" idx="4"/>
                <a:endCxn id="8" idx="0"/>
              </p:cNvCxnSpPr>
              <p:nvPr/>
            </p:nvCxnSpPr>
            <p:spPr>
              <a:xfrm>
                <a:off x="1776413" y="2821598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A89547F-BB29-5AFF-C471-580F4886AA27}"/>
                  </a:ext>
                </a:extLst>
              </p:cNvPr>
              <p:cNvCxnSpPr>
                <a:cxnSpLocks/>
                <a:stCxn id="6" idx="5"/>
                <a:endCxn id="9" idx="1"/>
              </p:cNvCxnSpPr>
              <p:nvPr/>
            </p:nvCxnSpPr>
            <p:spPr>
              <a:xfrm>
                <a:off x="1856544" y="2788406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3540B7E-51AB-0E8F-2298-25ED16086B63}"/>
                  </a:ext>
                </a:extLst>
              </p:cNvPr>
              <p:cNvCxnSpPr>
                <a:cxnSpLocks/>
                <a:stCxn id="9" idx="3"/>
                <a:endCxn id="10" idx="7"/>
              </p:cNvCxnSpPr>
              <p:nvPr/>
            </p:nvCxnSpPr>
            <p:spPr>
              <a:xfrm flipH="1">
                <a:off x="2216907" y="3507543"/>
                <a:ext cx="200100" cy="5604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088A9E1-3AAF-E734-2D07-C6703099533C}"/>
                  </a:ext>
                </a:extLst>
              </p:cNvPr>
              <p:cNvCxnSpPr>
                <a:cxnSpLocks/>
                <a:stCxn id="9" idx="5"/>
                <a:endCxn id="11" idx="1"/>
              </p:cNvCxnSpPr>
              <p:nvPr/>
            </p:nvCxnSpPr>
            <p:spPr>
              <a:xfrm>
                <a:off x="2577269" y="3507543"/>
                <a:ext cx="198513" cy="5604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BE53C2D-E814-91A4-A36B-6E61BB5365AE}"/>
                  </a:ext>
                </a:extLst>
              </p:cNvPr>
              <p:cNvCxnSpPr>
                <a:cxnSpLocks/>
                <a:stCxn id="10" idx="6"/>
                <a:endCxn id="11" idx="2"/>
              </p:cNvCxnSpPr>
              <p:nvPr/>
            </p:nvCxnSpPr>
            <p:spPr>
              <a:xfrm>
                <a:off x="2250099" y="4148137"/>
                <a:ext cx="49249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A5356AB-A962-0331-89FF-52BA4C87C8DB}"/>
                  </a:ext>
                </a:extLst>
              </p:cNvPr>
              <p:cNvCxnSpPr>
                <a:cxnSpLocks/>
                <a:stCxn id="8" idx="6"/>
                <a:endCxn id="9" idx="2"/>
              </p:cNvCxnSpPr>
              <p:nvPr/>
            </p:nvCxnSpPr>
            <p:spPr>
              <a:xfrm>
                <a:off x="1889736" y="3427412"/>
                <a:ext cx="4940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549EB7B-6A1A-459F-1D4F-07B468989B90}"/>
                    </a:ext>
                  </a:extLst>
                </p:cNvPr>
                <p:cNvSpPr txBox="1"/>
                <p:nvPr/>
              </p:nvSpPr>
              <p:spPr>
                <a:xfrm>
                  <a:off x="1806463" y="2348706"/>
                  <a:ext cx="360000" cy="3520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549EB7B-6A1A-459F-1D4F-07B468989B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6463" y="2348706"/>
                  <a:ext cx="360000" cy="35207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E000E94-5D66-46D3-0340-B392B1117D6F}"/>
              </a:ext>
            </a:extLst>
          </p:cNvPr>
          <p:cNvSpPr/>
          <p:nvPr/>
        </p:nvSpPr>
        <p:spPr>
          <a:xfrm>
            <a:off x="838200" y="2007480"/>
            <a:ext cx="7204115" cy="7328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Lazy</a:t>
            </a:r>
            <a:r>
              <a:rPr lang="en-GB" sz="3200" b="1" dirty="0">
                <a:solidFill>
                  <a:schemeClr val="tx1"/>
                </a:solidFill>
              </a:rPr>
              <a:t> marginal sampler</a:t>
            </a:r>
            <a:endParaRPr lang="en-GB" sz="320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DCC58F-8337-FB76-3935-F6C4F812FFFD}"/>
              </a:ext>
            </a:extLst>
          </p:cNvPr>
          <p:cNvGrpSpPr/>
          <p:nvPr/>
        </p:nvGrpSpPr>
        <p:grpSpPr>
          <a:xfrm>
            <a:off x="844030" y="3063214"/>
            <a:ext cx="7204115" cy="2089708"/>
            <a:chOff x="838200" y="1523790"/>
            <a:chExt cx="7204115" cy="20897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F2AE84AE-4A3D-9895-EB36-6F28FE44BD53}"/>
                    </a:ext>
                  </a:extLst>
                </p:cNvPr>
                <p:cNvSpPr/>
                <p:nvPr/>
              </p:nvSpPr>
              <p:spPr>
                <a:xfrm>
                  <a:off x="838200" y="1852572"/>
                  <a:ext cx="7204115" cy="1760926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Under some condition: </a:t>
                  </a:r>
                </a:p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Draws a perfect sample </a:t>
                  </a:r>
                  <a:r>
                    <a:rPr lang="en-GB" sz="2800" dirty="0">
                      <a:solidFill>
                        <a:srgbClr val="FF0000"/>
                      </a:solidFill>
                    </a:rPr>
                    <a:t>from a marginal</a:t>
                  </a:r>
                </a:p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Halts in time </a:t>
                  </a:r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func>
                        </m:e>
                      </m:d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sz="2800" dirty="0" err="1">
                      <a:solidFill>
                        <a:schemeClr val="tx1"/>
                      </a:solidFill>
                    </a:rPr>
                    <a:t>w.p.</a:t>
                  </a:r>
                  <a:r>
                    <a:rPr lang="en-GB" sz="2800" dirty="0">
                      <a:solidFill>
                        <a:schemeClr val="tx1"/>
                      </a:solidFill>
                    </a:rPr>
                    <a:t> at least </a:t>
                  </a:r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F2AE84AE-4A3D-9895-EB36-6F28FE44BD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852572"/>
                  <a:ext cx="7204115" cy="1760926"/>
                </a:xfrm>
                <a:prstGeom prst="roundRect">
                  <a:avLst/>
                </a:prstGeom>
                <a:blipFill>
                  <a:blip r:embed="rId3"/>
                  <a:stretch>
                    <a:fillRect l="-422" b="-44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9757EB9-51A4-0A0A-BEE9-57369820FA00}"/>
                </a:ext>
              </a:extLst>
            </p:cNvPr>
            <p:cNvSpPr/>
            <p:nvPr/>
          </p:nvSpPr>
          <p:spPr>
            <a:xfrm>
              <a:off x="1210681" y="1523790"/>
              <a:ext cx="2770395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200" b="1" dirty="0">
                  <a:solidFill>
                    <a:schemeClr val="tx1"/>
                  </a:solidFill>
                </a:rPr>
                <a:t>Proposition</a:t>
              </a: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E6981774-7F29-796F-DF96-6234BEA7641A}"/>
              </a:ext>
            </a:extLst>
          </p:cNvPr>
          <p:cNvSpPr/>
          <p:nvPr/>
        </p:nvSpPr>
        <p:spPr>
          <a:xfrm>
            <a:off x="9641086" y="2120229"/>
            <a:ext cx="297195" cy="297195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39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355D-DD56-7277-4ADA-F6FF0EDB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estimator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EE49ABC-98A4-DBED-D24F-1B59AD5895BE}"/>
              </a:ext>
            </a:extLst>
          </p:cNvPr>
          <p:cNvGrpSpPr/>
          <p:nvPr/>
        </p:nvGrpSpPr>
        <p:grpSpPr>
          <a:xfrm>
            <a:off x="7676197" y="599881"/>
            <a:ext cx="3837865" cy="4099700"/>
            <a:chOff x="4541227" y="1603210"/>
            <a:chExt cx="3837865" cy="40997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8873E87-C2B6-0634-3378-CDFBA1E7DCA9}"/>
                </a:ext>
              </a:extLst>
            </p:cNvPr>
            <p:cNvGrpSpPr/>
            <p:nvPr/>
          </p:nvGrpSpPr>
          <p:grpSpPr>
            <a:xfrm>
              <a:off x="4541227" y="1875815"/>
              <a:ext cx="3837865" cy="3827095"/>
              <a:chOff x="4541227" y="1875815"/>
              <a:chExt cx="3837865" cy="3827095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2627E10-18A0-DA95-5B62-C41FD1A7079D}"/>
                  </a:ext>
                </a:extLst>
              </p:cNvPr>
              <p:cNvSpPr/>
              <p:nvPr/>
            </p:nvSpPr>
            <p:spPr>
              <a:xfrm>
                <a:off x="6343040" y="1875815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D62B4D5-8EC3-E5F6-415C-0C98FC5ED6F4}"/>
                  </a:ext>
                </a:extLst>
              </p:cNvPr>
              <p:cNvSpPr/>
              <p:nvPr/>
            </p:nvSpPr>
            <p:spPr>
              <a:xfrm>
                <a:off x="562231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0087DEC-4C8F-7BCF-5550-679F8964852C}"/>
                  </a:ext>
                </a:extLst>
              </p:cNvPr>
              <p:cNvSpPr/>
              <p:nvPr/>
            </p:nvSpPr>
            <p:spPr>
              <a:xfrm>
                <a:off x="6343040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55C0369-E095-FD4F-CA56-6FBE9D62AB03}"/>
                  </a:ext>
                </a:extLst>
              </p:cNvPr>
              <p:cNvSpPr/>
              <p:nvPr/>
            </p:nvSpPr>
            <p:spPr>
              <a:xfrm>
                <a:off x="706376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26494FD-D264-5E90-9D31-953080ADD4F4}"/>
                  </a:ext>
                </a:extLst>
              </p:cNvPr>
              <p:cNvSpPr/>
              <p:nvPr/>
            </p:nvSpPr>
            <p:spPr>
              <a:xfrm>
                <a:off x="6703403" y="3315677"/>
                <a:ext cx="226646" cy="226646"/>
              </a:xfrm>
              <a:prstGeom prst="ellipse">
                <a:avLst/>
              </a:prstGeom>
              <a:solidFill>
                <a:srgbClr val="EAEAEA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BFCCFF-1157-F49B-3A85-49ACBBD6713E}"/>
                  </a:ext>
                </a:extLst>
              </p:cNvPr>
              <p:cNvSpPr/>
              <p:nvPr/>
            </p:nvSpPr>
            <p:spPr>
              <a:xfrm>
                <a:off x="7422540" y="3315677"/>
                <a:ext cx="226646" cy="226646"/>
              </a:xfrm>
              <a:prstGeom prst="ellipse">
                <a:avLst/>
              </a:prstGeom>
              <a:solidFill>
                <a:srgbClr val="EAEAEA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6CFA34E-E454-6114-9A8B-E9EBCE98AEBB}"/>
                  </a:ext>
                </a:extLst>
              </p:cNvPr>
              <p:cNvSpPr/>
              <p:nvPr/>
            </p:nvSpPr>
            <p:spPr>
              <a:xfrm>
                <a:off x="5982677" y="3314089"/>
                <a:ext cx="226646" cy="226646"/>
              </a:xfrm>
              <a:prstGeom prst="ellipse">
                <a:avLst/>
              </a:prstGeom>
              <a:solidFill>
                <a:srgbClr val="FF00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8FAE843-BE3A-2ADB-4088-044EF46FA77F}"/>
                  </a:ext>
                </a:extLst>
              </p:cNvPr>
              <p:cNvSpPr/>
              <p:nvPr/>
            </p:nvSpPr>
            <p:spPr>
              <a:xfrm>
                <a:off x="8141677" y="3314089"/>
                <a:ext cx="226646" cy="226646"/>
              </a:xfrm>
              <a:prstGeom prst="ellipse">
                <a:avLst/>
              </a:prstGeom>
              <a:solidFill>
                <a:srgbClr val="FF00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A88D863-00D7-B968-A469-45916D45BD71}"/>
                  </a:ext>
                </a:extLst>
              </p:cNvPr>
              <p:cNvSpPr/>
              <p:nvPr/>
            </p:nvSpPr>
            <p:spPr>
              <a:xfrm>
                <a:off x="454122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67EC26B-2A53-B05B-EF1A-F86AF7BF96B7}"/>
                  </a:ext>
                </a:extLst>
              </p:cNvPr>
              <p:cNvSpPr/>
              <p:nvPr/>
            </p:nvSpPr>
            <p:spPr>
              <a:xfrm>
                <a:off x="5261952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CB6C08F-870C-ADFE-3D0B-06AD65CE9661}"/>
                  </a:ext>
                </a:extLst>
              </p:cNvPr>
              <p:cNvSpPr/>
              <p:nvPr/>
            </p:nvSpPr>
            <p:spPr>
              <a:xfrm>
                <a:off x="598267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1F7920F-472A-2805-FF2F-6124BBDE9BB0}"/>
                  </a:ext>
                </a:extLst>
              </p:cNvPr>
              <p:cNvSpPr/>
              <p:nvPr/>
            </p:nvSpPr>
            <p:spPr>
              <a:xfrm>
                <a:off x="6703403" y="4036402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A69629E-4149-D7C5-A00C-57C711D57043}"/>
                  </a:ext>
                </a:extLst>
              </p:cNvPr>
              <p:cNvSpPr/>
              <p:nvPr/>
            </p:nvSpPr>
            <p:spPr>
              <a:xfrm>
                <a:off x="7422540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DD52472-3312-9785-3ABB-13602B70B789}"/>
                  </a:ext>
                </a:extLst>
              </p:cNvPr>
              <p:cNvSpPr/>
              <p:nvPr/>
            </p:nvSpPr>
            <p:spPr>
              <a:xfrm>
                <a:off x="8141677" y="4034814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ABCBBF2-6FB0-4147-4D61-5BA4CED9C102}"/>
                  </a:ext>
                </a:extLst>
              </p:cNvPr>
              <p:cNvSpPr/>
              <p:nvPr/>
            </p:nvSpPr>
            <p:spPr>
              <a:xfrm>
                <a:off x="7433309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C5ACC53-9710-A7BD-19FE-FD51BB9F7F9A}"/>
                  </a:ext>
                </a:extLst>
              </p:cNvPr>
              <p:cNvSpPr/>
              <p:nvPr/>
            </p:nvSpPr>
            <p:spPr>
              <a:xfrm>
                <a:off x="8152446" y="4755539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1AFC9EA-64C9-8B9E-1834-47CFF4306A54}"/>
                  </a:ext>
                </a:extLst>
              </p:cNvPr>
              <p:cNvSpPr/>
              <p:nvPr/>
            </p:nvSpPr>
            <p:spPr>
              <a:xfrm>
                <a:off x="5263540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868A6B6-9A3E-8430-09A8-48EB44B9AD2B}"/>
                  </a:ext>
                </a:extLst>
              </p:cNvPr>
              <p:cNvSpPr/>
              <p:nvPr/>
            </p:nvSpPr>
            <p:spPr>
              <a:xfrm>
                <a:off x="5982677" y="475553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0AFEE25-3B10-52D8-2510-50C50CC737DB}"/>
                  </a:ext>
                </a:extLst>
              </p:cNvPr>
              <p:cNvSpPr/>
              <p:nvPr/>
            </p:nvSpPr>
            <p:spPr>
              <a:xfrm>
                <a:off x="5263540" y="5476264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DC55979-E861-F58B-5BA1-61FBC2254528}"/>
                  </a:ext>
                </a:extLst>
              </p:cNvPr>
              <p:cNvSpPr/>
              <p:nvPr/>
            </p:nvSpPr>
            <p:spPr>
              <a:xfrm>
                <a:off x="5982677" y="5474676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33A34C3-7CCE-F4AF-736B-A004AFFD2D79}"/>
                  </a:ext>
                </a:extLst>
              </p:cNvPr>
              <p:cNvCxnSpPr>
                <a:cxnSpLocks/>
                <a:stCxn id="7" idx="7"/>
                <a:endCxn id="6" idx="3"/>
              </p:cNvCxnSpPr>
              <p:nvPr/>
            </p:nvCxnSpPr>
            <p:spPr>
              <a:xfrm flipV="1">
                <a:off x="5815769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D522834-0D82-514C-6169-5DFE18147E37}"/>
                  </a:ext>
                </a:extLst>
              </p:cNvPr>
              <p:cNvCxnSpPr>
                <a:cxnSpLocks/>
                <a:stCxn id="9" idx="1"/>
                <a:endCxn id="6" idx="5"/>
              </p:cNvCxnSpPr>
              <p:nvPr/>
            </p:nvCxnSpPr>
            <p:spPr>
              <a:xfrm flipH="1" flipV="1">
                <a:off x="6536494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63D7829-E087-0434-E21E-C3A1432C2826}"/>
                  </a:ext>
                </a:extLst>
              </p:cNvPr>
              <p:cNvCxnSpPr>
                <a:cxnSpLocks/>
                <a:stCxn id="8" idx="0"/>
                <a:endCxn id="6" idx="4"/>
              </p:cNvCxnSpPr>
              <p:nvPr/>
            </p:nvCxnSpPr>
            <p:spPr>
              <a:xfrm flipV="1">
                <a:off x="6456363" y="2102461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1752977-D477-2F1A-ECA5-7482F6808A5F}"/>
                  </a:ext>
                </a:extLst>
              </p:cNvPr>
              <p:cNvCxnSpPr>
                <a:cxnSpLocks/>
                <a:stCxn id="12" idx="0"/>
                <a:endCxn id="8" idx="3"/>
              </p:cNvCxnSpPr>
              <p:nvPr/>
            </p:nvCxnSpPr>
            <p:spPr>
              <a:xfrm flipV="1">
                <a:off x="6096000" y="2788406"/>
                <a:ext cx="280232" cy="5256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0497E50-B896-B169-48F2-446124E19381}"/>
                  </a:ext>
                </a:extLst>
              </p:cNvPr>
              <p:cNvCxnSpPr>
                <a:cxnSpLocks/>
                <a:stCxn id="10" idx="7"/>
                <a:endCxn id="9" idx="3"/>
              </p:cNvCxnSpPr>
              <p:nvPr/>
            </p:nvCxnSpPr>
            <p:spPr>
              <a:xfrm flipV="1">
                <a:off x="6896857" y="2788406"/>
                <a:ext cx="200100" cy="5604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EAC3E7B-0AA8-77A1-C385-C2A5AA2A9C8B}"/>
                  </a:ext>
                </a:extLst>
              </p:cNvPr>
              <p:cNvCxnSpPr>
                <a:cxnSpLocks/>
                <a:stCxn id="11" idx="1"/>
                <a:endCxn id="9" idx="4"/>
              </p:cNvCxnSpPr>
              <p:nvPr/>
            </p:nvCxnSpPr>
            <p:spPr>
              <a:xfrm flipH="1" flipV="1">
                <a:off x="7177088" y="2821598"/>
                <a:ext cx="278644" cy="5272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AF534C2-6EF3-986A-F97D-AE979EC22991}"/>
                  </a:ext>
                </a:extLst>
              </p:cNvPr>
              <p:cNvCxnSpPr>
                <a:cxnSpLocks/>
                <a:stCxn id="13" idx="1"/>
                <a:endCxn id="9" idx="5"/>
              </p:cNvCxnSpPr>
              <p:nvPr/>
            </p:nvCxnSpPr>
            <p:spPr>
              <a:xfrm flipH="1" flipV="1">
                <a:off x="7257219" y="2788406"/>
                <a:ext cx="917650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6610A6D-63F6-6E13-7570-80A25F8AD3CD}"/>
                  </a:ext>
                </a:extLst>
              </p:cNvPr>
              <p:cNvCxnSpPr>
                <a:cxnSpLocks/>
                <a:stCxn id="17" idx="0"/>
                <a:endCxn id="10" idx="4"/>
              </p:cNvCxnSpPr>
              <p:nvPr/>
            </p:nvCxnSpPr>
            <p:spPr>
              <a:xfrm flipV="1">
                <a:off x="6816726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94B6D2A-F01B-2F68-E41B-7D8F7B41DDB0}"/>
                  </a:ext>
                </a:extLst>
              </p:cNvPr>
              <p:cNvCxnSpPr>
                <a:cxnSpLocks/>
                <a:stCxn id="18" idx="0"/>
                <a:endCxn id="11" idx="4"/>
              </p:cNvCxnSpPr>
              <p:nvPr/>
            </p:nvCxnSpPr>
            <p:spPr>
              <a:xfrm flipV="1">
                <a:off x="7535863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A8C1A3-29BF-AFAA-8789-1FB0A1594763}"/>
                  </a:ext>
                </a:extLst>
              </p:cNvPr>
              <p:cNvCxnSpPr>
                <a:cxnSpLocks/>
                <a:stCxn id="19" idx="0"/>
                <a:endCxn id="13" idx="4"/>
              </p:cNvCxnSpPr>
              <p:nvPr/>
            </p:nvCxnSpPr>
            <p:spPr>
              <a:xfrm flipV="1">
                <a:off x="8255000" y="3540735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52798C9-DFDA-8CEF-B64D-48B9A750BD0E}"/>
                  </a:ext>
                </a:extLst>
              </p:cNvPr>
              <p:cNvCxnSpPr>
                <a:cxnSpLocks/>
                <a:stCxn id="20" idx="0"/>
                <a:endCxn id="18" idx="4"/>
              </p:cNvCxnSpPr>
              <p:nvPr/>
            </p:nvCxnSpPr>
            <p:spPr>
              <a:xfrm flipH="1" flipV="1">
                <a:off x="7535863" y="4263048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A5AE84F-1330-C800-984C-545CCC83FE79}"/>
                  </a:ext>
                </a:extLst>
              </p:cNvPr>
              <p:cNvCxnSpPr>
                <a:cxnSpLocks/>
                <a:stCxn id="21" idx="0"/>
                <a:endCxn id="19" idx="4"/>
              </p:cNvCxnSpPr>
              <p:nvPr/>
            </p:nvCxnSpPr>
            <p:spPr>
              <a:xfrm flipH="1" flipV="1">
                <a:off x="8255000" y="4261460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43361D2-FA28-1F8A-53BC-15ECC9BE6415}"/>
                  </a:ext>
                </a:extLst>
              </p:cNvPr>
              <p:cNvCxnSpPr>
                <a:cxnSpLocks/>
                <a:stCxn id="14" idx="0"/>
                <a:endCxn id="12" idx="2"/>
              </p:cNvCxnSpPr>
              <p:nvPr/>
            </p:nvCxnSpPr>
            <p:spPr>
              <a:xfrm flipV="1">
                <a:off x="4654550" y="3427412"/>
                <a:ext cx="1328127" cy="6089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E197690-40EE-BE8E-5D65-699ED6F83BC2}"/>
                  </a:ext>
                </a:extLst>
              </p:cNvPr>
              <p:cNvCxnSpPr>
                <a:cxnSpLocks/>
                <a:stCxn id="15" idx="0"/>
                <a:endCxn id="12" idx="3"/>
              </p:cNvCxnSpPr>
              <p:nvPr/>
            </p:nvCxnSpPr>
            <p:spPr>
              <a:xfrm flipV="1">
                <a:off x="5375275" y="3507543"/>
                <a:ext cx="640594" cy="52885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5AC9A2A-0BD0-B795-B78B-03ED8192C58B}"/>
                  </a:ext>
                </a:extLst>
              </p:cNvPr>
              <p:cNvCxnSpPr>
                <a:cxnSpLocks/>
                <a:stCxn id="16" idx="0"/>
                <a:endCxn id="12" idx="4"/>
              </p:cNvCxnSpPr>
              <p:nvPr/>
            </p:nvCxnSpPr>
            <p:spPr>
              <a:xfrm flipV="1">
                <a:off x="6096000" y="3540735"/>
                <a:ext cx="0" cy="4956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EFE40A2-23E2-5308-4DF1-2ABBBBB3A5AE}"/>
                  </a:ext>
                </a:extLst>
              </p:cNvPr>
              <p:cNvCxnSpPr>
                <a:cxnSpLocks/>
                <a:stCxn id="23" idx="0"/>
                <a:endCxn id="16" idx="4"/>
              </p:cNvCxnSpPr>
              <p:nvPr/>
            </p:nvCxnSpPr>
            <p:spPr>
              <a:xfrm flipV="1">
                <a:off x="6096000" y="4263048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3C558A7-2111-0344-A937-DF5A549B6505}"/>
                  </a:ext>
                </a:extLst>
              </p:cNvPr>
              <p:cNvCxnSpPr>
                <a:cxnSpLocks/>
                <a:stCxn id="22" idx="0"/>
                <a:endCxn id="15" idx="4"/>
              </p:cNvCxnSpPr>
              <p:nvPr/>
            </p:nvCxnSpPr>
            <p:spPr>
              <a:xfrm flipH="1" flipV="1">
                <a:off x="5375275" y="4263048"/>
                <a:ext cx="1588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D5486EA-C81A-7A30-7490-76A2ACA38176}"/>
                  </a:ext>
                </a:extLst>
              </p:cNvPr>
              <p:cNvCxnSpPr>
                <a:cxnSpLocks/>
                <a:stCxn id="24" idx="0"/>
                <a:endCxn id="22" idx="4"/>
              </p:cNvCxnSpPr>
              <p:nvPr/>
            </p:nvCxnSpPr>
            <p:spPr>
              <a:xfrm flipV="1">
                <a:off x="5376863" y="4983773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40DC55-4134-F057-A88F-BFE13885B2BB}"/>
                  </a:ext>
                </a:extLst>
              </p:cNvPr>
              <p:cNvCxnSpPr>
                <a:cxnSpLocks/>
                <a:stCxn id="25" idx="0"/>
                <a:endCxn id="23" idx="4"/>
              </p:cNvCxnSpPr>
              <p:nvPr/>
            </p:nvCxnSpPr>
            <p:spPr>
              <a:xfrm flipV="1">
                <a:off x="6096000" y="4982185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0621730-03AD-EE50-ADC4-059DB952AABA}"/>
                    </a:ext>
                  </a:extLst>
                </p:cNvPr>
                <p:cNvSpPr txBox="1"/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CFA99D0-1A58-ED66-248B-3FED8CEDC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5F4306A-8E37-018D-02E3-913B177C284B}"/>
              </a:ext>
            </a:extLst>
          </p:cNvPr>
          <p:cNvSpPr/>
          <p:nvPr/>
        </p:nvSpPr>
        <p:spPr>
          <a:xfrm>
            <a:off x="7614754" y="2764052"/>
            <a:ext cx="4179803" cy="210494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830A6AB0-1D7F-BC19-DB33-AE2377CC18F8}"/>
              </a:ext>
            </a:extLst>
          </p:cNvPr>
          <p:cNvSpPr/>
          <p:nvPr/>
        </p:nvSpPr>
        <p:spPr>
          <a:xfrm>
            <a:off x="8184372" y="994079"/>
            <a:ext cx="236269" cy="1454870"/>
          </a:xfrm>
          <a:prstGeom prst="leftBrace">
            <a:avLst>
              <a:gd name="adj1" fmla="val 7522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88CB6D-729D-7DC9-4E44-21DD44096E87}"/>
                  </a:ext>
                </a:extLst>
              </p:cNvPr>
              <p:cNvSpPr txBox="1"/>
              <p:nvPr/>
            </p:nvSpPr>
            <p:spPr>
              <a:xfrm>
                <a:off x="6863843" y="1459855"/>
                <a:ext cx="1328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400" dirty="0"/>
                  <a:t> levels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88CB6D-729D-7DC9-4E44-21DD4409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843" y="1459855"/>
                <a:ext cx="1328126" cy="461665"/>
              </a:xfrm>
              <a:prstGeom prst="rect">
                <a:avLst/>
              </a:prstGeom>
              <a:blipFill>
                <a:blip r:embed="rId4"/>
                <a:stretch>
                  <a:fillRect l="-1376" t="-9211" b="-30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177D9104-65C2-92C2-3827-7B074C56E2EB}"/>
              </a:ext>
            </a:extLst>
          </p:cNvPr>
          <p:cNvSpPr/>
          <p:nvPr/>
        </p:nvSpPr>
        <p:spPr>
          <a:xfrm>
            <a:off x="9052058" y="2202809"/>
            <a:ext cx="2520000" cy="4201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3003AB4-6004-5F5D-75FA-ECA6F2C3B488}"/>
                  </a:ext>
                </a:extLst>
              </p:cNvPr>
              <p:cNvSpPr txBox="1"/>
              <p:nvPr/>
            </p:nvSpPr>
            <p:spPr>
              <a:xfrm>
                <a:off x="8556425" y="1963647"/>
                <a:ext cx="6126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3003AB4-6004-5F5D-75FA-ECA6F2C3B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425" y="1963647"/>
                <a:ext cx="61265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row: Right 49">
            <a:extLst>
              <a:ext uri="{FF2B5EF4-FFF2-40B4-BE49-F238E27FC236}">
                <a16:creationId xmlns:a16="http://schemas.microsoft.com/office/drawing/2014/main" id="{42410ED1-2E33-ACA7-C4B0-6F813D7BCB95}"/>
              </a:ext>
            </a:extLst>
          </p:cNvPr>
          <p:cNvSpPr/>
          <p:nvPr/>
        </p:nvSpPr>
        <p:spPr>
          <a:xfrm>
            <a:off x="6095999" y="2209442"/>
            <a:ext cx="1921463" cy="42010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AEC580A-3F5A-8C30-608B-92B05735868A}"/>
              </a:ext>
            </a:extLst>
          </p:cNvPr>
          <p:cNvSpPr/>
          <p:nvPr/>
        </p:nvSpPr>
        <p:spPr>
          <a:xfrm>
            <a:off x="1404035" y="1785077"/>
            <a:ext cx="4331601" cy="12928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Correctly distributed boundary configuration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E9A7334-FCF2-89FF-3E62-710160C8C5A2}"/>
              </a:ext>
            </a:extLst>
          </p:cNvPr>
          <p:cNvGrpSpPr/>
          <p:nvPr/>
        </p:nvGrpSpPr>
        <p:grpSpPr>
          <a:xfrm>
            <a:off x="838199" y="3365884"/>
            <a:ext cx="7055461" cy="2879724"/>
            <a:chOff x="838199" y="4489218"/>
            <a:chExt cx="7055461" cy="2879724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B7135A8C-1264-DE89-80EF-C8C91108FC0C}"/>
                </a:ext>
              </a:extLst>
            </p:cNvPr>
            <p:cNvSpPr/>
            <p:nvPr/>
          </p:nvSpPr>
          <p:spPr>
            <a:xfrm>
              <a:off x="838199" y="4818001"/>
              <a:ext cx="7055461" cy="255094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DC2764E6-E0C1-0680-8F2B-90742DB51439}"/>
                </a:ext>
              </a:extLst>
            </p:cNvPr>
            <p:cNvSpPr/>
            <p:nvPr/>
          </p:nvSpPr>
          <p:spPr>
            <a:xfrm>
              <a:off x="1210682" y="4489218"/>
              <a:ext cx="4179803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200" b="1" dirty="0">
                  <a:solidFill>
                    <a:schemeClr val="tx1"/>
                  </a:solidFill>
                </a:rPr>
                <a:t>Marginal estimator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99FEED61-5DED-29C8-4F2B-546785C9C543}"/>
                  </a:ext>
                </a:extLst>
              </p:cNvPr>
              <p:cNvSpPr/>
              <p:nvPr/>
            </p:nvSpPr>
            <p:spPr>
              <a:xfrm>
                <a:off x="3688400" y="4314317"/>
                <a:ext cx="7106524" cy="735584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halt in time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1/2</m:t>
                            </m:r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dirty="0" err="1">
                    <a:solidFill>
                      <a:schemeClr val="tx1"/>
                    </a:solidFill>
                  </a:rPr>
                  <a:t>w.p.</a:t>
                </a:r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/8</m:t>
                    </m:r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99FEED61-5DED-29C8-4F2B-546785C9C5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400" y="4314317"/>
                <a:ext cx="7106524" cy="735584"/>
              </a:xfrm>
              <a:prstGeom prst="roundRect">
                <a:avLst/>
              </a:prstGeom>
              <a:blipFill>
                <a:blip r:embed="rId6"/>
                <a:stretch>
                  <a:fillRect l="-856"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AC0F2A8-6145-A508-1B39-4E8460C62864}"/>
                  </a:ext>
                </a:extLst>
              </p:cNvPr>
              <p:cNvSpPr txBox="1"/>
              <p:nvPr/>
            </p:nvSpPr>
            <p:spPr>
              <a:xfrm>
                <a:off x="1029767" y="4436383"/>
                <a:ext cx="3321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1. 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AC0F2A8-6145-A508-1B39-4E8460C62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67" y="4436383"/>
                <a:ext cx="3321539" cy="523220"/>
              </a:xfrm>
              <a:prstGeom prst="rect">
                <a:avLst/>
              </a:prstGeom>
              <a:blipFill>
                <a:blip r:embed="rId7"/>
                <a:stretch>
                  <a:fillRect l="-3853" t="-12791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854790B-D53F-D4AA-3E2A-4280236CA6ED}"/>
                  </a:ext>
                </a:extLst>
              </p:cNvPr>
              <p:cNvSpPr txBox="1"/>
              <p:nvPr/>
            </p:nvSpPr>
            <p:spPr>
              <a:xfrm>
                <a:off x="1044390" y="5164911"/>
                <a:ext cx="3321539" cy="555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2.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sup>
                    </m:sSubSup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854790B-D53F-D4AA-3E2A-4280236CA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390" y="5164911"/>
                <a:ext cx="3321539" cy="555986"/>
              </a:xfrm>
              <a:prstGeom prst="rect">
                <a:avLst/>
              </a:prstGeom>
              <a:blipFill>
                <a:blip r:embed="rId8"/>
                <a:stretch>
                  <a:fillRect l="-3670" t="-7692" b="-274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2C456802-67A8-E8B9-AF38-1E40AB49C6AA}"/>
                  </a:ext>
                </a:extLst>
              </p:cNvPr>
              <p:cNvSpPr/>
              <p:nvPr/>
            </p:nvSpPr>
            <p:spPr>
              <a:xfrm>
                <a:off x="4381681" y="5175766"/>
                <a:ext cx="3787535" cy="735584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in time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1/2</m:t>
                            </m:r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2C456802-67A8-E8B9-AF38-1E40AB49C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681" y="5175766"/>
                <a:ext cx="3787535" cy="735584"/>
              </a:xfrm>
              <a:prstGeom prst="roundRect">
                <a:avLst/>
              </a:prstGeom>
              <a:blipFill>
                <a:blip r:embed="rId9"/>
                <a:stretch>
                  <a:fillRect b="-56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0EA8A65-1E95-375F-1623-AC84FA737D31}"/>
                  </a:ext>
                </a:extLst>
              </p:cNvPr>
              <p:cNvSpPr txBox="1"/>
              <p:nvPr/>
            </p:nvSpPr>
            <p:spPr>
              <a:xfrm>
                <a:off x="9344293" y="5302475"/>
                <a:ext cx="2342485" cy="603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</m:sSup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0EA8A65-1E95-375F-1623-AC84FA737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293" y="5302475"/>
                <a:ext cx="2342485" cy="6032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4A832FD2-8509-900D-978D-FD8EEDEBDB87}"/>
                  </a:ext>
                </a:extLst>
              </p:cNvPr>
              <p:cNvSpPr/>
              <p:nvPr/>
            </p:nvSpPr>
            <p:spPr>
              <a:xfrm>
                <a:off x="5856907" y="3959190"/>
                <a:ext cx="3514179" cy="51006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>
                    <a:solidFill>
                      <a:schemeClr val="tx1"/>
                    </a:solidFill>
                  </a:rPr>
                  <a:t>expand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SAW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 on the fly</a:t>
                </a:r>
              </a:p>
            </p:txBody>
          </p:sp>
        </mc:Choice>
        <mc:Fallback xmlns="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4A832FD2-8509-900D-978D-FD8EEDEBDB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907" y="3959190"/>
                <a:ext cx="3514179" cy="510060"/>
              </a:xfrm>
              <a:prstGeom prst="roundRect">
                <a:avLst/>
              </a:prstGeom>
              <a:blipFill>
                <a:blip r:embed="rId11"/>
                <a:stretch>
                  <a:fillRect t="-1163" b="-220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11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53ED-443F-DDA0-242C-D4C0DB799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Full algorithm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66DFD7E-CE4F-745E-E044-7ED2C3D9E418}"/>
              </a:ext>
            </a:extLst>
          </p:cNvPr>
          <p:cNvGrpSpPr/>
          <p:nvPr/>
        </p:nvGrpSpPr>
        <p:grpSpPr>
          <a:xfrm>
            <a:off x="838200" y="1810623"/>
            <a:ext cx="9821985" cy="3957131"/>
            <a:chOff x="838200" y="4489218"/>
            <a:chExt cx="9728341" cy="39571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5984DB06-8130-F1FE-412A-FF357561B6AA}"/>
                    </a:ext>
                  </a:extLst>
                </p:cNvPr>
                <p:cNvSpPr/>
                <p:nvPr/>
              </p:nvSpPr>
              <p:spPr>
                <a:xfrm>
                  <a:off x="838200" y="4818001"/>
                  <a:ext cx="9728341" cy="3628348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r>
                    <a:rPr lang="en-GB" sz="3200" dirty="0">
                      <a:solidFill>
                        <a:schemeClr val="tx1"/>
                      </a:solidFill>
                    </a:rPr>
                    <a:t>Repeat </a:t>
                  </a:r>
                  <a14:m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 times:</a:t>
                  </a:r>
                </a:p>
                <a:p>
                  <a:endParaRPr lang="en-GB" sz="3200" dirty="0">
                    <a:solidFill>
                      <a:schemeClr val="tx1"/>
                    </a:solidFill>
                  </a:endParaRPr>
                </a:p>
                <a:p>
                  <a:pPr marL="514350" indent="-514350">
                    <a:buAutoNum type="arabicPeriod"/>
                  </a:pPr>
                  <a:r>
                    <a:rPr lang="en-GB" sz="3200" dirty="0">
                      <a:solidFill>
                        <a:prstClr val="black"/>
                      </a:solidFill>
                    </a:rPr>
                    <a:t>E</a:t>
                  </a:r>
                  <a:r>
                    <a:rPr kumimoji="0" lang="en-GB" sz="3200" b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stimate</a:t>
                  </a:r>
                  <a:r>
                    <a:rPr kumimoji="0" lang="en-GB" sz="3200" b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 all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 using</a:t>
                  </a:r>
                </a:p>
                <a:p>
                  <a:pPr marL="514350" indent="-514350">
                    <a:buAutoNum type="arabicPeriod"/>
                  </a:pPr>
                  <a:r>
                    <a:rPr lang="en-GB" sz="3200" dirty="0">
                      <a:solidFill>
                        <a:schemeClr val="tx1"/>
                      </a:solidFill>
                    </a:rPr>
                    <a:t>Compute the estimated </a:t>
                  </a:r>
                  <a14:m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  <a:p>
                  <a:endParaRPr lang="en-GB" sz="3200" dirty="0">
                    <a:solidFill>
                      <a:schemeClr val="tx1"/>
                    </a:solidFill>
                  </a:endParaRPr>
                </a:p>
                <a:p>
                  <a:r>
                    <a:rPr lang="en-GB" sz="3200" dirty="0">
                      <a:solidFill>
                        <a:schemeClr val="tx1"/>
                      </a:solidFill>
                    </a:rPr>
                    <a:t>Output the average</a:t>
                  </a:r>
                </a:p>
              </p:txBody>
            </p:sp>
          </mc:Choice>
          <mc:Fallback xmlns="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5984DB06-8130-F1FE-412A-FF357561B6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4818001"/>
                  <a:ext cx="9728341" cy="3628348"/>
                </a:xfrm>
                <a:prstGeom prst="roundRect">
                  <a:avLst/>
                </a:prstGeom>
                <a:blipFill>
                  <a:blip r:embed="rId2"/>
                  <a:stretch>
                    <a:fillRect b="-50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B9B7724-937B-8096-0EDE-372CECEA6AA8}"/>
                </a:ext>
              </a:extLst>
            </p:cNvPr>
            <p:cNvSpPr/>
            <p:nvPr/>
          </p:nvSpPr>
          <p:spPr>
            <a:xfrm>
              <a:off x="1210682" y="4489218"/>
              <a:ext cx="2400025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200" b="1" dirty="0">
                  <a:solidFill>
                    <a:schemeClr val="tx1"/>
                  </a:solidFill>
                </a:rPr>
                <a:t>Algorithm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02AEC355-5569-8F3F-9318-57102C9A26BE}"/>
                  </a:ext>
                </a:extLst>
              </p:cNvPr>
              <p:cNvSpPr/>
              <p:nvPr/>
            </p:nvSpPr>
            <p:spPr>
              <a:xfrm>
                <a:off x="6352289" y="2380605"/>
                <a:ext cx="5212861" cy="122067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: </a:t>
                </a:r>
                <a:r>
                  <a:rPr lang="en-GB" sz="2800" dirty="0" err="1">
                    <a:solidFill>
                      <a:schemeClr val="tx1"/>
                    </a:solidFill>
                  </a:rPr>
                  <a:t>w.p.</a:t>
                </a:r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/8</m:t>
                    </m:r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halt in time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1/2</m:t>
                            </m:r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02AEC355-5569-8F3F-9318-57102C9A26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289" y="2380605"/>
                <a:ext cx="5212861" cy="1220675"/>
              </a:xfrm>
              <a:prstGeom prst="roundRect">
                <a:avLst/>
              </a:prstGeom>
              <a:blipFill>
                <a:blip r:embed="rId3"/>
                <a:stretch>
                  <a:fillRect b="-14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ADA0F6C-590C-22DE-D1E4-42C3E10BFD88}"/>
                  </a:ext>
                </a:extLst>
              </p:cNvPr>
              <p:cNvSpPr/>
              <p:nvPr/>
            </p:nvSpPr>
            <p:spPr>
              <a:xfrm>
                <a:off x="8319380" y="1717909"/>
                <a:ext cx="3034420" cy="75027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set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=1/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𝑛𝑁</m:t>
                    </m:r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ADA0F6C-590C-22DE-D1E4-42C3E10BFD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380" y="1717909"/>
                <a:ext cx="3034420" cy="750278"/>
              </a:xfrm>
              <a:prstGeom prst="roundRect">
                <a:avLst/>
              </a:prstGeom>
              <a:blipFill>
                <a:blip r:embed="rId4"/>
                <a:stretch>
                  <a:fillRect b="-6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F9F8877-4FDA-AF0B-1A09-F423D9D1CC76}"/>
              </a:ext>
            </a:extLst>
          </p:cNvPr>
          <p:cNvSpPr/>
          <p:nvPr/>
        </p:nvSpPr>
        <p:spPr>
          <a:xfrm>
            <a:off x="6840377" y="3510048"/>
            <a:ext cx="3656173" cy="6074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marginal estimator</a:t>
            </a:r>
          </a:p>
        </p:txBody>
      </p:sp>
    </p:spTree>
    <p:extLst>
      <p:ext uri="{BB962C8B-B14F-4D97-AF65-F5344CB8AC3E}">
        <p14:creationId xmlns:p14="http://schemas.microsoft.com/office/powerpoint/2010/main" val="113584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9760-1FD0-810F-C5FB-AAB36ED65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marginal estimator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7C7359C-317F-435A-94BA-5CF1E7E5F298}"/>
              </a:ext>
            </a:extLst>
          </p:cNvPr>
          <p:cNvGrpSpPr/>
          <p:nvPr/>
        </p:nvGrpSpPr>
        <p:grpSpPr>
          <a:xfrm>
            <a:off x="7351804" y="1785912"/>
            <a:ext cx="4212210" cy="3584139"/>
            <a:chOff x="896296" y="2669050"/>
            <a:chExt cx="4212210" cy="3584139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377DE7C-9A12-D776-14D7-9FBD062376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7786" y="3680095"/>
              <a:ext cx="735923" cy="75125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0C2C27F-9EE4-5193-126A-AF972B0D31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45481" y="5152173"/>
              <a:ext cx="639555" cy="68258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21CC7A2-F950-4B05-56CF-060A7DAF57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7278" y="5419669"/>
              <a:ext cx="1125008" cy="67872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7478D33-0206-7190-492B-32DB1A5985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7278" y="4276555"/>
              <a:ext cx="178605" cy="114311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DC5BB46-985F-3D46-238D-8704512F71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0687" y="2823847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D1E024-B890-F371-AAE3-DA43CA88A2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5890" y="3133441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CAB67DB-753C-E3DE-BCA4-B25D77205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3682" y="3657367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0555859-5C00-7C3E-BCB2-8645E293C3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4083" y="2823847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62373D6-C97D-BE8F-4103-6AEAB40002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7380" y="3966962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6602164-9C64-ADE2-C947-61E141C22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4330" y="3703320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9075769-A4CF-6049-D169-9F75797BCFB3}"/>
                </a:ext>
              </a:extLst>
            </p:cNvPr>
            <p:cNvCxnSpPr>
              <a:cxnSpLocks/>
            </p:cNvCxnSpPr>
            <p:nvPr/>
          </p:nvCxnSpPr>
          <p:spPr>
            <a:xfrm>
              <a:off x="1244588" y="4276556"/>
              <a:ext cx="1339592" cy="8335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4E0FD31-7633-F28F-7493-17EE3BB0F1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72586" y="3133440"/>
              <a:ext cx="1297929" cy="8335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537793-8768-1C12-C042-62D3808601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55073" y="2811936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671D9AB-9B62-C32D-1C3C-F4C3113450CF}"/>
                </a:ext>
              </a:extLst>
            </p:cNvPr>
            <p:cNvSpPr/>
            <p:nvPr/>
          </p:nvSpPr>
          <p:spPr>
            <a:xfrm>
              <a:off x="1205891" y="297864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962F056-8303-FCAA-A438-B5ECD61E83A2}"/>
                </a:ext>
              </a:extLst>
            </p:cNvPr>
            <p:cNvSpPr/>
            <p:nvPr/>
          </p:nvSpPr>
          <p:spPr>
            <a:xfrm>
              <a:off x="2700279" y="266905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A57D62A-5DD0-F779-9999-886C2042C55B}"/>
                </a:ext>
              </a:extLst>
            </p:cNvPr>
            <p:cNvSpPr/>
            <p:nvPr/>
          </p:nvSpPr>
          <p:spPr>
            <a:xfrm>
              <a:off x="2390685" y="495528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8947F7-032F-297B-B4F5-D957B99A6AEA}"/>
                </a:ext>
              </a:extLst>
            </p:cNvPr>
            <p:cNvSpPr/>
            <p:nvPr/>
          </p:nvSpPr>
          <p:spPr>
            <a:xfrm>
              <a:off x="3885073" y="4645686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84B772-76EA-20C5-E697-ABD576E97B85}"/>
                </a:ext>
              </a:extLst>
            </p:cNvPr>
            <p:cNvSpPr/>
            <p:nvPr/>
          </p:nvSpPr>
          <p:spPr>
            <a:xfrm>
              <a:off x="1051093" y="412176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EA30770-FF0C-E0C3-0EE7-4D57E5E56F02}"/>
                </a:ext>
              </a:extLst>
            </p:cNvPr>
            <p:cNvSpPr/>
            <p:nvPr/>
          </p:nvSpPr>
          <p:spPr>
            <a:xfrm>
              <a:off x="2545481" y="381216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1EE9DC4-41FF-FE44-273D-BC940C9668B4}"/>
                </a:ext>
              </a:extLst>
            </p:cNvPr>
            <p:cNvSpPr/>
            <p:nvPr/>
          </p:nvSpPr>
          <p:spPr>
            <a:xfrm>
              <a:off x="4039870" y="350257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D8CEA80-E8E0-81A9-A4F1-DA210C520126}"/>
                </a:ext>
              </a:extLst>
            </p:cNvPr>
            <p:cNvSpPr/>
            <p:nvPr/>
          </p:nvSpPr>
          <p:spPr>
            <a:xfrm>
              <a:off x="4798912" y="4276557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1CBD2F8-C71A-2477-8F3E-FECAD057BF9C}"/>
                </a:ext>
              </a:extLst>
            </p:cNvPr>
            <p:cNvSpPr/>
            <p:nvPr/>
          </p:nvSpPr>
          <p:spPr>
            <a:xfrm>
              <a:off x="3030239" y="5679956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FC5DC0D-856D-56BE-9685-27C7023DF885}"/>
                </a:ext>
              </a:extLst>
            </p:cNvPr>
            <p:cNvSpPr/>
            <p:nvPr/>
          </p:nvSpPr>
          <p:spPr>
            <a:xfrm>
              <a:off x="1997489" y="5943594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F049B24-3888-2998-20D5-F712A89ADD2F}"/>
                </a:ext>
              </a:extLst>
            </p:cNvPr>
            <p:cNvSpPr/>
            <p:nvPr/>
          </p:nvSpPr>
          <p:spPr>
            <a:xfrm>
              <a:off x="896296" y="5253804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B26C38-38AF-C1A3-BF99-C0ACEF315F81}"/>
                  </a:ext>
                </a:extLst>
              </p:cNvPr>
              <p:cNvSpPr txBox="1"/>
              <p:nvPr/>
            </p:nvSpPr>
            <p:spPr>
              <a:xfrm>
                <a:off x="7318808" y="1673144"/>
                <a:ext cx="5541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B26C38-38AF-C1A3-BF99-C0ACEF315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08" y="1673144"/>
                <a:ext cx="55419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83D7BD0-7205-D58F-5C06-04FDC6C0C12F}"/>
                  </a:ext>
                </a:extLst>
              </p:cNvPr>
              <p:cNvSpPr txBox="1"/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0" dirty="0"/>
                  <a:t>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sz="2800" dirty="0"/>
                  <a:t>: 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83D7BD0-7205-D58F-5C06-04FDC6C0C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blipFill>
                <a:blip r:embed="rId3"/>
                <a:stretch>
                  <a:fillRect l="-3571" t="-12791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A49EF4A9-7725-EDFE-4A67-9EBDA5132592}"/>
              </a:ext>
            </a:extLst>
          </p:cNvPr>
          <p:cNvGrpSpPr/>
          <p:nvPr/>
        </p:nvGrpSpPr>
        <p:grpSpPr>
          <a:xfrm>
            <a:off x="573970" y="2309132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B3DD55E3-409B-7211-1279-EF6C4201D49A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Choose a proper boundary </a:t>
                  </a:r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B3DD55E3-409B-7211-1279-EF6C4201D4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4"/>
                  <a:stretch>
                    <a:fillRect b="-2037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D4F96561-B6E3-E3E7-DB58-BF448FFE73FE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9C3AA47-4CC2-551A-9043-7BFF0FFE3DDB}"/>
              </a:ext>
            </a:extLst>
          </p:cNvPr>
          <p:cNvGrpSpPr/>
          <p:nvPr/>
        </p:nvGrpSpPr>
        <p:grpSpPr>
          <a:xfrm>
            <a:off x="573970" y="3624088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0DBF6E0C-4BC9-5AA2-F728-2313F4E46D54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Sample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correct distribution</a:t>
                  </a:r>
                </a:p>
              </p:txBody>
            </p:sp>
          </mc:Choice>
          <mc:Fallback xmlns=""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0DBF6E0C-4BC9-5AA2-F728-2313F4E46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5"/>
                  <a:stretch>
                    <a:fillRect b="-201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D2DFD21-BF1C-576F-F869-12E1CEE9CA39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516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9760-1FD0-810F-C5FB-AAB36ED65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marginal estimator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7C7359C-317F-435A-94BA-5CF1E7E5F298}"/>
              </a:ext>
            </a:extLst>
          </p:cNvPr>
          <p:cNvGrpSpPr/>
          <p:nvPr/>
        </p:nvGrpSpPr>
        <p:grpSpPr>
          <a:xfrm>
            <a:off x="7351804" y="1785912"/>
            <a:ext cx="4212210" cy="3584139"/>
            <a:chOff x="896296" y="2669050"/>
            <a:chExt cx="4212210" cy="3584139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377DE7C-9A12-D776-14D7-9FBD062376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7786" y="3680095"/>
              <a:ext cx="735923" cy="75125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0C2C27F-9EE4-5193-126A-AF972B0D31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45481" y="5152173"/>
              <a:ext cx="639555" cy="68258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21CC7A2-F950-4B05-56CF-060A7DAF57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7278" y="5419669"/>
              <a:ext cx="1125008" cy="67872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7478D33-0206-7190-492B-32DB1A5985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7278" y="4276555"/>
              <a:ext cx="178605" cy="114311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DC5BB46-985F-3D46-238D-8704512F71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0687" y="2823847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D1E024-B890-F371-AAE3-DA43CA88A2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5890" y="3133441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CAB67DB-753C-E3DE-BCA4-B25D77205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3682" y="3657367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0555859-5C00-7C3E-BCB2-8645E293C3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4083" y="2823847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62373D6-C97D-BE8F-4103-6AEAB40002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7380" y="3966962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6602164-9C64-ADE2-C947-61E141C22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4330" y="3703320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9075769-A4CF-6049-D169-9F75797BCFB3}"/>
                </a:ext>
              </a:extLst>
            </p:cNvPr>
            <p:cNvCxnSpPr>
              <a:cxnSpLocks/>
            </p:cNvCxnSpPr>
            <p:nvPr/>
          </p:nvCxnSpPr>
          <p:spPr>
            <a:xfrm>
              <a:off x="1244588" y="4276556"/>
              <a:ext cx="1339592" cy="8335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4E0FD31-7633-F28F-7493-17EE3BB0F1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72586" y="3133440"/>
              <a:ext cx="1297929" cy="8335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537793-8768-1C12-C042-62D3808601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55073" y="2811936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671D9AB-9B62-C32D-1C3C-F4C3113450CF}"/>
                </a:ext>
              </a:extLst>
            </p:cNvPr>
            <p:cNvSpPr/>
            <p:nvPr/>
          </p:nvSpPr>
          <p:spPr>
            <a:xfrm>
              <a:off x="1205891" y="297864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962F056-8303-FCAA-A438-B5ECD61E83A2}"/>
                </a:ext>
              </a:extLst>
            </p:cNvPr>
            <p:cNvSpPr/>
            <p:nvPr/>
          </p:nvSpPr>
          <p:spPr>
            <a:xfrm>
              <a:off x="2700279" y="266905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A57D62A-5DD0-F779-9999-886C2042C55B}"/>
                </a:ext>
              </a:extLst>
            </p:cNvPr>
            <p:cNvSpPr/>
            <p:nvPr/>
          </p:nvSpPr>
          <p:spPr>
            <a:xfrm>
              <a:off x="2390685" y="4955280"/>
              <a:ext cx="309594" cy="30959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8947F7-032F-297B-B4F5-D957B99A6AEA}"/>
                </a:ext>
              </a:extLst>
            </p:cNvPr>
            <p:cNvSpPr/>
            <p:nvPr/>
          </p:nvSpPr>
          <p:spPr>
            <a:xfrm>
              <a:off x="3885073" y="4645686"/>
              <a:ext cx="309594" cy="30959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84B772-76EA-20C5-E697-ABD576E97B85}"/>
                </a:ext>
              </a:extLst>
            </p:cNvPr>
            <p:cNvSpPr/>
            <p:nvPr/>
          </p:nvSpPr>
          <p:spPr>
            <a:xfrm>
              <a:off x="1051093" y="412176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EA30770-FF0C-E0C3-0EE7-4D57E5E56F02}"/>
                </a:ext>
              </a:extLst>
            </p:cNvPr>
            <p:cNvSpPr/>
            <p:nvPr/>
          </p:nvSpPr>
          <p:spPr>
            <a:xfrm>
              <a:off x="2545481" y="381216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1EE9DC4-41FF-FE44-273D-BC940C9668B4}"/>
                </a:ext>
              </a:extLst>
            </p:cNvPr>
            <p:cNvSpPr/>
            <p:nvPr/>
          </p:nvSpPr>
          <p:spPr>
            <a:xfrm>
              <a:off x="4039870" y="3502571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D8CEA80-E8E0-81A9-A4F1-DA210C520126}"/>
                </a:ext>
              </a:extLst>
            </p:cNvPr>
            <p:cNvSpPr/>
            <p:nvPr/>
          </p:nvSpPr>
          <p:spPr>
            <a:xfrm>
              <a:off x="4798912" y="4276557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1CBD2F8-C71A-2477-8F3E-FECAD057BF9C}"/>
                </a:ext>
              </a:extLst>
            </p:cNvPr>
            <p:cNvSpPr/>
            <p:nvPr/>
          </p:nvSpPr>
          <p:spPr>
            <a:xfrm>
              <a:off x="3030239" y="5679956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FC5DC0D-856D-56BE-9685-27C7023DF885}"/>
                </a:ext>
              </a:extLst>
            </p:cNvPr>
            <p:cNvSpPr/>
            <p:nvPr/>
          </p:nvSpPr>
          <p:spPr>
            <a:xfrm>
              <a:off x="1997489" y="5943594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F049B24-3888-2998-20D5-F712A89ADD2F}"/>
                </a:ext>
              </a:extLst>
            </p:cNvPr>
            <p:cNvSpPr/>
            <p:nvPr/>
          </p:nvSpPr>
          <p:spPr>
            <a:xfrm>
              <a:off x="896296" y="5253804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B26C38-38AF-C1A3-BF99-C0ACEF315F81}"/>
                  </a:ext>
                </a:extLst>
              </p:cNvPr>
              <p:cNvSpPr txBox="1"/>
              <p:nvPr/>
            </p:nvSpPr>
            <p:spPr>
              <a:xfrm>
                <a:off x="7318808" y="1673144"/>
                <a:ext cx="5541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B26C38-38AF-C1A3-BF99-C0ACEF315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08" y="1673144"/>
                <a:ext cx="55419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83D7BD0-7205-D58F-5C06-04FDC6C0C12F}"/>
                  </a:ext>
                </a:extLst>
              </p:cNvPr>
              <p:cNvSpPr txBox="1"/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0" dirty="0"/>
                  <a:t>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sz="2800" dirty="0"/>
                  <a:t>: 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83D7BD0-7205-D58F-5C06-04FDC6C0C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blipFill>
                <a:blip r:embed="rId3"/>
                <a:stretch>
                  <a:fillRect l="-3571" t="-12791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A49EF4A9-7725-EDFE-4A67-9EBDA5132592}"/>
              </a:ext>
            </a:extLst>
          </p:cNvPr>
          <p:cNvGrpSpPr/>
          <p:nvPr/>
        </p:nvGrpSpPr>
        <p:grpSpPr>
          <a:xfrm>
            <a:off x="573970" y="2309132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B3DD55E3-409B-7211-1279-EF6C4201D49A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Choose a proper boundary </a:t>
                  </a:r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B3DD55E3-409B-7211-1279-EF6C4201D4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4"/>
                  <a:stretch>
                    <a:fillRect b="-2037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D4F96561-B6E3-E3E7-DB58-BF448FFE73FE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9C3AA47-4CC2-551A-9043-7BFF0FFE3DDB}"/>
              </a:ext>
            </a:extLst>
          </p:cNvPr>
          <p:cNvGrpSpPr/>
          <p:nvPr/>
        </p:nvGrpSpPr>
        <p:grpSpPr>
          <a:xfrm>
            <a:off x="573970" y="3624088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0DBF6E0C-4BC9-5AA2-F728-2313F4E46D54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Sample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correct distribution</a:t>
                  </a:r>
                </a:p>
              </p:txBody>
            </p:sp>
          </mc:Choice>
          <mc:Fallback xmlns=""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0DBF6E0C-4BC9-5AA2-F728-2313F4E46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5"/>
                  <a:stretch>
                    <a:fillRect b="-201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D2DFD21-BF1C-576F-F869-12E1CEE9CA39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5462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9760-1FD0-810F-C5FB-AAB36ED65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marginal estimator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7C7359C-317F-435A-94BA-5CF1E7E5F298}"/>
              </a:ext>
            </a:extLst>
          </p:cNvPr>
          <p:cNvGrpSpPr/>
          <p:nvPr/>
        </p:nvGrpSpPr>
        <p:grpSpPr>
          <a:xfrm>
            <a:off x="7351804" y="1785912"/>
            <a:ext cx="4212210" cy="3584139"/>
            <a:chOff x="896296" y="2669050"/>
            <a:chExt cx="4212210" cy="3584139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377DE7C-9A12-D776-14D7-9FBD062376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7786" y="3680095"/>
              <a:ext cx="735923" cy="75125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0C2C27F-9EE4-5193-126A-AF972B0D31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45481" y="5152173"/>
              <a:ext cx="639555" cy="68258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21CC7A2-F950-4B05-56CF-060A7DAF57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7278" y="5419669"/>
              <a:ext cx="1125008" cy="67872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7478D33-0206-7190-492B-32DB1A5985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7278" y="4276555"/>
              <a:ext cx="178605" cy="114311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DC5BB46-985F-3D46-238D-8704512F71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0687" y="2823847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D1E024-B890-F371-AAE3-DA43CA88A2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5890" y="3133441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CAB67DB-753C-E3DE-BCA4-B25D77205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3682" y="3657367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0555859-5C00-7C3E-BCB2-8645E293C3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4083" y="2823847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62373D6-C97D-BE8F-4103-6AEAB40002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7380" y="3966962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6602164-9C64-ADE2-C947-61E141C22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4330" y="3703320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9075769-A4CF-6049-D169-9F75797BCFB3}"/>
                </a:ext>
              </a:extLst>
            </p:cNvPr>
            <p:cNvCxnSpPr>
              <a:cxnSpLocks/>
            </p:cNvCxnSpPr>
            <p:nvPr/>
          </p:nvCxnSpPr>
          <p:spPr>
            <a:xfrm>
              <a:off x="1244588" y="4276556"/>
              <a:ext cx="1339592" cy="8335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4E0FD31-7633-F28F-7493-17EE3BB0F1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72586" y="3133440"/>
              <a:ext cx="1297929" cy="8335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537793-8768-1C12-C042-62D3808601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55073" y="2811936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671D9AB-9B62-C32D-1C3C-F4C3113450CF}"/>
                </a:ext>
              </a:extLst>
            </p:cNvPr>
            <p:cNvSpPr/>
            <p:nvPr/>
          </p:nvSpPr>
          <p:spPr>
            <a:xfrm>
              <a:off x="1205891" y="297864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962F056-8303-FCAA-A438-B5ECD61E83A2}"/>
                </a:ext>
              </a:extLst>
            </p:cNvPr>
            <p:cNvSpPr/>
            <p:nvPr/>
          </p:nvSpPr>
          <p:spPr>
            <a:xfrm>
              <a:off x="2700279" y="266905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A57D62A-5DD0-F779-9999-886C2042C55B}"/>
                </a:ext>
              </a:extLst>
            </p:cNvPr>
            <p:cNvSpPr/>
            <p:nvPr/>
          </p:nvSpPr>
          <p:spPr>
            <a:xfrm>
              <a:off x="2390685" y="4955280"/>
              <a:ext cx="309594" cy="30959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8947F7-032F-297B-B4F5-D957B99A6AEA}"/>
                </a:ext>
              </a:extLst>
            </p:cNvPr>
            <p:cNvSpPr/>
            <p:nvPr/>
          </p:nvSpPr>
          <p:spPr>
            <a:xfrm>
              <a:off x="3885073" y="4645686"/>
              <a:ext cx="309594" cy="30959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84B772-76EA-20C5-E697-ABD576E97B85}"/>
                </a:ext>
              </a:extLst>
            </p:cNvPr>
            <p:cNvSpPr/>
            <p:nvPr/>
          </p:nvSpPr>
          <p:spPr>
            <a:xfrm>
              <a:off x="1051093" y="412176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EA30770-FF0C-E0C3-0EE7-4D57E5E56F02}"/>
                </a:ext>
              </a:extLst>
            </p:cNvPr>
            <p:cNvSpPr/>
            <p:nvPr/>
          </p:nvSpPr>
          <p:spPr>
            <a:xfrm>
              <a:off x="2545481" y="381216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1EE9DC4-41FF-FE44-273D-BC940C9668B4}"/>
                </a:ext>
              </a:extLst>
            </p:cNvPr>
            <p:cNvSpPr/>
            <p:nvPr/>
          </p:nvSpPr>
          <p:spPr>
            <a:xfrm>
              <a:off x="4039870" y="3502571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D8CEA80-E8E0-81A9-A4F1-DA210C520126}"/>
                </a:ext>
              </a:extLst>
            </p:cNvPr>
            <p:cNvSpPr/>
            <p:nvPr/>
          </p:nvSpPr>
          <p:spPr>
            <a:xfrm>
              <a:off x="4798912" y="4276557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1CBD2F8-C71A-2477-8F3E-FECAD057BF9C}"/>
                </a:ext>
              </a:extLst>
            </p:cNvPr>
            <p:cNvSpPr/>
            <p:nvPr/>
          </p:nvSpPr>
          <p:spPr>
            <a:xfrm>
              <a:off x="3030239" y="5679956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FC5DC0D-856D-56BE-9685-27C7023DF885}"/>
                </a:ext>
              </a:extLst>
            </p:cNvPr>
            <p:cNvSpPr/>
            <p:nvPr/>
          </p:nvSpPr>
          <p:spPr>
            <a:xfrm>
              <a:off x="1997489" y="5943594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F049B24-3888-2998-20D5-F712A89ADD2F}"/>
                </a:ext>
              </a:extLst>
            </p:cNvPr>
            <p:cNvSpPr/>
            <p:nvPr/>
          </p:nvSpPr>
          <p:spPr>
            <a:xfrm>
              <a:off x="896296" y="5253804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B26C38-38AF-C1A3-BF99-C0ACEF315F81}"/>
                  </a:ext>
                </a:extLst>
              </p:cNvPr>
              <p:cNvSpPr txBox="1"/>
              <p:nvPr/>
            </p:nvSpPr>
            <p:spPr>
              <a:xfrm>
                <a:off x="7318808" y="1673144"/>
                <a:ext cx="5541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B26C38-38AF-C1A3-BF99-C0ACEF315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08" y="1673144"/>
                <a:ext cx="55419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83D7BD0-7205-D58F-5C06-04FDC6C0C12F}"/>
                  </a:ext>
                </a:extLst>
              </p:cNvPr>
              <p:cNvSpPr txBox="1"/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0" dirty="0"/>
                  <a:t>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sz="2800" dirty="0"/>
                  <a:t>: 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83D7BD0-7205-D58F-5C06-04FDC6C0C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blipFill>
                <a:blip r:embed="rId3"/>
                <a:stretch>
                  <a:fillRect l="-3571" t="-12791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A49EF4A9-7725-EDFE-4A67-9EBDA5132592}"/>
              </a:ext>
            </a:extLst>
          </p:cNvPr>
          <p:cNvGrpSpPr/>
          <p:nvPr/>
        </p:nvGrpSpPr>
        <p:grpSpPr>
          <a:xfrm>
            <a:off x="573970" y="2309132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B3DD55E3-409B-7211-1279-EF6C4201D49A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Choose a proper boundary </a:t>
                  </a:r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B3DD55E3-409B-7211-1279-EF6C4201D4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4"/>
                  <a:stretch>
                    <a:fillRect b="-2037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D4F96561-B6E3-E3E7-DB58-BF448FFE73FE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9C3AA47-4CC2-551A-9043-7BFF0FFE3DDB}"/>
              </a:ext>
            </a:extLst>
          </p:cNvPr>
          <p:cNvGrpSpPr/>
          <p:nvPr/>
        </p:nvGrpSpPr>
        <p:grpSpPr>
          <a:xfrm>
            <a:off x="573970" y="3624088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0DBF6E0C-4BC9-5AA2-F728-2313F4E46D54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Sample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correct distribution</a:t>
                  </a:r>
                </a:p>
              </p:txBody>
            </p:sp>
          </mc:Choice>
          <mc:Fallback xmlns=""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0DBF6E0C-4BC9-5AA2-F728-2313F4E46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5"/>
                  <a:stretch>
                    <a:fillRect b="-201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D2DFD21-BF1C-576F-F869-12E1CEE9CA39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B2B99F8-D9A1-D415-28B5-5A61F0800D2A}"/>
              </a:ext>
            </a:extLst>
          </p:cNvPr>
          <p:cNvGrpSpPr/>
          <p:nvPr/>
        </p:nvGrpSpPr>
        <p:grpSpPr>
          <a:xfrm>
            <a:off x="573970" y="4885026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: Rounded Corners 49">
                  <a:extLst>
                    <a:ext uri="{FF2B5EF4-FFF2-40B4-BE49-F238E27FC236}">
                      <a16:creationId xmlns:a16="http://schemas.microsoft.com/office/drawing/2014/main" id="{8FF79C83-EADA-56C4-C421-B033D1075316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Compute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</m:sSubSup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as an estimator</a:t>
                  </a:r>
                </a:p>
              </p:txBody>
            </p:sp>
          </mc:Choice>
          <mc:Fallback xmlns="">
            <p:sp>
              <p:nvSpPr>
                <p:cNvPr id="50" name="Rectangle: Rounded Corners 49">
                  <a:extLst>
                    <a:ext uri="{FF2B5EF4-FFF2-40B4-BE49-F238E27FC236}">
                      <a16:creationId xmlns:a16="http://schemas.microsoft.com/office/drawing/2014/main" id="{8FF79C83-EADA-56C4-C421-B033D1075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6"/>
                  <a:stretch>
                    <a:fillRect b="-1834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CD24A93A-62DA-E254-F82F-C2AD600D2C7D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41B1B47-8B73-7EB0-6FDC-986AE24E2D2E}"/>
              </a:ext>
            </a:extLst>
          </p:cNvPr>
          <p:cNvSpPr/>
          <p:nvPr/>
        </p:nvSpPr>
        <p:spPr>
          <a:xfrm>
            <a:off x="4314118" y="4807253"/>
            <a:ext cx="2863181" cy="5232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exact computation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4AF14F-2EAB-DA0E-F9E8-1067C15FEA60}"/>
              </a:ext>
            </a:extLst>
          </p:cNvPr>
          <p:cNvSpPr/>
          <p:nvPr/>
        </p:nvSpPr>
        <p:spPr>
          <a:xfrm rot="20802083">
            <a:off x="6953274" y="1459788"/>
            <a:ext cx="3941405" cy="316338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81829E7-DA29-EC2E-8D3A-EA2B4B51BC37}"/>
              </a:ext>
            </a:extLst>
          </p:cNvPr>
          <p:cNvSpPr/>
          <p:nvPr/>
        </p:nvSpPr>
        <p:spPr>
          <a:xfrm>
            <a:off x="4314118" y="3545966"/>
            <a:ext cx="2863181" cy="5232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variance emerges</a:t>
            </a:r>
          </a:p>
        </p:txBody>
      </p:sp>
    </p:spTree>
    <p:extLst>
      <p:ext uri="{BB962C8B-B14F-4D97-AF65-F5344CB8AC3E}">
        <p14:creationId xmlns:p14="http://schemas.microsoft.com/office/powerpoint/2010/main" val="64553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D010-59C5-5A34-61E2-5BAB88A1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Beyond hard-core?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752A5F-0A30-69D8-E5D5-C428A93D099F}"/>
              </a:ext>
            </a:extLst>
          </p:cNvPr>
          <p:cNvGrpSpPr/>
          <p:nvPr/>
        </p:nvGrpSpPr>
        <p:grpSpPr>
          <a:xfrm>
            <a:off x="573970" y="2309132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5CF52696-63E1-8948-6C3F-167DA27B4280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Choose a proper boundary </a:t>
                  </a:r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5CF52696-63E1-8948-6C3F-167DA27B42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2"/>
                  <a:stretch>
                    <a:fillRect b="-2037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A0994DE-DD56-8967-8793-3216CF728E44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4E1F150-1713-4B0F-4485-3CB0D601B727}"/>
              </a:ext>
            </a:extLst>
          </p:cNvPr>
          <p:cNvGrpSpPr/>
          <p:nvPr/>
        </p:nvGrpSpPr>
        <p:grpSpPr>
          <a:xfrm>
            <a:off x="573970" y="3624088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99AD7A21-4E16-5BB3-B1A3-23330B225B5F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Sample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correct distribution</a:t>
                  </a:r>
                </a:p>
              </p:txBody>
            </p:sp>
          </mc:Choice>
          <mc:Fallback xmlns="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99AD7A21-4E16-5BB3-B1A3-23330B225B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3"/>
                  <a:stretch>
                    <a:fillRect b="-201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D587FB9-A367-83FF-3AC9-35C5803E5605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FA043D8-1E7F-89B5-52C3-40C4B4D1EBCA}"/>
              </a:ext>
            </a:extLst>
          </p:cNvPr>
          <p:cNvGrpSpPr/>
          <p:nvPr/>
        </p:nvGrpSpPr>
        <p:grpSpPr>
          <a:xfrm>
            <a:off x="573970" y="4885026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0AA44AFE-2DF1-3DD1-E644-33CC6B452DA4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Compute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</m:sSubSup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as an estimator</a:t>
                  </a:r>
                </a:p>
              </p:txBody>
            </p:sp>
          </mc:Choice>
          <mc:Fallback xmlns="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0AA44AFE-2DF1-3DD1-E644-33CC6B452D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4"/>
                  <a:stretch>
                    <a:fillRect b="-1834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C5E3C03-1AC4-9D28-4EC7-997715352051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1AA5EA-0F3D-3B2A-0450-F9E4D545ED03}"/>
              </a:ext>
            </a:extLst>
          </p:cNvPr>
          <p:cNvSpPr/>
          <p:nvPr/>
        </p:nvSpPr>
        <p:spPr>
          <a:xfrm>
            <a:off x="4314118" y="4807253"/>
            <a:ext cx="2863181" cy="5232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exact 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3324DD-F1D7-4E6A-4B7B-87D587EED44A}"/>
                  </a:ext>
                </a:extLst>
              </p:cNvPr>
              <p:cNvSpPr txBox="1"/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0" dirty="0"/>
                  <a:t>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sz="2800" dirty="0"/>
                  <a:t>: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3324DD-F1D7-4E6A-4B7B-87D587EED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blipFill>
                <a:blip r:embed="rId5"/>
                <a:stretch>
                  <a:fillRect l="-3571" t="-12791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3272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5A8749-568F-3C77-91D0-81526027C42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General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dirty="0"/>
                  <a:t>-spin system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5A8749-568F-3C77-91D0-81526027C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CBCCCC-766C-C8CC-084D-2D4A2198AD13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4377B62-3F36-D8A1-E874-F4033A0F1033}"/>
              </a:ext>
            </a:extLst>
          </p:cNvPr>
          <p:cNvGrpSpPr/>
          <p:nvPr/>
        </p:nvGrpSpPr>
        <p:grpSpPr>
          <a:xfrm>
            <a:off x="1051093" y="2669050"/>
            <a:ext cx="3298371" cy="2595825"/>
            <a:chOff x="1062444" y="1933302"/>
            <a:chExt cx="2412275" cy="1898465"/>
          </a:xfrm>
          <a:solidFill>
            <a:schemeClr val="bg1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F8DE362-7882-B297-38A1-56C78BA535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grpFill/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B7469E-52F4-4C63-63C7-77B717CAB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grpFill/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E755D73-2DD3-A8A7-19AC-222BEB86B3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grpFill/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4B4CD42-6323-81A1-1031-BB7BD954B9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grpFill/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76CBA2-1EFD-6151-B0B5-73370A688A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grpFill/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087951D-F2FC-630F-4854-68438091AA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grpFill/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B4F3C58-384A-C299-A7AA-4DE80DF17D5C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grpFill/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AA2AD08-ED17-BEA2-BEC4-8588096B97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grpFill/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838A7-4958-F5D2-3A4C-3D55E76949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grpFill/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DA2CEE0-AA1A-C807-25FD-F9EDE3B490A4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grp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EAA4E59-3018-CD90-B877-BAB7E47273E2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grp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D004A91-988B-EAF8-EA02-4DE864077CD1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grp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F921BC5-C77F-111C-D6CA-220D792B51F0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grp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3C632CE-F6BA-44EB-6DEE-A133A8AB8476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grp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57EA18A-97B4-5BC5-4349-C072EB8BEB58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grp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F8322B1-9120-A4D2-EF31-15CD924ECCEB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grp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436395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5A8749-568F-3C77-91D0-81526027C42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General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dirty="0"/>
                  <a:t>-spin system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5A8749-568F-3C77-91D0-81526027C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CBCCCC-766C-C8CC-084D-2D4A2198AD13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967362-784E-9BC3-B2EF-9C2868E70F7F}"/>
                  </a:ext>
                </a:extLst>
              </p:cNvPr>
              <p:cNvSpPr txBox="1"/>
              <p:nvPr/>
            </p:nvSpPr>
            <p:spPr>
              <a:xfrm>
                <a:off x="4627943" y="1537895"/>
                <a:ext cx="6096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3200" dirty="0">
                    <a:solidFill>
                      <a:srgbClr val="FF0000"/>
                    </a:solidFill>
                  </a:rPr>
                  <a:t>Interaction matrix</a:t>
                </a:r>
                <a:r>
                  <a:rPr lang="en-GB" sz="32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3200" dirty="0"/>
                  <a:t>: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3200" dirty="0"/>
                  <a:t> matrix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967362-784E-9BC3-B2EF-9C2868E70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943" y="1537895"/>
                <a:ext cx="6096000" cy="584775"/>
              </a:xfrm>
              <a:prstGeom prst="rect">
                <a:avLst/>
              </a:prstGeom>
              <a:blipFill>
                <a:blip r:embed="rId3"/>
                <a:stretch>
                  <a:fillRect l="-2500" t="-13542" r="-2000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5943F9-D13E-7D3D-4AF7-D418AB3FF20B}"/>
                  </a:ext>
                </a:extLst>
              </p:cNvPr>
              <p:cNvSpPr txBox="1"/>
              <p:nvPr/>
            </p:nvSpPr>
            <p:spPr>
              <a:xfrm>
                <a:off x="4647042" y="3210183"/>
                <a:ext cx="6096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3200" dirty="0">
                    <a:solidFill>
                      <a:srgbClr val="FF0000"/>
                    </a:solidFill>
                  </a:rPr>
                  <a:t>External field</a:t>
                </a:r>
                <a:r>
                  <a:rPr lang="en-GB" sz="32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sz="3200" dirty="0"/>
                  <a:t>: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3200" dirty="0"/>
                  <a:t>-dim vector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5943F9-D13E-7D3D-4AF7-D418AB3FF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042" y="3210183"/>
                <a:ext cx="6096000" cy="584775"/>
              </a:xfrm>
              <a:prstGeom prst="rect">
                <a:avLst/>
              </a:prstGeom>
              <a:blipFill>
                <a:blip r:embed="rId4"/>
                <a:stretch>
                  <a:fillRect l="-2500" t="-13542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0417CAC-432E-3C92-C9B1-9CBFD8CCCBFC}"/>
              </a:ext>
            </a:extLst>
          </p:cNvPr>
          <p:cNvSpPr/>
          <p:nvPr/>
        </p:nvSpPr>
        <p:spPr>
          <a:xfrm>
            <a:off x="2032000" y="1663854"/>
            <a:ext cx="3779520" cy="1052916"/>
          </a:xfrm>
          <a:custGeom>
            <a:avLst/>
            <a:gdLst>
              <a:gd name="connsiteX0" fmla="*/ 3799840 w 3799840"/>
              <a:gd name="connsiteY0" fmla="*/ 519666 h 1289889"/>
              <a:gd name="connsiteX1" fmla="*/ 2397760 w 3799840"/>
              <a:gd name="connsiteY1" fmla="*/ 1210546 h 1289889"/>
              <a:gd name="connsiteX2" fmla="*/ 1940560 w 3799840"/>
              <a:gd name="connsiteY2" fmla="*/ 1139426 h 1289889"/>
              <a:gd name="connsiteX3" fmla="*/ 447040 w 3799840"/>
              <a:gd name="connsiteY3" fmla="*/ 1506 h 1289889"/>
              <a:gd name="connsiteX4" fmla="*/ 0 w 3799840"/>
              <a:gd name="connsiteY4" fmla="*/ 946386 h 1289889"/>
              <a:gd name="connsiteX0" fmla="*/ 3799840 w 3799840"/>
              <a:gd name="connsiteY0" fmla="*/ 519666 h 1246565"/>
              <a:gd name="connsiteX1" fmla="*/ 2397760 w 3799840"/>
              <a:gd name="connsiteY1" fmla="*/ 1210546 h 1246565"/>
              <a:gd name="connsiteX2" fmla="*/ 1483360 w 3799840"/>
              <a:gd name="connsiteY2" fmla="*/ 1027666 h 1246565"/>
              <a:gd name="connsiteX3" fmla="*/ 447040 w 3799840"/>
              <a:gd name="connsiteY3" fmla="*/ 1506 h 1246565"/>
              <a:gd name="connsiteX4" fmla="*/ 0 w 3799840"/>
              <a:gd name="connsiteY4" fmla="*/ 946386 h 1246565"/>
              <a:gd name="connsiteX0" fmla="*/ 3799840 w 3799840"/>
              <a:gd name="connsiteY0" fmla="*/ 519666 h 1238183"/>
              <a:gd name="connsiteX1" fmla="*/ 2682240 w 3799840"/>
              <a:gd name="connsiteY1" fmla="*/ 1200386 h 1238183"/>
              <a:gd name="connsiteX2" fmla="*/ 1483360 w 3799840"/>
              <a:gd name="connsiteY2" fmla="*/ 1027666 h 1238183"/>
              <a:gd name="connsiteX3" fmla="*/ 447040 w 3799840"/>
              <a:gd name="connsiteY3" fmla="*/ 1506 h 1238183"/>
              <a:gd name="connsiteX4" fmla="*/ 0 w 3799840"/>
              <a:gd name="connsiteY4" fmla="*/ 946386 h 1238183"/>
              <a:gd name="connsiteX0" fmla="*/ 3799840 w 3799840"/>
              <a:gd name="connsiteY0" fmla="*/ 518906 h 1473946"/>
              <a:gd name="connsiteX1" fmla="*/ 2682240 w 3799840"/>
              <a:gd name="connsiteY1" fmla="*/ 1199626 h 1473946"/>
              <a:gd name="connsiteX2" fmla="*/ 1483360 w 3799840"/>
              <a:gd name="connsiteY2" fmla="*/ 1026906 h 1473946"/>
              <a:gd name="connsiteX3" fmla="*/ 447040 w 3799840"/>
              <a:gd name="connsiteY3" fmla="*/ 746 h 1473946"/>
              <a:gd name="connsiteX4" fmla="*/ 0 w 3799840"/>
              <a:gd name="connsiteY4" fmla="*/ 1473946 h 1473946"/>
              <a:gd name="connsiteX0" fmla="*/ 3759200 w 3759200"/>
              <a:gd name="connsiteY0" fmla="*/ 519227 h 1237744"/>
              <a:gd name="connsiteX1" fmla="*/ 2641600 w 3759200"/>
              <a:gd name="connsiteY1" fmla="*/ 1199947 h 1237744"/>
              <a:gd name="connsiteX2" fmla="*/ 1442720 w 3759200"/>
              <a:gd name="connsiteY2" fmla="*/ 1027227 h 1237744"/>
              <a:gd name="connsiteX3" fmla="*/ 406400 w 3759200"/>
              <a:gd name="connsiteY3" fmla="*/ 1067 h 1237744"/>
              <a:gd name="connsiteX4" fmla="*/ 0 w 3759200"/>
              <a:gd name="connsiteY4" fmla="*/ 1159307 h 1237744"/>
              <a:gd name="connsiteX0" fmla="*/ 3759200 w 3759200"/>
              <a:gd name="connsiteY0" fmla="*/ 519227 h 1211200"/>
              <a:gd name="connsiteX1" fmla="*/ 2641600 w 3759200"/>
              <a:gd name="connsiteY1" fmla="*/ 1199947 h 1211200"/>
              <a:gd name="connsiteX2" fmla="*/ 1432560 w 3759200"/>
              <a:gd name="connsiteY2" fmla="*/ 874827 h 1211200"/>
              <a:gd name="connsiteX3" fmla="*/ 406400 w 3759200"/>
              <a:gd name="connsiteY3" fmla="*/ 1067 h 1211200"/>
              <a:gd name="connsiteX4" fmla="*/ 0 w 3759200"/>
              <a:gd name="connsiteY4" fmla="*/ 1159307 h 1211200"/>
              <a:gd name="connsiteX0" fmla="*/ 3759200 w 3759200"/>
              <a:gd name="connsiteY0" fmla="*/ 519227 h 1159307"/>
              <a:gd name="connsiteX1" fmla="*/ 2641600 w 3759200"/>
              <a:gd name="connsiteY1" fmla="*/ 1047547 h 1159307"/>
              <a:gd name="connsiteX2" fmla="*/ 1432560 w 3759200"/>
              <a:gd name="connsiteY2" fmla="*/ 874827 h 1159307"/>
              <a:gd name="connsiteX3" fmla="*/ 406400 w 3759200"/>
              <a:gd name="connsiteY3" fmla="*/ 1067 h 1159307"/>
              <a:gd name="connsiteX4" fmla="*/ 0 w 3759200"/>
              <a:gd name="connsiteY4" fmla="*/ 1159307 h 1159307"/>
              <a:gd name="connsiteX0" fmla="*/ 3759200 w 3759200"/>
              <a:gd name="connsiteY0" fmla="*/ 519227 h 1159307"/>
              <a:gd name="connsiteX1" fmla="*/ 2641600 w 3759200"/>
              <a:gd name="connsiteY1" fmla="*/ 1047547 h 1159307"/>
              <a:gd name="connsiteX2" fmla="*/ 1473200 w 3759200"/>
              <a:gd name="connsiteY2" fmla="*/ 722427 h 1159307"/>
              <a:gd name="connsiteX3" fmla="*/ 406400 w 3759200"/>
              <a:gd name="connsiteY3" fmla="*/ 1067 h 1159307"/>
              <a:gd name="connsiteX4" fmla="*/ 0 w 3759200"/>
              <a:gd name="connsiteY4" fmla="*/ 1159307 h 1159307"/>
              <a:gd name="connsiteX0" fmla="*/ 3779520 w 3779520"/>
              <a:gd name="connsiteY0" fmla="*/ 520545 h 1052916"/>
              <a:gd name="connsiteX1" fmla="*/ 2661920 w 3779520"/>
              <a:gd name="connsiteY1" fmla="*/ 1048865 h 1052916"/>
              <a:gd name="connsiteX2" fmla="*/ 1493520 w 3779520"/>
              <a:gd name="connsiteY2" fmla="*/ 723745 h 1052916"/>
              <a:gd name="connsiteX3" fmla="*/ 426720 w 3779520"/>
              <a:gd name="connsiteY3" fmla="*/ 2385 h 1052916"/>
              <a:gd name="connsiteX4" fmla="*/ 0 w 3779520"/>
              <a:gd name="connsiteY4" fmla="*/ 754225 h 1052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9520" h="1052916">
                <a:moveTo>
                  <a:pt x="3779520" y="520545"/>
                </a:moveTo>
                <a:cubicBezTo>
                  <a:pt x="3233420" y="814338"/>
                  <a:pt x="3042920" y="1014998"/>
                  <a:pt x="2661920" y="1048865"/>
                </a:cubicBezTo>
                <a:cubicBezTo>
                  <a:pt x="2280920" y="1082732"/>
                  <a:pt x="1866053" y="898158"/>
                  <a:pt x="1493520" y="723745"/>
                </a:cubicBezTo>
                <a:cubicBezTo>
                  <a:pt x="1120987" y="549332"/>
                  <a:pt x="750147" y="34558"/>
                  <a:pt x="426720" y="2385"/>
                </a:cubicBezTo>
                <a:cubicBezTo>
                  <a:pt x="103293" y="-29788"/>
                  <a:pt x="61806" y="265698"/>
                  <a:pt x="0" y="754225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4377B62-3F36-D8A1-E874-F4033A0F1033}"/>
              </a:ext>
            </a:extLst>
          </p:cNvPr>
          <p:cNvGrpSpPr/>
          <p:nvPr/>
        </p:nvGrpSpPr>
        <p:grpSpPr>
          <a:xfrm>
            <a:off x="1051093" y="2669050"/>
            <a:ext cx="3298371" cy="2595825"/>
            <a:chOff x="1062444" y="1933302"/>
            <a:chExt cx="2412275" cy="1898465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F8DE362-7882-B297-38A1-56C78BA535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B7469E-52F4-4C63-63C7-77B717CAB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E755D73-2DD3-A8A7-19AC-222BEB86B3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4B4CD42-6323-81A1-1031-BB7BD954B9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76CBA2-1EFD-6151-B0B5-73370A688A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087951D-F2FC-630F-4854-68438091AA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B4F3C58-384A-C299-A7AA-4DE80DF17D5C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AA2AD08-ED17-BEA2-BEC4-8588096B97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838A7-4958-F5D2-3A4C-3D55E76949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DA2CEE0-AA1A-C807-25FD-F9EDE3B490A4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EAA4E59-3018-CD90-B877-BAB7E47273E2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D004A91-988B-EAF8-EA02-4DE864077CD1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F921BC5-C77F-111C-D6CA-220D792B51F0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rgbClr val="00B0F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3C632CE-F6BA-44EB-6DEE-A133A8AB8476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rgbClr val="00B0F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57EA18A-97B4-5BC5-4349-C072EB8BEB58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F8322B1-9120-A4D2-EF31-15CD924ECCEB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1CAB675-3FB2-7699-CA13-B325A43BE470}"/>
                  </a:ext>
                </a:extLst>
              </p:cNvPr>
              <p:cNvSpPr txBox="1"/>
              <p:nvPr/>
            </p:nvSpPr>
            <p:spPr>
              <a:xfrm rot="20890706">
                <a:off x="1034628" y="2441850"/>
                <a:ext cx="182511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red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GB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red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1CAB675-3FB2-7699-CA13-B325A43BE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90706">
                <a:off x="1034628" y="2441850"/>
                <a:ext cx="182511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E201E07-4BB1-1EDF-70F0-734EB553EAAC}"/>
              </a:ext>
            </a:extLst>
          </p:cNvPr>
          <p:cNvSpPr/>
          <p:nvPr/>
        </p:nvSpPr>
        <p:spPr>
          <a:xfrm>
            <a:off x="4328160" y="3839000"/>
            <a:ext cx="1610633" cy="949572"/>
          </a:xfrm>
          <a:custGeom>
            <a:avLst/>
            <a:gdLst>
              <a:gd name="connsiteX0" fmla="*/ 1097280 w 1097280"/>
              <a:gd name="connsiteY0" fmla="*/ 0 h 629920"/>
              <a:gd name="connsiteX1" fmla="*/ 558800 w 1097280"/>
              <a:gd name="connsiteY1" fmla="*/ 467360 h 629920"/>
              <a:gd name="connsiteX2" fmla="*/ 0 w 1097280"/>
              <a:gd name="connsiteY2" fmla="*/ 629920 h 629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280" h="629920">
                <a:moveTo>
                  <a:pt x="1097280" y="0"/>
                </a:moveTo>
                <a:cubicBezTo>
                  <a:pt x="919480" y="181186"/>
                  <a:pt x="741680" y="362373"/>
                  <a:pt x="558800" y="467360"/>
                </a:cubicBezTo>
                <a:cubicBezTo>
                  <a:pt x="375920" y="572347"/>
                  <a:pt x="187960" y="601133"/>
                  <a:pt x="0" y="62992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025BEA0-639C-D054-CF04-05B47C700228}"/>
                  </a:ext>
                </a:extLst>
              </p:cNvPr>
              <p:cNvSpPr txBox="1"/>
              <p:nvPr/>
            </p:nvSpPr>
            <p:spPr>
              <a:xfrm rot="20890706">
                <a:off x="2972517" y="4963314"/>
                <a:ext cx="182511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blue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025BEA0-639C-D054-CF04-05B47C700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90706">
                <a:off x="2972517" y="4963314"/>
                <a:ext cx="182511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9E8EA009-416A-A71F-7C57-B71979D49763}"/>
              </a:ext>
            </a:extLst>
          </p:cNvPr>
          <p:cNvSpPr txBox="1"/>
          <p:nvPr/>
        </p:nvSpPr>
        <p:spPr>
          <a:xfrm>
            <a:off x="4682653" y="4996736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Weight</a:t>
            </a:r>
            <a:r>
              <a:rPr lang="en-GB" sz="3200" dirty="0"/>
              <a:t> of a </a:t>
            </a:r>
            <a:r>
              <a:rPr lang="en-GB" sz="3200" dirty="0">
                <a:solidFill>
                  <a:srgbClr val="FF0000"/>
                </a:solidFill>
              </a:rPr>
              <a:t>configuration</a:t>
            </a:r>
            <a:r>
              <a:rPr lang="en-GB" sz="3200" dirty="0"/>
              <a:t>: </a:t>
            </a:r>
          </a:p>
          <a:p>
            <a:r>
              <a:rPr lang="en-GB" sz="3200" dirty="0"/>
              <a:t>multiplying everything together</a:t>
            </a:r>
          </a:p>
        </p:txBody>
      </p:sp>
    </p:spTree>
    <p:extLst>
      <p:ext uri="{BB962C8B-B14F-4D97-AF65-F5344CB8AC3E}">
        <p14:creationId xmlns:p14="http://schemas.microsoft.com/office/powerpoint/2010/main" val="340548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8" grpId="0" animBg="1"/>
      <p:bldP spid="46" grpId="0"/>
      <p:bldP spid="48" grpId="0" animBg="1"/>
      <p:bldP spid="49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43EEDE-AF42-5959-AE2B-BCDB8F08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Approximate counting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59FC6A-FCF0-CE15-3F69-97379FC94BE8}"/>
              </a:ext>
            </a:extLst>
          </p:cNvPr>
          <p:cNvGrpSpPr/>
          <p:nvPr/>
        </p:nvGrpSpPr>
        <p:grpSpPr>
          <a:xfrm>
            <a:off x="1051093" y="2669050"/>
            <a:ext cx="3298371" cy="2595825"/>
            <a:chOff x="1062444" y="1933302"/>
            <a:chExt cx="2412275" cy="18984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1548753-2894-CC76-855D-8D029C82C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E808DB0-50FF-4536-4F97-C004F545A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939B26-9712-16B7-08B8-7AD80E6E4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8D16470-AED0-A8F6-0D64-0ED927507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9C365D0-5493-E1DB-4D17-D097568B0B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604B1BC-A1C6-139F-D274-0A7160061D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EB61A17-F7C5-4238-6C82-4BB3A8F53D81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E38FDA-CD69-4755-68DF-0C6E8B7A17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B7952D-AFAF-4734-58AF-FD9010C39B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8567676-93DC-4D67-BCC1-1B4F23CDE0DF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896863B-1B1B-F763-F3E1-B42AE9E30D65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2F73EC4-8877-B8C4-16A4-98207481B387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66FE7D2-7DD4-F2DB-CB28-3C2FA43014B6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41DDC1B-31BA-D2B6-9382-A96AB1A06976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4E7B64-DD31-F8C9-AF23-36988FB441D3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1FEF8F5-9938-670B-C0E3-2AEC6358AE44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144ADE-8E2D-7E0D-BFA8-FB3EDCBFB64D}"/>
                  </a:ext>
                </a:extLst>
              </p:cNvPr>
              <p:cNvSpPr/>
              <p:nvPr/>
            </p:nvSpPr>
            <p:spPr>
              <a:xfrm>
                <a:off x="8410134" y="187388"/>
                <a:ext cx="3291872" cy="124457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m:rPr>
                        <m:sty m:val="p"/>
                      </m:rP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IndSet</m:t>
                    </m:r>
                    <m:d>
                      <m:d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3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GB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GB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-hard</a:t>
                </a: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144ADE-8E2D-7E0D-BFA8-FB3EDCBFB6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134" y="187388"/>
                <a:ext cx="3291872" cy="1244573"/>
              </a:xfrm>
              <a:prstGeom prst="roundRect">
                <a:avLst/>
              </a:prstGeom>
              <a:blipFill>
                <a:blip r:embed="rId2"/>
                <a:stretch>
                  <a:fillRect r="-3321" b="-82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89A2FE-D0EB-055B-57DC-96B6C48AD2F7}"/>
              </a:ext>
            </a:extLst>
          </p:cNvPr>
          <p:cNvSpPr/>
          <p:nvPr/>
        </p:nvSpPr>
        <p:spPr>
          <a:xfrm>
            <a:off x="4694660" y="1692100"/>
            <a:ext cx="7204115" cy="12445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rgbClr val="FF0000"/>
                </a:solidFill>
              </a:rPr>
              <a:t>F</a:t>
            </a:r>
            <a:r>
              <a:rPr lang="en-GB" sz="3200" b="1" dirty="0">
                <a:solidFill>
                  <a:schemeClr val="tx1"/>
                </a:solidFill>
              </a:rPr>
              <a:t>ully </a:t>
            </a:r>
            <a:r>
              <a:rPr lang="en-GB" sz="3200" b="1" dirty="0">
                <a:solidFill>
                  <a:srgbClr val="FF0000"/>
                </a:solidFill>
              </a:rPr>
              <a:t>p</a:t>
            </a:r>
            <a:r>
              <a:rPr lang="en-GB" sz="3200" b="1" dirty="0">
                <a:solidFill>
                  <a:schemeClr val="tx1"/>
                </a:solidFill>
              </a:rPr>
              <a:t>olynomial-time </a:t>
            </a:r>
            <a:r>
              <a:rPr lang="en-GB" sz="3200" b="1" dirty="0">
                <a:solidFill>
                  <a:srgbClr val="FF0000"/>
                </a:solidFill>
              </a:rPr>
              <a:t>r</a:t>
            </a:r>
            <a:r>
              <a:rPr lang="en-GB" sz="3200" b="1" dirty="0">
                <a:solidFill>
                  <a:schemeClr val="tx1"/>
                </a:solidFill>
              </a:rPr>
              <a:t>andomised </a:t>
            </a:r>
            <a:r>
              <a:rPr lang="en-GB" sz="3200" b="1" dirty="0">
                <a:solidFill>
                  <a:srgbClr val="FF0000"/>
                </a:solidFill>
              </a:rPr>
              <a:t>a</a:t>
            </a:r>
            <a:r>
              <a:rPr lang="en-GB" sz="3200" b="1" dirty="0">
                <a:solidFill>
                  <a:schemeClr val="tx1"/>
                </a:solidFill>
              </a:rPr>
              <a:t>pproximation </a:t>
            </a:r>
            <a:r>
              <a:rPr lang="en-GB" sz="3200" b="1" dirty="0">
                <a:solidFill>
                  <a:srgbClr val="FF0000"/>
                </a:solidFill>
              </a:rPr>
              <a:t>s</a:t>
            </a:r>
            <a:r>
              <a:rPr lang="en-GB" sz="3200" b="1" dirty="0">
                <a:solidFill>
                  <a:schemeClr val="tx1"/>
                </a:solidFill>
              </a:rPr>
              <a:t>cheme (FPRAS)</a:t>
            </a:r>
            <a:endParaRPr lang="en-GB" sz="3200" dirty="0">
              <a:solidFill>
                <a:schemeClr val="tx1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A142B62-7968-2EE7-6DD8-CE5C60A520DF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58DF3F-4F71-5281-66F7-2B9A8C330B4C}"/>
                  </a:ext>
                </a:extLst>
              </p:cNvPr>
              <p:cNvSpPr txBox="1"/>
              <p:nvPr/>
            </p:nvSpPr>
            <p:spPr>
              <a:xfrm>
                <a:off x="4949121" y="3158354"/>
                <a:ext cx="6489592" cy="724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58DF3F-4F71-5281-66F7-2B9A8C330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121" y="3158354"/>
                <a:ext cx="6489592" cy="7247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B23C10-50C8-1FA0-7222-0F1615693B5E}"/>
                  </a:ext>
                </a:extLst>
              </p:cNvPr>
              <p:cNvSpPr txBox="1"/>
              <p:nvPr/>
            </p:nvSpPr>
            <p:spPr>
              <a:xfrm>
                <a:off x="5525546" y="3941436"/>
                <a:ext cx="554234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/>
                  <a:t>with probability </a:t>
                </a:r>
                <a14:m>
                  <m:oMath xmlns:m="http://schemas.openxmlformats.org/officeDocument/2006/math">
                    <m:r>
                      <a:rPr lang="en-GB" sz="4000" i="1" dirty="0" smtClean="0">
                        <a:latin typeface="Cambria Math" panose="02040503050406030204" pitchFamily="18" charset="0"/>
                      </a:rPr>
                      <m:t>3/4</m:t>
                    </m:r>
                  </m:oMath>
                </a14:m>
                <a:endParaRPr lang="en-GB" sz="4000" dirty="0"/>
              </a:p>
              <a:p>
                <a:pPr algn="ctr"/>
                <a:r>
                  <a:rPr lang="en-GB" sz="4000" dirty="0"/>
                  <a:t>in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4000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4000" b="0" i="0" smtClean="0">
                            <a:latin typeface="Cambria Math" panose="02040503050406030204" pitchFamily="18" charset="0"/>
                          </a:rPr>
                          <m:t>input</m:t>
                        </m:r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,1/</m:t>
                        </m:r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endParaRPr lang="en-GB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B23C10-50C8-1FA0-7222-0F1615693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546" y="3941436"/>
                <a:ext cx="5542342" cy="1323439"/>
              </a:xfrm>
              <a:prstGeom prst="rect">
                <a:avLst/>
              </a:prstGeom>
              <a:blipFill>
                <a:blip r:embed="rId4"/>
                <a:stretch>
                  <a:fillRect l="-1868" t="-8295" b="-188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36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5A8749-568F-3C77-91D0-81526027C42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General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dirty="0"/>
                  <a:t>-spin system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5A8749-568F-3C77-91D0-81526027C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CBCCCC-766C-C8CC-084D-2D4A2198AD13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CF1BE31-A578-2214-312D-5D77C8E1069E}"/>
              </a:ext>
            </a:extLst>
          </p:cNvPr>
          <p:cNvGrpSpPr/>
          <p:nvPr/>
        </p:nvGrpSpPr>
        <p:grpSpPr>
          <a:xfrm>
            <a:off x="4694660" y="3101190"/>
            <a:ext cx="7204115" cy="3374764"/>
            <a:chOff x="4694660" y="1425718"/>
            <a:chExt cx="7204115" cy="33747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4319CFD4-1F65-B35B-CB6D-6CB33C299647}"/>
                    </a:ext>
                  </a:extLst>
                </p:cNvPr>
                <p:cNvSpPr/>
                <p:nvPr/>
              </p:nvSpPr>
              <p:spPr>
                <a:xfrm>
                  <a:off x="4694660" y="1690688"/>
                  <a:ext cx="7204115" cy="3109794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14:m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m:rPr>
                          <m:sty m:val="p"/>
                        </m:rPr>
                        <a:rPr lang="en-GB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Spin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</m:d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:</a:t>
                  </a:r>
                </a:p>
                <a:p>
                  <a:r>
                    <a:rPr lang="en-GB" sz="3200" i="1" dirty="0">
                      <a:solidFill>
                        <a:schemeClr val="tx1"/>
                      </a:solidFill>
                    </a:rPr>
                    <a:t>Input:</a:t>
                  </a:r>
                  <a:r>
                    <a:rPr lang="en-GB" sz="32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r>
                    <a:rPr lang="en-GB" sz="3200" dirty="0">
                      <a:solidFill>
                        <a:schemeClr val="tx1"/>
                      </a:solidFill>
                    </a:rPr>
                    <a:t>	A graph with max degree </a:t>
                  </a:r>
                  <a14:m>
                    <m:oMath xmlns:m="http://schemas.openxmlformats.org/officeDocument/2006/math">
                      <m:r>
                        <a:rPr lang="en-GB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GB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. </a:t>
                  </a:r>
                </a:p>
                <a:p>
                  <a:r>
                    <a:rPr lang="en-GB" sz="3200" i="1" dirty="0">
                      <a:solidFill>
                        <a:schemeClr val="tx1"/>
                      </a:solidFill>
                    </a:rPr>
                    <a:t>Output:</a:t>
                  </a:r>
                  <a:r>
                    <a:rPr lang="en-GB" sz="32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r>
                    <a:rPr lang="en-GB" sz="3200" dirty="0">
                      <a:solidFill>
                        <a:schemeClr val="tx1"/>
                      </a:solidFill>
                    </a:rPr>
                    <a:t>	Partition function</a:t>
                  </a:r>
                </a:p>
              </p:txBody>
            </p:sp>
          </mc:Choice>
          <mc:Fallback xmlns=""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4319CFD4-1F65-B35B-CB6D-6CB33C2996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4660" y="1690688"/>
                  <a:ext cx="7204115" cy="3109794"/>
                </a:xfrm>
                <a:prstGeom prst="roundRect">
                  <a:avLst/>
                </a:prstGeom>
                <a:blipFill>
                  <a:blip r:embed="rId3"/>
                  <a:stretch>
                    <a:fillRect b="-13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106F1AD-C800-7704-4217-FE5BAFF5B45D}"/>
                </a:ext>
              </a:extLst>
            </p:cNvPr>
            <p:cNvSpPr/>
            <p:nvPr/>
          </p:nvSpPr>
          <p:spPr>
            <a:xfrm>
              <a:off x="5040373" y="1425718"/>
              <a:ext cx="2111253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>
                  <a:solidFill>
                    <a:schemeClr val="tx1"/>
                  </a:solidFill>
                </a:rPr>
                <a:t>Problem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2362C69-4F8F-6CAD-9761-2B2467394019}"/>
                  </a:ext>
                </a:extLst>
              </p:cNvPr>
              <p:cNvSpPr txBox="1"/>
              <p:nvPr/>
            </p:nvSpPr>
            <p:spPr>
              <a:xfrm>
                <a:off x="5928301" y="1539685"/>
                <a:ext cx="4531231" cy="1693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GB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p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GB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wt</m:t>
                          </m:r>
                          <m:d>
                            <m:dPr>
                              <m:ctrlPr>
                                <a:rPr lang="en-GB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2362C69-4F8F-6CAD-9761-2B2467394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301" y="1539685"/>
                <a:ext cx="4531231" cy="16939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E455C0A2-8881-8F09-7F61-59C4F4DA6859}"/>
              </a:ext>
            </a:extLst>
          </p:cNvPr>
          <p:cNvGrpSpPr/>
          <p:nvPr/>
        </p:nvGrpSpPr>
        <p:grpSpPr>
          <a:xfrm>
            <a:off x="1051093" y="2669050"/>
            <a:ext cx="3298371" cy="2595825"/>
            <a:chOff x="1062444" y="1933302"/>
            <a:chExt cx="2412275" cy="189846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B963C8A-2DCA-0FAE-1E01-651945B004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6804896-6FC2-3BD1-9DAA-246EBD0615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434E282-849F-30A8-1E34-D2B06AF005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FF35B7B-CB65-DA70-1E9A-925048C907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F2A38F6-A700-CFBD-C3EB-AD4FF6BCB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5E52917-BDB0-123B-F92F-6D098FD283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AAF15B5-F54C-6EDB-B0E7-7D1A792F8140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3B95AEA-C891-76FE-6217-96FDD6CEB4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646E8DC-2598-40FC-8777-684F306B83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5B75845-43FE-6885-D5AB-DBC8B4CC4886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1C95135-0005-3347-86E3-3455F48B26B8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17E9908-8D38-8524-76B9-A3960C2741DE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25C6993-84C2-D195-247E-9B545D459785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rgbClr val="00B0F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9F3D849-EA2C-CC61-5971-2881ABEC5ADF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rgbClr val="00B0F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4319944-CF7C-5BB5-1DD8-1B6E0A59F1F9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B8052EE-ADC0-80EE-2CA9-817FC96E8043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39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D010-59C5-5A34-61E2-5BAB88A1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Beyond hard-core?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752A5F-0A30-69D8-E5D5-C428A93D099F}"/>
              </a:ext>
            </a:extLst>
          </p:cNvPr>
          <p:cNvGrpSpPr/>
          <p:nvPr/>
        </p:nvGrpSpPr>
        <p:grpSpPr>
          <a:xfrm>
            <a:off x="573970" y="2309132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5CF52696-63E1-8948-6C3F-167DA27B4280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Choose a proper boundary </a:t>
                  </a:r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5CF52696-63E1-8948-6C3F-167DA27B42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2"/>
                  <a:stretch>
                    <a:fillRect b="-2037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A0994DE-DD56-8967-8793-3216CF728E44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4E1F150-1713-4B0F-4485-3CB0D601B727}"/>
              </a:ext>
            </a:extLst>
          </p:cNvPr>
          <p:cNvGrpSpPr/>
          <p:nvPr/>
        </p:nvGrpSpPr>
        <p:grpSpPr>
          <a:xfrm>
            <a:off x="573970" y="3624088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99AD7A21-4E16-5BB3-B1A3-23330B225B5F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Sample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correct distribution</a:t>
                  </a:r>
                </a:p>
              </p:txBody>
            </p:sp>
          </mc:Choice>
          <mc:Fallback xmlns="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99AD7A21-4E16-5BB3-B1A3-23330B225B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3"/>
                  <a:stretch>
                    <a:fillRect b="-201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D587FB9-A367-83FF-3AC9-35C5803E5605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FA043D8-1E7F-89B5-52C3-40C4B4D1EBCA}"/>
              </a:ext>
            </a:extLst>
          </p:cNvPr>
          <p:cNvGrpSpPr/>
          <p:nvPr/>
        </p:nvGrpSpPr>
        <p:grpSpPr>
          <a:xfrm>
            <a:off x="573970" y="4885026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0AA44AFE-2DF1-3DD1-E644-33CC6B452DA4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Compute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</m:sSubSup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as an estimator</a:t>
                  </a:r>
                </a:p>
              </p:txBody>
            </p:sp>
          </mc:Choice>
          <mc:Fallback xmlns="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0AA44AFE-2DF1-3DD1-E644-33CC6B452D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4"/>
                  <a:stretch>
                    <a:fillRect b="-1834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C5E3C03-1AC4-9D28-4EC7-997715352051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1AA5EA-0F3D-3B2A-0450-F9E4D545ED03}"/>
              </a:ext>
            </a:extLst>
          </p:cNvPr>
          <p:cNvSpPr/>
          <p:nvPr/>
        </p:nvSpPr>
        <p:spPr>
          <a:xfrm>
            <a:off x="4314118" y="4807253"/>
            <a:ext cx="2863181" cy="523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exact 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3324DD-F1D7-4E6A-4B7B-87D587EED44A}"/>
                  </a:ext>
                </a:extLst>
              </p:cNvPr>
              <p:cNvSpPr txBox="1"/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0" dirty="0"/>
                  <a:t>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sz="2800" dirty="0"/>
                  <a:t>: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3324DD-F1D7-4E6A-4B7B-87D587EED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blipFill>
                <a:blip r:embed="rId5"/>
                <a:stretch>
                  <a:fillRect l="-3571" t="-12791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98761DE-94D8-75D5-C1AC-FAF080FC3495}"/>
                  </a:ext>
                </a:extLst>
              </p:cNvPr>
              <p:cNvSpPr/>
              <p:nvPr/>
            </p:nvSpPr>
            <p:spPr>
              <a:xfrm>
                <a:off x="7346979" y="2375545"/>
                <a:ext cx="4205398" cy="87342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-boundary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SAW</m:t>
                        </m:r>
                      </m:sub>
                    </m:sSub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98761DE-94D8-75D5-C1AC-FAF080FC34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79" y="2375545"/>
                <a:ext cx="4205398" cy="873425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87ED11-8A66-958E-94F7-CB0A41F08AF8}"/>
              </a:ext>
            </a:extLst>
          </p:cNvPr>
          <p:cNvSpPr/>
          <p:nvPr/>
        </p:nvSpPr>
        <p:spPr>
          <a:xfrm>
            <a:off x="8185550" y="1678401"/>
            <a:ext cx="2528252" cy="5232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Hard-core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2E86D91E-A871-2015-8668-1ACF75D08478}"/>
                  </a:ext>
                </a:extLst>
              </p:cNvPr>
              <p:cNvSpPr/>
              <p:nvPr/>
            </p:nvSpPr>
            <p:spPr>
              <a:xfrm>
                <a:off x="7346979" y="3585980"/>
                <a:ext cx="4205398" cy="87342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Δ</m:t>
                        </m:r>
                      </m:e>
                      <m:sup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vertices</a:t>
                </a:r>
              </a:p>
            </p:txBody>
          </p:sp>
        </mc:Choice>
        <mc:Fallback xmlns="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2E86D91E-A871-2015-8668-1ACF75D084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79" y="3585980"/>
                <a:ext cx="4205398" cy="873425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C66D78E7-D0C3-7F85-6864-0B87DC8D91F5}"/>
                  </a:ext>
                </a:extLst>
              </p:cNvPr>
              <p:cNvSpPr/>
              <p:nvPr/>
            </p:nvSpPr>
            <p:spPr>
              <a:xfrm>
                <a:off x="7346979" y="4807253"/>
                <a:ext cx="4205398" cy="87342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28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exact computing</a:t>
                </a:r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C66D78E7-D0C3-7F85-6864-0B87DC8D91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79" y="4807253"/>
                <a:ext cx="4205398" cy="873425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Down 21">
            <a:extLst>
              <a:ext uri="{FF2B5EF4-FFF2-40B4-BE49-F238E27FC236}">
                <a16:creationId xmlns:a16="http://schemas.microsoft.com/office/drawing/2014/main" id="{D6FAF8ED-F2C3-38D5-E3E4-67C68EED5995}"/>
              </a:ext>
            </a:extLst>
          </p:cNvPr>
          <p:cNvSpPr/>
          <p:nvPr/>
        </p:nvSpPr>
        <p:spPr>
          <a:xfrm>
            <a:off x="9269924" y="3169454"/>
            <a:ext cx="359507" cy="5643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7778B53-5E66-6E12-027E-820CA9F84EEF}"/>
              </a:ext>
            </a:extLst>
          </p:cNvPr>
          <p:cNvSpPr/>
          <p:nvPr/>
        </p:nvSpPr>
        <p:spPr>
          <a:xfrm>
            <a:off x="9269923" y="4351147"/>
            <a:ext cx="359507" cy="5643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34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D010-59C5-5A34-61E2-5BAB88A1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Beyond hard-core?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752A5F-0A30-69D8-E5D5-C428A93D099F}"/>
              </a:ext>
            </a:extLst>
          </p:cNvPr>
          <p:cNvGrpSpPr/>
          <p:nvPr/>
        </p:nvGrpSpPr>
        <p:grpSpPr>
          <a:xfrm>
            <a:off x="573970" y="2309132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5CF52696-63E1-8948-6C3F-167DA27B4280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Choose a proper boundary </a:t>
                  </a:r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5CF52696-63E1-8948-6C3F-167DA27B42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2"/>
                  <a:stretch>
                    <a:fillRect b="-2037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A0994DE-DD56-8967-8793-3216CF728E44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4E1F150-1713-4B0F-4485-3CB0D601B727}"/>
              </a:ext>
            </a:extLst>
          </p:cNvPr>
          <p:cNvGrpSpPr/>
          <p:nvPr/>
        </p:nvGrpSpPr>
        <p:grpSpPr>
          <a:xfrm>
            <a:off x="573970" y="3624088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99AD7A21-4E16-5BB3-B1A3-23330B225B5F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Sample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correct distribution</a:t>
                  </a:r>
                </a:p>
              </p:txBody>
            </p:sp>
          </mc:Choice>
          <mc:Fallback xmlns="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99AD7A21-4E16-5BB3-B1A3-23330B225B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3"/>
                  <a:stretch>
                    <a:fillRect b="-201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D587FB9-A367-83FF-3AC9-35C5803E5605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FA043D8-1E7F-89B5-52C3-40C4B4D1EBCA}"/>
              </a:ext>
            </a:extLst>
          </p:cNvPr>
          <p:cNvGrpSpPr/>
          <p:nvPr/>
        </p:nvGrpSpPr>
        <p:grpSpPr>
          <a:xfrm>
            <a:off x="573970" y="4885026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0AA44AFE-2DF1-3DD1-E644-33CC6B452DA4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Compute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</m:sSubSup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as an estimator</a:t>
                  </a:r>
                </a:p>
              </p:txBody>
            </p:sp>
          </mc:Choice>
          <mc:Fallback xmlns="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0AA44AFE-2DF1-3DD1-E644-33CC6B452D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4"/>
                  <a:stretch>
                    <a:fillRect b="-1834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C5E3C03-1AC4-9D28-4EC7-997715352051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1AA5EA-0F3D-3B2A-0450-F9E4D545ED03}"/>
              </a:ext>
            </a:extLst>
          </p:cNvPr>
          <p:cNvSpPr/>
          <p:nvPr/>
        </p:nvSpPr>
        <p:spPr>
          <a:xfrm>
            <a:off x="4314118" y="4807253"/>
            <a:ext cx="2863181" cy="523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exact 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3324DD-F1D7-4E6A-4B7B-87D587EED44A}"/>
                  </a:ext>
                </a:extLst>
              </p:cNvPr>
              <p:cNvSpPr txBox="1"/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0" dirty="0"/>
                  <a:t>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sz="2800" dirty="0"/>
                  <a:t>: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3324DD-F1D7-4E6A-4B7B-87D587EED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blipFill>
                <a:blip r:embed="rId5"/>
                <a:stretch>
                  <a:fillRect l="-3571" t="-12791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98761DE-94D8-75D5-C1AC-FAF080FC3495}"/>
                  </a:ext>
                </a:extLst>
              </p:cNvPr>
              <p:cNvSpPr/>
              <p:nvPr/>
            </p:nvSpPr>
            <p:spPr>
              <a:xfrm>
                <a:off x="7346979" y="2375545"/>
                <a:ext cx="4205398" cy="87342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-boundary on original</a:t>
                </a:r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98761DE-94D8-75D5-C1AC-FAF080FC34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79" y="2375545"/>
                <a:ext cx="4205398" cy="873425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87ED11-8A66-958E-94F7-CB0A41F08AF8}"/>
              </a:ext>
            </a:extLst>
          </p:cNvPr>
          <p:cNvSpPr/>
          <p:nvPr/>
        </p:nvSpPr>
        <p:spPr>
          <a:xfrm>
            <a:off x="8185550" y="1678401"/>
            <a:ext cx="2528252" cy="5232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General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2E86D91E-A871-2015-8668-1ACF75D08478}"/>
                  </a:ext>
                </a:extLst>
              </p:cNvPr>
              <p:cNvSpPr/>
              <p:nvPr/>
            </p:nvSpPr>
            <p:spPr>
              <a:xfrm>
                <a:off x="7346979" y="3585980"/>
                <a:ext cx="4205398" cy="87342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Δ</m:t>
                        </m:r>
                      </m:e>
                      <m:sup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vertices</a:t>
                </a:r>
              </a:p>
            </p:txBody>
          </p:sp>
        </mc:Choice>
        <mc:Fallback xmlns="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2E86D91E-A871-2015-8668-1ACF75D084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79" y="3585980"/>
                <a:ext cx="4205398" cy="873425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C66D78E7-D0C3-7F85-6864-0B87DC8D91F5}"/>
                  </a:ext>
                </a:extLst>
              </p:cNvPr>
              <p:cNvSpPr/>
              <p:nvPr/>
            </p:nvSpPr>
            <p:spPr>
              <a:xfrm>
                <a:off x="7346979" y="4807253"/>
                <a:ext cx="4205398" cy="87342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GB" sz="28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  <m:sup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p>
                            </m:sSup>
                          </m:sup>
                        </m:sSup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exact computing</a:t>
                </a:r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C66D78E7-D0C3-7F85-6864-0B87DC8D91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79" y="4807253"/>
                <a:ext cx="4205398" cy="873425"/>
              </a:xfrm>
              <a:prstGeom prst="roundRect">
                <a:avLst/>
              </a:prstGeom>
              <a:blipFill>
                <a:blip r:embed="rId8"/>
                <a:stretch>
                  <a:fillRect r="-7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Down 21">
            <a:extLst>
              <a:ext uri="{FF2B5EF4-FFF2-40B4-BE49-F238E27FC236}">
                <a16:creationId xmlns:a16="http://schemas.microsoft.com/office/drawing/2014/main" id="{D6FAF8ED-F2C3-38D5-E3E4-67C68EED5995}"/>
              </a:ext>
            </a:extLst>
          </p:cNvPr>
          <p:cNvSpPr/>
          <p:nvPr/>
        </p:nvSpPr>
        <p:spPr>
          <a:xfrm>
            <a:off x="9269924" y="3169454"/>
            <a:ext cx="359507" cy="56436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7778B53-5E66-6E12-027E-820CA9F84EEF}"/>
              </a:ext>
            </a:extLst>
          </p:cNvPr>
          <p:cNvSpPr/>
          <p:nvPr/>
        </p:nvSpPr>
        <p:spPr>
          <a:xfrm>
            <a:off x="9269923" y="4351147"/>
            <a:ext cx="359507" cy="56436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4016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D010-59C5-5A34-61E2-5BAB88A1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Beyond hard-core?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752A5F-0A30-69D8-E5D5-C428A93D099F}"/>
              </a:ext>
            </a:extLst>
          </p:cNvPr>
          <p:cNvGrpSpPr/>
          <p:nvPr/>
        </p:nvGrpSpPr>
        <p:grpSpPr>
          <a:xfrm>
            <a:off x="573970" y="2309132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5CF52696-63E1-8948-6C3F-167DA27B4280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Choose a proper boundary </a:t>
                  </a:r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5CF52696-63E1-8948-6C3F-167DA27B42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2"/>
                  <a:stretch>
                    <a:fillRect b="-2037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A0994DE-DD56-8967-8793-3216CF728E44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4E1F150-1713-4B0F-4485-3CB0D601B727}"/>
              </a:ext>
            </a:extLst>
          </p:cNvPr>
          <p:cNvGrpSpPr/>
          <p:nvPr/>
        </p:nvGrpSpPr>
        <p:grpSpPr>
          <a:xfrm>
            <a:off x="573970" y="3624088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99AD7A21-4E16-5BB3-B1A3-23330B225B5F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Sample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correct distribution</a:t>
                  </a:r>
                </a:p>
              </p:txBody>
            </p:sp>
          </mc:Choice>
          <mc:Fallback xmlns="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99AD7A21-4E16-5BB3-B1A3-23330B225B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3"/>
                  <a:stretch>
                    <a:fillRect b="-201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D587FB9-A367-83FF-3AC9-35C5803E5605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FA043D8-1E7F-89B5-52C3-40C4B4D1EBCA}"/>
              </a:ext>
            </a:extLst>
          </p:cNvPr>
          <p:cNvGrpSpPr/>
          <p:nvPr/>
        </p:nvGrpSpPr>
        <p:grpSpPr>
          <a:xfrm>
            <a:off x="573970" y="4885026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0AA44AFE-2DF1-3DD1-E644-33CC6B452DA4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Compute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</m:sSubSup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as an estimator</a:t>
                  </a:r>
                </a:p>
              </p:txBody>
            </p:sp>
          </mc:Choice>
          <mc:Fallback xmlns="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0AA44AFE-2DF1-3DD1-E644-33CC6B452D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4"/>
                  <a:stretch>
                    <a:fillRect b="-1834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C5E3C03-1AC4-9D28-4EC7-997715352051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1AA5EA-0F3D-3B2A-0450-F9E4D545ED03}"/>
              </a:ext>
            </a:extLst>
          </p:cNvPr>
          <p:cNvSpPr/>
          <p:nvPr/>
        </p:nvSpPr>
        <p:spPr>
          <a:xfrm>
            <a:off x="4314118" y="4807253"/>
            <a:ext cx="2863181" cy="523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exact 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3324DD-F1D7-4E6A-4B7B-87D587EED44A}"/>
                  </a:ext>
                </a:extLst>
              </p:cNvPr>
              <p:cNvSpPr txBox="1"/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0" dirty="0"/>
                  <a:t>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sz="2800" dirty="0"/>
                  <a:t>: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3324DD-F1D7-4E6A-4B7B-87D587EED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blipFill>
                <a:blip r:embed="rId5"/>
                <a:stretch>
                  <a:fillRect l="-3571" t="-12791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98761DE-94D8-75D5-C1AC-FAF080FC3495}"/>
                  </a:ext>
                </a:extLst>
              </p:cNvPr>
              <p:cNvSpPr/>
              <p:nvPr/>
            </p:nvSpPr>
            <p:spPr>
              <a:xfrm>
                <a:off x="7346979" y="2375545"/>
                <a:ext cx="4205398" cy="87342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-boundary on original</a:t>
                </a:r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98761DE-94D8-75D5-C1AC-FAF080FC34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79" y="2375545"/>
                <a:ext cx="4205398" cy="873425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87ED11-8A66-958E-94F7-CB0A41F08AF8}"/>
              </a:ext>
            </a:extLst>
          </p:cNvPr>
          <p:cNvSpPr/>
          <p:nvPr/>
        </p:nvSpPr>
        <p:spPr>
          <a:xfrm>
            <a:off x="8185550" y="1678401"/>
            <a:ext cx="2528252" cy="5232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General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2E86D91E-A871-2015-8668-1ACF75D08478}"/>
                  </a:ext>
                </a:extLst>
              </p:cNvPr>
              <p:cNvSpPr/>
              <p:nvPr/>
            </p:nvSpPr>
            <p:spPr>
              <a:xfrm>
                <a:off x="7346979" y="3585980"/>
                <a:ext cx="4205398" cy="87342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ℓ</m:t>
                            </m:r>
                          </m:e>
                          <m:sup>
                            <m: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vertices</a:t>
                </a:r>
              </a:p>
            </p:txBody>
          </p:sp>
        </mc:Choice>
        <mc:Fallback xmlns="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2E86D91E-A871-2015-8668-1ACF75D084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79" y="3585980"/>
                <a:ext cx="4205398" cy="873425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C66D78E7-D0C3-7F85-6864-0B87DC8D91F5}"/>
                  </a:ext>
                </a:extLst>
              </p:cNvPr>
              <p:cNvSpPr/>
              <p:nvPr/>
            </p:nvSpPr>
            <p:spPr>
              <a:xfrm>
                <a:off x="7346979" y="4807253"/>
                <a:ext cx="4205398" cy="87342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p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e>
                        </m:d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exact computing</a:t>
                </a:r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C66D78E7-D0C3-7F85-6864-0B87DC8D91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79" y="4807253"/>
                <a:ext cx="4205398" cy="873425"/>
              </a:xfrm>
              <a:prstGeom prst="roundRect">
                <a:avLst/>
              </a:prstGeom>
              <a:blipFill>
                <a:blip r:embed="rId8"/>
                <a:stretch>
                  <a:fillRect b="-27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Down 21">
            <a:extLst>
              <a:ext uri="{FF2B5EF4-FFF2-40B4-BE49-F238E27FC236}">
                <a16:creationId xmlns:a16="http://schemas.microsoft.com/office/drawing/2014/main" id="{D6FAF8ED-F2C3-38D5-E3E4-67C68EED5995}"/>
              </a:ext>
            </a:extLst>
          </p:cNvPr>
          <p:cNvSpPr/>
          <p:nvPr/>
        </p:nvSpPr>
        <p:spPr>
          <a:xfrm>
            <a:off x="9269924" y="3169454"/>
            <a:ext cx="359507" cy="56436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7778B53-5E66-6E12-027E-820CA9F84EEF}"/>
              </a:ext>
            </a:extLst>
          </p:cNvPr>
          <p:cNvSpPr/>
          <p:nvPr/>
        </p:nvSpPr>
        <p:spPr>
          <a:xfrm>
            <a:off x="9269923" y="4351147"/>
            <a:ext cx="359507" cy="56436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D89EC97-73E2-F84D-A0EE-19C8EFDCA48A}"/>
              </a:ext>
            </a:extLst>
          </p:cNvPr>
          <p:cNvSpPr/>
          <p:nvPr/>
        </p:nvSpPr>
        <p:spPr>
          <a:xfrm>
            <a:off x="7747343" y="1183955"/>
            <a:ext cx="3404666" cy="6518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“amenable” graph?</a:t>
            </a:r>
          </a:p>
        </p:txBody>
      </p:sp>
    </p:spTree>
    <p:extLst>
      <p:ext uri="{BB962C8B-B14F-4D97-AF65-F5344CB8AC3E}">
        <p14:creationId xmlns:p14="http://schemas.microsoft.com/office/powerpoint/2010/main" val="27443950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D6C7-7137-CBC3-A099-DFABEB0A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Attempt #1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ED8A3AB-2068-1B4E-3615-0C7FEB5A07D2}"/>
                  </a:ext>
                </a:extLst>
              </p:cNvPr>
              <p:cNvSpPr/>
              <p:nvPr/>
            </p:nvSpPr>
            <p:spPr>
              <a:xfrm>
                <a:off x="6729047" y="1723962"/>
                <a:ext cx="4624753" cy="1177558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0" lang="en-GB" sz="2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Polynomial</a:t>
                </a:r>
                <a:r>
                  <a:rPr kumimoji="0" lang="en-GB" sz="2800" b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growth</a:t>
                </a:r>
                <a:r>
                  <a:rPr kumimoji="0" lang="en-GB" sz="2800" b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 </a:t>
                </a:r>
              </a:p>
              <a:p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d>
                      <m:d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ℓ</m:t>
                            </m:r>
                          </m:e>
                          <m:sup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</a:t>
                </a:r>
                <a:r>
                  <a:rPr lang="en-GB" sz="2800" dirty="0">
                    <a:solidFill>
                      <a:prstClr val="black"/>
                    </a:solidFill>
                  </a:rPr>
                  <a:t>ball </a:t>
                </a:r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size</a:t>
                </a:r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ED8A3AB-2068-1B4E-3615-0C7FEB5A07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1723962"/>
                <a:ext cx="4624753" cy="1177558"/>
              </a:xfrm>
              <a:prstGeom prst="roundRect">
                <a:avLst/>
              </a:prstGeom>
              <a:blipFill>
                <a:blip r:embed="rId2"/>
                <a:stretch>
                  <a:fillRect l="-1314"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59AEEE-62AD-6A9D-6EF4-D7AF9B7A5AFD}"/>
                  </a:ext>
                </a:extLst>
              </p:cNvPr>
              <p:cNvSpPr/>
              <p:nvPr/>
            </p:nvSpPr>
            <p:spPr>
              <a:xfrm>
                <a:off x="6729047" y="3061005"/>
                <a:ext cx="4624755" cy="1830142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b="1" dirty="0">
                    <a:solidFill>
                      <a:schemeClr val="tx1"/>
                    </a:solidFill>
                  </a:rPr>
                  <a:t>SSM</a:t>
                </a:r>
                <a:r>
                  <a:rPr lang="en-GB" sz="2800" dirty="0">
                    <a:solidFill>
                      <a:schemeClr val="tx1"/>
                    </a:solidFill>
                  </a:rPr>
                  <a:t>: For any boundary configuration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on level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</a:t>
                </a:r>
                <a:endParaRPr lang="en-GB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≲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−ℓ</m:t>
                          </m:r>
                        </m:sup>
                      </m:sSup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59AEEE-62AD-6A9D-6EF4-D7AF9B7A5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3061005"/>
                <a:ext cx="4624755" cy="1830142"/>
              </a:xfrm>
              <a:prstGeom prst="roundRect">
                <a:avLst/>
              </a:prstGeom>
              <a:blipFill>
                <a:blip r:embed="rId3"/>
                <a:stretch>
                  <a:fillRect l="-6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B598A45-70FE-3530-EE9D-494648D63D32}"/>
                  </a:ext>
                </a:extLst>
              </p:cNvPr>
              <p:cNvSpPr/>
              <p:nvPr/>
            </p:nvSpPr>
            <p:spPr>
              <a:xfrm>
                <a:off x="838200" y="1723962"/>
                <a:ext cx="5738563" cy="65188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Choose an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-boundary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B598A45-70FE-3530-EE9D-494648D63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23962"/>
                <a:ext cx="5738563" cy="651884"/>
              </a:xfrm>
              <a:prstGeom prst="roundRect">
                <a:avLst/>
              </a:prstGeom>
              <a:blipFill>
                <a:blip r:embed="rId4"/>
                <a:stretch>
                  <a:fillRect l="-1591" b="-146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3E726ABA-62EA-D5C1-F5D4-2CD259E3A272}"/>
                  </a:ext>
                </a:extLst>
              </p:cNvPr>
              <p:cNvSpPr/>
              <p:nvPr/>
            </p:nvSpPr>
            <p:spPr>
              <a:xfrm>
                <a:off x="838200" y="2441669"/>
                <a:ext cx="5738563" cy="128043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One sample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sSub>
                            <m:sSub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GB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−2ℓ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3E726ABA-62EA-D5C1-F5D4-2CD259E3A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41669"/>
                <a:ext cx="5738563" cy="1280436"/>
              </a:xfrm>
              <a:prstGeom prst="roundRect">
                <a:avLst/>
              </a:prstGeom>
              <a:blipFill>
                <a:blip r:embed="rId5"/>
                <a:stretch>
                  <a:fillRect l="-10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99E327F-DCD5-39B8-3972-DC4DA863CF09}"/>
                  </a:ext>
                </a:extLst>
              </p:cNvPr>
              <p:cNvSpPr/>
              <p:nvPr/>
            </p:nvSpPr>
            <p:spPr>
              <a:xfrm>
                <a:off x="838200" y="3787928"/>
                <a:ext cx="5738563" cy="616097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Need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𝑛𝐶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−2ℓ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samples</a:t>
                </a: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99E327F-DCD5-39B8-3972-DC4DA863C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87928"/>
                <a:ext cx="5738563" cy="616097"/>
              </a:xfrm>
              <a:prstGeom prst="roundRect">
                <a:avLst/>
              </a:prstGeom>
              <a:blipFill>
                <a:blip r:embed="rId6"/>
                <a:stretch>
                  <a:fillRect l="-1591" b="-194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CDC7B40-115E-7086-FFC1-85A091DBCC08}"/>
                  </a:ext>
                </a:extLst>
              </p:cNvPr>
              <p:cNvSpPr/>
              <p:nvPr/>
            </p:nvSpPr>
            <p:spPr>
              <a:xfrm>
                <a:off x="6980483" y="5338393"/>
                <a:ext cx="4402540" cy="82794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CDC7B40-115E-7086-FFC1-85A091DBCC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483" y="5338393"/>
                <a:ext cx="4402540" cy="827945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60AC8E0-C22E-197E-49A3-DAD74724FD89}"/>
              </a:ext>
            </a:extLst>
          </p:cNvPr>
          <p:cNvSpPr/>
          <p:nvPr/>
        </p:nvSpPr>
        <p:spPr>
          <a:xfrm>
            <a:off x="6729047" y="5009611"/>
            <a:ext cx="1502229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Goal: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2362E2-9731-C109-03DE-29941E1A4E40}"/>
              </a:ext>
            </a:extLst>
          </p:cNvPr>
          <p:cNvSpPr txBox="1"/>
          <p:nvPr/>
        </p:nvSpPr>
        <p:spPr>
          <a:xfrm>
            <a:off x="838198" y="4469848"/>
            <a:ext cx="3178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Total running time: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B0344-8357-9F5D-C2F2-06019703157C}"/>
                  </a:ext>
                </a:extLst>
              </p:cNvPr>
              <p:cNvSpPr txBox="1"/>
              <p:nvPr/>
            </p:nvSpPr>
            <p:spPr>
              <a:xfrm>
                <a:off x="699564" y="5025875"/>
                <a:ext cx="7775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B0344-8357-9F5D-C2F2-060197031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64" y="5025875"/>
                <a:ext cx="77754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3CB60-5327-6DBC-5CEE-0B51FEBB9B6E}"/>
                  </a:ext>
                </a:extLst>
              </p:cNvPr>
              <p:cNvSpPr txBox="1"/>
              <p:nvPr/>
            </p:nvSpPr>
            <p:spPr>
              <a:xfrm>
                <a:off x="1747815" y="5030346"/>
                <a:ext cx="1328615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𝑛𝐶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−2ℓ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3CB60-5327-6DBC-5CEE-0B51FEBB9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815" y="5030346"/>
                <a:ext cx="1328615" cy="5385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23E753-4C43-70E0-6844-730D9C754948}"/>
                  </a:ext>
                </a:extLst>
              </p:cNvPr>
              <p:cNvSpPr txBox="1"/>
              <p:nvPr/>
            </p:nvSpPr>
            <p:spPr>
              <a:xfrm>
                <a:off x="3313725" y="4953066"/>
                <a:ext cx="1328615" cy="603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23E753-4C43-70E0-6844-730D9C754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725" y="4953066"/>
                <a:ext cx="1328615" cy="6036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F3E655-3094-6D2E-D423-0B5E37125762}"/>
                  </a:ext>
                </a:extLst>
              </p:cNvPr>
              <p:cNvSpPr txBox="1"/>
              <p:nvPr/>
            </p:nvSpPr>
            <p:spPr>
              <a:xfrm>
                <a:off x="1322964" y="5038151"/>
                <a:ext cx="424851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F3E655-3094-6D2E-D423-0B5E37125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964" y="5038151"/>
                <a:ext cx="424851" cy="5385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4FDAD-85C5-CAED-D757-999ACD6D323B}"/>
                  </a:ext>
                </a:extLst>
              </p:cNvPr>
              <p:cNvSpPr txBox="1"/>
              <p:nvPr/>
            </p:nvSpPr>
            <p:spPr>
              <a:xfrm>
                <a:off x="3113374" y="5038151"/>
                <a:ext cx="424851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4FDAD-85C5-CAED-D757-999ACD6D3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374" y="5038151"/>
                <a:ext cx="424851" cy="53854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570BFD-D320-AD36-0366-2773D5FB90F9}"/>
                  </a:ext>
                </a:extLst>
              </p:cNvPr>
              <p:cNvSpPr txBox="1"/>
              <p:nvPr/>
            </p:nvSpPr>
            <p:spPr>
              <a:xfrm>
                <a:off x="3698091" y="5489358"/>
                <a:ext cx="2832015" cy="676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GB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−2ℓ</m:t>
                          </m:r>
                        </m:sup>
                      </m:sSup>
                      <m:sSup>
                        <m:sSup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sSup>
                            <m:sSup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570BFD-D320-AD36-0366-2773D5FB9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091" y="5489358"/>
                <a:ext cx="2832015" cy="67698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52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D6C7-7137-CBC3-A099-DFABEB0A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Attempt #1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ED8A3AB-2068-1B4E-3615-0C7FEB5A07D2}"/>
                  </a:ext>
                </a:extLst>
              </p:cNvPr>
              <p:cNvSpPr/>
              <p:nvPr/>
            </p:nvSpPr>
            <p:spPr>
              <a:xfrm>
                <a:off x="6729047" y="1723962"/>
                <a:ext cx="4624753" cy="1177558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0" lang="en-GB" sz="2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Polynomial</a:t>
                </a:r>
                <a:r>
                  <a:rPr kumimoji="0" lang="en-GB" sz="2800" b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growth</a:t>
                </a:r>
                <a:r>
                  <a:rPr kumimoji="0" lang="en-GB" sz="2800" b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 </a:t>
                </a:r>
              </a:p>
              <a:p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d>
                      <m:d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ℓ</m:t>
                            </m:r>
                          </m:e>
                          <m:sup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ball size</a:t>
                </a:r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ED8A3AB-2068-1B4E-3615-0C7FEB5A07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1723962"/>
                <a:ext cx="4624753" cy="1177558"/>
              </a:xfrm>
              <a:prstGeom prst="roundRect">
                <a:avLst/>
              </a:prstGeom>
              <a:blipFill>
                <a:blip r:embed="rId2"/>
                <a:stretch>
                  <a:fillRect l="-1314"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59AEEE-62AD-6A9D-6EF4-D7AF9B7A5AFD}"/>
                  </a:ext>
                </a:extLst>
              </p:cNvPr>
              <p:cNvSpPr/>
              <p:nvPr/>
            </p:nvSpPr>
            <p:spPr>
              <a:xfrm>
                <a:off x="6729047" y="3061005"/>
                <a:ext cx="4624755" cy="1830142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b="1" dirty="0">
                    <a:solidFill>
                      <a:schemeClr val="tx1"/>
                    </a:solidFill>
                  </a:rPr>
                  <a:t>SSM</a:t>
                </a:r>
                <a:r>
                  <a:rPr lang="en-GB" sz="2800" dirty="0">
                    <a:solidFill>
                      <a:schemeClr val="tx1"/>
                    </a:solidFill>
                  </a:rPr>
                  <a:t>: For any boundary configuration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on level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</a:t>
                </a:r>
                <a:endParaRPr lang="en-GB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≲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−ℓ</m:t>
                          </m:r>
                        </m:sup>
                      </m:sSup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59AEEE-62AD-6A9D-6EF4-D7AF9B7A5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3061005"/>
                <a:ext cx="4624755" cy="1830142"/>
              </a:xfrm>
              <a:prstGeom prst="roundRect">
                <a:avLst/>
              </a:prstGeom>
              <a:blipFill>
                <a:blip r:embed="rId3"/>
                <a:stretch>
                  <a:fillRect l="-6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B598A45-70FE-3530-EE9D-494648D63D32}"/>
                  </a:ext>
                </a:extLst>
              </p:cNvPr>
              <p:cNvSpPr/>
              <p:nvPr/>
            </p:nvSpPr>
            <p:spPr>
              <a:xfrm>
                <a:off x="838200" y="1723962"/>
                <a:ext cx="5738563" cy="65188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Choose an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-boundary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B598A45-70FE-3530-EE9D-494648D63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23962"/>
                <a:ext cx="5738563" cy="651884"/>
              </a:xfrm>
              <a:prstGeom prst="roundRect">
                <a:avLst/>
              </a:prstGeom>
              <a:blipFill>
                <a:blip r:embed="rId4"/>
                <a:stretch>
                  <a:fillRect l="-1591" b="-146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3E726ABA-62EA-D5C1-F5D4-2CD259E3A272}"/>
                  </a:ext>
                </a:extLst>
              </p:cNvPr>
              <p:cNvSpPr/>
              <p:nvPr/>
            </p:nvSpPr>
            <p:spPr>
              <a:xfrm>
                <a:off x="838200" y="2441669"/>
                <a:ext cx="5738563" cy="128043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One sample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sSub>
                            <m:sSub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GB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−2ℓ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3E726ABA-62EA-D5C1-F5D4-2CD259E3A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41669"/>
                <a:ext cx="5738563" cy="1280436"/>
              </a:xfrm>
              <a:prstGeom prst="roundRect">
                <a:avLst/>
              </a:prstGeom>
              <a:blipFill>
                <a:blip r:embed="rId5"/>
                <a:stretch>
                  <a:fillRect l="-10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99E327F-DCD5-39B8-3972-DC4DA863CF09}"/>
                  </a:ext>
                </a:extLst>
              </p:cNvPr>
              <p:cNvSpPr/>
              <p:nvPr/>
            </p:nvSpPr>
            <p:spPr>
              <a:xfrm>
                <a:off x="838200" y="3787928"/>
                <a:ext cx="5738563" cy="616097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Need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𝑛𝐶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−2ℓ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samples</a:t>
                </a: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99E327F-DCD5-39B8-3972-DC4DA863C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87928"/>
                <a:ext cx="5738563" cy="616097"/>
              </a:xfrm>
              <a:prstGeom prst="roundRect">
                <a:avLst/>
              </a:prstGeom>
              <a:blipFill>
                <a:blip r:embed="rId6"/>
                <a:stretch>
                  <a:fillRect l="-1591" b="-194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CDC7B40-115E-7086-FFC1-85A091DBCC08}"/>
                  </a:ext>
                </a:extLst>
              </p:cNvPr>
              <p:cNvSpPr/>
              <p:nvPr/>
            </p:nvSpPr>
            <p:spPr>
              <a:xfrm>
                <a:off x="6980483" y="5338393"/>
                <a:ext cx="4402540" cy="82794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CDC7B40-115E-7086-FFC1-85A091DBCC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483" y="5338393"/>
                <a:ext cx="4402540" cy="827945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60AC8E0-C22E-197E-49A3-DAD74724FD89}"/>
              </a:ext>
            </a:extLst>
          </p:cNvPr>
          <p:cNvSpPr/>
          <p:nvPr/>
        </p:nvSpPr>
        <p:spPr>
          <a:xfrm>
            <a:off x="6729047" y="5009611"/>
            <a:ext cx="1502229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Goal: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2362E2-9731-C109-03DE-29941E1A4E40}"/>
              </a:ext>
            </a:extLst>
          </p:cNvPr>
          <p:cNvSpPr txBox="1"/>
          <p:nvPr/>
        </p:nvSpPr>
        <p:spPr>
          <a:xfrm>
            <a:off x="838198" y="4469848"/>
            <a:ext cx="3178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Total running time: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B0344-8357-9F5D-C2F2-06019703157C}"/>
                  </a:ext>
                </a:extLst>
              </p:cNvPr>
              <p:cNvSpPr txBox="1"/>
              <p:nvPr/>
            </p:nvSpPr>
            <p:spPr>
              <a:xfrm>
                <a:off x="699564" y="5025875"/>
                <a:ext cx="7775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B0344-8357-9F5D-C2F2-060197031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64" y="5025875"/>
                <a:ext cx="77754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3CB60-5327-6DBC-5CEE-0B51FEBB9B6E}"/>
                  </a:ext>
                </a:extLst>
              </p:cNvPr>
              <p:cNvSpPr txBox="1"/>
              <p:nvPr/>
            </p:nvSpPr>
            <p:spPr>
              <a:xfrm>
                <a:off x="1747815" y="5030346"/>
                <a:ext cx="1328615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𝑛𝐶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−2ℓ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3CB60-5327-6DBC-5CEE-0B51FEBB9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815" y="5030346"/>
                <a:ext cx="1328615" cy="5385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F3E655-3094-6D2E-D423-0B5E37125762}"/>
                  </a:ext>
                </a:extLst>
              </p:cNvPr>
              <p:cNvSpPr txBox="1"/>
              <p:nvPr/>
            </p:nvSpPr>
            <p:spPr>
              <a:xfrm>
                <a:off x="1322964" y="5038151"/>
                <a:ext cx="424851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F3E655-3094-6D2E-D423-0B5E37125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964" y="5038151"/>
                <a:ext cx="424851" cy="5385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4FDAD-85C5-CAED-D757-999ACD6D323B}"/>
                  </a:ext>
                </a:extLst>
              </p:cNvPr>
              <p:cNvSpPr txBox="1"/>
              <p:nvPr/>
            </p:nvSpPr>
            <p:spPr>
              <a:xfrm>
                <a:off x="3113374" y="5038151"/>
                <a:ext cx="424851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4FDAD-85C5-CAED-D757-999ACD6D3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374" y="5038151"/>
                <a:ext cx="424851" cy="5385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F6B5729-44FE-E9A5-442B-F30BAA538397}"/>
                  </a:ext>
                </a:extLst>
              </p:cNvPr>
              <p:cNvSpPr/>
              <p:nvPr/>
            </p:nvSpPr>
            <p:spPr>
              <a:xfrm>
                <a:off x="4699156" y="3996444"/>
                <a:ext cx="5738563" cy="117755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#samples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#possible boundary configurations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F6B5729-44FE-E9A5-442B-F30BAA5383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156" y="3996444"/>
                <a:ext cx="5738563" cy="1177558"/>
              </a:xfrm>
              <a:prstGeom prst="roundRect">
                <a:avLst/>
              </a:prstGeom>
              <a:blipFill>
                <a:blip r:embed="rId12"/>
                <a:stretch>
                  <a:fillRect l="-530" r="-530" b="-41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7A5BBCEC-CC7E-A45D-CBC3-524C08DE85A4}"/>
              </a:ext>
            </a:extLst>
          </p:cNvPr>
          <p:cNvSpPr/>
          <p:nvPr/>
        </p:nvSpPr>
        <p:spPr>
          <a:xfrm>
            <a:off x="3499814" y="5001125"/>
            <a:ext cx="1000401" cy="603691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ACE5CC-BA0A-38F6-C389-C8EA133D9E38}"/>
              </a:ext>
            </a:extLst>
          </p:cNvPr>
          <p:cNvSpPr/>
          <p:nvPr/>
        </p:nvSpPr>
        <p:spPr>
          <a:xfrm>
            <a:off x="1784759" y="5010283"/>
            <a:ext cx="1264678" cy="603691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EBEF5F-4CC7-F23F-F631-3BCFAC532C5F}"/>
                  </a:ext>
                </a:extLst>
              </p:cNvPr>
              <p:cNvSpPr txBox="1"/>
              <p:nvPr/>
            </p:nvSpPr>
            <p:spPr>
              <a:xfrm>
                <a:off x="3313725" y="4953066"/>
                <a:ext cx="1328615" cy="603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EBEF5F-4CC7-F23F-F631-3BCFAC532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725" y="4953066"/>
                <a:ext cx="1328615" cy="6036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5CBABC-32AB-30D9-19D0-2532BF72464A}"/>
                  </a:ext>
                </a:extLst>
              </p:cNvPr>
              <p:cNvSpPr txBox="1"/>
              <p:nvPr/>
            </p:nvSpPr>
            <p:spPr>
              <a:xfrm>
                <a:off x="3698091" y="5489358"/>
                <a:ext cx="2832015" cy="676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GB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−2ℓ</m:t>
                          </m:r>
                        </m:sup>
                      </m:sSup>
                      <m:sSup>
                        <m:sSup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sSup>
                            <m:sSup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5CBABC-32AB-30D9-19D0-2532BF724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091" y="5489358"/>
                <a:ext cx="2832015" cy="67698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87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D6C7-7137-CBC3-A099-DFABEB0A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Attempt #2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ED8A3AB-2068-1B4E-3615-0C7FEB5A07D2}"/>
                  </a:ext>
                </a:extLst>
              </p:cNvPr>
              <p:cNvSpPr/>
              <p:nvPr/>
            </p:nvSpPr>
            <p:spPr>
              <a:xfrm>
                <a:off x="6729047" y="1723962"/>
                <a:ext cx="4624753" cy="1177558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0" lang="en-GB" sz="2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Polynomial</a:t>
                </a:r>
                <a:r>
                  <a:rPr kumimoji="0" lang="en-GB" sz="2800" b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growth</a:t>
                </a:r>
                <a:r>
                  <a:rPr kumimoji="0" lang="en-GB" sz="2800" b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 </a:t>
                </a:r>
              </a:p>
              <a:p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d>
                      <m:d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ℓ</m:t>
                            </m:r>
                          </m:e>
                          <m:sup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ball size</a:t>
                </a:r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ED8A3AB-2068-1B4E-3615-0C7FEB5A07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1723962"/>
                <a:ext cx="4624753" cy="1177558"/>
              </a:xfrm>
              <a:prstGeom prst="roundRect">
                <a:avLst/>
              </a:prstGeom>
              <a:blipFill>
                <a:blip r:embed="rId2"/>
                <a:stretch>
                  <a:fillRect l="-1314"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59AEEE-62AD-6A9D-6EF4-D7AF9B7A5AFD}"/>
                  </a:ext>
                </a:extLst>
              </p:cNvPr>
              <p:cNvSpPr/>
              <p:nvPr/>
            </p:nvSpPr>
            <p:spPr>
              <a:xfrm>
                <a:off x="6729047" y="3061005"/>
                <a:ext cx="4624755" cy="1830142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b="1" dirty="0">
                    <a:solidFill>
                      <a:schemeClr val="tx1"/>
                    </a:solidFill>
                  </a:rPr>
                  <a:t>SSM</a:t>
                </a:r>
                <a:r>
                  <a:rPr lang="en-GB" sz="2800" dirty="0">
                    <a:solidFill>
                      <a:schemeClr val="tx1"/>
                    </a:solidFill>
                  </a:rPr>
                  <a:t>: For any boundary configuration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on level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</a:t>
                </a:r>
                <a:endParaRPr lang="en-GB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≲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−ℓ</m:t>
                          </m:r>
                        </m:sup>
                      </m:sSup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59AEEE-62AD-6A9D-6EF4-D7AF9B7A5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3061005"/>
                <a:ext cx="4624755" cy="1830142"/>
              </a:xfrm>
              <a:prstGeom prst="roundRect">
                <a:avLst/>
              </a:prstGeom>
              <a:blipFill>
                <a:blip r:embed="rId3"/>
                <a:stretch>
                  <a:fillRect l="-6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B598A45-70FE-3530-EE9D-494648D63D32}"/>
                  </a:ext>
                </a:extLst>
              </p:cNvPr>
              <p:cNvSpPr/>
              <p:nvPr/>
            </p:nvSpPr>
            <p:spPr>
              <a:xfrm>
                <a:off x="838200" y="1723962"/>
                <a:ext cx="5738563" cy="117755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>
                        <a:lumMod val="50000"/>
                      </a:schemeClr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sSub>
                          <m:sSubPr>
                            <m:ctrlP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sup>
                    </m:sSubSup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sSup>
                          <m:sSupPr>
                            <m:ctrlP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p>
                    </m:sSup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sSup>
                          <m:sSupPr>
                            <m:ctrlP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in total</a:t>
                </a: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B598A45-70FE-3530-EE9D-494648D63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23962"/>
                <a:ext cx="5738563" cy="1177558"/>
              </a:xfrm>
              <a:prstGeom prst="roundRect">
                <a:avLst/>
              </a:prstGeom>
              <a:blipFill>
                <a:blip r:embed="rId4"/>
                <a:stretch>
                  <a:fillRect l="-1166" b="-87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99E327F-DCD5-39B8-3972-DC4DA863CF09}"/>
                  </a:ext>
                </a:extLst>
              </p:cNvPr>
              <p:cNvSpPr/>
              <p:nvPr/>
            </p:nvSpPr>
            <p:spPr>
              <a:xfrm>
                <a:off x="808977" y="3000048"/>
                <a:ext cx="5738563" cy="99901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Need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𝑛𝐶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−2ℓ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samples</a:t>
                </a: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We can </a:t>
                </a:r>
                <a:r>
                  <a:rPr lang="en-GB" sz="2800" dirty="0">
                    <a:solidFill>
                      <a:schemeClr val="accent2">
                        <a:lumMod val="50000"/>
                      </a:schemeClr>
                    </a:solidFill>
                  </a:rPr>
                  <a:t>look up in the table</a:t>
                </a: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99E327F-DCD5-39B8-3972-DC4DA863C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77" y="3000048"/>
                <a:ext cx="5738563" cy="999018"/>
              </a:xfrm>
              <a:prstGeom prst="roundRect">
                <a:avLst/>
              </a:prstGeom>
              <a:blipFill>
                <a:blip r:embed="rId5"/>
                <a:stretch>
                  <a:fillRect l="-1273" t="-2410" b="-138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CDC7B40-115E-7086-FFC1-85A091DBCC08}"/>
                  </a:ext>
                </a:extLst>
              </p:cNvPr>
              <p:cNvSpPr/>
              <p:nvPr/>
            </p:nvSpPr>
            <p:spPr>
              <a:xfrm>
                <a:off x="6980483" y="5338393"/>
                <a:ext cx="4402540" cy="82794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CDC7B40-115E-7086-FFC1-85A091DBCC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483" y="5338393"/>
                <a:ext cx="4402540" cy="827945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60AC8E0-C22E-197E-49A3-DAD74724FD89}"/>
              </a:ext>
            </a:extLst>
          </p:cNvPr>
          <p:cNvSpPr/>
          <p:nvPr/>
        </p:nvSpPr>
        <p:spPr>
          <a:xfrm>
            <a:off x="6729047" y="5009611"/>
            <a:ext cx="1502229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Goal: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2362E2-9731-C109-03DE-29941E1A4E40}"/>
              </a:ext>
            </a:extLst>
          </p:cNvPr>
          <p:cNvSpPr txBox="1"/>
          <p:nvPr/>
        </p:nvSpPr>
        <p:spPr>
          <a:xfrm>
            <a:off x="884644" y="4072915"/>
            <a:ext cx="3178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Total running time: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B0344-8357-9F5D-C2F2-06019703157C}"/>
                  </a:ext>
                </a:extLst>
              </p:cNvPr>
              <p:cNvSpPr txBox="1"/>
              <p:nvPr/>
            </p:nvSpPr>
            <p:spPr>
              <a:xfrm>
                <a:off x="761541" y="4555093"/>
                <a:ext cx="7775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B0344-8357-9F5D-C2F2-060197031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1" y="4555093"/>
                <a:ext cx="77754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3CB60-5327-6DBC-5CEE-0B51FEBB9B6E}"/>
                  </a:ext>
                </a:extLst>
              </p:cNvPr>
              <p:cNvSpPr txBox="1"/>
              <p:nvPr/>
            </p:nvSpPr>
            <p:spPr>
              <a:xfrm>
                <a:off x="1809792" y="4559564"/>
                <a:ext cx="1328615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𝑛𝐶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−2ℓ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3CB60-5327-6DBC-5CEE-0B51FEBB9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792" y="4559564"/>
                <a:ext cx="1328615" cy="5385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F3E655-3094-6D2E-D423-0B5E37125762}"/>
                  </a:ext>
                </a:extLst>
              </p:cNvPr>
              <p:cNvSpPr txBox="1"/>
              <p:nvPr/>
            </p:nvSpPr>
            <p:spPr>
              <a:xfrm>
                <a:off x="1052852" y="4557625"/>
                <a:ext cx="3837353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×(                                 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F3E655-3094-6D2E-D423-0B5E37125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52" y="4557625"/>
                <a:ext cx="3837353" cy="5385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4FDAD-85C5-CAED-D757-999ACD6D323B}"/>
                  </a:ext>
                </a:extLst>
              </p:cNvPr>
              <p:cNvSpPr txBox="1"/>
              <p:nvPr/>
            </p:nvSpPr>
            <p:spPr>
              <a:xfrm>
                <a:off x="3064512" y="4543941"/>
                <a:ext cx="424851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28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4FDAD-85C5-CAED-D757-999ACD6D3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512" y="4543941"/>
                <a:ext cx="424851" cy="5385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3E3860-CEF3-6699-979F-44A345E448B1}"/>
                  </a:ext>
                </a:extLst>
              </p:cNvPr>
              <p:cNvSpPr txBox="1"/>
              <p:nvPr/>
            </p:nvSpPr>
            <p:spPr>
              <a:xfrm>
                <a:off x="3188478" y="4474622"/>
                <a:ext cx="1502229" cy="603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3E3860-CEF3-6699-979F-44A345E44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478" y="4474622"/>
                <a:ext cx="1502229" cy="6036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DF148069-D361-DDFA-F10B-36721998C896}"/>
                  </a:ext>
                </a:extLst>
              </p:cNvPr>
              <p:cNvSpPr/>
              <p:nvPr/>
            </p:nvSpPr>
            <p:spPr>
              <a:xfrm>
                <a:off x="3295740" y="5232690"/>
                <a:ext cx="3109096" cy="117755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sSup>
                                    <m:sSupPr>
                                      <m:ctrlP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GB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en-GB" sz="2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GB" sz="2800" b="0" i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GB" sz="2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1/</m:t>
                                      </m:r>
                                      <m: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DF148069-D361-DDFA-F10B-36721998C8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740" y="5232690"/>
                <a:ext cx="3109096" cy="1177558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B336EAE-AD43-B09A-3EB0-EE60CCB0C1F0}"/>
                  </a:ext>
                </a:extLst>
              </p:cNvPr>
              <p:cNvSpPr txBox="1"/>
              <p:nvPr/>
            </p:nvSpPr>
            <p:spPr>
              <a:xfrm>
                <a:off x="353375" y="5753998"/>
                <a:ext cx="2618154" cy="7763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ℓ←</m:t>
                      </m:r>
                      <m:f>
                        <m:fPr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0.99</m:t>
                          </m:r>
                          <m:sSup>
                            <m:sSup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num>
                        <m:den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B336EAE-AD43-B09A-3EB0-EE60CCB0C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75" y="5753998"/>
                <a:ext cx="2618154" cy="77630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DE487BDE-55FC-F748-B42A-D842777CD8D3}"/>
              </a:ext>
            </a:extLst>
          </p:cNvPr>
          <p:cNvSpPr/>
          <p:nvPr/>
        </p:nvSpPr>
        <p:spPr>
          <a:xfrm>
            <a:off x="3188478" y="2297829"/>
            <a:ext cx="875076" cy="603691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96DAB58-103A-EC59-76B7-F95A552D7AE3}"/>
              </a:ext>
            </a:extLst>
          </p:cNvPr>
          <p:cNvSpPr/>
          <p:nvPr/>
        </p:nvSpPr>
        <p:spPr>
          <a:xfrm>
            <a:off x="5019586" y="1284965"/>
            <a:ext cx="5738563" cy="8947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Can we speed up computation?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4DDC86A-3863-7B0B-4111-88FEDDCDF7CB}"/>
                  </a:ext>
                </a:extLst>
              </p:cNvPr>
              <p:cNvSpPr/>
              <p:nvPr/>
            </p:nvSpPr>
            <p:spPr>
              <a:xfrm>
                <a:off x="1249390" y="5154694"/>
                <a:ext cx="1939088" cy="538545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𝑛𝐶</m:t>
                      </m:r>
                      <m:sSup>
                        <m:sSup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−2ℓ</m:t>
                          </m:r>
                        </m:sup>
                      </m:sSup>
                      <m:sSup>
                        <m:sSupPr>
                          <m:ctrlPr>
                            <a:rPr lang="en-GB" sz="2400" b="0" i="1" smtClean="0">
                              <a:solidFill>
                                <a:srgbClr val="B2B2B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rgbClr val="B2B2B2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rgbClr val="B2B2B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4DDC86A-3863-7B0B-4111-88FEDDCDF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390" y="5154694"/>
                <a:ext cx="1939088" cy="538545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91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7" grpId="0"/>
      <p:bldP spid="18" grpId="0"/>
      <p:bldP spid="19" grpId="0"/>
      <p:bldP spid="21" grpId="0"/>
      <p:bldP spid="22" grpId="0"/>
      <p:bldP spid="6" grpId="0"/>
      <p:bldP spid="9" grpId="0" animBg="1"/>
      <p:bldP spid="16" grpId="0"/>
      <p:bldP spid="3" grpId="0" animBg="1"/>
      <p:bldP spid="7" grpId="0" animBg="1"/>
      <p:bldP spid="8" grpId="0" animBg="1"/>
      <p:bldP spid="8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339D-5977-DD49-0F6F-1AC6858B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Attempt #3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E63E0BD-4352-B4F9-880A-E9E9A5484C56}"/>
              </a:ext>
            </a:extLst>
          </p:cNvPr>
          <p:cNvSpPr/>
          <p:nvPr/>
        </p:nvSpPr>
        <p:spPr>
          <a:xfrm>
            <a:off x="838200" y="2016909"/>
            <a:ext cx="3729894" cy="8825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FF0000"/>
                </a:solidFill>
              </a:rPr>
              <a:t>planar</a:t>
            </a:r>
            <a:r>
              <a:rPr lang="en-GB" sz="2800" dirty="0">
                <a:solidFill>
                  <a:schemeClr val="tx1"/>
                </a:solidFill>
              </a:rPr>
              <a:t> graphs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9816FA-7329-074F-D910-9E9C821EE0FA}"/>
              </a:ext>
            </a:extLst>
          </p:cNvPr>
          <p:cNvSpPr/>
          <p:nvPr/>
        </p:nvSpPr>
        <p:spPr>
          <a:xfrm>
            <a:off x="7372837" y="2016909"/>
            <a:ext cx="3729894" cy="8825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linear local tree-width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08740A9-2CC3-545A-1F53-01D127F6639D}"/>
                  </a:ext>
                </a:extLst>
              </p:cNvPr>
              <p:cNvSpPr/>
              <p:nvPr/>
            </p:nvSpPr>
            <p:spPr>
              <a:xfrm>
                <a:off x="2919046" y="4651112"/>
                <a:ext cx="6353907" cy="88259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Estimating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sSub>
                          <m:sSubPr>
                            <m:ctrlP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sup>
                    </m:sSubSup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sz="2800" b="0" dirty="0">
                    <a:solidFill>
                      <a:schemeClr val="tx1"/>
                    </a:solidFill>
                  </a:rPr>
                  <a:t> costs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08740A9-2CC3-545A-1F53-01D127F66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046" y="4651112"/>
                <a:ext cx="6353907" cy="88259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 13">
            <a:extLst>
              <a:ext uri="{FF2B5EF4-FFF2-40B4-BE49-F238E27FC236}">
                <a16:creationId xmlns:a16="http://schemas.microsoft.com/office/drawing/2014/main" id="{097DE149-C115-5DFF-8924-1B52D0DF2F64}"/>
              </a:ext>
            </a:extLst>
          </p:cNvPr>
          <p:cNvSpPr/>
          <p:nvPr/>
        </p:nvSpPr>
        <p:spPr>
          <a:xfrm>
            <a:off x="4486030" y="1781908"/>
            <a:ext cx="2821354" cy="1117600"/>
          </a:xfrm>
          <a:prstGeom prst="arc">
            <a:avLst>
              <a:gd name="adj1" fmla="val 11624755"/>
              <a:gd name="adj2" fmla="val 20834147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7052F882-9067-CA66-A911-D21C00078475}"/>
              </a:ext>
            </a:extLst>
          </p:cNvPr>
          <p:cNvSpPr/>
          <p:nvPr/>
        </p:nvSpPr>
        <p:spPr>
          <a:xfrm rot="20884131">
            <a:off x="5945662" y="2825682"/>
            <a:ext cx="2854350" cy="2987157"/>
          </a:xfrm>
          <a:prstGeom prst="arc">
            <a:avLst>
              <a:gd name="adj1" fmla="val 11624755"/>
              <a:gd name="adj2" fmla="val 15584216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1E3B15-8F71-C11D-81F3-8E56C33E516A}"/>
              </a:ext>
            </a:extLst>
          </p:cNvPr>
          <p:cNvSpPr txBox="1"/>
          <p:nvPr/>
        </p:nvSpPr>
        <p:spPr>
          <a:xfrm>
            <a:off x="4806656" y="1263957"/>
            <a:ext cx="218010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[Eppstein’00]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9941C0-3C23-419F-CA7E-7A4D803A5563}"/>
              </a:ext>
            </a:extLst>
          </p:cNvPr>
          <p:cNvSpPr txBox="1"/>
          <p:nvPr/>
        </p:nvSpPr>
        <p:spPr>
          <a:xfrm>
            <a:off x="4806656" y="3350224"/>
            <a:ext cx="218010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[Yin-Zhang’13]</a:t>
            </a:r>
            <a:endParaRPr lang="en-GB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51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 animBg="1"/>
      <p:bldP spid="15" grpId="0" animBg="1"/>
      <p:bldP spid="7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D6C7-7137-CBC3-A099-DFABEB0A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Attempt #3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ED8A3AB-2068-1B4E-3615-0C7FEB5A07D2}"/>
                  </a:ext>
                </a:extLst>
              </p:cNvPr>
              <p:cNvSpPr/>
              <p:nvPr/>
            </p:nvSpPr>
            <p:spPr>
              <a:xfrm>
                <a:off x="6729047" y="1723962"/>
                <a:ext cx="4624753" cy="1177558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0" lang="en-GB" sz="2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Polynomial</a:t>
                </a:r>
                <a:r>
                  <a:rPr kumimoji="0" lang="en-GB" sz="2800" b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growth</a:t>
                </a:r>
                <a:r>
                  <a:rPr kumimoji="0" lang="en-GB" sz="2800" b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 </a:t>
                </a:r>
              </a:p>
              <a:p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d>
                      <m:d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ℓ</m:t>
                            </m:r>
                          </m:e>
                          <m:sup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ball size</a:t>
                </a:r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ED8A3AB-2068-1B4E-3615-0C7FEB5A07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1723962"/>
                <a:ext cx="4624753" cy="1177558"/>
              </a:xfrm>
              <a:prstGeom prst="roundRect">
                <a:avLst/>
              </a:prstGeom>
              <a:blipFill>
                <a:blip r:embed="rId2"/>
                <a:stretch>
                  <a:fillRect l="-1314"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59AEEE-62AD-6A9D-6EF4-D7AF9B7A5AFD}"/>
                  </a:ext>
                </a:extLst>
              </p:cNvPr>
              <p:cNvSpPr/>
              <p:nvPr/>
            </p:nvSpPr>
            <p:spPr>
              <a:xfrm>
                <a:off x="6729047" y="3905212"/>
                <a:ext cx="4624755" cy="1830142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b="1" dirty="0">
                    <a:solidFill>
                      <a:schemeClr val="tx1"/>
                    </a:solidFill>
                  </a:rPr>
                  <a:t>SSM</a:t>
                </a:r>
                <a:r>
                  <a:rPr lang="en-GB" sz="2800" dirty="0">
                    <a:solidFill>
                      <a:schemeClr val="tx1"/>
                    </a:solidFill>
                  </a:rPr>
                  <a:t>: For any boundary configuration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on level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</a:t>
                </a:r>
                <a:endParaRPr lang="en-GB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≲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−ℓ</m:t>
                          </m:r>
                        </m:sup>
                      </m:sSup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59AEEE-62AD-6A9D-6EF4-D7AF9B7A5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3905212"/>
                <a:ext cx="4624755" cy="1830142"/>
              </a:xfrm>
              <a:prstGeom prst="roundRect">
                <a:avLst/>
              </a:prstGeom>
              <a:blipFill>
                <a:blip r:embed="rId3"/>
                <a:stretch>
                  <a:fillRect l="-6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B598A45-70FE-3530-EE9D-494648D63D32}"/>
                  </a:ext>
                </a:extLst>
              </p:cNvPr>
              <p:cNvSpPr/>
              <p:nvPr/>
            </p:nvSpPr>
            <p:spPr>
              <a:xfrm>
                <a:off x="838200" y="1723962"/>
                <a:ext cx="5738563" cy="117755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>
                        <a:lumMod val="50000"/>
                      </a:schemeClr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sSub>
                          <m:sSubPr>
                            <m:ctrlP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sup>
                    </m:sSubSup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sSup>
                          <m:sSupPr>
                            <m:ctrlP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p>
                    </m:sSup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GB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m:rPr>
                        <m:sty m:val="p"/>
                      </m:rPr>
                      <a:rPr lang="en-GB" sz="28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>
                    <a:solidFill>
                      <a:schemeClr val="tx1"/>
                    </a:solidFill>
                  </a:rPr>
                  <a:t>in total</a:t>
                </a: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B598A45-70FE-3530-EE9D-494648D63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23962"/>
                <a:ext cx="5738563" cy="1177558"/>
              </a:xfrm>
              <a:prstGeom prst="roundRect">
                <a:avLst/>
              </a:prstGeom>
              <a:blipFill>
                <a:blip r:embed="rId4"/>
                <a:stretch>
                  <a:fillRect l="-1166" b="-87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99E327F-DCD5-39B8-3972-DC4DA863CF09}"/>
                  </a:ext>
                </a:extLst>
              </p:cNvPr>
              <p:cNvSpPr/>
              <p:nvPr/>
            </p:nvSpPr>
            <p:spPr>
              <a:xfrm>
                <a:off x="808977" y="3000048"/>
                <a:ext cx="5738563" cy="99901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Need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𝑛𝐶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−2ℓ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samples</a:t>
                </a: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We can </a:t>
                </a:r>
                <a:r>
                  <a:rPr lang="en-GB" sz="2800" dirty="0">
                    <a:solidFill>
                      <a:schemeClr val="accent2">
                        <a:lumMod val="50000"/>
                      </a:schemeClr>
                    </a:solidFill>
                  </a:rPr>
                  <a:t>look up in the table</a:t>
                </a: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99E327F-DCD5-39B8-3972-DC4DA863C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77" y="3000048"/>
                <a:ext cx="5738563" cy="999018"/>
              </a:xfrm>
              <a:prstGeom prst="roundRect">
                <a:avLst/>
              </a:prstGeom>
              <a:blipFill>
                <a:blip r:embed="rId5"/>
                <a:stretch>
                  <a:fillRect l="-1273" t="-2410" b="-138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82362E2-9731-C109-03DE-29941E1A4E40}"/>
              </a:ext>
            </a:extLst>
          </p:cNvPr>
          <p:cNvSpPr txBox="1"/>
          <p:nvPr/>
        </p:nvSpPr>
        <p:spPr>
          <a:xfrm>
            <a:off x="884644" y="4072915"/>
            <a:ext cx="3178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Total running time: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B0344-8357-9F5D-C2F2-06019703157C}"/>
                  </a:ext>
                </a:extLst>
              </p:cNvPr>
              <p:cNvSpPr txBox="1"/>
              <p:nvPr/>
            </p:nvSpPr>
            <p:spPr>
              <a:xfrm>
                <a:off x="761541" y="4555093"/>
                <a:ext cx="7775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B0344-8357-9F5D-C2F2-060197031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1" y="4555093"/>
                <a:ext cx="77754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3CB60-5327-6DBC-5CEE-0B51FEBB9B6E}"/>
                  </a:ext>
                </a:extLst>
              </p:cNvPr>
              <p:cNvSpPr txBox="1"/>
              <p:nvPr/>
            </p:nvSpPr>
            <p:spPr>
              <a:xfrm>
                <a:off x="1809792" y="4559564"/>
                <a:ext cx="1328615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𝑛𝐶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−2ℓ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3CB60-5327-6DBC-5CEE-0B51FEBB9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792" y="4559564"/>
                <a:ext cx="1328615" cy="5385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F3E655-3094-6D2E-D423-0B5E37125762}"/>
                  </a:ext>
                </a:extLst>
              </p:cNvPr>
              <p:cNvSpPr txBox="1"/>
              <p:nvPr/>
            </p:nvSpPr>
            <p:spPr>
              <a:xfrm>
                <a:off x="1052854" y="4582201"/>
                <a:ext cx="5598038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×(                                                       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F3E655-3094-6D2E-D423-0B5E37125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54" y="4582201"/>
                <a:ext cx="5598038" cy="5385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4FDAD-85C5-CAED-D757-999ACD6D323B}"/>
                  </a:ext>
                </a:extLst>
              </p:cNvPr>
              <p:cNvSpPr txBox="1"/>
              <p:nvPr/>
            </p:nvSpPr>
            <p:spPr>
              <a:xfrm>
                <a:off x="2987614" y="4566876"/>
                <a:ext cx="424851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28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4FDAD-85C5-CAED-D757-999ACD6D3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4" y="4566876"/>
                <a:ext cx="424851" cy="5385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3E3860-CEF3-6699-979F-44A345E448B1}"/>
                  </a:ext>
                </a:extLst>
              </p:cNvPr>
              <p:cNvSpPr txBox="1"/>
              <p:nvPr/>
            </p:nvSpPr>
            <p:spPr>
              <a:xfrm>
                <a:off x="3188478" y="4474622"/>
                <a:ext cx="3109096" cy="603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sup>
                      </m:sSup>
                      <m:sSup>
                        <m:sSupPr>
                          <m:ctrlP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GB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</m:d>
                        </m:sup>
                      </m:sSup>
                      <m:r>
                        <m:rPr>
                          <m:sty m:val="p"/>
                        </m:rPr>
                        <a:rPr lang="en-GB" sz="28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poly</m:t>
                      </m:r>
                      <m:d>
                        <m:dPr>
                          <m:ctrlP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3E3860-CEF3-6699-979F-44A345E44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478" y="4474622"/>
                <a:ext cx="3109096" cy="6036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593FE4-F687-7525-F7CF-F6539F2659FB}"/>
              </a:ext>
            </a:extLst>
          </p:cNvPr>
          <p:cNvSpPr/>
          <p:nvPr/>
        </p:nvSpPr>
        <p:spPr>
          <a:xfrm>
            <a:off x="6729047" y="3029243"/>
            <a:ext cx="4624753" cy="75340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GB" sz="2800" b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</a:rPr>
              <a:t>Planar</a:t>
            </a:r>
            <a:r>
              <a:rPr kumimoji="0" lang="en-GB" sz="28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graph</a:t>
            </a:r>
            <a:endParaRPr lang="en-GB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D6AF1C3-77A9-2BFE-3EA5-685B25DCDF9C}"/>
                  </a:ext>
                </a:extLst>
              </p:cNvPr>
              <p:cNvSpPr/>
              <p:nvPr/>
            </p:nvSpPr>
            <p:spPr>
              <a:xfrm>
                <a:off x="1353068" y="5479267"/>
                <a:ext cx="2524967" cy="73826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ℓ=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D6AF1C3-77A9-2BFE-3EA5-685B25DCD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068" y="5479267"/>
                <a:ext cx="2524967" cy="738265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Up 7">
            <a:extLst>
              <a:ext uri="{FF2B5EF4-FFF2-40B4-BE49-F238E27FC236}">
                <a16:creationId xmlns:a16="http://schemas.microsoft.com/office/drawing/2014/main" id="{E7536E17-FB3C-14E1-FA14-6E03AEBB38DD}"/>
              </a:ext>
            </a:extLst>
          </p:cNvPr>
          <p:cNvSpPr/>
          <p:nvPr/>
        </p:nvSpPr>
        <p:spPr>
          <a:xfrm>
            <a:off x="2474099" y="4997089"/>
            <a:ext cx="282906" cy="39406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C68846-E3BD-1F6B-E736-C1848F05A320}"/>
              </a:ext>
            </a:extLst>
          </p:cNvPr>
          <p:cNvSpPr/>
          <p:nvPr/>
        </p:nvSpPr>
        <p:spPr>
          <a:xfrm>
            <a:off x="3822403" y="4533644"/>
            <a:ext cx="482302" cy="395387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32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  <p:bldP spid="22" grpId="0"/>
      <p:bldP spid="6" grpId="0"/>
      <p:bldP spid="7" grpId="0" animBg="1"/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D6C7-7137-CBC3-A099-DFABEB0A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Attempt #3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ED8A3AB-2068-1B4E-3615-0C7FEB5A07D2}"/>
                  </a:ext>
                </a:extLst>
              </p:cNvPr>
              <p:cNvSpPr/>
              <p:nvPr/>
            </p:nvSpPr>
            <p:spPr>
              <a:xfrm>
                <a:off x="6729047" y="1723962"/>
                <a:ext cx="4624753" cy="1177558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0" lang="en-GB" sz="2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Polynomial</a:t>
                </a:r>
                <a:r>
                  <a:rPr kumimoji="0" lang="en-GB" sz="2800" b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growth</a:t>
                </a:r>
                <a:r>
                  <a:rPr kumimoji="0" lang="en-GB" sz="2800" b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 </a:t>
                </a:r>
              </a:p>
              <a:p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d>
                      <m:d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ℓ</m:t>
                            </m:r>
                          </m:e>
                          <m:sup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ball size</a:t>
                </a:r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ED8A3AB-2068-1B4E-3615-0C7FEB5A07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1723962"/>
                <a:ext cx="4624753" cy="1177558"/>
              </a:xfrm>
              <a:prstGeom prst="roundRect">
                <a:avLst/>
              </a:prstGeom>
              <a:blipFill>
                <a:blip r:embed="rId2"/>
                <a:stretch>
                  <a:fillRect l="-1314"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59AEEE-62AD-6A9D-6EF4-D7AF9B7A5AFD}"/>
                  </a:ext>
                </a:extLst>
              </p:cNvPr>
              <p:cNvSpPr/>
              <p:nvPr/>
            </p:nvSpPr>
            <p:spPr>
              <a:xfrm>
                <a:off x="6729047" y="3905212"/>
                <a:ext cx="4624755" cy="1830142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b="1" dirty="0">
                    <a:solidFill>
                      <a:schemeClr val="tx1"/>
                    </a:solidFill>
                  </a:rPr>
                  <a:t>SSM</a:t>
                </a:r>
                <a:r>
                  <a:rPr lang="en-GB" sz="2800" dirty="0">
                    <a:solidFill>
                      <a:schemeClr val="tx1"/>
                    </a:solidFill>
                  </a:rPr>
                  <a:t>: For any boundary configuration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on level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</a:t>
                </a:r>
                <a:endParaRPr lang="en-GB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≲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−ℓ</m:t>
                          </m:r>
                        </m:sup>
                      </m:sSup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59AEEE-62AD-6A9D-6EF4-D7AF9B7A5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3905212"/>
                <a:ext cx="4624755" cy="1830142"/>
              </a:xfrm>
              <a:prstGeom prst="roundRect">
                <a:avLst/>
              </a:prstGeom>
              <a:blipFill>
                <a:blip r:embed="rId3"/>
                <a:stretch>
                  <a:fillRect l="-6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B598A45-70FE-3530-EE9D-494648D63D32}"/>
                  </a:ext>
                </a:extLst>
              </p:cNvPr>
              <p:cNvSpPr/>
              <p:nvPr/>
            </p:nvSpPr>
            <p:spPr>
              <a:xfrm>
                <a:off x="838200" y="1723962"/>
                <a:ext cx="5738563" cy="117755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>
                        <a:lumMod val="50000"/>
                      </a:schemeClr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sSub>
                          <m:sSubPr>
                            <m:ctrlP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sup>
                    </m:sSubSup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sSup>
                          <m:sSupPr>
                            <m:ctrlP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p>
                    </m:sSup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GB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m:rPr>
                        <m:sty m:val="p"/>
                      </m:rPr>
                      <a:rPr lang="en-GB" sz="28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>
                    <a:solidFill>
                      <a:schemeClr val="tx1"/>
                    </a:solidFill>
                  </a:rPr>
                  <a:t>in total</a:t>
                </a: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B598A45-70FE-3530-EE9D-494648D63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23962"/>
                <a:ext cx="5738563" cy="1177558"/>
              </a:xfrm>
              <a:prstGeom prst="roundRect">
                <a:avLst/>
              </a:prstGeom>
              <a:blipFill>
                <a:blip r:embed="rId4"/>
                <a:stretch>
                  <a:fillRect l="-1166" b="-87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99E327F-DCD5-39B8-3972-DC4DA863CF09}"/>
                  </a:ext>
                </a:extLst>
              </p:cNvPr>
              <p:cNvSpPr/>
              <p:nvPr/>
            </p:nvSpPr>
            <p:spPr>
              <a:xfrm>
                <a:off x="808977" y="3000048"/>
                <a:ext cx="5738563" cy="99901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Need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𝑛𝐶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−2ℓ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samples</a:t>
                </a: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We can </a:t>
                </a:r>
                <a:r>
                  <a:rPr lang="en-GB" sz="2800" dirty="0">
                    <a:solidFill>
                      <a:schemeClr val="accent2">
                        <a:lumMod val="50000"/>
                      </a:schemeClr>
                    </a:solidFill>
                  </a:rPr>
                  <a:t>look up in the table</a:t>
                </a: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99E327F-DCD5-39B8-3972-DC4DA863C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77" y="3000048"/>
                <a:ext cx="5738563" cy="999018"/>
              </a:xfrm>
              <a:prstGeom prst="roundRect">
                <a:avLst/>
              </a:prstGeom>
              <a:blipFill>
                <a:blip r:embed="rId5"/>
                <a:stretch>
                  <a:fillRect l="-1273" t="-2410" b="-138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82362E2-9731-C109-03DE-29941E1A4E40}"/>
              </a:ext>
            </a:extLst>
          </p:cNvPr>
          <p:cNvSpPr txBox="1"/>
          <p:nvPr/>
        </p:nvSpPr>
        <p:spPr>
          <a:xfrm>
            <a:off x="884644" y="4072915"/>
            <a:ext cx="3178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Total running time: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B0344-8357-9F5D-C2F2-06019703157C}"/>
                  </a:ext>
                </a:extLst>
              </p:cNvPr>
              <p:cNvSpPr txBox="1"/>
              <p:nvPr/>
            </p:nvSpPr>
            <p:spPr>
              <a:xfrm>
                <a:off x="761541" y="4555093"/>
                <a:ext cx="7775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B0344-8357-9F5D-C2F2-060197031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1" y="4555093"/>
                <a:ext cx="77754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3CB60-5327-6DBC-5CEE-0B51FEBB9B6E}"/>
                  </a:ext>
                </a:extLst>
              </p:cNvPr>
              <p:cNvSpPr txBox="1"/>
              <p:nvPr/>
            </p:nvSpPr>
            <p:spPr>
              <a:xfrm>
                <a:off x="1809792" y="4559564"/>
                <a:ext cx="1328615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𝑛𝐶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−2ℓ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3CB60-5327-6DBC-5CEE-0B51FEBB9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792" y="4559564"/>
                <a:ext cx="1328615" cy="5385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F3E655-3094-6D2E-D423-0B5E37125762}"/>
                  </a:ext>
                </a:extLst>
              </p:cNvPr>
              <p:cNvSpPr txBox="1"/>
              <p:nvPr/>
            </p:nvSpPr>
            <p:spPr>
              <a:xfrm>
                <a:off x="1052854" y="4582201"/>
                <a:ext cx="5598038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×(                                                       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F3E655-3094-6D2E-D423-0B5E37125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54" y="4582201"/>
                <a:ext cx="5598038" cy="5385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4FDAD-85C5-CAED-D757-999ACD6D323B}"/>
                  </a:ext>
                </a:extLst>
              </p:cNvPr>
              <p:cNvSpPr txBox="1"/>
              <p:nvPr/>
            </p:nvSpPr>
            <p:spPr>
              <a:xfrm>
                <a:off x="2987614" y="4566876"/>
                <a:ext cx="424851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28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4FDAD-85C5-CAED-D757-999ACD6D3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4" y="4566876"/>
                <a:ext cx="424851" cy="5385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3E3860-CEF3-6699-979F-44A345E448B1}"/>
                  </a:ext>
                </a:extLst>
              </p:cNvPr>
              <p:cNvSpPr txBox="1"/>
              <p:nvPr/>
            </p:nvSpPr>
            <p:spPr>
              <a:xfrm>
                <a:off x="3188478" y="4474622"/>
                <a:ext cx="3109096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GB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</m:d>
                        </m:sup>
                      </m:sSup>
                      <m:r>
                        <m:rPr>
                          <m:sty m:val="p"/>
                        </m:rPr>
                        <a:rPr lang="en-GB" sz="28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poly</m:t>
                      </m:r>
                      <m:d>
                        <m:dPr>
                          <m:ctrlP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3E3860-CEF3-6699-979F-44A345E44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478" y="4474622"/>
                <a:ext cx="3109096" cy="56009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593FE4-F687-7525-F7CF-F6539F2659FB}"/>
              </a:ext>
            </a:extLst>
          </p:cNvPr>
          <p:cNvSpPr/>
          <p:nvPr/>
        </p:nvSpPr>
        <p:spPr>
          <a:xfrm>
            <a:off x="6729047" y="3029243"/>
            <a:ext cx="4624753" cy="75340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GB" sz="2800" b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</a:rPr>
              <a:t>Planar</a:t>
            </a:r>
            <a:r>
              <a:rPr kumimoji="0" lang="en-GB" sz="28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graph</a:t>
            </a:r>
            <a:endParaRPr lang="en-GB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32358C3-A4EF-884D-6D1B-B57282B43AF4}"/>
                  </a:ext>
                </a:extLst>
              </p:cNvPr>
              <p:cNvSpPr/>
              <p:nvPr/>
            </p:nvSpPr>
            <p:spPr>
              <a:xfrm>
                <a:off x="1919207" y="5578722"/>
                <a:ext cx="2832547" cy="73826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ℓ←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32358C3-A4EF-884D-6D1B-B57282B43A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207" y="5578722"/>
                <a:ext cx="2832547" cy="738265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C5075A7-6818-6235-CC06-D5AB2BA5E440}"/>
                  </a:ext>
                </a:extLst>
              </p:cNvPr>
              <p:cNvSpPr/>
              <p:nvPr/>
            </p:nvSpPr>
            <p:spPr>
              <a:xfrm>
                <a:off x="884644" y="5226277"/>
                <a:ext cx="1342741" cy="73826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C5075A7-6818-6235-CC06-D5AB2BA5E4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44" y="5226277"/>
                <a:ext cx="1342741" cy="738265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88537C3-505C-E868-822E-831EA687A274}"/>
                  </a:ext>
                </a:extLst>
              </p:cNvPr>
              <p:cNvSpPr/>
              <p:nvPr/>
            </p:nvSpPr>
            <p:spPr>
              <a:xfrm>
                <a:off x="4933261" y="5143383"/>
                <a:ext cx="2065805" cy="73826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sSub>
                                <m:sSub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88537C3-505C-E868-822E-831EA687A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261" y="5143383"/>
                <a:ext cx="2065805" cy="738265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1A07C02-BB8C-FB44-BE2D-63D4DAADF4EE}"/>
              </a:ext>
            </a:extLst>
          </p:cNvPr>
          <p:cNvSpPr/>
          <p:nvPr/>
        </p:nvSpPr>
        <p:spPr>
          <a:xfrm>
            <a:off x="5063097" y="829369"/>
            <a:ext cx="2306811" cy="7382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#boundarys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7D643951-7736-EF8F-A2ED-455186D83417}"/>
              </a:ext>
            </a:extLst>
          </p:cNvPr>
          <p:cNvSpPr/>
          <p:nvPr/>
        </p:nvSpPr>
        <p:spPr>
          <a:xfrm rot="20884131">
            <a:off x="2748359" y="1317523"/>
            <a:ext cx="4198003" cy="2240118"/>
          </a:xfrm>
          <a:prstGeom prst="arc">
            <a:avLst>
              <a:gd name="adj1" fmla="val 11624755"/>
              <a:gd name="adj2" fmla="val 17314780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28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0FF8CD9-8A1F-BCD9-110D-1E332285AAA3}"/>
                  </a:ext>
                </a:extLst>
              </p:cNvPr>
              <p:cNvSpPr/>
              <p:nvPr/>
            </p:nvSpPr>
            <p:spPr>
              <a:xfrm>
                <a:off x="4748084" y="1690688"/>
                <a:ext cx="3361319" cy="1736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IndSet</m:t>
                          </m:r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0FF8CD9-8A1F-BCD9-110D-1E332285A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084" y="1690688"/>
                <a:ext cx="3361319" cy="17369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E5AFCC4-9E32-7AF1-75E9-9DC744D2C7BE}"/>
              </a:ext>
            </a:extLst>
          </p:cNvPr>
          <p:cNvGrpSpPr/>
          <p:nvPr/>
        </p:nvGrpSpPr>
        <p:grpSpPr>
          <a:xfrm>
            <a:off x="1051093" y="2669050"/>
            <a:ext cx="3298371" cy="2595825"/>
            <a:chOff x="1062444" y="1933302"/>
            <a:chExt cx="2412275" cy="1898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B48768B-7F4B-5184-DCBF-A67F8F7866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12118BB-BF03-F3A4-4C34-4B01D9ED5A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CAF36C4-60F9-FE0B-70D5-AC0FDDED0F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0AEAC8E-C20E-E494-F9A3-EF177DE4EE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76312-CB3F-ABE6-B340-8A08427CA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736B462-7F08-CE97-A381-A9C3018A28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432DDFB-F96C-19D7-9CFA-CAF987F6CAA9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54E14A-7467-78E3-CD32-EDF3A78A23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6A74F76-7885-24E7-9C64-BD6E2F0608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47823C3-13FA-6402-DBC8-9F9575DA975F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2DE260-C6D1-8EC2-67D5-00DFD2BFF80D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CC7683A-79AA-3013-314D-837DB1E36300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7E12DF-FE04-1C70-E92C-757B4B963D6C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2F4B4B3-21BA-F2DE-64E1-0014A26439B7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55BE67-B0F5-B38B-E291-C1F8851FB712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D6151EC-8D39-B148-2319-840166A9AC91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5FCC051-0EDD-E88A-A925-B3195A731A1C}"/>
                  </a:ext>
                </a:extLst>
              </p:cNvPr>
              <p:cNvSpPr/>
              <p:nvPr/>
            </p:nvSpPr>
            <p:spPr>
              <a:xfrm>
                <a:off x="8538250" y="1690688"/>
                <a:ext cx="3361319" cy="1736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5FCC051-0EDD-E88A-A925-B3195A731A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250" y="1690688"/>
                <a:ext cx="3361319" cy="17369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94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D6C7-7137-CBC3-A099-DFABEB0A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Attempt #3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ED8A3AB-2068-1B4E-3615-0C7FEB5A07D2}"/>
                  </a:ext>
                </a:extLst>
              </p:cNvPr>
              <p:cNvSpPr/>
              <p:nvPr/>
            </p:nvSpPr>
            <p:spPr>
              <a:xfrm>
                <a:off x="6729047" y="1723962"/>
                <a:ext cx="4624753" cy="1177558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0" lang="en-GB" sz="28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Quadratic</a:t>
                </a:r>
                <a:r>
                  <a:rPr kumimoji="0" lang="en-GB" sz="2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en-GB" sz="2800" b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growth</a:t>
                </a:r>
                <a:r>
                  <a:rPr kumimoji="0" lang="en-GB" sz="2800" b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 </a:t>
                </a:r>
              </a:p>
              <a:p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d>
                      <m:d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ℓ</m:t>
                        </m:r>
                      </m:e>
                    </m:d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-size </a:t>
                </a:r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boundary</a:t>
                </a:r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</a:t>
                </a:r>
                <a:r>
                  <a:rPr kumimoji="0" lang="en-GB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</a:rPr>
                  <a:t>exists</a:t>
                </a:r>
                <a:endParaRPr lang="en-GB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ED8A3AB-2068-1B4E-3615-0C7FEB5A07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1723962"/>
                <a:ext cx="4624753" cy="1177558"/>
              </a:xfrm>
              <a:prstGeom prst="roundRect">
                <a:avLst/>
              </a:prstGeom>
              <a:blipFill>
                <a:blip r:embed="rId2"/>
                <a:stretch>
                  <a:fillRect l="-1314" b="-41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59AEEE-62AD-6A9D-6EF4-D7AF9B7A5AFD}"/>
                  </a:ext>
                </a:extLst>
              </p:cNvPr>
              <p:cNvSpPr/>
              <p:nvPr/>
            </p:nvSpPr>
            <p:spPr>
              <a:xfrm>
                <a:off x="6729047" y="3905212"/>
                <a:ext cx="4624755" cy="1830142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b="1" dirty="0">
                    <a:solidFill>
                      <a:schemeClr val="tx1"/>
                    </a:solidFill>
                  </a:rPr>
                  <a:t>SSM</a:t>
                </a:r>
                <a:r>
                  <a:rPr lang="en-GB" sz="2800" dirty="0">
                    <a:solidFill>
                      <a:schemeClr val="tx1"/>
                    </a:solidFill>
                  </a:rPr>
                  <a:t>: For any boundary configuration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on level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</a:t>
                </a:r>
                <a:endParaRPr lang="en-GB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≲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−ℓ</m:t>
                          </m:r>
                        </m:sup>
                      </m:sSup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59AEEE-62AD-6A9D-6EF4-D7AF9B7A5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3905212"/>
                <a:ext cx="4624755" cy="1830142"/>
              </a:xfrm>
              <a:prstGeom prst="roundRect">
                <a:avLst/>
              </a:prstGeom>
              <a:blipFill>
                <a:blip r:embed="rId3"/>
                <a:stretch>
                  <a:fillRect l="-6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B598A45-70FE-3530-EE9D-494648D63D32}"/>
                  </a:ext>
                </a:extLst>
              </p:cNvPr>
              <p:cNvSpPr/>
              <p:nvPr/>
            </p:nvSpPr>
            <p:spPr>
              <a:xfrm>
                <a:off x="838200" y="1723962"/>
                <a:ext cx="5738563" cy="117755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>
                        <a:lumMod val="50000"/>
                      </a:schemeClr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sSub>
                          <m:sSubPr>
                            <m:ctrlP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sup>
                    </m:sSubSup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sSup>
                          <m:sSupPr>
                            <m:ctrlP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GB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m:rPr>
                        <m:sty m:val="p"/>
                      </m:rPr>
                      <a:rPr lang="en-GB" sz="28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>
                    <a:solidFill>
                      <a:schemeClr val="tx1"/>
                    </a:solidFill>
                  </a:rPr>
                  <a:t>in total</a:t>
                </a: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B598A45-70FE-3530-EE9D-494648D63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23962"/>
                <a:ext cx="5738563" cy="1177558"/>
              </a:xfrm>
              <a:prstGeom prst="roundRect">
                <a:avLst/>
              </a:prstGeom>
              <a:blipFill>
                <a:blip r:embed="rId4"/>
                <a:stretch>
                  <a:fillRect l="-1166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99E327F-DCD5-39B8-3972-DC4DA863CF09}"/>
                  </a:ext>
                </a:extLst>
              </p:cNvPr>
              <p:cNvSpPr/>
              <p:nvPr/>
            </p:nvSpPr>
            <p:spPr>
              <a:xfrm>
                <a:off x="808977" y="3000048"/>
                <a:ext cx="5738563" cy="99901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Need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𝑛𝐶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−2ℓ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samples</a:t>
                </a: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We can </a:t>
                </a:r>
                <a:r>
                  <a:rPr lang="en-GB" sz="2800" dirty="0">
                    <a:solidFill>
                      <a:schemeClr val="accent2">
                        <a:lumMod val="50000"/>
                      </a:schemeClr>
                    </a:solidFill>
                  </a:rPr>
                  <a:t>look up in the table</a:t>
                </a: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99E327F-DCD5-39B8-3972-DC4DA863C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77" y="3000048"/>
                <a:ext cx="5738563" cy="999018"/>
              </a:xfrm>
              <a:prstGeom prst="roundRect">
                <a:avLst/>
              </a:prstGeom>
              <a:blipFill>
                <a:blip r:embed="rId5"/>
                <a:stretch>
                  <a:fillRect l="-1273" t="-2410" b="-138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82362E2-9731-C109-03DE-29941E1A4E40}"/>
              </a:ext>
            </a:extLst>
          </p:cNvPr>
          <p:cNvSpPr txBox="1"/>
          <p:nvPr/>
        </p:nvSpPr>
        <p:spPr>
          <a:xfrm>
            <a:off x="884644" y="4072915"/>
            <a:ext cx="3178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Total running time: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B0344-8357-9F5D-C2F2-06019703157C}"/>
                  </a:ext>
                </a:extLst>
              </p:cNvPr>
              <p:cNvSpPr txBox="1"/>
              <p:nvPr/>
            </p:nvSpPr>
            <p:spPr>
              <a:xfrm>
                <a:off x="761541" y="4555093"/>
                <a:ext cx="7775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B0344-8357-9F5D-C2F2-060197031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1" y="4555093"/>
                <a:ext cx="77754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3CB60-5327-6DBC-5CEE-0B51FEBB9B6E}"/>
                  </a:ext>
                </a:extLst>
              </p:cNvPr>
              <p:cNvSpPr txBox="1"/>
              <p:nvPr/>
            </p:nvSpPr>
            <p:spPr>
              <a:xfrm>
                <a:off x="1809792" y="4559564"/>
                <a:ext cx="1328615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𝑛𝐶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−2ℓ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3CB60-5327-6DBC-5CEE-0B51FEBB9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792" y="4559564"/>
                <a:ext cx="1328615" cy="5385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F3E655-3094-6D2E-D423-0B5E37125762}"/>
                  </a:ext>
                </a:extLst>
              </p:cNvPr>
              <p:cNvSpPr txBox="1"/>
              <p:nvPr/>
            </p:nvSpPr>
            <p:spPr>
              <a:xfrm>
                <a:off x="1052854" y="4582201"/>
                <a:ext cx="5598038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×(                                                       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F3E655-3094-6D2E-D423-0B5E37125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54" y="4582201"/>
                <a:ext cx="5598038" cy="5385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4FDAD-85C5-CAED-D757-999ACD6D323B}"/>
                  </a:ext>
                </a:extLst>
              </p:cNvPr>
              <p:cNvSpPr txBox="1"/>
              <p:nvPr/>
            </p:nvSpPr>
            <p:spPr>
              <a:xfrm>
                <a:off x="2987614" y="4566876"/>
                <a:ext cx="424851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28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4FDAD-85C5-CAED-D757-999ACD6D3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4" y="4566876"/>
                <a:ext cx="424851" cy="5385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3E3860-CEF3-6699-979F-44A345E448B1}"/>
                  </a:ext>
                </a:extLst>
              </p:cNvPr>
              <p:cNvSpPr txBox="1"/>
              <p:nvPr/>
            </p:nvSpPr>
            <p:spPr>
              <a:xfrm>
                <a:off x="3188478" y="4474622"/>
                <a:ext cx="3109096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GB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</m:d>
                        </m:sup>
                      </m:sSup>
                      <m:r>
                        <m:rPr>
                          <m:sty m:val="p"/>
                        </m:rPr>
                        <a:rPr lang="en-GB" sz="28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poly</m:t>
                      </m:r>
                      <m:d>
                        <m:dPr>
                          <m:ctrlP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3E3860-CEF3-6699-979F-44A345E44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478" y="4474622"/>
                <a:ext cx="3109096" cy="56009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593FE4-F687-7525-F7CF-F6539F2659FB}"/>
              </a:ext>
            </a:extLst>
          </p:cNvPr>
          <p:cNvSpPr/>
          <p:nvPr/>
        </p:nvSpPr>
        <p:spPr>
          <a:xfrm>
            <a:off x="6729047" y="3029243"/>
            <a:ext cx="4624753" cy="75340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GB" sz="2800" b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</a:rPr>
              <a:t>Planar</a:t>
            </a:r>
            <a:r>
              <a:rPr kumimoji="0" lang="en-GB" sz="28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graph</a:t>
            </a:r>
            <a:endParaRPr lang="en-GB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32358C3-A4EF-884D-6D1B-B57282B43AF4}"/>
                  </a:ext>
                </a:extLst>
              </p:cNvPr>
              <p:cNvSpPr/>
              <p:nvPr/>
            </p:nvSpPr>
            <p:spPr>
              <a:xfrm>
                <a:off x="872560" y="5560491"/>
                <a:ext cx="2832547" cy="73826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ℓ←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32358C3-A4EF-884D-6D1B-B57282B43A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60" y="5560491"/>
                <a:ext cx="2832547" cy="738265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88537C3-505C-E868-822E-831EA687A274}"/>
                  </a:ext>
                </a:extLst>
              </p:cNvPr>
              <p:cNvSpPr/>
              <p:nvPr/>
            </p:nvSpPr>
            <p:spPr>
              <a:xfrm>
                <a:off x="4102218" y="5170169"/>
                <a:ext cx="2065805" cy="73826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sSub>
                                <m:sSub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88537C3-505C-E868-822E-831EA687A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218" y="5170169"/>
                <a:ext cx="2065805" cy="738265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1A07C02-BB8C-FB44-BE2D-63D4DAADF4EE}"/>
              </a:ext>
            </a:extLst>
          </p:cNvPr>
          <p:cNvSpPr/>
          <p:nvPr/>
        </p:nvSpPr>
        <p:spPr>
          <a:xfrm>
            <a:off x="5063097" y="829369"/>
            <a:ext cx="2306811" cy="7382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#boundarys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7D643951-7736-EF8F-A2ED-455186D83417}"/>
              </a:ext>
            </a:extLst>
          </p:cNvPr>
          <p:cNvSpPr/>
          <p:nvPr/>
        </p:nvSpPr>
        <p:spPr>
          <a:xfrm rot="20884131">
            <a:off x="2748359" y="1317523"/>
            <a:ext cx="4198003" cy="2240118"/>
          </a:xfrm>
          <a:prstGeom prst="arc">
            <a:avLst>
              <a:gd name="adj1" fmla="val 11624755"/>
              <a:gd name="adj2" fmla="val 17314780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5326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13FF1-5F1D-E18F-CCFD-AD64109C5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Detour: linear-size boundary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D17AFDA-2087-BEA4-EE73-498CA27170FE}"/>
              </a:ext>
            </a:extLst>
          </p:cNvPr>
          <p:cNvGrpSpPr/>
          <p:nvPr/>
        </p:nvGrpSpPr>
        <p:grpSpPr>
          <a:xfrm>
            <a:off x="1415948" y="2708992"/>
            <a:ext cx="3600000" cy="3600000"/>
            <a:chOff x="1416000" y="2349000"/>
            <a:chExt cx="3600000" cy="36000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F58C69F-095B-A001-DB3A-7C5DE8396256}"/>
                </a:ext>
              </a:extLst>
            </p:cNvPr>
            <p:cNvCxnSpPr>
              <a:cxnSpLocks/>
            </p:cNvCxnSpPr>
            <p:nvPr/>
          </p:nvCxnSpPr>
          <p:spPr>
            <a:xfrm>
              <a:off x="1416000" y="2709000"/>
              <a:ext cx="36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47FE851-1C85-8EBE-EA0B-A03515C33D59}"/>
                </a:ext>
              </a:extLst>
            </p:cNvPr>
            <p:cNvCxnSpPr>
              <a:cxnSpLocks/>
            </p:cNvCxnSpPr>
            <p:nvPr/>
          </p:nvCxnSpPr>
          <p:spPr>
            <a:xfrm>
              <a:off x="1416000" y="3429000"/>
              <a:ext cx="36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2AED06C-5377-1EF7-8D1F-902080DC94AA}"/>
                </a:ext>
              </a:extLst>
            </p:cNvPr>
            <p:cNvCxnSpPr>
              <a:cxnSpLocks/>
            </p:cNvCxnSpPr>
            <p:nvPr/>
          </p:nvCxnSpPr>
          <p:spPr>
            <a:xfrm>
              <a:off x="1416000" y="4869000"/>
              <a:ext cx="36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70C578-871C-7692-95D5-6E520D0A5B40}"/>
                </a:ext>
              </a:extLst>
            </p:cNvPr>
            <p:cNvCxnSpPr>
              <a:cxnSpLocks/>
            </p:cNvCxnSpPr>
            <p:nvPr/>
          </p:nvCxnSpPr>
          <p:spPr>
            <a:xfrm>
              <a:off x="1416000" y="4149000"/>
              <a:ext cx="36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C0EEC3-EA73-1C2A-9DD7-9AA6F1C627F9}"/>
                </a:ext>
              </a:extLst>
            </p:cNvPr>
            <p:cNvCxnSpPr>
              <a:cxnSpLocks/>
            </p:cNvCxnSpPr>
            <p:nvPr/>
          </p:nvCxnSpPr>
          <p:spPr>
            <a:xfrm>
              <a:off x="1416000" y="5589000"/>
              <a:ext cx="36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29D350A-B223-9F51-A27E-F15820C89910}"/>
                </a:ext>
              </a:extLst>
            </p:cNvPr>
            <p:cNvCxnSpPr>
              <a:cxnSpLocks/>
            </p:cNvCxnSpPr>
            <p:nvPr/>
          </p:nvCxnSpPr>
          <p:spPr>
            <a:xfrm>
              <a:off x="1776000" y="2349000"/>
              <a:ext cx="0" cy="36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BFA3A6A-F4F1-9C32-592E-C3B10B42BEF0}"/>
                </a:ext>
              </a:extLst>
            </p:cNvPr>
            <p:cNvCxnSpPr>
              <a:cxnSpLocks/>
            </p:cNvCxnSpPr>
            <p:nvPr/>
          </p:nvCxnSpPr>
          <p:spPr>
            <a:xfrm>
              <a:off x="2496000" y="2349000"/>
              <a:ext cx="0" cy="36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4A2393-F806-8066-765E-AE357EFA5912}"/>
                </a:ext>
              </a:extLst>
            </p:cNvPr>
            <p:cNvCxnSpPr>
              <a:cxnSpLocks/>
            </p:cNvCxnSpPr>
            <p:nvPr/>
          </p:nvCxnSpPr>
          <p:spPr>
            <a:xfrm>
              <a:off x="3216000" y="2349000"/>
              <a:ext cx="0" cy="36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513551D-DCE9-7404-BC1B-5B8FEF65B83D}"/>
                </a:ext>
              </a:extLst>
            </p:cNvPr>
            <p:cNvCxnSpPr>
              <a:cxnSpLocks/>
            </p:cNvCxnSpPr>
            <p:nvPr/>
          </p:nvCxnSpPr>
          <p:spPr>
            <a:xfrm>
              <a:off x="3936000" y="2349000"/>
              <a:ext cx="0" cy="36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A6C0B79-F81E-8E2B-A483-956C492D8DF6}"/>
                </a:ext>
              </a:extLst>
            </p:cNvPr>
            <p:cNvCxnSpPr>
              <a:cxnSpLocks/>
            </p:cNvCxnSpPr>
            <p:nvPr/>
          </p:nvCxnSpPr>
          <p:spPr>
            <a:xfrm>
              <a:off x="4656000" y="2349000"/>
              <a:ext cx="0" cy="36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3BB2A23-08EE-E002-5C83-62BD14B2809B}"/>
                </a:ext>
              </a:extLst>
            </p:cNvPr>
            <p:cNvSpPr/>
            <p:nvPr/>
          </p:nvSpPr>
          <p:spPr>
            <a:xfrm>
              <a:off x="1596001" y="2529001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61A25C0-95E5-C8DE-CFA0-F679790D2F7E}"/>
                </a:ext>
              </a:extLst>
            </p:cNvPr>
            <p:cNvSpPr/>
            <p:nvPr/>
          </p:nvSpPr>
          <p:spPr>
            <a:xfrm>
              <a:off x="2316001" y="2529000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6EACDFB-95A4-A0A4-8DEC-3F150DB9B1A2}"/>
                </a:ext>
              </a:extLst>
            </p:cNvPr>
            <p:cNvSpPr/>
            <p:nvPr/>
          </p:nvSpPr>
          <p:spPr>
            <a:xfrm>
              <a:off x="4476000" y="2529000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BEAB3BB-AB8D-4758-CF6E-041D4891AA8B}"/>
                </a:ext>
              </a:extLst>
            </p:cNvPr>
            <p:cNvSpPr/>
            <p:nvPr/>
          </p:nvSpPr>
          <p:spPr>
            <a:xfrm>
              <a:off x="3756001" y="2529000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CAE2D4C-DE8D-183A-127E-57FCB17DD6C6}"/>
                </a:ext>
              </a:extLst>
            </p:cNvPr>
            <p:cNvSpPr/>
            <p:nvPr/>
          </p:nvSpPr>
          <p:spPr>
            <a:xfrm>
              <a:off x="3030246" y="2525890"/>
              <a:ext cx="360000" cy="360000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5485697-431E-26D5-9D50-3DF54D50F1D6}"/>
                </a:ext>
              </a:extLst>
            </p:cNvPr>
            <p:cNvSpPr/>
            <p:nvPr/>
          </p:nvSpPr>
          <p:spPr>
            <a:xfrm>
              <a:off x="1601755" y="3249000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1CDCFB2-CA75-73C4-53CE-7301F566FE4B}"/>
                </a:ext>
              </a:extLst>
            </p:cNvPr>
            <p:cNvSpPr/>
            <p:nvPr/>
          </p:nvSpPr>
          <p:spPr>
            <a:xfrm>
              <a:off x="2321755" y="3248999"/>
              <a:ext cx="360000" cy="360000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A942F97-82B7-498A-E71E-CAA49283CDA3}"/>
                </a:ext>
              </a:extLst>
            </p:cNvPr>
            <p:cNvSpPr/>
            <p:nvPr/>
          </p:nvSpPr>
          <p:spPr>
            <a:xfrm>
              <a:off x="4481754" y="3248999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A48E6D1-D235-A5D2-AE5D-9118DCF0FC7C}"/>
                </a:ext>
              </a:extLst>
            </p:cNvPr>
            <p:cNvSpPr/>
            <p:nvPr/>
          </p:nvSpPr>
          <p:spPr>
            <a:xfrm>
              <a:off x="3761755" y="3248999"/>
              <a:ext cx="360000" cy="360000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219CE9-C3A0-AB1A-54C4-CE7C28040681}"/>
                </a:ext>
              </a:extLst>
            </p:cNvPr>
            <p:cNvSpPr/>
            <p:nvPr/>
          </p:nvSpPr>
          <p:spPr>
            <a:xfrm>
              <a:off x="3036000" y="3245889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35D2654-32FB-C040-3FA9-20D88FE7652F}"/>
                </a:ext>
              </a:extLst>
            </p:cNvPr>
            <p:cNvSpPr/>
            <p:nvPr/>
          </p:nvSpPr>
          <p:spPr>
            <a:xfrm>
              <a:off x="1602185" y="3965888"/>
              <a:ext cx="360000" cy="360000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B1F8FCB-40A9-AF5E-A9D8-EC616CEDCAFC}"/>
                </a:ext>
              </a:extLst>
            </p:cNvPr>
            <p:cNvSpPr/>
            <p:nvPr/>
          </p:nvSpPr>
          <p:spPr>
            <a:xfrm>
              <a:off x="2322185" y="3965887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05636E3-5478-88A6-DFFF-BF6006E75F1C}"/>
                </a:ext>
              </a:extLst>
            </p:cNvPr>
            <p:cNvSpPr/>
            <p:nvPr/>
          </p:nvSpPr>
          <p:spPr>
            <a:xfrm>
              <a:off x="4482184" y="3965887"/>
              <a:ext cx="360000" cy="360000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D0B54FF-BFF8-1C3B-17F0-0A8C8FF18937}"/>
                </a:ext>
              </a:extLst>
            </p:cNvPr>
            <p:cNvSpPr/>
            <p:nvPr/>
          </p:nvSpPr>
          <p:spPr>
            <a:xfrm>
              <a:off x="3762185" y="3965887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E41F0F0-1522-FDF1-8CE7-B551B6149C5A}"/>
                </a:ext>
              </a:extLst>
            </p:cNvPr>
            <p:cNvSpPr/>
            <p:nvPr/>
          </p:nvSpPr>
          <p:spPr>
            <a:xfrm>
              <a:off x="3036430" y="3962777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C513EDB-DFBD-2823-13B8-A093F357782B}"/>
                </a:ext>
              </a:extLst>
            </p:cNvPr>
            <p:cNvSpPr/>
            <p:nvPr/>
          </p:nvSpPr>
          <p:spPr>
            <a:xfrm>
              <a:off x="1601755" y="4688998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85F02F0-DBF0-0ACD-578D-0326E9DAE5D2}"/>
                </a:ext>
              </a:extLst>
            </p:cNvPr>
            <p:cNvSpPr/>
            <p:nvPr/>
          </p:nvSpPr>
          <p:spPr>
            <a:xfrm>
              <a:off x="2321755" y="4688997"/>
              <a:ext cx="360000" cy="360000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7F41BB2-FE87-9942-01D5-21DB7CD6A454}"/>
                </a:ext>
              </a:extLst>
            </p:cNvPr>
            <p:cNvSpPr/>
            <p:nvPr/>
          </p:nvSpPr>
          <p:spPr>
            <a:xfrm>
              <a:off x="4481754" y="4688997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8C0DBEC-C606-D7C4-9441-C32F9ACC4A33}"/>
                </a:ext>
              </a:extLst>
            </p:cNvPr>
            <p:cNvSpPr/>
            <p:nvPr/>
          </p:nvSpPr>
          <p:spPr>
            <a:xfrm>
              <a:off x="3761755" y="4688997"/>
              <a:ext cx="360000" cy="360000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DBD6B99-879D-84C8-21CA-3EC37ED1C10B}"/>
                </a:ext>
              </a:extLst>
            </p:cNvPr>
            <p:cNvSpPr/>
            <p:nvPr/>
          </p:nvSpPr>
          <p:spPr>
            <a:xfrm>
              <a:off x="3036000" y="4685887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3E789-7B5D-9D7F-DFF1-4F68DBA8283B}"/>
                </a:ext>
              </a:extLst>
            </p:cNvPr>
            <p:cNvSpPr/>
            <p:nvPr/>
          </p:nvSpPr>
          <p:spPr>
            <a:xfrm>
              <a:off x="1601755" y="5405884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08AB7C4-4963-4D6E-B01D-FBA486DC87A4}"/>
                </a:ext>
              </a:extLst>
            </p:cNvPr>
            <p:cNvSpPr/>
            <p:nvPr/>
          </p:nvSpPr>
          <p:spPr>
            <a:xfrm>
              <a:off x="2321755" y="5405883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FEF677D-C109-67BB-9EAF-E06107FA316A}"/>
                </a:ext>
              </a:extLst>
            </p:cNvPr>
            <p:cNvSpPr/>
            <p:nvPr/>
          </p:nvSpPr>
          <p:spPr>
            <a:xfrm>
              <a:off x="4481754" y="5405883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72E88E8-5146-BF06-0456-AE5B30809190}"/>
                </a:ext>
              </a:extLst>
            </p:cNvPr>
            <p:cNvSpPr/>
            <p:nvPr/>
          </p:nvSpPr>
          <p:spPr>
            <a:xfrm>
              <a:off x="3761755" y="5405883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E7CEC58-782D-160A-36E8-9905B1664A60}"/>
                </a:ext>
              </a:extLst>
            </p:cNvPr>
            <p:cNvSpPr/>
            <p:nvPr/>
          </p:nvSpPr>
          <p:spPr>
            <a:xfrm>
              <a:off x="3036000" y="5402773"/>
              <a:ext cx="360000" cy="360000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A6BA397-4568-6D6C-9308-A46C8FA4179A}"/>
                    </a:ext>
                  </a:extLst>
                </p:cNvPr>
                <p:cNvSpPr txBox="1"/>
                <p:nvPr/>
              </p:nvSpPr>
              <p:spPr>
                <a:xfrm>
                  <a:off x="2867935" y="3895066"/>
                  <a:ext cx="7200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A6BA397-4568-6D6C-9308-A46C8FA417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7935" y="3895066"/>
                  <a:ext cx="720008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F5B4035C-4A64-3301-D235-2B449F97FDA7}"/>
                  </a:ext>
                </a:extLst>
              </p:cNvPr>
              <p:cNvSpPr/>
              <p:nvPr/>
            </p:nvSpPr>
            <p:spPr>
              <a:xfrm>
                <a:off x="937846" y="1564721"/>
                <a:ext cx="5029281" cy="100131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grid graph has size-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distance-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boundaries</a:t>
                </a:r>
              </a:p>
            </p:txBody>
          </p:sp>
        </mc:Choice>
        <mc:Fallback xmlns=""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F5B4035C-4A64-3301-D235-2B449F97FD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846" y="1564721"/>
                <a:ext cx="5029281" cy="1001310"/>
              </a:xfrm>
              <a:prstGeom prst="roundRect">
                <a:avLst/>
              </a:prstGeom>
              <a:blipFill>
                <a:blip r:embed="rId3"/>
                <a:stretch>
                  <a:fillRect l="-1451" t="-3012" b="-132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D7D920BD-FF20-8AD3-CBF8-55C547689917}"/>
                  </a:ext>
                </a:extLst>
              </p:cNvPr>
              <p:cNvSpPr/>
              <p:nvPr/>
            </p:nvSpPr>
            <p:spPr>
              <a:xfrm>
                <a:off x="6224875" y="1566868"/>
                <a:ext cx="5029281" cy="99916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b="1" dirty="0">
                    <a:solidFill>
                      <a:srgbClr val="FF0000"/>
                    </a:solidFill>
                  </a:rPr>
                  <a:t>subgraph</a:t>
                </a:r>
                <a:r>
                  <a:rPr lang="en-GB" sz="2800" dirty="0">
                    <a:solidFill>
                      <a:schemeClr val="tx1"/>
                    </a:solidFill>
                  </a:rPr>
                  <a:t> has size-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distance-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boundaries</a:t>
                </a:r>
                <a:r>
                  <a:rPr lang="en-GB" sz="2800" b="1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D7D920BD-FF20-8AD3-CBF8-55C5476899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875" y="1566868"/>
                <a:ext cx="5029281" cy="999163"/>
              </a:xfrm>
              <a:prstGeom prst="roundRect">
                <a:avLst/>
              </a:prstGeom>
              <a:blipFill>
                <a:blip r:embed="rId4"/>
                <a:stretch>
                  <a:fillRect l="-1330" t="-3012" b="-132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B642260-585E-EF86-509F-BA9D87FB274F}"/>
              </a:ext>
            </a:extLst>
          </p:cNvPr>
          <p:cNvGrpSpPr/>
          <p:nvPr/>
        </p:nvGrpSpPr>
        <p:grpSpPr>
          <a:xfrm rot="2714431">
            <a:off x="6618157" y="3674600"/>
            <a:ext cx="4059449" cy="4176327"/>
            <a:chOff x="6724612" y="2614939"/>
            <a:chExt cx="4059449" cy="4176327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08FF5BD-2F72-6B95-E6C0-8C7A6663185C}"/>
                </a:ext>
              </a:extLst>
            </p:cNvPr>
            <p:cNvCxnSpPr>
              <a:cxnSpLocks/>
            </p:cNvCxnSpPr>
            <p:nvPr/>
          </p:nvCxnSpPr>
          <p:spPr>
            <a:xfrm>
              <a:off x="6814755" y="4958490"/>
              <a:ext cx="356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DD3F2DA-681A-5204-8ED5-931658F6152A}"/>
                </a:ext>
              </a:extLst>
            </p:cNvPr>
            <p:cNvCxnSpPr>
              <a:cxnSpLocks/>
            </p:cNvCxnSpPr>
            <p:nvPr/>
          </p:nvCxnSpPr>
          <p:spPr>
            <a:xfrm>
              <a:off x="8625186" y="2686735"/>
              <a:ext cx="0" cy="37914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FFA862E-475D-5858-3DCD-2E22E5D2A2D4}"/>
                </a:ext>
              </a:extLst>
            </p:cNvPr>
            <p:cNvCxnSpPr>
              <a:cxnSpLocks/>
            </p:cNvCxnSpPr>
            <p:nvPr/>
          </p:nvCxnSpPr>
          <p:spPr>
            <a:xfrm>
              <a:off x="8976966" y="2696308"/>
              <a:ext cx="0" cy="37914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76D7576-AA53-62BE-A865-4EB0F292DF11}"/>
                </a:ext>
              </a:extLst>
            </p:cNvPr>
            <p:cNvCxnSpPr>
              <a:cxnSpLocks/>
            </p:cNvCxnSpPr>
            <p:nvPr/>
          </p:nvCxnSpPr>
          <p:spPr>
            <a:xfrm>
              <a:off x="7187949" y="4579343"/>
              <a:ext cx="0" cy="37914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2F7DD57-D9AD-9C23-D855-A081BDBF76D3}"/>
                </a:ext>
              </a:extLst>
            </p:cNvPr>
            <p:cNvCxnSpPr>
              <a:cxnSpLocks/>
            </p:cNvCxnSpPr>
            <p:nvPr/>
          </p:nvCxnSpPr>
          <p:spPr>
            <a:xfrm>
              <a:off x="8415650" y="2705082"/>
              <a:ext cx="764401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860F541-F35D-9B99-20A0-760024C55F3E}"/>
                </a:ext>
              </a:extLst>
            </p:cNvPr>
            <p:cNvCxnSpPr>
              <a:cxnSpLocks/>
            </p:cNvCxnSpPr>
            <p:nvPr/>
          </p:nvCxnSpPr>
          <p:spPr>
            <a:xfrm>
              <a:off x="10146045" y="2705082"/>
              <a:ext cx="56513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FF1CF0E-D6F6-D025-19DF-4DA866990EE5}"/>
                </a:ext>
              </a:extLst>
            </p:cNvPr>
            <p:cNvCxnSpPr>
              <a:cxnSpLocks/>
            </p:cNvCxnSpPr>
            <p:nvPr/>
          </p:nvCxnSpPr>
          <p:spPr>
            <a:xfrm>
              <a:off x="6814755" y="6122765"/>
              <a:ext cx="0" cy="57835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CCC82B6-E054-E760-25A6-C5ABE3F52D3E}"/>
                </a:ext>
              </a:extLst>
            </p:cNvPr>
            <p:cNvCxnSpPr>
              <a:cxnSpLocks/>
            </p:cNvCxnSpPr>
            <p:nvPr/>
          </p:nvCxnSpPr>
          <p:spPr>
            <a:xfrm>
              <a:off x="6814755" y="4427544"/>
              <a:ext cx="0" cy="7114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9D97456-BDFE-1743-2B68-4C8F66089B46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08" y="2708992"/>
              <a:ext cx="12600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12FA442-2196-B965-027D-5585993D1084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08" y="2708992"/>
              <a:ext cx="0" cy="130898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Right Triangle 76">
              <a:extLst>
                <a:ext uri="{FF2B5EF4-FFF2-40B4-BE49-F238E27FC236}">
                  <a16:creationId xmlns:a16="http://schemas.microsoft.com/office/drawing/2014/main" id="{19131163-6CA4-98EA-E816-20F1B44CBD7A}"/>
                </a:ext>
              </a:extLst>
            </p:cNvPr>
            <p:cNvSpPr/>
            <p:nvPr/>
          </p:nvSpPr>
          <p:spPr>
            <a:xfrm rot="10800000">
              <a:off x="7176007" y="3065882"/>
              <a:ext cx="1440052" cy="144341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D02F547-804C-8785-D8C1-33F184B6E88B}"/>
                </a:ext>
              </a:extLst>
            </p:cNvPr>
            <p:cNvSpPr/>
            <p:nvPr/>
          </p:nvSpPr>
          <p:spPr>
            <a:xfrm>
              <a:off x="6725864" y="2618848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D8CE6A4-EF75-91FA-70FA-AD80AB82B047}"/>
                </a:ext>
              </a:extLst>
            </p:cNvPr>
            <p:cNvSpPr/>
            <p:nvPr/>
          </p:nvSpPr>
          <p:spPr>
            <a:xfrm>
              <a:off x="7085868" y="2620853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9DD302F-64C4-6214-BD9B-F5D0C6BD9622}"/>
                </a:ext>
              </a:extLst>
            </p:cNvPr>
            <p:cNvSpPr/>
            <p:nvPr/>
          </p:nvSpPr>
          <p:spPr>
            <a:xfrm>
              <a:off x="7445870" y="2618848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70DB092-4417-6604-29C9-EDEB97572DB3}"/>
                </a:ext>
              </a:extLst>
            </p:cNvPr>
            <p:cNvSpPr/>
            <p:nvPr/>
          </p:nvSpPr>
          <p:spPr>
            <a:xfrm>
              <a:off x="9426037" y="3155739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ight Triangle 81">
              <a:extLst>
                <a:ext uri="{FF2B5EF4-FFF2-40B4-BE49-F238E27FC236}">
                  <a16:creationId xmlns:a16="http://schemas.microsoft.com/office/drawing/2014/main" id="{7B51FFF1-E291-E550-110E-D2441348D5F6}"/>
                </a:ext>
              </a:extLst>
            </p:cNvPr>
            <p:cNvSpPr/>
            <p:nvPr/>
          </p:nvSpPr>
          <p:spPr>
            <a:xfrm rot="5400000">
              <a:off x="8977635" y="3064304"/>
              <a:ext cx="1349764" cy="1352920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Right Triangle 82">
              <a:extLst>
                <a:ext uri="{FF2B5EF4-FFF2-40B4-BE49-F238E27FC236}">
                  <a16:creationId xmlns:a16="http://schemas.microsoft.com/office/drawing/2014/main" id="{65565F31-517B-064C-C320-6A678F34D765}"/>
                </a:ext>
              </a:extLst>
            </p:cNvPr>
            <p:cNvSpPr/>
            <p:nvPr/>
          </p:nvSpPr>
          <p:spPr>
            <a:xfrm>
              <a:off x="7175942" y="3429000"/>
              <a:ext cx="1175212" cy="1177960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4934C9E-F28A-CFB0-0A99-44BBA461C29E}"/>
                </a:ext>
              </a:extLst>
            </p:cNvPr>
            <p:cNvSpPr/>
            <p:nvPr/>
          </p:nvSpPr>
          <p:spPr>
            <a:xfrm>
              <a:off x="6730424" y="2975739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486284D-D1B6-7122-5853-510AF40004D0}"/>
                </a:ext>
              </a:extLst>
            </p:cNvPr>
            <p:cNvSpPr/>
            <p:nvPr/>
          </p:nvSpPr>
          <p:spPr>
            <a:xfrm>
              <a:off x="6725864" y="3355709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Right Triangle 85">
              <a:extLst>
                <a:ext uri="{FF2B5EF4-FFF2-40B4-BE49-F238E27FC236}">
                  <a16:creationId xmlns:a16="http://schemas.microsoft.com/office/drawing/2014/main" id="{FC82572F-31B4-287F-6234-BF517196359D}"/>
                </a:ext>
              </a:extLst>
            </p:cNvPr>
            <p:cNvSpPr/>
            <p:nvPr/>
          </p:nvSpPr>
          <p:spPr>
            <a:xfrm rot="5400000">
              <a:off x="7179015" y="4967425"/>
              <a:ext cx="1443419" cy="1425550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5176155-F1B1-CAD2-18A9-915D2D08D279}"/>
                </a:ext>
              </a:extLst>
            </p:cNvPr>
            <p:cNvSpPr/>
            <p:nvPr/>
          </p:nvSpPr>
          <p:spPr>
            <a:xfrm>
              <a:off x="6730359" y="3712600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52A8263-D5EA-06C2-E8EB-ABE33949C520}"/>
                </a:ext>
              </a:extLst>
            </p:cNvPr>
            <p:cNvSpPr/>
            <p:nvPr/>
          </p:nvSpPr>
          <p:spPr>
            <a:xfrm>
              <a:off x="7805890" y="2614939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077617EC-9FEE-2D8C-B749-6E5A597036F5}"/>
                </a:ext>
              </a:extLst>
            </p:cNvPr>
            <p:cNvSpPr/>
            <p:nvPr/>
          </p:nvSpPr>
          <p:spPr>
            <a:xfrm>
              <a:off x="8535219" y="2614939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63B51C0-7949-A60D-1527-71A7048982A1}"/>
                </a:ext>
              </a:extLst>
            </p:cNvPr>
            <p:cNvSpPr/>
            <p:nvPr/>
          </p:nvSpPr>
          <p:spPr>
            <a:xfrm>
              <a:off x="8889893" y="2618849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30E30DA-9A71-4B87-50FC-D2072E0E8077}"/>
                </a:ext>
              </a:extLst>
            </p:cNvPr>
            <p:cNvSpPr/>
            <p:nvPr/>
          </p:nvSpPr>
          <p:spPr>
            <a:xfrm>
              <a:off x="8535043" y="2969825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1DB3A5D7-3BDE-D2FC-00A9-C15D816D8899}"/>
                </a:ext>
              </a:extLst>
            </p:cNvPr>
            <p:cNvSpPr/>
            <p:nvPr/>
          </p:nvSpPr>
          <p:spPr>
            <a:xfrm>
              <a:off x="8888598" y="2967421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A6ACC05-FE2E-E525-419A-0B0D51F0EF4B}"/>
                </a:ext>
              </a:extLst>
            </p:cNvPr>
            <p:cNvSpPr/>
            <p:nvPr/>
          </p:nvSpPr>
          <p:spPr>
            <a:xfrm>
              <a:off x="10603775" y="2614939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94649F5-669F-AE48-8589-D5FD0C2E8860}"/>
                </a:ext>
              </a:extLst>
            </p:cNvPr>
            <p:cNvSpPr/>
            <p:nvPr/>
          </p:nvSpPr>
          <p:spPr>
            <a:xfrm>
              <a:off x="10249101" y="2617420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0992A99-62E2-3EFE-8E66-DEA948CBDA3B}"/>
                </a:ext>
              </a:extLst>
            </p:cNvPr>
            <p:cNvSpPr/>
            <p:nvPr/>
          </p:nvSpPr>
          <p:spPr>
            <a:xfrm>
              <a:off x="6729334" y="6610980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4BC3EC5-E800-83E5-BBAA-A482B6BCC88E}"/>
                </a:ext>
              </a:extLst>
            </p:cNvPr>
            <p:cNvSpPr/>
            <p:nvPr/>
          </p:nvSpPr>
          <p:spPr>
            <a:xfrm>
              <a:off x="6725864" y="4511457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1A1AAEC-F130-E918-8207-A7840318DFB4}"/>
                </a:ext>
              </a:extLst>
            </p:cNvPr>
            <p:cNvSpPr/>
            <p:nvPr/>
          </p:nvSpPr>
          <p:spPr>
            <a:xfrm>
              <a:off x="6724612" y="4868348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8C2D6C2-CE80-EB56-8F98-FA48F80B7753}"/>
                </a:ext>
              </a:extLst>
            </p:cNvPr>
            <p:cNvSpPr/>
            <p:nvPr/>
          </p:nvSpPr>
          <p:spPr>
            <a:xfrm>
              <a:off x="7097807" y="4868348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9B16285E-7E8E-E93A-81E2-7EE8F4E44EC2}"/>
                </a:ext>
              </a:extLst>
            </p:cNvPr>
            <p:cNvSpPr/>
            <p:nvPr/>
          </p:nvSpPr>
          <p:spPr>
            <a:xfrm>
              <a:off x="7097807" y="4515215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3E444FB9-52C2-F12F-5730-5CDA58732EBC}"/>
                </a:ext>
              </a:extLst>
            </p:cNvPr>
            <p:cNvSpPr/>
            <p:nvPr/>
          </p:nvSpPr>
          <p:spPr>
            <a:xfrm>
              <a:off x="6725853" y="6254089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7A734283-B85D-1E23-7FA3-21B37A79209C}"/>
                  </a:ext>
                </a:extLst>
              </p:cNvPr>
              <p:cNvSpPr/>
              <p:nvPr/>
            </p:nvSpPr>
            <p:spPr>
              <a:xfrm>
                <a:off x="6151299" y="3989476"/>
                <a:ext cx="4624753" cy="1177558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0" lang="en-GB" sz="28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Average</a:t>
                </a:r>
                <a:r>
                  <a:rPr kumimoji="0" lang="en-GB" sz="2800" b="1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argument</a:t>
                </a:r>
                <a:r>
                  <a:rPr kumimoji="0" lang="en-GB" sz="2800" b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 </a:t>
                </a:r>
              </a:p>
              <a:p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d>
                      <m:d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ℓ</m:t>
                        </m:r>
                      </m:e>
                    </m:d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-size boundary </a:t>
                </a:r>
                <a:r>
                  <a:rPr kumimoji="0" lang="en-GB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/>
                  </a:rPr>
                  <a:t>exists</a:t>
                </a:r>
                <a:endParaRPr lang="en-GB" sz="24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7A734283-B85D-1E23-7FA3-21B37A7920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299" y="3989476"/>
                <a:ext cx="4624753" cy="1177558"/>
              </a:xfrm>
              <a:prstGeom prst="roundRect">
                <a:avLst/>
              </a:prstGeom>
              <a:blipFill>
                <a:blip r:embed="rId5"/>
                <a:stretch>
                  <a:fillRect l="-1314" b="-40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89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2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9E71-D29D-B8C3-46B4-221077E2A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Quadratic-growth planar graphs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001237-E9E6-496B-8A00-E78B8B6CF9E6}"/>
              </a:ext>
            </a:extLst>
          </p:cNvPr>
          <p:cNvSpPr/>
          <p:nvPr/>
        </p:nvSpPr>
        <p:spPr>
          <a:xfrm>
            <a:off x="1055944" y="1988984"/>
            <a:ext cx="1440016" cy="1440016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09286B-4420-E1A1-4B95-461D5AFAADFE}"/>
              </a:ext>
            </a:extLst>
          </p:cNvPr>
          <p:cNvSpPr/>
          <p:nvPr/>
        </p:nvSpPr>
        <p:spPr>
          <a:xfrm>
            <a:off x="2495960" y="1988984"/>
            <a:ext cx="1440016" cy="1440016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339974-F6EF-EF23-EC31-3B557D8E000A}"/>
              </a:ext>
            </a:extLst>
          </p:cNvPr>
          <p:cNvSpPr/>
          <p:nvPr/>
        </p:nvSpPr>
        <p:spPr>
          <a:xfrm>
            <a:off x="1055944" y="3430085"/>
            <a:ext cx="1440016" cy="1440016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9A73F8-C6A6-7074-A4DD-0F59549944E8}"/>
              </a:ext>
            </a:extLst>
          </p:cNvPr>
          <p:cNvSpPr/>
          <p:nvPr/>
        </p:nvSpPr>
        <p:spPr>
          <a:xfrm>
            <a:off x="2495960" y="3430085"/>
            <a:ext cx="1440016" cy="1440016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2AEA2F-C1F0-2AA1-D05A-5276EF700A67}"/>
              </a:ext>
            </a:extLst>
          </p:cNvPr>
          <p:cNvSpPr/>
          <p:nvPr/>
        </p:nvSpPr>
        <p:spPr>
          <a:xfrm>
            <a:off x="2209296" y="3141251"/>
            <a:ext cx="573327" cy="5733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A8A079-61F2-7BDA-2627-EB5A1097FBC0}"/>
              </a:ext>
            </a:extLst>
          </p:cNvPr>
          <p:cNvSpPr/>
          <p:nvPr/>
        </p:nvSpPr>
        <p:spPr>
          <a:xfrm>
            <a:off x="2209295" y="4580181"/>
            <a:ext cx="573327" cy="5733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E9DEDF-817D-BE50-A9BC-CCD094E4579F}"/>
              </a:ext>
            </a:extLst>
          </p:cNvPr>
          <p:cNvCxnSpPr/>
          <p:nvPr/>
        </p:nvCxnSpPr>
        <p:spPr>
          <a:xfrm>
            <a:off x="1775952" y="2708992"/>
            <a:ext cx="14400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936790-4FEE-AF8E-7242-F26E32EBE86E}"/>
              </a:ext>
            </a:extLst>
          </p:cNvPr>
          <p:cNvCxnSpPr/>
          <p:nvPr/>
        </p:nvCxnSpPr>
        <p:spPr>
          <a:xfrm>
            <a:off x="1775950" y="4150093"/>
            <a:ext cx="14400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153C04F-2281-7051-3A6E-2CED6315CB4C}"/>
              </a:ext>
            </a:extLst>
          </p:cNvPr>
          <p:cNvCxnSpPr>
            <a:cxnSpLocks/>
          </p:cNvCxnSpPr>
          <p:nvPr/>
        </p:nvCxnSpPr>
        <p:spPr>
          <a:xfrm>
            <a:off x="1775950" y="2708992"/>
            <a:ext cx="0" cy="144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0F71B3-1903-5910-3F4C-08F39EA9DEF1}"/>
              </a:ext>
            </a:extLst>
          </p:cNvPr>
          <p:cNvCxnSpPr>
            <a:cxnSpLocks/>
          </p:cNvCxnSpPr>
          <p:nvPr/>
        </p:nvCxnSpPr>
        <p:spPr>
          <a:xfrm>
            <a:off x="3215966" y="2707906"/>
            <a:ext cx="0" cy="144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F1D652-70A1-2730-CFD7-9EFC247A33EF}"/>
              </a:ext>
            </a:extLst>
          </p:cNvPr>
          <p:cNvCxnSpPr>
            <a:cxnSpLocks/>
          </p:cNvCxnSpPr>
          <p:nvPr/>
        </p:nvCxnSpPr>
        <p:spPr>
          <a:xfrm>
            <a:off x="1804292" y="2705736"/>
            <a:ext cx="691666" cy="722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B4F37EE-E4B4-5380-36D3-21F71EF7A7B8}"/>
              </a:ext>
            </a:extLst>
          </p:cNvPr>
          <p:cNvCxnSpPr>
            <a:cxnSpLocks/>
          </p:cNvCxnSpPr>
          <p:nvPr/>
        </p:nvCxnSpPr>
        <p:spPr>
          <a:xfrm flipH="1">
            <a:off x="2495957" y="2705736"/>
            <a:ext cx="675011" cy="722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33C368-C8D8-41EB-5840-1E813FD54465}"/>
              </a:ext>
            </a:extLst>
          </p:cNvPr>
          <p:cNvCxnSpPr>
            <a:cxnSpLocks/>
          </p:cNvCxnSpPr>
          <p:nvPr/>
        </p:nvCxnSpPr>
        <p:spPr>
          <a:xfrm flipH="1">
            <a:off x="1798447" y="3432256"/>
            <a:ext cx="697509" cy="7124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859951A-6172-152A-670B-D657CDD026B2}"/>
              </a:ext>
            </a:extLst>
          </p:cNvPr>
          <p:cNvCxnSpPr>
            <a:cxnSpLocks/>
          </p:cNvCxnSpPr>
          <p:nvPr/>
        </p:nvCxnSpPr>
        <p:spPr>
          <a:xfrm>
            <a:off x="2493254" y="3434428"/>
            <a:ext cx="694373" cy="710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F43B1DF-D19E-FB2B-6267-2964D754BE3F}"/>
              </a:ext>
            </a:extLst>
          </p:cNvPr>
          <p:cNvCxnSpPr>
            <a:cxnSpLocks/>
          </p:cNvCxnSpPr>
          <p:nvPr/>
        </p:nvCxnSpPr>
        <p:spPr>
          <a:xfrm>
            <a:off x="1788769" y="4151179"/>
            <a:ext cx="704485" cy="7200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CA18970-5288-477C-4A63-B1B56E63224E}"/>
              </a:ext>
            </a:extLst>
          </p:cNvPr>
          <p:cNvCxnSpPr>
            <a:cxnSpLocks/>
          </p:cNvCxnSpPr>
          <p:nvPr/>
        </p:nvCxnSpPr>
        <p:spPr>
          <a:xfrm flipH="1">
            <a:off x="2493254" y="4151178"/>
            <a:ext cx="732825" cy="7156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64B4400-38A6-FA75-824E-9106F5B8F15E}"/>
              </a:ext>
            </a:extLst>
          </p:cNvPr>
          <p:cNvSpPr/>
          <p:nvPr/>
        </p:nvSpPr>
        <p:spPr>
          <a:xfrm>
            <a:off x="1640946" y="2572904"/>
            <a:ext cx="270003" cy="270003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97CC477-8CA2-D83F-7726-130996013E0A}"/>
              </a:ext>
            </a:extLst>
          </p:cNvPr>
          <p:cNvSpPr/>
          <p:nvPr/>
        </p:nvSpPr>
        <p:spPr>
          <a:xfrm>
            <a:off x="3070277" y="2579419"/>
            <a:ext cx="270003" cy="270003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618C929-FBE8-EB3B-A478-C35D6672636A}"/>
              </a:ext>
            </a:extLst>
          </p:cNvPr>
          <p:cNvSpPr/>
          <p:nvPr/>
        </p:nvSpPr>
        <p:spPr>
          <a:xfrm>
            <a:off x="2360994" y="3284228"/>
            <a:ext cx="270003" cy="270003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2E45213-2AB2-4A35-55D9-757857E9A3AD}"/>
              </a:ext>
            </a:extLst>
          </p:cNvPr>
          <p:cNvSpPr/>
          <p:nvPr/>
        </p:nvSpPr>
        <p:spPr>
          <a:xfrm>
            <a:off x="1628581" y="4022767"/>
            <a:ext cx="270003" cy="270003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C13F24A-2D6D-046F-29F2-7E7D6D2F1D5F}"/>
              </a:ext>
            </a:extLst>
          </p:cNvPr>
          <p:cNvSpPr/>
          <p:nvPr/>
        </p:nvSpPr>
        <p:spPr>
          <a:xfrm>
            <a:off x="3062737" y="4022767"/>
            <a:ext cx="270003" cy="270003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E2781F-3A79-3A03-7983-7883527549C4}"/>
              </a:ext>
            </a:extLst>
          </p:cNvPr>
          <p:cNvSpPr/>
          <p:nvPr/>
        </p:nvSpPr>
        <p:spPr>
          <a:xfrm>
            <a:off x="2365145" y="4731842"/>
            <a:ext cx="270003" cy="270003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66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9E71-D29D-B8C3-46B4-221077E2A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Quadratic-growth planar graphs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001237-E9E6-496B-8A00-E78B8B6CF9E6}"/>
              </a:ext>
            </a:extLst>
          </p:cNvPr>
          <p:cNvSpPr/>
          <p:nvPr/>
        </p:nvSpPr>
        <p:spPr>
          <a:xfrm>
            <a:off x="1055944" y="1988984"/>
            <a:ext cx="1440016" cy="1440016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09286B-4420-E1A1-4B95-461D5AFAADFE}"/>
              </a:ext>
            </a:extLst>
          </p:cNvPr>
          <p:cNvSpPr/>
          <p:nvPr/>
        </p:nvSpPr>
        <p:spPr>
          <a:xfrm>
            <a:off x="2495960" y="1988984"/>
            <a:ext cx="1440016" cy="1440016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339974-F6EF-EF23-EC31-3B557D8E000A}"/>
              </a:ext>
            </a:extLst>
          </p:cNvPr>
          <p:cNvSpPr/>
          <p:nvPr/>
        </p:nvSpPr>
        <p:spPr>
          <a:xfrm>
            <a:off x="1055944" y="3430085"/>
            <a:ext cx="1440016" cy="1440016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9A73F8-C6A6-7074-A4DD-0F59549944E8}"/>
              </a:ext>
            </a:extLst>
          </p:cNvPr>
          <p:cNvSpPr/>
          <p:nvPr/>
        </p:nvSpPr>
        <p:spPr>
          <a:xfrm>
            <a:off x="2495960" y="3430085"/>
            <a:ext cx="1440016" cy="1440016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2AEA2F-C1F0-2AA1-D05A-5276EF700A67}"/>
              </a:ext>
            </a:extLst>
          </p:cNvPr>
          <p:cNvSpPr/>
          <p:nvPr/>
        </p:nvSpPr>
        <p:spPr>
          <a:xfrm>
            <a:off x="2209296" y="3141251"/>
            <a:ext cx="573327" cy="5733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A8A079-61F2-7BDA-2627-EB5A1097FBC0}"/>
              </a:ext>
            </a:extLst>
          </p:cNvPr>
          <p:cNvSpPr/>
          <p:nvPr/>
        </p:nvSpPr>
        <p:spPr>
          <a:xfrm>
            <a:off x="2209295" y="4580181"/>
            <a:ext cx="573327" cy="5733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2E4D94A-D4D2-5DB9-B443-7F3FA77A1D6C}"/>
              </a:ext>
            </a:extLst>
          </p:cNvPr>
          <p:cNvGrpSpPr/>
          <p:nvPr/>
        </p:nvGrpSpPr>
        <p:grpSpPr>
          <a:xfrm>
            <a:off x="4385981" y="1992238"/>
            <a:ext cx="7071373" cy="1191097"/>
            <a:chOff x="4385981" y="1992238"/>
            <a:chExt cx="7071373" cy="1191097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75032910-368F-F5BC-6C80-EF40B51427D4}"/>
                </a:ext>
              </a:extLst>
            </p:cNvPr>
            <p:cNvSpPr/>
            <p:nvPr/>
          </p:nvSpPr>
          <p:spPr>
            <a:xfrm>
              <a:off x="4385981" y="2321021"/>
              <a:ext cx="7071373" cy="86231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GB" sz="2800" dirty="0">
                  <a:solidFill>
                    <a:schemeClr val="tx1"/>
                  </a:solidFill>
                </a:rPr>
                <a:t>Any planar graph admits a circle packing.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1A96F21-F9FB-9AA8-FFD8-1CB8567A6572}"/>
                </a:ext>
              </a:extLst>
            </p:cNvPr>
            <p:cNvSpPr/>
            <p:nvPr/>
          </p:nvSpPr>
          <p:spPr>
            <a:xfrm>
              <a:off x="4758461" y="1992238"/>
              <a:ext cx="5875331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200" b="1" dirty="0">
                  <a:solidFill>
                    <a:schemeClr val="tx1"/>
                  </a:solidFill>
                </a:rPr>
                <a:t>Theorem </a:t>
              </a:r>
              <a:r>
                <a:rPr lang="en-GB" sz="2400" dirty="0">
                  <a:solidFill>
                    <a:schemeClr val="tx1"/>
                  </a:solidFill>
                </a:rPr>
                <a:t>(</a:t>
              </a:r>
              <a:r>
                <a:rPr lang="en-GB" sz="2400" dirty="0" err="1">
                  <a:solidFill>
                    <a:schemeClr val="tx1"/>
                  </a:solidFill>
                </a:rPr>
                <a:t>Koebe</a:t>
              </a:r>
              <a:r>
                <a:rPr lang="en-GB" sz="2400" dirty="0">
                  <a:solidFill>
                    <a:schemeClr val="tx1"/>
                  </a:solidFill>
                </a:rPr>
                <a:t>-Andreev-Thurston)</a:t>
              </a:r>
              <a:endParaRPr lang="en-GB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355B3DC-88A2-7C5F-2F51-6E68A9337ABB}"/>
              </a:ext>
            </a:extLst>
          </p:cNvPr>
          <p:cNvGrpSpPr/>
          <p:nvPr/>
        </p:nvGrpSpPr>
        <p:grpSpPr>
          <a:xfrm>
            <a:off x="4385981" y="3962411"/>
            <a:ext cx="7071373" cy="1656851"/>
            <a:chOff x="4385981" y="3962411"/>
            <a:chExt cx="7071373" cy="16568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6F17B7AF-E85B-9CCF-72CB-E04088489949}"/>
                    </a:ext>
                  </a:extLst>
                </p:cNvPr>
                <p:cNvSpPr/>
                <p:nvPr/>
              </p:nvSpPr>
              <p:spPr>
                <a:xfrm>
                  <a:off x="4385981" y="4291194"/>
                  <a:ext cx="7071373" cy="1328068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constant radius ratio circle packing</a:t>
                  </a:r>
                </a:p>
                <a:p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quadratic growth </a:t>
                  </a:r>
                </a:p>
              </p:txBody>
            </p:sp>
          </mc:Choice>
          <mc:Fallback xmlns=""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6F17B7AF-E85B-9CCF-72CB-E040884899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5981" y="4291194"/>
                  <a:ext cx="7071373" cy="1328068"/>
                </a:xfrm>
                <a:prstGeom prst="roundRect">
                  <a:avLst/>
                </a:prstGeom>
                <a:blipFill>
                  <a:blip r:embed="rId2"/>
                  <a:stretch>
                    <a:fillRect b="-727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4979226D-F81C-BBE5-7AE5-F61790161625}"/>
                </a:ext>
              </a:extLst>
            </p:cNvPr>
            <p:cNvSpPr/>
            <p:nvPr/>
          </p:nvSpPr>
          <p:spPr>
            <a:xfrm>
              <a:off x="4758461" y="3962411"/>
              <a:ext cx="2689601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200" b="1" dirty="0">
                  <a:solidFill>
                    <a:schemeClr val="tx1"/>
                  </a:solidFill>
                </a:rPr>
                <a:t>Observation</a:t>
              </a:r>
              <a:endParaRPr lang="en-GB" sz="32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9E51B93-52E0-1EDC-4086-34C37FA79E77}"/>
                  </a:ext>
                </a:extLst>
              </p:cNvPr>
              <p:cNvSpPr txBox="1"/>
              <p:nvPr/>
            </p:nvSpPr>
            <p:spPr>
              <a:xfrm>
                <a:off x="4682576" y="3328882"/>
                <a:ext cx="64534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radius</m:t>
                      </m:r>
                      <m: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ratio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≔</m:t>
                      </m:r>
                      <m:func>
                        <m:func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radius</m:t>
                          </m:r>
                        </m:e>
                      </m:func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/ </m:t>
                      </m:r>
                      <m:func>
                        <m:func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radius</m:t>
                          </m:r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9E51B93-52E0-1EDC-4086-34C37FA79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576" y="3328882"/>
                <a:ext cx="645348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18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9E71-D29D-B8C3-46B4-221077E2A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Tiling lattices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D9BFA-3AB5-4DB0-685F-2C99BD6D9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76" y="2655690"/>
            <a:ext cx="4327989" cy="36434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79CF77-33F5-A326-B5F4-FDBC893AC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237" y="2655690"/>
            <a:ext cx="4329003" cy="36434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042AE0-4C90-314D-260D-6B0D55C684B6}"/>
                  </a:ext>
                </a:extLst>
              </p:cNvPr>
              <p:cNvSpPr txBox="1"/>
              <p:nvPr/>
            </p:nvSpPr>
            <p:spPr>
              <a:xfrm>
                <a:off x="1075775" y="1807919"/>
                <a:ext cx="43279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dirty="0"/>
                  <a:t>Tiling of       , ratio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042AE0-4C90-314D-260D-6B0D55C68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775" y="1807919"/>
                <a:ext cx="4327989" cy="523220"/>
              </a:xfrm>
              <a:prstGeom prst="rect">
                <a:avLst/>
              </a:prstGeom>
              <a:blipFill>
                <a:blip r:embed="rId4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4932796A-A45E-27C1-E332-318810E56BC1}"/>
              </a:ext>
            </a:extLst>
          </p:cNvPr>
          <p:cNvSpPr/>
          <p:nvPr/>
        </p:nvSpPr>
        <p:spPr>
          <a:xfrm>
            <a:off x="2836984" y="1807919"/>
            <a:ext cx="531447" cy="5314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0154FB-F3D2-45C8-782C-A5B0088C7943}"/>
                  </a:ext>
                </a:extLst>
              </p:cNvPr>
              <p:cNvSpPr txBox="1"/>
              <p:nvPr/>
            </p:nvSpPr>
            <p:spPr>
              <a:xfrm>
                <a:off x="6788743" y="1859438"/>
                <a:ext cx="43279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dirty="0"/>
                  <a:t>Tiling of       , ratio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=0.268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0154FB-F3D2-45C8-782C-A5B0088C7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743" y="1859438"/>
                <a:ext cx="4327989" cy="523220"/>
              </a:xfrm>
              <a:prstGeom prst="rect">
                <a:avLst/>
              </a:prstGeom>
              <a:blipFill>
                <a:blip r:embed="rId5"/>
                <a:stretch>
                  <a:fillRect l="-2958" t="-11628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2169E5E6-CDFB-99A7-3DCE-340FA8DEBC00}"/>
              </a:ext>
            </a:extLst>
          </p:cNvPr>
          <p:cNvSpPr/>
          <p:nvPr/>
        </p:nvSpPr>
        <p:spPr>
          <a:xfrm>
            <a:off x="8311663" y="1723544"/>
            <a:ext cx="429846" cy="69197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85A5F0-D7A3-32B9-2387-CEE457DDB830}"/>
              </a:ext>
            </a:extLst>
          </p:cNvPr>
          <p:cNvGrpSpPr/>
          <p:nvPr/>
        </p:nvGrpSpPr>
        <p:grpSpPr>
          <a:xfrm>
            <a:off x="2643467" y="1807919"/>
            <a:ext cx="7071373" cy="3608090"/>
            <a:chOff x="2885744" y="2106234"/>
            <a:chExt cx="7071373" cy="360809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1CB2EC1-165E-75DB-4EF7-9B28F73DE9A3}"/>
                </a:ext>
              </a:extLst>
            </p:cNvPr>
            <p:cNvGrpSpPr/>
            <p:nvPr/>
          </p:nvGrpSpPr>
          <p:grpSpPr>
            <a:xfrm>
              <a:off x="2885744" y="2106234"/>
              <a:ext cx="7071373" cy="3608090"/>
              <a:chOff x="4385981" y="3962411"/>
              <a:chExt cx="7071373" cy="3608090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B13276B1-2FAF-4EA5-3112-CC5F32257FCE}"/>
                  </a:ext>
                </a:extLst>
              </p:cNvPr>
              <p:cNvSpPr/>
              <p:nvPr/>
            </p:nvSpPr>
            <p:spPr>
              <a:xfrm>
                <a:off x="4385981" y="4291193"/>
                <a:ext cx="7071373" cy="327930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Bethe lattice</a:t>
                </a: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(Infinite regular tree)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CF4E171A-3DBE-85DE-C91B-3B1923D1EC5A}"/>
                  </a:ext>
                </a:extLst>
              </p:cNvPr>
              <p:cNvSpPr/>
              <p:nvPr/>
            </p:nvSpPr>
            <p:spPr>
              <a:xfrm>
                <a:off x="4758461" y="3962411"/>
                <a:ext cx="2689601" cy="65756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3200" b="1" dirty="0">
                    <a:solidFill>
                      <a:schemeClr val="tx1"/>
                    </a:solidFill>
                  </a:rPr>
                  <a:t>Nonexample</a:t>
                </a:r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FBB132D-0820-A7D0-CE1C-BA1E35B7F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79137" y="2599191"/>
              <a:ext cx="2946668" cy="29509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033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bbon: Tilted Up 19">
            <a:extLst>
              <a:ext uri="{FF2B5EF4-FFF2-40B4-BE49-F238E27FC236}">
                <a16:creationId xmlns:a16="http://schemas.microsoft.com/office/drawing/2014/main" id="{9D84874F-9C43-9AA6-9334-76E716B0C47B}"/>
              </a:ext>
            </a:extLst>
          </p:cNvPr>
          <p:cNvSpPr/>
          <p:nvPr/>
        </p:nvSpPr>
        <p:spPr>
          <a:xfrm>
            <a:off x="1345568" y="416703"/>
            <a:ext cx="9627232" cy="1430314"/>
          </a:xfrm>
          <a:prstGeom prst="ribbon2">
            <a:avLst>
              <a:gd name="adj1" fmla="val 11695"/>
              <a:gd name="adj2" fmla="val 75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Lazy-marginal-sampler party-goers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[Anand-Jerrum’22,23]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B42313-4C4F-F47E-772E-C7AD2DFE7EFF}"/>
              </a:ext>
            </a:extLst>
          </p:cNvPr>
          <p:cNvSpPr/>
          <p:nvPr/>
        </p:nvSpPr>
        <p:spPr>
          <a:xfrm>
            <a:off x="3582582" y="5330632"/>
            <a:ext cx="5026833" cy="10873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… and more?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4D2B07D-C191-08A2-051B-5E5A88E7B075}"/>
                  </a:ext>
                </a:extLst>
              </p:cNvPr>
              <p:cNvSpPr/>
              <p:nvPr/>
            </p:nvSpPr>
            <p:spPr>
              <a:xfrm>
                <a:off x="6326967" y="2310312"/>
                <a:ext cx="5026833" cy="108733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Random </a:t>
                </a:r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𝑘</m:t>
                    </m:r>
                  </m:oMath>
                </a14:m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-SAT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[He-Wu-Yang’23]</a:t>
                </a:r>
                <a:endPara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4D2B07D-C191-08A2-051B-5E5A88E7B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967" y="2310312"/>
                <a:ext cx="5026833" cy="108733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3F00C32-EFE6-6755-A8F9-F347ACFC710C}"/>
              </a:ext>
            </a:extLst>
          </p:cNvPr>
          <p:cNvSpPr/>
          <p:nvPr/>
        </p:nvSpPr>
        <p:spPr>
          <a:xfrm>
            <a:off x="838197" y="2314264"/>
            <a:ext cx="5026833" cy="10873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Non-atomic LLL</a:t>
            </a:r>
          </a:p>
          <a:p>
            <a:pPr algn="ctr"/>
            <a:r>
              <a:rPr lang="en-GB" sz="20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[He-Wang-Yin’22]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8F1E06A-1390-ABA2-7501-983FFF6AEA70}"/>
              </a:ext>
            </a:extLst>
          </p:cNvPr>
          <p:cNvSpPr/>
          <p:nvPr/>
        </p:nvSpPr>
        <p:spPr>
          <a:xfrm>
            <a:off x="838197" y="3936353"/>
            <a:ext cx="5026833" cy="10873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Derandomising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MCMC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[Feng-Guo-Wang-W.-Yin’23]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2F8B218-8047-3CA7-1A22-AF72FE42D30B}"/>
              </a:ext>
            </a:extLst>
          </p:cNvPr>
          <p:cNvSpPr/>
          <p:nvPr/>
        </p:nvSpPr>
        <p:spPr>
          <a:xfrm>
            <a:off x="6326967" y="3936353"/>
            <a:ext cx="5026833" cy="10873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Sub-quadratic counting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[This work]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" name="Graphic 2" descr="Bunting with solid fill">
            <a:extLst>
              <a:ext uri="{FF2B5EF4-FFF2-40B4-BE49-F238E27FC236}">
                <a16:creationId xmlns:a16="http://schemas.microsoft.com/office/drawing/2014/main" id="{229C6176-5EFD-4127-15A1-BB99422F3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656" y="233652"/>
            <a:ext cx="914400" cy="914400"/>
          </a:xfrm>
          <a:prstGeom prst="rect">
            <a:avLst/>
          </a:prstGeom>
        </p:spPr>
      </p:pic>
      <p:pic>
        <p:nvPicPr>
          <p:cNvPr id="6" name="Graphic 5" descr="Bunting with solid fill">
            <a:extLst>
              <a:ext uri="{FF2B5EF4-FFF2-40B4-BE49-F238E27FC236}">
                <a16:creationId xmlns:a16="http://schemas.microsoft.com/office/drawing/2014/main" id="{139EFBCC-D37A-87B8-C25E-F9EB74103E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79281" y="273596"/>
            <a:ext cx="1073063" cy="914400"/>
          </a:xfrm>
          <a:prstGeom prst="rect">
            <a:avLst/>
          </a:prstGeom>
        </p:spPr>
      </p:pic>
      <p:pic>
        <p:nvPicPr>
          <p:cNvPr id="8" name="Graphic 7" descr="Balloons with solid fill">
            <a:extLst>
              <a:ext uri="{FF2B5EF4-FFF2-40B4-BE49-F238E27FC236}">
                <a16:creationId xmlns:a16="http://schemas.microsoft.com/office/drawing/2014/main" id="{67AB5EF4-0771-AF75-2E6B-FA7FEFBE0C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09344" y="46465"/>
            <a:ext cx="914400" cy="914400"/>
          </a:xfrm>
          <a:prstGeom prst="rect">
            <a:avLst/>
          </a:prstGeom>
        </p:spPr>
      </p:pic>
      <p:pic>
        <p:nvPicPr>
          <p:cNvPr id="11" name="Graphic 10" descr="Confetti ball with solid fill">
            <a:extLst>
              <a:ext uri="{FF2B5EF4-FFF2-40B4-BE49-F238E27FC236}">
                <a16:creationId xmlns:a16="http://schemas.microsoft.com/office/drawing/2014/main" id="{61B7FBE9-F1E7-DAFF-F818-6430B423CF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32032" y="46465"/>
            <a:ext cx="914400" cy="914400"/>
          </a:xfrm>
          <a:prstGeom prst="rect">
            <a:avLst/>
          </a:prstGeom>
        </p:spPr>
      </p:pic>
      <p:pic>
        <p:nvPicPr>
          <p:cNvPr id="1026" name="Picture 2" descr="thinking face&quot; Emoji - Download for free – Iconduck">
            <a:extLst>
              <a:ext uri="{FF2B5EF4-FFF2-40B4-BE49-F238E27FC236}">
                <a16:creationId xmlns:a16="http://schemas.microsoft.com/office/drawing/2014/main" id="{E2586D69-BA8B-8127-48ED-E4A6E7E9E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437" y="5199900"/>
            <a:ext cx="1386164" cy="146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rtying Face Emoji 🥳">
            <a:extLst>
              <a:ext uri="{FF2B5EF4-FFF2-40B4-BE49-F238E27FC236}">
                <a16:creationId xmlns:a16="http://schemas.microsoft.com/office/drawing/2014/main" id="{D07235B6-6B50-2A4F-8BBB-A25133492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7911">
            <a:off x="284075" y="5516104"/>
            <a:ext cx="1108244" cy="110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🎉 Party Popper Emoji, Tada Emoji">
            <a:extLst>
              <a:ext uri="{FF2B5EF4-FFF2-40B4-BE49-F238E27FC236}">
                <a16:creationId xmlns:a16="http://schemas.microsoft.com/office/drawing/2014/main" id="{49C5C3FE-F7DD-1C08-FE20-52D873A01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8498" flipH="1">
            <a:off x="10660497" y="5201159"/>
            <a:ext cx="1386608" cy="138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76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6" grpId="0" animBg="1"/>
      <p:bldP spid="22" grpId="0" animBg="1"/>
      <p:bldP spid="2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277A-FE6C-8718-0F63-2033B231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concrete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08E924-B3F9-4ED8-AD6E-498377FFB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Strongly sub-quadratic counting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GB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GB" dirty="0"/>
                  <a:t>?</a:t>
                </a:r>
              </a:p>
              <a:p>
                <a:endParaRPr lang="en-GB" dirty="0"/>
              </a:p>
              <a:p>
                <a:r>
                  <a:rPr lang="en-GB" dirty="0"/>
                  <a:t>Sub-quadratic counting </a:t>
                </a:r>
                <a:r>
                  <a:rPr lang="en-GB" i="1" dirty="0">
                    <a:solidFill>
                      <a:srgbClr val="FF0000"/>
                    </a:solidFill>
                  </a:rPr>
                  <a:t>without</a:t>
                </a:r>
                <a:r>
                  <a:rPr lang="en-GB" dirty="0">
                    <a:solidFill>
                      <a:srgbClr val="FF0000"/>
                    </a:solidFill>
                  </a:rPr>
                  <a:t> SSM </a:t>
                </a:r>
                <a:r>
                  <a:rPr lang="en-GB" dirty="0"/>
                  <a:t>(e.g., on hypergraphs)?</a:t>
                </a:r>
              </a:p>
              <a:p>
                <a:endParaRPr lang="en-GB" dirty="0"/>
              </a:p>
              <a:p>
                <a:r>
                  <a:rPr lang="en-GB" dirty="0"/>
                  <a:t>Fine-grained inter-reduction between different parameter regimes?</a:t>
                </a:r>
                <a:br>
                  <a:rPr lang="en-GB" dirty="0"/>
                </a:br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algorithm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GB" dirty="0"/>
                  <a:t>  on hard-core model</a:t>
                </a:r>
                <a:br>
                  <a:rPr lang="en-GB" dirty="0"/>
                </a:br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GB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algorithm 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GB" dirty="0"/>
                  <a:t>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08E924-B3F9-4ED8-AD6E-498377FFB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85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8D772A-E055-F70F-1D65-641E5F185D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B719968-30B4-C0EC-B254-980C80BC65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arXiv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2306.14867</a:t>
            </a:r>
          </a:p>
        </p:txBody>
      </p:sp>
    </p:spTree>
    <p:extLst>
      <p:ext uri="{BB962C8B-B14F-4D97-AF65-F5344CB8AC3E}">
        <p14:creationId xmlns:p14="http://schemas.microsoft.com/office/powerpoint/2010/main" val="916723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0FF8CD9-8A1F-BCD9-110D-1E332285AAA3}"/>
                  </a:ext>
                </a:extLst>
              </p:cNvPr>
              <p:cNvSpPr/>
              <p:nvPr/>
            </p:nvSpPr>
            <p:spPr>
              <a:xfrm>
                <a:off x="4748084" y="1690688"/>
                <a:ext cx="3361319" cy="1736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IndSet</m:t>
                          </m:r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0FF8CD9-8A1F-BCD9-110D-1E332285A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084" y="1690688"/>
                <a:ext cx="3361319" cy="17369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E5AFCC4-9E32-7AF1-75E9-9DC744D2C7BE}"/>
              </a:ext>
            </a:extLst>
          </p:cNvPr>
          <p:cNvGrpSpPr/>
          <p:nvPr/>
        </p:nvGrpSpPr>
        <p:grpSpPr>
          <a:xfrm>
            <a:off x="1051093" y="2669050"/>
            <a:ext cx="3298371" cy="2595825"/>
            <a:chOff x="1062444" y="1933302"/>
            <a:chExt cx="2412275" cy="1898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B48768B-7F4B-5184-DCBF-A67F8F7866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12118BB-BF03-F3A4-4C34-4B01D9ED5A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CAF36C4-60F9-FE0B-70D5-AC0FDDED0F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0AEAC8E-C20E-E494-F9A3-EF177DE4EE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76312-CB3F-ABE6-B340-8A08427CA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736B462-7F08-CE97-A381-A9C3018A28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432DDFB-F96C-19D7-9CFA-CAF987F6CAA9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54E14A-7467-78E3-CD32-EDF3A78A23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6A74F76-7885-24E7-9C64-BD6E2F0608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47823C3-13FA-6402-DBC8-9F9575DA975F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2DE260-C6D1-8EC2-67D5-00DFD2BFF80D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CC7683A-79AA-3013-314D-837DB1E36300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7E12DF-FE04-1C70-E92C-757B4B963D6C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2F4B4B3-21BA-F2DE-64E1-0014A26439B7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55BE67-B0F5-B38B-E291-C1F8851FB712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D6151EC-8D39-B148-2319-840166A9AC91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5FCC051-0EDD-E88A-A925-B3195A731A1C}"/>
                  </a:ext>
                </a:extLst>
              </p:cNvPr>
              <p:cNvSpPr/>
              <p:nvPr/>
            </p:nvSpPr>
            <p:spPr>
              <a:xfrm>
                <a:off x="8538250" y="1690688"/>
                <a:ext cx="3361319" cy="1736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5FCC051-0EDD-E88A-A925-B3195A731A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250" y="1690688"/>
                <a:ext cx="3361319" cy="17369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3C70C474-9C6F-993A-93A6-2A8E95F8BBC0}"/>
                  </a:ext>
                </a:extLst>
              </p:cNvPr>
              <p:cNvSpPr/>
              <p:nvPr/>
            </p:nvSpPr>
            <p:spPr>
              <a:xfrm>
                <a:off x="6653506" y="3710337"/>
                <a:ext cx="3361319" cy="1736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3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3C70C474-9C6F-993A-93A6-2A8E95F8BB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506" y="3710337"/>
                <a:ext cx="3361319" cy="17369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01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22222E-6 L 0.01172 0.03958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196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59259E-6 L -0.4875 0.1187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75" y="592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-0.01731 -0.1680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CFC618A-23B6-F69F-B4D9-962FDDC9D108}"/>
              </a:ext>
            </a:extLst>
          </p:cNvPr>
          <p:cNvGrpSpPr/>
          <p:nvPr/>
        </p:nvGrpSpPr>
        <p:grpSpPr>
          <a:xfrm>
            <a:off x="842713" y="1519319"/>
            <a:ext cx="3298371" cy="2595825"/>
            <a:chOff x="1062444" y="1933302"/>
            <a:chExt cx="2412275" cy="189846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3E9E5A7-6114-B6A7-75B0-27C9A26E5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3C9A7F-32F0-F078-5EED-1FA876D7A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951FE0-B716-6EC0-E7F1-8630A12D2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99BB33-356B-3415-91BA-D11333FFF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51D587-876F-F6B5-F504-B76E517F3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7F3642-D149-C300-F2CB-6FCF9C507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DEFFFD-4525-EB97-9875-36416386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772FC20-C3AE-B9F5-CFF4-36A6295A41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9AA84E-B63A-4D5F-F9AE-C1AF3154D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B29D9A6-097E-43E2-B32D-16054B886BC0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23AC11-04C2-3F0F-CC1C-D04164E4E05C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394E9C-7021-F5F3-FF3E-A68D2B73D837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B99022-5071-33B5-EED7-12896B08DCC0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C33988-6793-D9C1-83B6-E56C3A794B58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03BF80-C73B-EE80-D563-9DE3D8B5EB1F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9524E0E-CAD1-7FEC-6BC9-F609D4E046B9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/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62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CFC618A-23B6-F69F-B4D9-962FDDC9D108}"/>
              </a:ext>
            </a:extLst>
          </p:cNvPr>
          <p:cNvGrpSpPr/>
          <p:nvPr/>
        </p:nvGrpSpPr>
        <p:grpSpPr>
          <a:xfrm>
            <a:off x="842713" y="1519319"/>
            <a:ext cx="3298371" cy="2595825"/>
            <a:chOff x="1062444" y="1933302"/>
            <a:chExt cx="2412275" cy="189846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3E9E5A7-6114-B6A7-75B0-27C9A26E5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3C9A7F-32F0-F078-5EED-1FA876D7A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951FE0-B716-6EC0-E7F1-8630A12D2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99BB33-356B-3415-91BA-D11333FFF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51D587-876F-F6B5-F504-B76E517F3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7F3642-D149-C300-F2CB-6FCF9C507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DEFFFD-4525-EB97-9875-36416386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772FC20-C3AE-B9F5-CFF4-36A6295A41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9AA84E-B63A-4D5F-F9AE-C1AF3154D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B29D9A6-097E-43E2-B32D-16054B886BC0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23AC11-04C2-3F0F-CC1C-D04164E4E05C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394E9C-7021-F5F3-FF3E-A68D2B73D837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B99022-5071-33B5-EED7-12896B08DCC0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C33988-6793-D9C1-83B6-E56C3A794B58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03BF80-C73B-EE80-D563-9DE3D8B5EB1F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9524E0E-CAD1-7FEC-6BC9-F609D4E046B9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/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220741-606E-E8DE-6FC5-01807457716F}"/>
                  </a:ext>
                </a:extLst>
              </p:cNvPr>
              <p:cNvSpPr txBox="1"/>
              <p:nvPr/>
            </p:nvSpPr>
            <p:spPr>
              <a:xfrm>
                <a:off x="4010100" y="5151147"/>
                <a:ext cx="3444539" cy="789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220741-606E-E8DE-6FC5-018074577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100" y="5151147"/>
                <a:ext cx="3444539" cy="7890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/>
              <p:nvPr/>
            </p:nvSpPr>
            <p:spPr>
              <a:xfrm>
                <a:off x="6992791" y="5125049"/>
                <a:ext cx="4633480" cy="79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791" y="5125049"/>
                <a:ext cx="4633480" cy="7993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9D0AA3-16BB-36E4-79D4-0C9148C26B9C}"/>
                  </a:ext>
                </a:extLst>
              </p:cNvPr>
              <p:cNvSpPr txBox="1"/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9D0AA3-16BB-36E4-79D4-0C9148C26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140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CFC618A-23B6-F69F-B4D9-962FDDC9D108}"/>
              </a:ext>
            </a:extLst>
          </p:cNvPr>
          <p:cNvGrpSpPr/>
          <p:nvPr/>
        </p:nvGrpSpPr>
        <p:grpSpPr>
          <a:xfrm>
            <a:off x="842713" y="1519319"/>
            <a:ext cx="3298371" cy="2595825"/>
            <a:chOff x="1062444" y="1933302"/>
            <a:chExt cx="2412275" cy="189846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3E9E5A7-6114-B6A7-75B0-27C9A26E5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3C9A7F-32F0-F078-5EED-1FA876D7A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951FE0-B716-6EC0-E7F1-8630A12D2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99BB33-356B-3415-91BA-D11333FFF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51D587-876F-F6B5-F504-B76E517F3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7F3642-D149-C300-F2CB-6FCF9C507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DEFFFD-4525-EB97-9875-36416386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772FC20-C3AE-B9F5-CFF4-36A6295A41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9AA84E-B63A-4D5F-F9AE-C1AF3154D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B29D9A6-097E-43E2-B32D-16054B886BC0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23AC11-04C2-3F0F-CC1C-D04164E4E05C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394E9C-7021-F5F3-FF3E-A68D2B73D837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B99022-5071-33B5-EED7-12896B08DCC0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C33988-6793-D9C1-83B6-E56C3A794B58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03BF80-C73B-EE80-D563-9DE3D8B5EB1F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9524E0E-CAD1-7FEC-6BC9-F609D4E046B9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/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/>
              <p:nvPr/>
            </p:nvSpPr>
            <p:spPr>
              <a:xfrm>
                <a:off x="6992791" y="5125049"/>
                <a:ext cx="4633480" cy="79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791" y="5125049"/>
                <a:ext cx="4633480" cy="7993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/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F36749-BE44-F70D-C027-A3471717090E}"/>
                  </a:ext>
                </a:extLst>
              </p:cNvPr>
              <p:cNvSpPr txBox="1"/>
              <p:nvPr/>
            </p:nvSpPr>
            <p:spPr>
              <a:xfrm>
                <a:off x="4010100" y="5151147"/>
                <a:ext cx="3444539" cy="789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F36749-BE44-F70D-C027-A34717170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100" y="5151147"/>
                <a:ext cx="3444539" cy="7890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/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13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-0.08047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6599</TotalTime>
  <Words>2100</Words>
  <Application>Microsoft Office PowerPoint</Application>
  <PresentationFormat>Widescreen</PresentationFormat>
  <Paragraphs>629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Arial Black</vt:lpstr>
      <vt:lpstr>Calibri</vt:lpstr>
      <vt:lpstr>Cambria</vt:lpstr>
      <vt:lpstr>Cambria Math</vt:lpstr>
      <vt:lpstr>Courier New</vt:lpstr>
      <vt:lpstr>Office Theme</vt:lpstr>
      <vt:lpstr>Approximate counting for spin systems  in sub-quadratic time</vt:lpstr>
      <vt:lpstr>Counting independent sets</vt:lpstr>
      <vt:lpstr>Hard-core model</vt:lpstr>
      <vt:lpstr>Approximate counting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Approximate counting: hard-core</vt:lpstr>
      <vt:lpstr>Our contributions</vt:lpstr>
      <vt:lpstr>Weitz’s algorithm</vt:lpstr>
      <vt:lpstr>Weitz’s algorithm</vt:lpstr>
      <vt:lpstr>Using Weitz’s for reduction</vt:lpstr>
      <vt:lpstr>Weitz’s algorithm</vt:lpstr>
      <vt:lpstr>Speeding up Weitz’s</vt:lpstr>
      <vt:lpstr>Speeding up Weitz’s</vt:lpstr>
      <vt:lpstr>New estimator (ideally)</vt:lpstr>
      <vt:lpstr>Speeding up Weitz’s</vt:lpstr>
      <vt:lpstr>Tool: Anand-Jerrum [Anand-Jerrum’22,23]</vt:lpstr>
      <vt:lpstr>New estimator</vt:lpstr>
      <vt:lpstr>Full algorithm</vt:lpstr>
      <vt:lpstr>New marginal estimator</vt:lpstr>
      <vt:lpstr>New marginal estimator</vt:lpstr>
      <vt:lpstr>New marginal estimator</vt:lpstr>
      <vt:lpstr>Beyond hard-core?</vt:lpstr>
      <vt:lpstr>General q-spin system</vt:lpstr>
      <vt:lpstr>General q-spin system</vt:lpstr>
      <vt:lpstr>General q-spin system</vt:lpstr>
      <vt:lpstr>Beyond hard-core?</vt:lpstr>
      <vt:lpstr>Beyond hard-core?</vt:lpstr>
      <vt:lpstr>Beyond hard-core?</vt:lpstr>
      <vt:lpstr>Attempt #1</vt:lpstr>
      <vt:lpstr>Attempt #1</vt:lpstr>
      <vt:lpstr>Attempt #2</vt:lpstr>
      <vt:lpstr>Attempt #3</vt:lpstr>
      <vt:lpstr>Attempt #3</vt:lpstr>
      <vt:lpstr>Attempt #3</vt:lpstr>
      <vt:lpstr>Attempt #3</vt:lpstr>
      <vt:lpstr>Detour: linear-size boundary</vt:lpstr>
      <vt:lpstr>Quadratic-growth planar graphs</vt:lpstr>
      <vt:lpstr>Quadratic-growth planar graphs</vt:lpstr>
      <vt:lpstr>Tiling lattices</vt:lpstr>
      <vt:lpstr>PowerPoint Presentation</vt:lpstr>
      <vt:lpstr>More concrete problems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polynomial-time approximation algorithm for the total variation distance between two product distributions</dc:title>
  <dc:creator>Wang Jiaheng</dc:creator>
  <cp:lastModifiedBy>Jiaheng Wang</cp:lastModifiedBy>
  <cp:revision>204</cp:revision>
  <dcterms:created xsi:type="dcterms:W3CDTF">2022-11-17T13:02:05Z</dcterms:created>
  <dcterms:modified xsi:type="dcterms:W3CDTF">2023-09-13T00:20:04Z</dcterms:modified>
</cp:coreProperties>
</file>