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5" r:id="rId2"/>
    <p:sldId id="325" r:id="rId3"/>
    <p:sldId id="326" r:id="rId4"/>
    <p:sldId id="328" r:id="rId5"/>
    <p:sldId id="324" r:id="rId6"/>
    <p:sldId id="329" r:id="rId7"/>
    <p:sldId id="331" r:id="rId8"/>
    <p:sldId id="371" r:id="rId9"/>
    <p:sldId id="370" r:id="rId10"/>
    <p:sldId id="372" r:id="rId11"/>
    <p:sldId id="373" r:id="rId12"/>
    <p:sldId id="374" r:id="rId13"/>
    <p:sldId id="375" r:id="rId14"/>
    <p:sldId id="376" r:id="rId15"/>
    <p:sldId id="380" r:id="rId16"/>
    <p:sldId id="420" r:id="rId17"/>
    <p:sldId id="387" r:id="rId18"/>
    <p:sldId id="388" r:id="rId19"/>
    <p:sldId id="389" r:id="rId20"/>
    <p:sldId id="378" r:id="rId21"/>
    <p:sldId id="357" r:id="rId22"/>
    <p:sldId id="379" r:id="rId23"/>
    <p:sldId id="382" r:id="rId24"/>
    <p:sldId id="385" r:id="rId25"/>
    <p:sldId id="390" r:id="rId26"/>
    <p:sldId id="391" r:id="rId27"/>
    <p:sldId id="392" r:id="rId28"/>
    <p:sldId id="307" r:id="rId29"/>
    <p:sldId id="394" r:id="rId30"/>
    <p:sldId id="398" r:id="rId31"/>
    <p:sldId id="386" r:id="rId32"/>
    <p:sldId id="397" r:id="rId33"/>
    <p:sldId id="399" r:id="rId34"/>
    <p:sldId id="403" r:id="rId35"/>
    <p:sldId id="402" r:id="rId36"/>
    <p:sldId id="401" r:id="rId37"/>
    <p:sldId id="308" r:id="rId38"/>
    <p:sldId id="404" r:id="rId39"/>
    <p:sldId id="405" r:id="rId40"/>
    <p:sldId id="407" r:id="rId41"/>
    <p:sldId id="408" r:id="rId42"/>
    <p:sldId id="409" r:id="rId43"/>
    <p:sldId id="410" r:id="rId44"/>
    <p:sldId id="421" r:id="rId45"/>
    <p:sldId id="414" r:id="rId46"/>
    <p:sldId id="415" r:id="rId47"/>
    <p:sldId id="416" r:id="rId48"/>
    <p:sldId id="417" r:id="rId49"/>
    <p:sldId id="418" r:id="rId50"/>
    <p:sldId id="412" r:id="rId51"/>
    <p:sldId id="419" r:id="rId52"/>
    <p:sldId id="316" r:id="rId53"/>
    <p:sldId id="413" r:id="rId54"/>
    <p:sldId id="30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0000"/>
    <a:srgbClr val="FF00FF"/>
    <a:srgbClr val="EAEAEA"/>
    <a:srgbClr val="FFFFFF"/>
    <a:srgbClr val="F8F8F8"/>
    <a:srgbClr val="DDDDDD"/>
    <a:srgbClr val="C9FFE9"/>
    <a:srgbClr val="FEFCE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D8D93-2072-4255-A928-BB0CB5A925F6}" v="39" dt="2023-07-23T21:29:56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162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>
        <p:guide orient="horz" pos="2614"/>
        <p:guide pos="33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aheng" userId="5e9fd0c4544f5004" providerId="LiveId" clId="{A7FD8D93-2072-4255-A928-BB0CB5A925F6}"/>
    <pc:docChg chg="undo custSel addSld modSld sldOrd">
      <pc:chgData name="Wang Jiaheng" userId="5e9fd0c4544f5004" providerId="LiveId" clId="{A7FD8D93-2072-4255-A928-BB0CB5A925F6}" dt="2023-07-23T21:31:21.905" v="122" actId="207"/>
      <pc:docMkLst>
        <pc:docMk/>
      </pc:docMkLst>
      <pc:sldChg chg="modSp mod">
        <pc:chgData name="Wang Jiaheng" userId="5e9fd0c4544f5004" providerId="LiveId" clId="{A7FD8D93-2072-4255-A928-BB0CB5A925F6}" dt="2023-07-23T21:26:48.581" v="21" actId="20577"/>
        <pc:sldMkLst>
          <pc:docMk/>
          <pc:sldMk cId="2000395817" sldId="305"/>
        </pc:sldMkLst>
        <pc:spChg chg="mod">
          <ac:chgData name="Wang Jiaheng" userId="5e9fd0c4544f5004" providerId="LiveId" clId="{A7FD8D93-2072-4255-A928-BB0CB5A925F6}" dt="2023-07-23T21:26:34.657" v="16" actId="403"/>
          <ac:spMkLst>
            <pc:docMk/>
            <pc:sldMk cId="2000395817" sldId="305"/>
            <ac:spMk id="2" creationId="{E3DB0120-6EF1-C668-47EE-76A7E0D1ECC6}"/>
          </ac:spMkLst>
        </pc:spChg>
        <pc:spChg chg="mod">
          <ac:chgData name="Wang Jiaheng" userId="5e9fd0c4544f5004" providerId="LiveId" clId="{A7FD8D93-2072-4255-A928-BB0CB5A925F6}" dt="2023-07-23T21:26:48.581" v="21" actId="20577"/>
          <ac:spMkLst>
            <pc:docMk/>
            <pc:sldMk cId="2000395817" sldId="305"/>
            <ac:spMk id="3" creationId="{0A54050E-D959-DE84-BF4F-F73101F17150}"/>
          </ac:spMkLst>
        </pc:spChg>
      </pc:sldChg>
      <pc:sldChg chg="modSp new mod">
        <pc:chgData name="Wang Jiaheng" userId="5e9fd0c4544f5004" providerId="LiveId" clId="{A7FD8D93-2072-4255-A928-BB0CB5A925F6}" dt="2023-07-23T21:28:24.268" v="58" actId="207"/>
        <pc:sldMkLst>
          <pc:docMk/>
          <pc:sldMk cId="3893160588" sldId="363"/>
        </pc:sldMkLst>
        <pc:spChg chg="mod">
          <ac:chgData name="Wang Jiaheng" userId="5e9fd0c4544f5004" providerId="LiveId" clId="{A7FD8D93-2072-4255-A928-BB0CB5A925F6}" dt="2023-07-23T21:28:24.268" v="58" actId="207"/>
          <ac:spMkLst>
            <pc:docMk/>
            <pc:sldMk cId="3893160588" sldId="363"/>
            <ac:spMk id="2" creationId="{1F306071-07FA-DA45-6A18-6D68A107D4B4}"/>
          </ac:spMkLst>
        </pc:spChg>
      </pc:sldChg>
      <pc:sldChg chg="modSp add mod ord">
        <pc:chgData name="Wang Jiaheng" userId="5e9fd0c4544f5004" providerId="LiveId" clId="{A7FD8D93-2072-4255-A928-BB0CB5A925F6}" dt="2023-07-23T21:31:21.905" v="122" actId="207"/>
        <pc:sldMkLst>
          <pc:docMk/>
          <pc:sldMk cId="1080375138" sldId="364"/>
        </pc:sldMkLst>
        <pc:spChg chg="mod">
          <ac:chgData name="Wang Jiaheng" userId="5e9fd0c4544f5004" providerId="LiveId" clId="{A7FD8D93-2072-4255-A928-BB0CB5A925F6}" dt="2023-07-23T21:28:41.501" v="69" actId="20577"/>
          <ac:spMkLst>
            <pc:docMk/>
            <pc:sldMk cId="1080375138" sldId="364"/>
            <ac:spMk id="2" creationId="{8C7EE0EA-2E0E-9B78-0E7B-AFEEC001D1E4}"/>
          </ac:spMkLst>
        </pc:spChg>
        <pc:spChg chg="mod">
          <ac:chgData name="Wang Jiaheng" userId="5e9fd0c4544f5004" providerId="LiveId" clId="{A7FD8D93-2072-4255-A928-BB0CB5A925F6}" dt="2023-07-23T21:29:56.771" v="109" actId="207"/>
          <ac:spMkLst>
            <pc:docMk/>
            <pc:sldMk cId="1080375138" sldId="364"/>
            <ac:spMk id="3" creationId="{5E25B3A7-3BAC-70AC-CF7B-450F874FBB41}"/>
          </ac:spMkLst>
        </pc:spChg>
        <pc:spChg chg="mod">
          <ac:chgData name="Wang Jiaheng" userId="5e9fd0c4544f5004" providerId="LiveId" clId="{A7FD8D93-2072-4255-A928-BB0CB5A925F6}" dt="2023-07-23T21:31:21.905" v="122" actId="207"/>
          <ac:spMkLst>
            <pc:docMk/>
            <pc:sldMk cId="1080375138" sldId="364"/>
            <ac:spMk id="14" creationId="{044DD6DE-2D43-C832-F0ED-9B8CF1D0B6C9}"/>
          </ac:spMkLst>
        </pc:spChg>
        <pc:spChg chg="mod">
          <ac:chgData name="Wang Jiaheng" userId="5e9fd0c4544f5004" providerId="LiveId" clId="{A7FD8D93-2072-4255-A928-BB0CB5A925F6}" dt="2023-07-23T21:31:19.002" v="121" actId="207"/>
          <ac:spMkLst>
            <pc:docMk/>
            <pc:sldMk cId="1080375138" sldId="364"/>
            <ac:spMk id="15" creationId="{7CDCE5C2-AC78-5963-251B-0068A6B69F0B}"/>
          </ac:spMkLst>
        </pc:spChg>
        <pc:spChg chg="mod">
          <ac:chgData name="Wang Jiaheng" userId="5e9fd0c4544f5004" providerId="LiveId" clId="{A7FD8D93-2072-4255-A928-BB0CB5A925F6}" dt="2023-07-23T21:30:42.579" v="114" actId="207"/>
          <ac:spMkLst>
            <pc:docMk/>
            <pc:sldMk cId="1080375138" sldId="364"/>
            <ac:spMk id="17" creationId="{CF1D2F9A-470E-CE1B-D042-8B36452685A9}"/>
          </ac:spMkLst>
        </pc:spChg>
        <pc:spChg chg="mod">
          <ac:chgData name="Wang Jiaheng" userId="5e9fd0c4544f5004" providerId="LiveId" clId="{A7FD8D93-2072-4255-A928-BB0CB5A925F6}" dt="2023-07-23T21:31:13.816" v="120" actId="207"/>
          <ac:spMkLst>
            <pc:docMk/>
            <pc:sldMk cId="1080375138" sldId="364"/>
            <ac:spMk id="19" creationId="{C9AE6630-E391-9563-0535-811F5EC82D1E}"/>
          </ac:spMkLst>
        </pc:spChg>
        <pc:spChg chg="mod">
          <ac:chgData name="Wang Jiaheng" userId="5e9fd0c4544f5004" providerId="LiveId" clId="{A7FD8D93-2072-4255-A928-BB0CB5A925F6}" dt="2023-07-23T21:30:37.290" v="113" actId="207"/>
          <ac:spMkLst>
            <pc:docMk/>
            <pc:sldMk cId="1080375138" sldId="364"/>
            <ac:spMk id="20" creationId="{6A7ECC87-DEDC-A107-8BD1-4E40401547AC}"/>
          </ac:spMkLst>
        </pc:spChg>
        <pc:spChg chg="mod">
          <ac:chgData name="Wang Jiaheng" userId="5e9fd0c4544f5004" providerId="LiveId" clId="{A7FD8D93-2072-4255-A928-BB0CB5A925F6}" dt="2023-07-23T21:31:05.967" v="119" actId="207"/>
          <ac:spMkLst>
            <pc:docMk/>
            <pc:sldMk cId="1080375138" sldId="364"/>
            <ac:spMk id="21" creationId="{B53F583A-C5DB-BABE-05DB-B45B76C4F58E}"/>
          </ac:spMkLst>
        </pc:spChg>
        <pc:spChg chg="mod">
          <ac:chgData name="Wang Jiaheng" userId="5e9fd0c4544f5004" providerId="LiveId" clId="{A7FD8D93-2072-4255-A928-BB0CB5A925F6}" dt="2023-07-23T21:31:03.330" v="118" actId="207"/>
          <ac:spMkLst>
            <pc:docMk/>
            <pc:sldMk cId="1080375138" sldId="364"/>
            <ac:spMk id="27" creationId="{678B4FF2-AC3D-404D-DCCC-8B855C55ACA6}"/>
          </ac:spMkLst>
        </pc:spChg>
        <pc:spChg chg="mod">
          <ac:chgData name="Wang Jiaheng" userId="5e9fd0c4544f5004" providerId="LiveId" clId="{A7FD8D93-2072-4255-A928-BB0CB5A925F6}" dt="2023-07-23T21:30:30.457" v="112" actId="207"/>
          <ac:spMkLst>
            <pc:docMk/>
            <pc:sldMk cId="1080375138" sldId="364"/>
            <ac:spMk id="28" creationId="{A3032CBF-9555-BEB1-7B73-E05C4B0E8D5E}"/>
          </ac:spMkLst>
        </pc:spChg>
        <pc:spChg chg="mod">
          <ac:chgData name="Wang Jiaheng" userId="5e9fd0c4544f5004" providerId="LiveId" clId="{A7FD8D93-2072-4255-A928-BB0CB5A925F6}" dt="2023-07-23T21:30:54.289" v="117" actId="207"/>
          <ac:spMkLst>
            <pc:docMk/>
            <pc:sldMk cId="1080375138" sldId="364"/>
            <ac:spMk id="31" creationId="{8A91B60F-60D5-70D0-F3C0-20B7AEA9DD05}"/>
          </ac:spMkLst>
        </pc:spChg>
        <pc:spChg chg="mod">
          <ac:chgData name="Wang Jiaheng" userId="5e9fd0c4544f5004" providerId="LiveId" clId="{A7FD8D93-2072-4255-A928-BB0CB5A925F6}" dt="2023-07-23T21:30:26.450" v="111" actId="207"/>
          <ac:spMkLst>
            <pc:docMk/>
            <pc:sldMk cId="1080375138" sldId="364"/>
            <ac:spMk id="32" creationId="{E45F86F6-2573-5EE8-52E1-5EB1F42E59ED}"/>
          </ac:spMkLst>
        </pc:spChg>
        <pc:spChg chg="mod">
          <ac:chgData name="Wang Jiaheng" userId="5e9fd0c4544f5004" providerId="LiveId" clId="{A7FD8D93-2072-4255-A928-BB0CB5A925F6}" dt="2023-07-23T21:30:50.328" v="116" actId="207"/>
          <ac:spMkLst>
            <pc:docMk/>
            <pc:sldMk cId="1080375138" sldId="364"/>
            <ac:spMk id="33" creationId="{E1C6FCA7-D8A1-0B2F-B173-854A04A68731}"/>
          </ac:spMkLst>
        </pc:spChg>
        <pc:spChg chg="mod">
          <ac:chgData name="Wang Jiaheng" userId="5e9fd0c4544f5004" providerId="LiveId" clId="{A7FD8D93-2072-4255-A928-BB0CB5A925F6}" dt="2023-07-23T21:30:23.826" v="110" actId="207"/>
          <ac:spMkLst>
            <pc:docMk/>
            <pc:sldMk cId="1080375138" sldId="364"/>
            <ac:spMk id="34" creationId="{AEACE968-27D0-B681-0524-4D22CA7434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BD044-02B9-4A07-B3AA-36B4903B2AB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10.png"/><Relationship Id="rId10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NUL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35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9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0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21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0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0.png"/><Relationship Id="rId10" Type="http://schemas.openxmlformats.org/officeDocument/2006/relationships/image" Target="../media/image42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5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71.png"/><Relationship Id="rId5" Type="http://schemas.openxmlformats.org/officeDocument/2006/relationships/image" Target="../media/image63.png"/><Relationship Id="rId10" Type="http://schemas.openxmlformats.org/officeDocument/2006/relationships/image" Target="../media/image6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3.png"/><Relationship Id="rId3" Type="http://schemas.openxmlformats.org/officeDocument/2006/relationships/image" Target="../media/image61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Relationship Id="rId1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0.png"/><Relationship Id="rId7" Type="http://schemas.openxmlformats.org/officeDocument/2006/relationships/image" Target="../media/image7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1.png"/><Relationship Id="rId5" Type="http://schemas.openxmlformats.org/officeDocument/2006/relationships/image" Target="../media/image75.png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4.png"/><Relationship Id="rId3" Type="http://schemas.openxmlformats.org/officeDocument/2006/relationships/image" Target="../media/image850.png"/><Relationship Id="rId7" Type="http://schemas.openxmlformats.org/officeDocument/2006/relationships/image" Target="../media/image77.png"/><Relationship Id="rId12" Type="http://schemas.openxmlformats.org/officeDocument/2006/relationships/image" Target="../media/image9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2.png"/><Relationship Id="rId5" Type="http://schemas.openxmlformats.org/officeDocument/2006/relationships/image" Target="../media/image75.png"/><Relationship Id="rId10" Type="http://schemas.openxmlformats.org/officeDocument/2006/relationships/image" Target="../media/image910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0.png"/><Relationship Id="rId7" Type="http://schemas.openxmlformats.org/officeDocument/2006/relationships/image" Target="../media/image77.png"/><Relationship Id="rId12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7.png"/><Relationship Id="rId5" Type="http://schemas.openxmlformats.org/officeDocument/2006/relationships/image" Target="../media/image75.png"/><Relationship Id="rId10" Type="http://schemas.openxmlformats.org/officeDocument/2006/relationships/image" Target="../media/image910.png"/><Relationship Id="rId4" Type="http://schemas.openxmlformats.org/officeDocument/2006/relationships/image" Target="../media/image96.png"/><Relationship Id="rId9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sv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sv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svg"/><Relationship Id="rId4" Type="http://schemas.openxmlformats.org/officeDocument/2006/relationships/image" Target="../media/image111.svg"/><Relationship Id="rId9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857791"/>
            <a:ext cx="10250424" cy="2387600"/>
          </a:xfrm>
        </p:spPr>
        <p:txBody>
          <a:bodyPr>
            <a:noAutofit/>
          </a:bodyPr>
          <a:lstStyle/>
          <a:p>
            <a:r>
              <a:rPr lang="en-GB" sz="4800" dirty="0"/>
              <a:t>Approximate counting</a:t>
            </a:r>
            <a:br>
              <a:rPr lang="en-GB" sz="4800" dirty="0"/>
            </a:br>
            <a:r>
              <a:rPr lang="en-GB" sz="4800" dirty="0"/>
              <a:t>for spin systems </a:t>
            </a:r>
            <a:br>
              <a:rPr lang="en-GB" sz="4800" dirty="0"/>
            </a:br>
            <a:r>
              <a:rPr lang="en-GB" sz="4800" dirty="0"/>
              <a:t>in sub-quadratic time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5F61FB-FB46-6E22-7CF6-9B4222DDC407}"/>
              </a:ext>
            </a:extLst>
          </p:cNvPr>
          <p:cNvSpPr txBox="1">
            <a:spLocks/>
          </p:cNvSpPr>
          <p:nvPr/>
        </p:nvSpPr>
        <p:spPr>
          <a:xfrm>
            <a:off x="340360" y="3406510"/>
            <a:ext cx="11511280" cy="288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Konrad Anand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Weiming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Feng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Graham Freifeld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Heng Guo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GB" sz="2600" i="1" dirty="0">
                <a:latin typeface="Cambria" panose="02040503050406030204" pitchFamily="18" charset="0"/>
                <a:ea typeface="Cambria" panose="02040503050406030204" pitchFamily="18" charset="0"/>
              </a:rPr>
              <a:t>Jiaheng Wang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Queen Mary, University of London		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University of Edinburgh</a:t>
            </a:r>
          </a:p>
          <a:p>
            <a:endParaRPr lang="en-GB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Shonan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Meeting No.186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05/09/2023</a:t>
            </a:r>
          </a:p>
        </p:txBody>
      </p:sp>
    </p:spTree>
    <p:extLst>
      <p:ext uri="{BB962C8B-B14F-4D97-AF65-F5344CB8AC3E}">
        <p14:creationId xmlns:p14="http://schemas.microsoft.com/office/powerpoint/2010/main" val="20003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7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E9E5A7-6114-B6A7-75B0-27C9A26E5111}"/>
              </a:ext>
            </a:extLst>
          </p:cNvPr>
          <p:cNvCxnSpPr>
            <a:cxnSpLocks/>
          </p:cNvCxnSpPr>
          <p:nvPr/>
        </p:nvCxnSpPr>
        <p:spPr>
          <a:xfrm flipV="1">
            <a:off x="115230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3C9A7F-32F0-F078-5EED-1FA876D7A099}"/>
              </a:ext>
            </a:extLst>
          </p:cNvPr>
          <p:cNvCxnSpPr>
            <a:cxnSpLocks/>
          </p:cNvCxnSpPr>
          <p:nvPr/>
        </p:nvCxnSpPr>
        <p:spPr>
          <a:xfrm flipV="1">
            <a:off x="99751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951FE0-B716-6EC0-E7F1-8630A12D2EFE}"/>
              </a:ext>
            </a:extLst>
          </p:cNvPr>
          <p:cNvCxnSpPr>
            <a:cxnSpLocks/>
          </p:cNvCxnSpPr>
          <p:nvPr/>
        </p:nvCxnSpPr>
        <p:spPr>
          <a:xfrm flipV="1">
            <a:off x="385530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9BB33-356B-3415-91BA-D11333FFFA28}"/>
              </a:ext>
            </a:extLst>
          </p:cNvPr>
          <p:cNvCxnSpPr>
            <a:cxnSpLocks/>
          </p:cNvCxnSpPr>
          <p:nvPr/>
        </p:nvCxnSpPr>
        <p:spPr>
          <a:xfrm flipV="1">
            <a:off x="251570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1D587-876F-F6B5-F504-B76E517F3E74}"/>
              </a:ext>
            </a:extLst>
          </p:cNvPr>
          <p:cNvCxnSpPr>
            <a:cxnSpLocks/>
          </p:cNvCxnSpPr>
          <p:nvPr/>
        </p:nvCxnSpPr>
        <p:spPr>
          <a:xfrm flipV="1">
            <a:off x="234900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7F3642-D149-C300-F2CB-6FCF9C5078E6}"/>
              </a:ext>
            </a:extLst>
          </p:cNvPr>
          <p:cNvCxnSpPr>
            <a:cxnSpLocks/>
          </p:cNvCxnSpPr>
          <p:nvPr/>
        </p:nvCxnSpPr>
        <p:spPr>
          <a:xfrm flipV="1">
            <a:off x="248595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DEFFFD-4525-EB97-9875-3641638658E3}"/>
              </a:ext>
            </a:extLst>
          </p:cNvPr>
          <p:cNvCxnSpPr>
            <a:cxnSpLocks/>
          </p:cNvCxnSpPr>
          <p:nvPr/>
        </p:nvCxnSpPr>
        <p:spPr>
          <a:xfrm>
            <a:off x="103620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72FC20-C3AE-B9F5-CFF4-36A6295A4113}"/>
              </a:ext>
            </a:extLst>
          </p:cNvPr>
          <p:cNvCxnSpPr>
            <a:cxnSpLocks/>
          </p:cNvCxnSpPr>
          <p:nvPr/>
        </p:nvCxnSpPr>
        <p:spPr>
          <a:xfrm flipH="1" flipV="1">
            <a:off x="116420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AA84E-B63A-4D5F-F9AE-C1AF3154DB29}"/>
              </a:ext>
            </a:extLst>
          </p:cNvPr>
          <p:cNvCxnSpPr>
            <a:cxnSpLocks/>
          </p:cNvCxnSpPr>
          <p:nvPr/>
        </p:nvCxnSpPr>
        <p:spPr>
          <a:xfrm flipH="1" flipV="1">
            <a:off x="264669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B29D9A6-097E-43E2-B32D-16054B886BC0}"/>
              </a:ext>
            </a:extLst>
          </p:cNvPr>
          <p:cNvSpPr/>
          <p:nvPr/>
        </p:nvSpPr>
        <p:spPr>
          <a:xfrm>
            <a:off x="99751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23AC11-04C2-3F0F-CC1C-D04164E4E05C}"/>
              </a:ext>
            </a:extLst>
          </p:cNvPr>
          <p:cNvSpPr/>
          <p:nvPr/>
        </p:nvSpPr>
        <p:spPr>
          <a:xfrm>
            <a:off x="249189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394E9C-7021-F5F3-FF3E-A68D2B73D837}"/>
              </a:ext>
            </a:extLst>
          </p:cNvPr>
          <p:cNvSpPr/>
          <p:nvPr/>
        </p:nvSpPr>
        <p:spPr>
          <a:xfrm>
            <a:off x="218230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B99022-5071-33B5-EED7-12896B08DCC0}"/>
              </a:ext>
            </a:extLst>
          </p:cNvPr>
          <p:cNvSpPr/>
          <p:nvPr/>
        </p:nvSpPr>
        <p:spPr>
          <a:xfrm>
            <a:off x="367669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33988-6793-D9C1-83B6-E56C3A794B58}"/>
              </a:ext>
            </a:extLst>
          </p:cNvPr>
          <p:cNvSpPr/>
          <p:nvPr/>
        </p:nvSpPr>
        <p:spPr>
          <a:xfrm>
            <a:off x="84271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03BF80-C73B-EE80-D563-9DE3D8B5EB1F}"/>
              </a:ext>
            </a:extLst>
          </p:cNvPr>
          <p:cNvSpPr/>
          <p:nvPr/>
        </p:nvSpPr>
        <p:spPr>
          <a:xfrm>
            <a:off x="233710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524E0E-CAD1-7FEC-6BC9-F609D4E046B9}"/>
              </a:ext>
            </a:extLst>
          </p:cNvPr>
          <p:cNvSpPr/>
          <p:nvPr/>
        </p:nvSpPr>
        <p:spPr>
          <a:xfrm>
            <a:off x="383149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017C2C-C0F5-62F5-5D9E-CA1E713F1A98}"/>
              </a:ext>
            </a:extLst>
          </p:cNvPr>
          <p:cNvCxnSpPr>
            <a:cxnSpLocks/>
          </p:cNvCxnSpPr>
          <p:nvPr/>
        </p:nvCxnSpPr>
        <p:spPr>
          <a:xfrm flipV="1">
            <a:off x="713927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9B4012-0E3F-4EE2-797D-F744B556FFD0}"/>
              </a:ext>
            </a:extLst>
          </p:cNvPr>
          <p:cNvCxnSpPr>
            <a:cxnSpLocks/>
          </p:cNvCxnSpPr>
          <p:nvPr/>
        </p:nvCxnSpPr>
        <p:spPr>
          <a:xfrm flipV="1">
            <a:off x="698448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DCCB89-1D69-9679-4F84-909DC76418D3}"/>
              </a:ext>
            </a:extLst>
          </p:cNvPr>
          <p:cNvCxnSpPr>
            <a:cxnSpLocks/>
          </p:cNvCxnSpPr>
          <p:nvPr/>
        </p:nvCxnSpPr>
        <p:spPr>
          <a:xfrm flipH="1" flipV="1">
            <a:off x="715117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E2A8ECF-9A13-42BA-2723-BC825D3F4D9D}"/>
              </a:ext>
            </a:extLst>
          </p:cNvPr>
          <p:cNvSpPr/>
          <p:nvPr/>
        </p:nvSpPr>
        <p:spPr>
          <a:xfrm>
            <a:off x="698448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/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8" grpId="0"/>
      <p:bldP spid="17" grpId="0" animBg="1"/>
      <p:bldP spid="44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307" y="1674116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510" y="1983710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4206" y="1983709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997511" y="182891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9BDB66E-B668-32E1-7CE9-1F3A011A03C9}"/>
              </a:ext>
            </a:extLst>
          </p:cNvPr>
          <p:cNvGrpSpPr/>
          <p:nvPr/>
        </p:nvGrpSpPr>
        <p:grpSpPr>
          <a:xfrm>
            <a:off x="6829683" y="1473180"/>
            <a:ext cx="3612479" cy="2641964"/>
            <a:chOff x="6829683" y="1473180"/>
            <a:chExt cx="3612479" cy="2641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8C26CC-5962-3E5C-F11C-A0B0233F4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227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699DE-3193-62B3-6E22-524EEEAF6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267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7C6927-8926-B49D-C6DA-90335542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97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DCEFC1-CFB6-FEBC-7193-6F364C6D6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92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EAFC5B-6E92-EFB9-31A3-8E6894C7AA15}"/>
                </a:ext>
              </a:extLst>
            </p:cNvPr>
            <p:cNvCxnSpPr>
              <a:cxnSpLocks/>
            </p:cNvCxnSpPr>
            <p:nvPr/>
          </p:nvCxnSpPr>
          <p:spPr>
            <a:xfrm>
              <a:off x="702317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B503E0-3855-8810-57B6-C42644A73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366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EFE089-6476-C7A3-9F99-B434DB00F113}"/>
                </a:ext>
              </a:extLst>
            </p:cNvPr>
            <p:cNvSpPr/>
            <p:nvPr/>
          </p:nvSpPr>
          <p:spPr>
            <a:xfrm>
              <a:off x="847886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7868D2-6A13-BC10-0B11-B92CDA03AA7D}"/>
                </a:ext>
              </a:extLst>
            </p:cNvPr>
            <p:cNvSpPr/>
            <p:nvPr/>
          </p:nvSpPr>
          <p:spPr>
            <a:xfrm>
              <a:off x="816927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199450-BDF1-5EEA-64EE-D34DD81FD7F5}"/>
                </a:ext>
              </a:extLst>
            </p:cNvPr>
            <p:cNvSpPr/>
            <p:nvPr/>
          </p:nvSpPr>
          <p:spPr>
            <a:xfrm>
              <a:off x="966366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9CB180-118F-A64B-7217-803588ADE178}"/>
                </a:ext>
              </a:extLst>
            </p:cNvPr>
            <p:cNvSpPr/>
            <p:nvPr/>
          </p:nvSpPr>
          <p:spPr>
            <a:xfrm>
              <a:off x="682968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4BE0FB-6138-FD3D-596A-251299068E7A}"/>
                </a:ext>
              </a:extLst>
            </p:cNvPr>
            <p:cNvSpPr/>
            <p:nvPr/>
          </p:nvSpPr>
          <p:spPr>
            <a:xfrm>
              <a:off x="832407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8EA0BA-6E50-A199-B5A2-8EBAF5826078}"/>
                </a:ext>
              </a:extLst>
            </p:cNvPr>
            <p:cNvSpPr/>
            <p:nvPr/>
          </p:nvSpPr>
          <p:spPr>
            <a:xfrm>
              <a:off x="981846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/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490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/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6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/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×…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697406-D8F5-B40B-D704-C2412B19DCDA}"/>
              </a:ext>
            </a:extLst>
          </p:cNvPr>
          <p:cNvSpPr/>
          <p:nvPr/>
        </p:nvSpPr>
        <p:spPr>
          <a:xfrm>
            <a:off x="4277875" y="3569961"/>
            <a:ext cx="6496792" cy="1451949"/>
          </a:xfrm>
          <a:prstGeom prst="roundRect">
            <a:avLst/>
          </a:prstGeom>
          <a:solidFill>
            <a:srgbClr val="FEFC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Self-reduction</a:t>
            </a:r>
            <a:r>
              <a:rPr lang="en-GB" sz="3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Suffices to estimate the marginals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571DF-D55B-79B2-4875-097A04764EDF}"/>
              </a:ext>
            </a:extLst>
          </p:cNvPr>
          <p:cNvSpPr/>
          <p:nvPr/>
        </p:nvSpPr>
        <p:spPr>
          <a:xfrm>
            <a:off x="4455192" y="511162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65F6B-533B-D5C3-C8BD-F6A806B33BBE}"/>
              </a:ext>
            </a:extLst>
          </p:cNvPr>
          <p:cNvSpPr txBox="1"/>
          <p:nvPr/>
        </p:nvSpPr>
        <p:spPr>
          <a:xfrm>
            <a:off x="1552575" y="1881618"/>
            <a:ext cx="454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dirty="0"/>
              <a:t>Requires           </a:t>
            </a:r>
            <a:r>
              <a:rPr lang="en-GB" sz="2800" dirty="0"/>
              <a:t>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E3F5A-0AC5-A8C1-6514-7D86426A5E8A}"/>
              </a:ext>
            </a:extLst>
          </p:cNvPr>
          <p:cNvSpPr txBox="1"/>
          <p:nvPr/>
        </p:nvSpPr>
        <p:spPr>
          <a:xfrm>
            <a:off x="6095999" y="1592254"/>
            <a:ext cx="4669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          time</a:t>
            </a:r>
          </a:p>
          <a:p>
            <a:pPr algn="ctr"/>
            <a:r>
              <a:rPr lang="en-GB" sz="2800" dirty="0"/>
              <a:t>to draw a sample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761C6-29B0-E676-FFE2-711F0C231471}"/>
              </a:ext>
            </a:extLst>
          </p:cNvPr>
          <p:cNvSpPr/>
          <p:nvPr/>
        </p:nvSpPr>
        <p:spPr>
          <a:xfrm>
            <a:off x="3440021" y="1962534"/>
            <a:ext cx="906585" cy="3420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1440A8-1B0E-87B7-2A00-FFB899863DF8}"/>
              </a:ext>
            </a:extLst>
          </p:cNvPr>
          <p:cNvSpPr/>
          <p:nvPr/>
        </p:nvSpPr>
        <p:spPr>
          <a:xfrm>
            <a:off x="7524400" y="1685702"/>
            <a:ext cx="906585" cy="3420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214922E-55B1-C740-604A-0256B75F079E}"/>
                  </a:ext>
                </a:extLst>
              </p:cNvPr>
              <p:cNvSpPr/>
              <p:nvPr/>
            </p:nvSpPr>
            <p:spPr>
              <a:xfrm>
                <a:off x="997291" y="4764728"/>
                <a:ext cx="4245413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214922E-55B1-C740-604A-0256B75F0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91" y="4764728"/>
                <a:ext cx="4245413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E39AB4-7185-090C-F21F-45EF0DECA581}"/>
              </a:ext>
            </a:extLst>
          </p:cNvPr>
          <p:cNvSpPr/>
          <p:nvPr/>
        </p:nvSpPr>
        <p:spPr>
          <a:xfrm>
            <a:off x="703196" y="4356919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D8CE9B5-005D-089A-D373-E58919734D81}"/>
              </a:ext>
            </a:extLst>
          </p:cNvPr>
          <p:cNvSpPr/>
          <p:nvPr/>
        </p:nvSpPr>
        <p:spPr>
          <a:xfrm rot="10800000">
            <a:off x="5628163" y="5430010"/>
            <a:ext cx="1609826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2E48F-22E6-5328-7D10-362EFBACA38F}"/>
              </a:ext>
            </a:extLst>
          </p:cNvPr>
          <p:cNvSpPr txBox="1"/>
          <p:nvPr/>
        </p:nvSpPr>
        <p:spPr>
          <a:xfrm>
            <a:off x="5435432" y="4985451"/>
            <a:ext cx="199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Chebyshev’s</a:t>
            </a:r>
          </a:p>
        </p:txBody>
      </p:sp>
    </p:spTree>
    <p:extLst>
      <p:ext uri="{BB962C8B-B14F-4D97-AF65-F5344CB8AC3E}">
        <p14:creationId xmlns:p14="http://schemas.microsoft.com/office/powerpoint/2010/main" val="2445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5" grpId="0" animBg="1"/>
      <p:bldP spid="11" grpId="0" animBg="1"/>
      <p:bldP spid="4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5D39078-4551-8F37-4F66-EB06DB360DC6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5D39078-4551-8F37-4F66-EB06DB360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53698 0.0013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974508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8" y="4764728"/>
                <a:ext cx="3670309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974508" y="4764728"/>
                <a:ext cx="4761492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8" y="4764728"/>
                <a:ext cx="4761492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68543625-8B16-480D-CBA9-D4D019BF10A3}"/>
              </a:ext>
            </a:extLst>
          </p:cNvPr>
          <p:cNvSpPr/>
          <p:nvPr/>
        </p:nvSpPr>
        <p:spPr>
          <a:xfrm rot="10800000">
            <a:off x="5897661" y="5359892"/>
            <a:ext cx="1439378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7FA04AC-3D95-6E8F-3923-55967F583278}"/>
                  </a:ext>
                </a:extLst>
              </p:cNvPr>
              <p:cNvSpPr/>
              <p:nvPr/>
            </p:nvSpPr>
            <p:spPr>
              <a:xfrm>
                <a:off x="7639722" y="3699489"/>
                <a:ext cx="4331601" cy="12928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7FA04AC-3D95-6E8F-3923-55967F583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722" y="3699489"/>
                <a:ext cx="4331601" cy="129288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7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/>
              <p:nvPr/>
            </p:nvSpPr>
            <p:spPr>
              <a:xfrm>
                <a:off x="3493460" y="4985451"/>
                <a:ext cx="5205078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60" y="4985451"/>
                <a:ext cx="5205078" cy="155032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40C454-BD68-2A87-B731-B1C92CA957DC}"/>
              </a:ext>
            </a:extLst>
          </p:cNvPr>
          <p:cNvSpPr/>
          <p:nvPr/>
        </p:nvSpPr>
        <p:spPr>
          <a:xfrm>
            <a:off x="3242024" y="4699702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1308E05-B85A-9E9D-7CD9-CC16E475C0E8}"/>
                  </a:ext>
                </a:extLst>
              </p:cNvPr>
              <p:cNvSpPr/>
              <p:nvPr/>
            </p:nvSpPr>
            <p:spPr>
              <a:xfrm>
                <a:off x="7824344" y="4659231"/>
                <a:ext cx="3814967" cy="12928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0-1 unbiased samples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1308E05-B85A-9E9D-7CD9-CC16E475C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344" y="4659231"/>
                <a:ext cx="3814967" cy="129288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86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Hard-core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/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/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50A9BD-C7B0-A6CB-A031-0B1D091B0BB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E4787-C7D3-53F9-A007-0D70608511CB}"/>
              </a:ext>
            </a:extLst>
          </p:cNvPr>
          <p:cNvSpPr/>
          <p:nvPr/>
        </p:nvSpPr>
        <p:spPr>
          <a:xfrm>
            <a:off x="4924538" y="5204972"/>
            <a:ext cx="3291872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partition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13D037-2FC5-721E-2BE6-27813A9D5B6C}"/>
              </a:ext>
            </a:extLst>
          </p:cNvPr>
          <p:cNvSpPr/>
          <p:nvPr/>
        </p:nvSpPr>
        <p:spPr>
          <a:xfrm>
            <a:off x="384547" y="5297607"/>
            <a:ext cx="1952280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EFE788-ECD6-5C14-6AFE-80F4E17D5045}"/>
              </a:ext>
            </a:extLst>
          </p:cNvPr>
          <p:cNvSpPr/>
          <p:nvPr/>
        </p:nvSpPr>
        <p:spPr>
          <a:xfrm>
            <a:off x="1131740" y="1777465"/>
            <a:ext cx="2753333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1B992D-72E7-AF9A-68CB-94DDFEC8F244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8231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3712027" y="4858855"/>
                <a:ext cx="4767943" cy="16340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Self-reduction</a:t>
                </a:r>
              </a:p>
              <a:p>
                <a:pPr algn="ctr"/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[Jerrum-Valiant-Vazirani’86]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27" y="4858855"/>
                <a:ext cx="4767943" cy="1634020"/>
              </a:xfrm>
              <a:prstGeom prst="roundRect">
                <a:avLst/>
              </a:prstGeom>
              <a:blipFill>
                <a:blip r:embed="rId3"/>
                <a:stretch>
                  <a:fillRect t="-40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2069463"/>
                <a:ext cx="39989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2069463"/>
                <a:ext cx="3998967" cy="523220"/>
              </a:xfrm>
              <a:prstGeom prst="rect">
                <a:avLst/>
              </a:prstGeom>
              <a:blipFill>
                <a:blip r:embed="rId5"/>
                <a:stretch>
                  <a:fillRect l="-1372" t="-11628" r="-1372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time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A9D-5967-FF8F-3911-3A35D4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counting: 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/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then the Glauber dynamics for the hardcore model mixes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optimally</a:t>
                </a:r>
                <a:r>
                  <a:rPr lang="en-GB" sz="2800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blipFill>
                <a:blip r:embed="rId3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EA704F-FD5E-7D34-E29C-EB471E78E35A}"/>
              </a:ext>
            </a:extLst>
          </p:cNvPr>
          <p:cNvSpPr/>
          <p:nvPr/>
        </p:nvSpPr>
        <p:spPr>
          <a:xfrm>
            <a:off x="1210681" y="1557891"/>
            <a:ext cx="8905592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Anari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-Liu-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Oveis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Gharan’20, Chen-Liu-Vigoda’21]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/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GB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b="0" dirty="0">
                    <a:solidFill>
                      <a:srgbClr val="FF0000"/>
                    </a:solidFill>
                  </a:rPr>
                  <a:t>-hard</a:t>
                </a:r>
                <a:r>
                  <a:rPr lang="en-GB" sz="2800" b="0" dirty="0">
                    <a:solidFill>
                      <a:schemeClr val="tx1"/>
                    </a:solidFill>
                  </a:rPr>
                  <a:t>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blipFill>
                <a:blip r:embed="rId4"/>
                <a:stretch>
                  <a:fillRect l="-753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D2F9D0-5EE9-9A33-8EAC-72EFCA05552E}"/>
              </a:ext>
            </a:extLst>
          </p:cNvPr>
          <p:cNvSpPr/>
          <p:nvPr/>
        </p:nvSpPr>
        <p:spPr>
          <a:xfrm>
            <a:off x="1210680" y="5091069"/>
            <a:ext cx="9148661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[Sly’10, Sly-Sun’14, Galanis-Štefankovič-Vigoda’16]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/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, then there is an FPRAS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running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blipFill>
                <a:blip r:embed="rId5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709860-49E1-71C8-378D-2FD0F3F51E2E}"/>
              </a:ext>
            </a:extLst>
          </p:cNvPr>
          <p:cNvSpPr/>
          <p:nvPr/>
        </p:nvSpPr>
        <p:spPr>
          <a:xfrm>
            <a:off x="1210680" y="3316983"/>
            <a:ext cx="922871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[Štefankovič-Vempala-Vigoda’09, Kolmogorov’18]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/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65DDC-97E6-2B1D-A3FE-1F76C2527B41}"/>
              </a:ext>
            </a:extLst>
          </p:cNvPr>
          <p:cNvSpPr/>
          <p:nvPr/>
        </p:nvSpPr>
        <p:spPr>
          <a:xfrm>
            <a:off x="6420206" y="4557535"/>
            <a:ext cx="4561114" cy="33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Adaptive simulated annealing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7AF2F1-F51F-E9A3-ED3B-A63CC6A793EC}"/>
              </a:ext>
            </a:extLst>
          </p:cNvPr>
          <p:cNvSpPr/>
          <p:nvPr/>
        </p:nvSpPr>
        <p:spPr>
          <a:xfrm>
            <a:off x="2374660" y="4329089"/>
            <a:ext cx="587615" cy="70211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508E-E048-1D30-C955-23A42A6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contributions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21CB3-569E-5973-987F-EF6BE2F86891}"/>
              </a:ext>
            </a:extLst>
          </p:cNvPr>
          <p:cNvGrpSpPr/>
          <p:nvPr/>
        </p:nvGrpSpPr>
        <p:grpSpPr>
          <a:xfrm>
            <a:off x="838200" y="1523790"/>
            <a:ext cx="10515600" cy="1654345"/>
            <a:chOff x="838200" y="1523790"/>
            <a:chExt cx="10515600" cy="1654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7EF082D-3914-5721-5A5F-7F8B9DF95FA9}"/>
                    </a:ext>
                  </a:extLst>
                </p:cNvPr>
                <p:cNvSpPr/>
                <p:nvPr/>
              </p:nvSpPr>
              <p:spPr>
                <a:xfrm>
                  <a:off x="838200" y="1852572"/>
                  <a:ext cx="10515600" cy="132556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-degree graphs: 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(Strongly) sub-quadratic counting when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sup>
                          </m:sSup>
                        </m:e>
                      </m:d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7EF082D-3914-5721-5A5F-7F8B9DF95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52572"/>
                  <a:ext cx="10515600" cy="1325563"/>
                </a:xfrm>
                <a:prstGeom prst="roundRect">
                  <a:avLst/>
                </a:prstGeom>
                <a:blipFill>
                  <a:blip r:embed="rId2"/>
                  <a:stretch>
                    <a:fillRect l="-521" b="-77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E203CC-B040-C718-4E4A-0391752AD070}"/>
                </a:ext>
              </a:extLst>
            </p:cNvPr>
            <p:cNvSpPr/>
            <p:nvPr/>
          </p:nvSpPr>
          <p:spPr>
            <a:xfrm>
              <a:off x="1210681" y="1523790"/>
              <a:ext cx="4550039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1. Hard-core model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23734B-2DC7-5F3A-CA1D-4734BDE22460}"/>
              </a:ext>
            </a:extLst>
          </p:cNvPr>
          <p:cNvSpPr/>
          <p:nvPr/>
        </p:nvSpPr>
        <p:spPr>
          <a:xfrm>
            <a:off x="838200" y="3675299"/>
            <a:ext cx="10515600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2800" dirty="0">
                <a:solidFill>
                  <a:schemeClr val="tx1"/>
                </a:solidFill>
              </a:rPr>
              <a:t>For </a:t>
            </a:r>
            <a:r>
              <a:rPr lang="en-GB" sz="2800" dirty="0">
                <a:solidFill>
                  <a:srgbClr val="FF0000"/>
                </a:solidFill>
              </a:rPr>
              <a:t>planar</a:t>
            </a:r>
            <a:r>
              <a:rPr lang="en-GB" sz="2800" dirty="0">
                <a:solidFill>
                  <a:schemeClr val="tx1"/>
                </a:solidFill>
              </a:rPr>
              <a:t> graph families with </a:t>
            </a:r>
            <a:r>
              <a:rPr lang="en-GB" sz="2800" dirty="0">
                <a:solidFill>
                  <a:srgbClr val="FF0000"/>
                </a:solidFill>
              </a:rPr>
              <a:t>quadratic growth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</a:p>
          <a:p>
            <a:r>
              <a:rPr lang="en-GB" sz="2800" dirty="0">
                <a:solidFill>
                  <a:schemeClr val="tx1"/>
                </a:solidFill>
              </a:rPr>
              <a:t>(Strongly) sub-quadratic counting when SSM is exhibited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DE27B0-96A8-3F3B-789C-CBE0E09257DE}"/>
              </a:ext>
            </a:extLst>
          </p:cNvPr>
          <p:cNvSpPr/>
          <p:nvPr/>
        </p:nvSpPr>
        <p:spPr>
          <a:xfrm>
            <a:off x="1210681" y="3346517"/>
            <a:ext cx="373723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2. Spin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A4E391-8908-9B54-645B-BF39591E3BD4}"/>
                  </a:ext>
                </a:extLst>
              </p:cNvPr>
              <p:cNvSpPr/>
              <p:nvPr/>
            </p:nvSpPr>
            <p:spPr>
              <a:xfrm>
                <a:off x="8473442" y="1284334"/>
                <a:ext cx="3180344" cy="120491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Previous best: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A4E391-8908-9B54-645B-BF39591E3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42" y="1284334"/>
                <a:ext cx="3180344" cy="12049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1CD0E6-3536-84FB-CB80-C6710F8D28A6}"/>
              </a:ext>
            </a:extLst>
          </p:cNvPr>
          <p:cNvSpPr/>
          <p:nvPr/>
        </p:nvSpPr>
        <p:spPr>
          <a:xfrm>
            <a:off x="838200" y="5174157"/>
            <a:ext cx="10515600" cy="982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2800" dirty="0">
                <a:solidFill>
                  <a:schemeClr val="tx1"/>
                </a:solidFill>
              </a:rPr>
              <a:t>For graph families with </a:t>
            </a:r>
            <a:r>
              <a:rPr lang="en-GB" sz="2800" dirty="0">
                <a:solidFill>
                  <a:srgbClr val="FF0000"/>
                </a:solidFill>
              </a:rPr>
              <a:t>polynomial growth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</a:p>
          <a:p>
            <a:r>
              <a:rPr lang="en-GB" sz="2800" dirty="0">
                <a:solidFill>
                  <a:schemeClr val="tx1"/>
                </a:solidFill>
              </a:rPr>
              <a:t>(Weakly) sub-quadratic counting when SSM is exhibited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88C378-7B2A-FF4B-6E66-90393B135FA6}"/>
                  </a:ext>
                </a:extLst>
              </p:cNvPr>
              <p:cNvSpPr/>
              <p:nvPr/>
            </p:nvSpPr>
            <p:spPr>
              <a:xfrm>
                <a:off x="9616442" y="3077602"/>
                <a:ext cx="1737358" cy="7541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88C378-7B2A-FF4B-6E66-90393B135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42" y="3077602"/>
                <a:ext cx="1737358" cy="7541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7E52BF-69FE-1375-1892-E1F510D6E550}"/>
                  </a:ext>
                </a:extLst>
              </p:cNvPr>
              <p:cNvSpPr/>
              <p:nvPr/>
            </p:nvSpPr>
            <p:spPr>
              <a:xfrm>
                <a:off x="9964053" y="5434059"/>
                <a:ext cx="1737358" cy="112240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7E52BF-69FE-1375-1892-E1F510D6E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053" y="5434059"/>
                <a:ext cx="1737358" cy="112240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4015D7A-8141-188B-BBC5-4154953337D5}"/>
                  </a:ext>
                </a:extLst>
              </p:cNvPr>
              <p:cNvSpPr/>
              <p:nvPr/>
            </p:nvSpPr>
            <p:spPr>
              <a:xfrm>
                <a:off x="9028699" y="5434058"/>
                <a:ext cx="2672712" cy="112240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superpolylog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4015D7A-8141-188B-BBC5-41549533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699" y="5434058"/>
                <a:ext cx="2672712" cy="112240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669164F-2AFA-0224-212C-72D3B2CA54B5}"/>
              </a:ext>
            </a:extLst>
          </p:cNvPr>
          <p:cNvGrpSpPr/>
          <p:nvPr/>
        </p:nvGrpSpPr>
        <p:grpSpPr>
          <a:xfrm>
            <a:off x="1372205" y="1922085"/>
            <a:ext cx="2026871" cy="1912754"/>
            <a:chOff x="942365" y="2348706"/>
            <a:chExt cx="2026871" cy="191275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3F0C3E6-9077-EF2A-2A9F-8D81392C3441}"/>
                </a:ext>
              </a:extLst>
            </p:cNvPr>
            <p:cNvGrpSpPr/>
            <p:nvPr/>
          </p:nvGrpSpPr>
          <p:grpSpPr>
            <a:xfrm>
              <a:off x="942365" y="2594952"/>
              <a:ext cx="2026871" cy="1666508"/>
              <a:chOff x="942365" y="2594952"/>
              <a:chExt cx="2026871" cy="166650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8AEF72A-8BBF-B3C5-63CD-B9B87E90B1AD}"/>
                  </a:ext>
                </a:extLst>
              </p:cNvPr>
              <p:cNvSpPr/>
              <p:nvPr/>
            </p:nvSpPr>
            <p:spPr>
              <a:xfrm>
                <a:off x="166309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115078A-85A2-37D2-15F4-FAD8061F0069}"/>
                  </a:ext>
                </a:extLst>
              </p:cNvPr>
              <p:cNvSpPr/>
              <p:nvPr/>
            </p:nvSpPr>
            <p:spPr>
              <a:xfrm>
                <a:off x="94236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02184C7-014E-17D4-ACBA-4C02DE1135E6}"/>
                  </a:ext>
                </a:extLst>
              </p:cNvPr>
              <p:cNvSpPr/>
              <p:nvPr/>
            </p:nvSpPr>
            <p:spPr>
              <a:xfrm>
                <a:off x="1663090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E4271A-92CE-0D12-C12C-4454E564BCF8}"/>
                  </a:ext>
                </a:extLst>
              </p:cNvPr>
              <p:cNvSpPr/>
              <p:nvPr/>
            </p:nvSpPr>
            <p:spPr>
              <a:xfrm>
                <a:off x="238381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EC92DA-93D0-E579-E650-858D1F8A8B55}"/>
                  </a:ext>
                </a:extLst>
              </p:cNvPr>
              <p:cNvSpPr/>
              <p:nvPr/>
            </p:nvSpPr>
            <p:spPr>
              <a:xfrm>
                <a:off x="2023453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EC209F1-0926-90FA-0EDA-6423A08291CD}"/>
                  </a:ext>
                </a:extLst>
              </p:cNvPr>
              <p:cNvSpPr/>
              <p:nvPr/>
            </p:nvSpPr>
            <p:spPr>
              <a:xfrm>
                <a:off x="2742590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8B41398-8E5A-70AF-3A7F-46F519D52D54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1135819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169329A-AACC-58B1-70CC-AABF70C53A3C}"/>
                  </a:ext>
                </a:extLst>
              </p:cNvPr>
              <p:cNvCxnSpPr>
                <a:cxnSpLocks/>
                <a:stCxn id="3" idx="4"/>
                <a:endCxn id="5" idx="0"/>
              </p:cNvCxnSpPr>
              <p:nvPr/>
            </p:nvCxnSpPr>
            <p:spPr>
              <a:xfrm>
                <a:off x="1776413" y="282159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FBA3E14-418F-DA5C-B8FC-87BC490A9173}"/>
                  </a:ext>
                </a:extLst>
              </p:cNvPr>
              <p:cNvCxnSpPr>
                <a:cxnSpLocks/>
                <a:stCxn id="3" idx="5"/>
                <a:endCxn id="6" idx="1"/>
              </p:cNvCxnSpPr>
              <p:nvPr/>
            </p:nvCxnSpPr>
            <p:spPr>
              <a:xfrm>
                <a:off x="1856544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06EC624-0052-F322-F7EC-E6C27DB4F776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2216907" y="3507543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F6F6990-F816-A1A4-9455-27EFED5C2FC3}"/>
                  </a:ext>
                </a:extLst>
              </p:cNvPr>
              <p:cNvCxnSpPr>
                <a:cxnSpLocks/>
                <a:stCxn id="6" idx="5"/>
                <a:endCxn id="8" idx="1"/>
              </p:cNvCxnSpPr>
              <p:nvPr/>
            </p:nvCxnSpPr>
            <p:spPr>
              <a:xfrm>
                <a:off x="2577269" y="3507543"/>
                <a:ext cx="198513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E95C039-05D8-C62F-BECF-5E761BEBC55E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2250099" y="4148137"/>
                <a:ext cx="492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AFB410C-18B9-E0D8-2DAB-40EE909D2550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1889736" y="3427412"/>
                <a:ext cx="4940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ED504B1-D088-67F6-0F4E-EF4C1DC83F40}"/>
                    </a:ext>
                  </a:extLst>
                </p:cNvPr>
                <p:cNvSpPr txBox="1"/>
                <p:nvPr/>
              </p:nvSpPr>
              <p:spPr>
                <a:xfrm>
                  <a:off x="1806463" y="2348706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ED504B1-D088-67F6-0F4E-EF4C1DC8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463" y="2348706"/>
                  <a:ext cx="36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330812-F1E1-048D-A56D-C9D781DD413E}"/>
              </a:ext>
            </a:extLst>
          </p:cNvPr>
          <p:cNvGrpSpPr/>
          <p:nvPr/>
        </p:nvGrpSpPr>
        <p:grpSpPr>
          <a:xfrm>
            <a:off x="4326194" y="1939033"/>
            <a:ext cx="2762657" cy="1372897"/>
            <a:chOff x="3895281" y="1969767"/>
            <a:chExt cx="2762657" cy="1372897"/>
          </a:xfrm>
        </p:grpSpPr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D7F0F126-95EA-13CC-B706-0BB6B655C35C}"/>
                </a:ext>
              </a:extLst>
            </p:cNvPr>
            <p:cNvSpPr/>
            <p:nvPr/>
          </p:nvSpPr>
          <p:spPr>
            <a:xfrm>
              <a:off x="4284059" y="2755428"/>
              <a:ext cx="2154289" cy="58723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3C574EA-C19D-CAB9-2512-3E3B20FCA205}"/>
                </a:ext>
              </a:extLst>
            </p:cNvPr>
            <p:cNvSpPr txBox="1"/>
            <p:nvPr/>
          </p:nvSpPr>
          <p:spPr>
            <a:xfrm>
              <a:off x="3895281" y="1969767"/>
              <a:ext cx="2762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Self-avoid walking (SAW) tree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2D2550-25C7-949D-0AC2-1401C610E386}"/>
              </a:ext>
            </a:extLst>
          </p:cNvPr>
          <p:cNvGrpSpPr/>
          <p:nvPr/>
        </p:nvGrpSpPr>
        <p:grpSpPr>
          <a:xfrm>
            <a:off x="1849342" y="3914970"/>
            <a:ext cx="4719147" cy="1346705"/>
            <a:chOff x="838200" y="4489218"/>
            <a:chExt cx="4719147" cy="134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73B7AA8F-F591-AE1D-6A60-527E0250708E}"/>
                    </a:ext>
                  </a:extLst>
                </p:cNvPr>
                <p:cNvSpPr/>
                <p:nvPr/>
              </p:nvSpPr>
              <p:spPr>
                <a:xfrm>
                  <a:off x="838200" y="4818000"/>
                  <a:ext cx="4719147" cy="101792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SAW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73B7AA8F-F591-AE1D-6A60-527E02507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0"/>
                  <a:ext cx="4719147" cy="101792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AA6C490B-20B4-2A52-73A8-01EF977D4344}"/>
                </a:ext>
              </a:extLst>
            </p:cNvPr>
            <p:cNvSpPr/>
            <p:nvPr/>
          </p:nvSpPr>
          <p:spPr>
            <a:xfrm>
              <a:off x="1210682" y="4489218"/>
              <a:ext cx="362666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Theorem </a:t>
              </a:r>
              <a:r>
                <a:rPr lang="en-GB" sz="2400" b="1" dirty="0">
                  <a:solidFill>
                    <a:srgbClr val="7030A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[Weitz’06]</a:t>
              </a:r>
              <a:endParaRPr lang="en-GB" sz="32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9880A07-3F18-5E01-68B3-71BCA66D93C9}"/>
                  </a:ext>
                </a:extLst>
              </p:cNvPr>
              <p:cNvSpPr/>
              <p:nvPr/>
            </p:nvSpPr>
            <p:spPr>
              <a:xfrm>
                <a:off x="628106" y="5417183"/>
                <a:ext cx="3650373" cy="82538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d>
                        <m:d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9880A07-3F18-5E01-68B3-71BCA66D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6" y="5417183"/>
                <a:ext cx="3650373" cy="8253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FE34F4-17B6-F52B-BE02-B23FECEC25F7}"/>
                  </a:ext>
                </a:extLst>
              </p:cNvPr>
              <p:cNvSpPr/>
              <p:nvPr/>
            </p:nvSpPr>
            <p:spPr>
              <a:xfrm>
                <a:off x="6875087" y="5189627"/>
                <a:ext cx="4991998" cy="103850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can be computed in linear time on a tree</a:t>
                </a: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FE34F4-17B6-F52B-BE02-B23FECEC2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87" y="5189627"/>
                <a:ext cx="4991998" cy="1038504"/>
              </a:xfrm>
              <a:prstGeom prst="roundRect">
                <a:avLst/>
              </a:prstGeom>
              <a:blipFill>
                <a:blip r:embed="rId6"/>
                <a:stretch>
                  <a:fillRect t="-8092" b="-19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2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F573F-E037-561A-8C66-1AF3EA1367DA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326D935-CA92-9951-85ED-C76E8C68B17E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F77790-5361-FE5E-AC98-B36B0FC02DB8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CF43A-A8EF-26F7-811F-F0D6D31CB90A}"/>
              </a:ext>
            </a:extLst>
          </p:cNvPr>
          <p:cNvGrpSpPr/>
          <p:nvPr/>
        </p:nvGrpSpPr>
        <p:grpSpPr>
          <a:xfrm>
            <a:off x="534982" y="1482172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n-GB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).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5"/>
                  <a:stretch>
                    <a:fillRect l="-3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FACA59-39EE-7ACF-83AC-9976071D7E41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1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3" grpId="0"/>
      <p:bldP spid="3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Weitz’s for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1578220" y="4128893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20" y="4128893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5778012" y="2179373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217396" y="5485912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6" y="5485912"/>
                <a:ext cx="1502229" cy="523220"/>
              </a:xfrm>
              <a:prstGeom prst="rect">
                <a:avLst/>
              </a:prstGeom>
              <a:blipFill>
                <a:blip r:embed="rId3"/>
                <a:stretch>
                  <a:fillRect t="-12791" r="-4065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2738321" y="4337417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/>
              <p:nvPr/>
            </p:nvSpPr>
            <p:spPr>
              <a:xfrm>
                <a:off x="6470898" y="2277500"/>
                <a:ext cx="4402540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98" y="2277500"/>
                <a:ext cx="4402540" cy="15503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320B9-93A1-03B3-0FD4-886B9628B4A1}"/>
              </a:ext>
            </a:extLst>
          </p:cNvPr>
          <p:cNvSpPr/>
          <p:nvPr/>
        </p:nvSpPr>
        <p:spPr>
          <a:xfrm>
            <a:off x="6219462" y="199175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54A71-0585-E43C-D716-54F1C5945CE4}"/>
              </a:ext>
            </a:extLst>
          </p:cNvPr>
          <p:cNvGrpSpPr/>
          <p:nvPr/>
        </p:nvGrpSpPr>
        <p:grpSpPr>
          <a:xfrm>
            <a:off x="2071078" y="2603868"/>
            <a:ext cx="2946400" cy="1645486"/>
            <a:chOff x="2688492" y="1353407"/>
            <a:chExt cx="2946400" cy="1645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/>
                <p:nvPr/>
              </p:nvSpPr>
              <p:spPr>
                <a:xfrm>
                  <a:off x="2688492" y="1353407"/>
                  <a:ext cx="2946400" cy="85081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492" y="1353407"/>
                  <a:ext cx="2946400" cy="85081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87D8A49-C182-EEAE-6A2A-8277ED3E6690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16D8D7-47D1-94F8-A404-81E5E9E4C73B}"/>
              </a:ext>
            </a:extLst>
          </p:cNvPr>
          <p:cNvSpPr/>
          <p:nvPr/>
        </p:nvSpPr>
        <p:spPr>
          <a:xfrm>
            <a:off x="617658" y="1850527"/>
            <a:ext cx="2120663" cy="850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Biased but deterministic</a:t>
            </a:r>
          </a:p>
        </p:txBody>
      </p:sp>
    </p:spTree>
    <p:extLst>
      <p:ext uri="{BB962C8B-B14F-4D97-AF65-F5344CB8AC3E}">
        <p14:creationId xmlns:p14="http://schemas.microsoft.com/office/powerpoint/2010/main" val="33348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5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F573F-E037-561A-8C66-1AF3EA1367DA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326D935-CA92-9951-85ED-C76E8C68B17E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F77790-5361-FE5E-AC98-B36B0FC02DB8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CF43A-A8EF-26F7-811F-F0D6D31CB90A}"/>
              </a:ext>
            </a:extLst>
          </p:cNvPr>
          <p:cNvGrpSpPr/>
          <p:nvPr/>
        </p:nvGrpSpPr>
        <p:grpSpPr>
          <a:xfrm>
            <a:off x="534982" y="1474357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5"/>
                  <a:stretch>
                    <a:fillRect l="-3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FACA59-39EE-7ACF-83AC-9976071D7E41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C9D1A6A-F0A2-0E8D-DD78-E54B6D564741}"/>
                  </a:ext>
                </a:extLst>
              </p:cNvPr>
              <p:cNvSpPr/>
              <p:nvPr/>
            </p:nvSpPr>
            <p:spPr>
              <a:xfrm>
                <a:off x="534982" y="4697993"/>
                <a:ext cx="5727521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⇒    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C9D1A6A-F0A2-0E8D-DD78-E54B6D564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2" y="4697993"/>
                <a:ext cx="5727521" cy="15503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E6327B7-F13B-7AF5-0364-1F24DCED38FB}"/>
                  </a:ext>
                </a:extLst>
              </p:cNvPr>
              <p:cNvSpPr/>
              <p:nvPr/>
            </p:nvSpPr>
            <p:spPr>
              <a:xfrm>
                <a:off x="6862768" y="4707790"/>
                <a:ext cx="4336816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1+1/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E6327B7-F13B-7AF5-0364-1F24DCED3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68" y="4707790"/>
                <a:ext cx="4336816" cy="155032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2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2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1AA278-5555-49A2-7512-276704ECB555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1AA278-5555-49A2-7512-276704E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B150B33-73CF-48F4-E666-A0E3CCA09DDE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C9B8BA9-DADE-C8C1-BFFC-618E4882E947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791199F-278C-93AB-5712-6FEED5EEF515}"/>
                </a:ext>
              </a:extLst>
            </p:cNvPr>
            <p:cNvSpPr/>
            <p:nvPr/>
          </p:nvSpPr>
          <p:spPr>
            <a:xfrm>
              <a:off x="1210682" y="4489218"/>
              <a:ext cx="4179802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7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FEED61-5DED-29C8-4F2B-546785C9C543}"/>
              </a:ext>
            </a:extLst>
          </p:cNvPr>
          <p:cNvSpPr/>
          <p:nvPr/>
        </p:nvSpPr>
        <p:spPr>
          <a:xfrm>
            <a:off x="3634646" y="4471347"/>
            <a:ext cx="4785995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Suppose we can do this for now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27050A7-29E8-B35D-437E-49F40196BC6C}"/>
              </a:ext>
            </a:extLst>
          </p:cNvPr>
          <p:cNvSpPr/>
          <p:nvPr/>
        </p:nvSpPr>
        <p:spPr>
          <a:xfrm>
            <a:off x="4345347" y="5394551"/>
            <a:ext cx="2120663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unbiased</a:t>
            </a:r>
          </a:p>
        </p:txBody>
      </p:sp>
    </p:spTree>
    <p:extLst>
      <p:ext uri="{BB962C8B-B14F-4D97-AF65-F5344CB8AC3E}">
        <p14:creationId xmlns:p14="http://schemas.microsoft.com/office/powerpoint/2010/main" val="30724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estimator </a:t>
            </a:r>
            <a:r>
              <a:rPr lang="en-GB" sz="2000" dirty="0"/>
              <a:t>(ideally)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1515696" y="2808093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96" y="2808093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5715488" y="858573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154872" y="4165112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72" y="4165112"/>
                <a:ext cx="1502229" cy="523220"/>
              </a:xfrm>
              <a:prstGeom prst="rect">
                <a:avLst/>
              </a:prstGeom>
              <a:blipFill>
                <a:blip r:embed="rId3"/>
                <a:stretch>
                  <a:fillRect t="-11628" r="-4065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2675797" y="3016617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/>
              <p:nvPr/>
            </p:nvSpPr>
            <p:spPr>
              <a:xfrm>
                <a:off x="6459188" y="1790958"/>
                <a:ext cx="4402540" cy="114898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88" y="1790958"/>
                <a:ext cx="4402540" cy="11489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320B9-93A1-03B3-0FD4-886B9628B4A1}"/>
              </a:ext>
            </a:extLst>
          </p:cNvPr>
          <p:cNvSpPr/>
          <p:nvPr/>
        </p:nvSpPr>
        <p:spPr>
          <a:xfrm>
            <a:off x="6207752" y="1505209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54A71-0585-E43C-D716-54F1C5945CE4}"/>
              </a:ext>
            </a:extLst>
          </p:cNvPr>
          <p:cNvGrpSpPr/>
          <p:nvPr/>
        </p:nvGrpSpPr>
        <p:grpSpPr>
          <a:xfrm>
            <a:off x="2008554" y="1476320"/>
            <a:ext cx="2946400" cy="1452234"/>
            <a:chOff x="2688492" y="1546659"/>
            <a:chExt cx="2946400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/>
                <p:nvPr/>
              </p:nvSpPr>
              <p:spPr>
                <a:xfrm>
                  <a:off x="2688492" y="1546659"/>
                  <a:ext cx="2946400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b="0" dirty="0">
                      <a:solidFill>
                        <a:schemeClr val="tx1"/>
                      </a:solidFill>
                    </a:rPr>
                    <a:t>Unbiased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492" y="1546659"/>
                  <a:ext cx="2946400" cy="657564"/>
                </a:xfrm>
                <a:prstGeom prst="roundRect">
                  <a:avLst/>
                </a:prstGeom>
                <a:blipFill>
                  <a:blip r:embed="rId5"/>
                  <a:stretch>
                    <a:fillRect t="-4545" b="-2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87D8A49-C182-EEAE-6A2A-8277ED3E6690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481FC-4FCB-64B7-78CA-990AB2F6E6F6}"/>
                  </a:ext>
                </a:extLst>
              </p:cNvPr>
              <p:cNvSpPr txBox="1"/>
              <p:nvPr/>
            </p:nvSpPr>
            <p:spPr>
              <a:xfrm>
                <a:off x="838200" y="4838145"/>
                <a:ext cx="8335352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481FC-4FCB-64B7-78CA-990AB2F6E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38145"/>
                <a:ext cx="8335352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1E373E0-3684-29D7-AB85-C82653DCB27D}"/>
              </a:ext>
            </a:extLst>
          </p:cNvPr>
          <p:cNvGrpSpPr/>
          <p:nvPr/>
        </p:nvGrpSpPr>
        <p:grpSpPr>
          <a:xfrm>
            <a:off x="544163" y="1815504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67B4324-368E-23D8-1389-45BB37A78FF5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67B4324-368E-23D8-1389-45BB37A78F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7"/>
                  <a:stretch>
                    <a:fillRect l="-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AB403E2-1A3F-8666-8521-3B19E71E2367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8BC825-A35B-7E97-0BF4-C0B9F1F18F8A}"/>
                  </a:ext>
                </a:extLst>
              </p:cNvPr>
              <p:cNvSpPr txBox="1"/>
              <p:nvPr/>
            </p:nvSpPr>
            <p:spPr>
              <a:xfrm>
                <a:off x="8782540" y="4838145"/>
                <a:ext cx="1970908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8BC825-A35B-7E97-0BF4-C0B9F1F1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40" y="4838145"/>
                <a:ext cx="1970908" cy="663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45A457-5330-8381-F56B-362B36FAC1DC}"/>
                  </a:ext>
                </a:extLst>
              </p:cNvPr>
              <p:cNvSpPr/>
              <p:nvPr/>
            </p:nvSpPr>
            <p:spPr>
              <a:xfrm>
                <a:off x="1738310" y="5667699"/>
                <a:ext cx="8335352" cy="73719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1+1/</m:t>
                            </m:r>
                            <m:r>
                              <a:rPr lang="en-GB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45A457-5330-8381-F56B-362B36FAC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0" y="5667699"/>
                <a:ext cx="8335352" cy="737190"/>
              </a:xfrm>
              <a:prstGeom prst="roundRect">
                <a:avLst/>
              </a:prstGeom>
              <a:blipFill>
                <a:blip r:embed="rId9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9FE1F9-2BAE-5E76-781C-BED0509658A2}"/>
              </a:ext>
            </a:extLst>
          </p:cNvPr>
          <p:cNvSpPr/>
          <p:nvPr/>
        </p:nvSpPr>
        <p:spPr>
          <a:xfrm>
            <a:off x="548397" y="2073985"/>
            <a:ext cx="11216883" cy="14929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3200" dirty="0">
                <a:solidFill>
                  <a:schemeClr val="tx1"/>
                </a:solidFill>
              </a:rPr>
              <a:t>Weitz’s gets sub-quadratic when SSM decays faster than neighbourhood growth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D872E5-7D4D-6528-2F1C-69BA0AE09AC2}"/>
              </a:ext>
            </a:extLst>
          </p:cNvPr>
          <p:cNvSpPr/>
          <p:nvPr/>
        </p:nvSpPr>
        <p:spPr>
          <a:xfrm>
            <a:off x="920881" y="1740318"/>
            <a:ext cx="1839202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3B1E742-95C5-D3B7-6194-A5C9683CFE51}"/>
                  </a:ext>
                </a:extLst>
              </p:cNvPr>
              <p:cNvSpPr/>
              <p:nvPr/>
            </p:nvSpPr>
            <p:spPr>
              <a:xfrm>
                <a:off x="544163" y="3633778"/>
                <a:ext cx="11216883" cy="117192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3200" dirty="0">
                    <a:solidFill>
                      <a:schemeClr val="tx1"/>
                    </a:solidFill>
                  </a:rPr>
                  <a:t>Ours: when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1/2&lt;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, sub-quadratic time is achieved,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but SSM still decays </a:t>
                </a:r>
                <a:r>
                  <a:rPr lang="en-GB" sz="3200" dirty="0">
                    <a:solidFill>
                      <a:srgbClr val="FF0000"/>
                    </a:solidFill>
                  </a:rPr>
                  <a:t>slower</a:t>
                </a:r>
                <a:r>
                  <a:rPr lang="en-GB" sz="3200" dirty="0">
                    <a:solidFill>
                      <a:schemeClr val="tx1"/>
                    </a:solidFill>
                  </a:rPr>
                  <a:t> than neighbourhood growth!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3B1E742-95C5-D3B7-6194-A5C9683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3" y="3633778"/>
                <a:ext cx="11216883" cy="1171928"/>
              </a:xfrm>
              <a:prstGeom prst="roundRect">
                <a:avLst/>
              </a:prstGeom>
              <a:blipFill>
                <a:blip r:embed="rId10"/>
                <a:stretch>
                  <a:fillRect l="-814" t="-2062" b="-118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5" grpId="0" animBg="1"/>
      <p:bldP spid="11" grpId="0" animBg="1"/>
      <p:bldP spid="9" grpId="0"/>
      <p:bldP spid="17" grpId="0"/>
      <p:bldP spid="18" grpId="0" animBg="1"/>
      <p:bldP spid="19" grpId="0" animBg="1"/>
      <p:bldP spid="20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FF0000"/>
                </a:solidFill>
              </a:rPr>
              <a:t>F</a:t>
            </a:r>
            <a:r>
              <a:rPr lang="en-GB" sz="3200" b="1" dirty="0">
                <a:solidFill>
                  <a:schemeClr val="tx1"/>
                </a:solidFill>
              </a:rPr>
              <a:t>ully </a:t>
            </a:r>
            <a:r>
              <a:rPr lang="en-GB" sz="3200" b="1" dirty="0">
                <a:solidFill>
                  <a:srgbClr val="FF0000"/>
                </a:solidFill>
              </a:rPr>
              <a:t>p</a:t>
            </a:r>
            <a:r>
              <a:rPr lang="en-GB" sz="3200" b="1" dirty="0">
                <a:solidFill>
                  <a:schemeClr val="tx1"/>
                </a:solidFill>
              </a:rPr>
              <a:t>olynomial-time </a:t>
            </a:r>
            <a:r>
              <a:rPr lang="en-GB" sz="3200" b="1" dirty="0">
                <a:solidFill>
                  <a:srgbClr val="FF0000"/>
                </a:solidFill>
              </a:rPr>
              <a:t>r</a:t>
            </a:r>
            <a:r>
              <a:rPr lang="en-GB" sz="3200" b="1" dirty="0">
                <a:solidFill>
                  <a:schemeClr val="tx1"/>
                </a:solidFill>
              </a:rPr>
              <a:t>andomised </a:t>
            </a:r>
            <a:r>
              <a:rPr lang="en-GB" sz="3200" b="1" dirty="0">
                <a:solidFill>
                  <a:srgbClr val="FF0000"/>
                </a:solidFill>
              </a:rPr>
              <a:t>a</a:t>
            </a:r>
            <a:r>
              <a:rPr lang="en-GB" sz="3200" b="1" dirty="0">
                <a:solidFill>
                  <a:schemeClr val="tx1"/>
                </a:solidFill>
              </a:rPr>
              <a:t>pproximation </a:t>
            </a:r>
            <a:r>
              <a:rPr lang="en-GB" sz="3200" b="1" dirty="0">
                <a:solidFill>
                  <a:srgbClr val="FF0000"/>
                </a:solidFill>
              </a:rPr>
              <a:t>s</a:t>
            </a:r>
            <a:r>
              <a:rPr lang="en-GB" sz="3200" b="1" dirty="0">
                <a:solidFill>
                  <a:schemeClr val="tx1"/>
                </a:solidFill>
              </a:rPr>
              <a:t>cheme (FPRAS)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with probability </a:t>
                </a:r>
                <a14:m>
                  <m:oMath xmlns:m="http://schemas.openxmlformats.org/officeDocument/2006/math">
                    <m:r>
                      <a:rPr lang="en-GB" sz="4000" i="1" dirty="0" smtClean="0">
                        <a:latin typeface="Cambria Math" panose="02040503050406030204" pitchFamily="18" charset="0"/>
                      </a:rPr>
                      <m:t>3/4</m:t>
                    </m:r>
                  </m:oMath>
                </a14:m>
                <a:endParaRPr lang="en-GB" sz="4000" dirty="0"/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  <a:p>
              <a:endParaRPr lang="en-GB" sz="3200" dirty="0">
                <a:solidFill>
                  <a:schemeClr val="tx1"/>
                </a:solidFill>
              </a:endParaRPr>
            </a:p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4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7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FEED61-5DED-29C8-4F2B-546785C9C543}"/>
              </a:ext>
            </a:extLst>
          </p:cNvPr>
          <p:cNvSpPr/>
          <p:nvPr/>
        </p:nvSpPr>
        <p:spPr>
          <a:xfrm>
            <a:off x="3577984" y="4297736"/>
            <a:ext cx="4875599" cy="712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How can we do this?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27050A7-29E8-B35D-437E-49F40196BC6C}"/>
              </a:ext>
            </a:extLst>
          </p:cNvPr>
          <p:cNvSpPr/>
          <p:nvPr/>
        </p:nvSpPr>
        <p:spPr>
          <a:xfrm>
            <a:off x="4345347" y="5394551"/>
            <a:ext cx="2120663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unbiased</a:t>
            </a:r>
          </a:p>
        </p:txBody>
      </p:sp>
    </p:spTree>
    <p:extLst>
      <p:ext uri="{BB962C8B-B14F-4D97-AF65-F5344CB8AC3E}">
        <p14:creationId xmlns:p14="http://schemas.microsoft.com/office/powerpoint/2010/main" val="387716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2CE0-8164-F844-979F-505617A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Tool: Anand-</a:t>
            </a:r>
            <a:r>
              <a:rPr lang="en-GB" dirty="0" err="1"/>
              <a:t>Jerrum</a:t>
            </a:r>
            <a:r>
              <a:rPr lang="en-GB" dirty="0"/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[Anand-Jerrum’22,23]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8AEB7-2B3E-4169-666F-46078F2B6503}"/>
              </a:ext>
            </a:extLst>
          </p:cNvPr>
          <p:cNvGrpSpPr/>
          <p:nvPr/>
        </p:nvGrpSpPr>
        <p:grpSpPr>
          <a:xfrm>
            <a:off x="8696018" y="1797333"/>
            <a:ext cx="2657782" cy="2508143"/>
            <a:chOff x="942365" y="2348706"/>
            <a:chExt cx="2026871" cy="19127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B91742-3498-6B3D-EA4D-3135711E8350}"/>
                </a:ext>
              </a:extLst>
            </p:cNvPr>
            <p:cNvGrpSpPr/>
            <p:nvPr/>
          </p:nvGrpSpPr>
          <p:grpSpPr>
            <a:xfrm>
              <a:off x="942365" y="2594952"/>
              <a:ext cx="2026871" cy="1666508"/>
              <a:chOff x="942365" y="2594952"/>
              <a:chExt cx="2026871" cy="166650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9EF120-1C16-7EBE-418E-8A417AFBBB18}"/>
                  </a:ext>
                </a:extLst>
              </p:cNvPr>
              <p:cNvSpPr/>
              <p:nvPr/>
            </p:nvSpPr>
            <p:spPr>
              <a:xfrm>
                <a:off x="166309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8009BD-ED3F-1088-6D65-47079D13FCA5}"/>
                  </a:ext>
                </a:extLst>
              </p:cNvPr>
              <p:cNvSpPr/>
              <p:nvPr/>
            </p:nvSpPr>
            <p:spPr>
              <a:xfrm>
                <a:off x="94236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016DB6-976A-1C98-1BB5-38757469BC14}"/>
                  </a:ext>
                </a:extLst>
              </p:cNvPr>
              <p:cNvSpPr/>
              <p:nvPr/>
            </p:nvSpPr>
            <p:spPr>
              <a:xfrm>
                <a:off x="1663090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15C383A-C76F-18BB-0FDC-25BA5AF7896F}"/>
                  </a:ext>
                </a:extLst>
              </p:cNvPr>
              <p:cNvSpPr/>
              <p:nvPr/>
            </p:nvSpPr>
            <p:spPr>
              <a:xfrm>
                <a:off x="238381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E946D6-23DC-E790-F1BD-323DE7F6DF39}"/>
                  </a:ext>
                </a:extLst>
              </p:cNvPr>
              <p:cNvSpPr/>
              <p:nvPr/>
            </p:nvSpPr>
            <p:spPr>
              <a:xfrm>
                <a:off x="2023453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F215A7-8AC6-63A0-FD9C-5D1375AEB99F}"/>
                  </a:ext>
                </a:extLst>
              </p:cNvPr>
              <p:cNvSpPr/>
              <p:nvPr/>
            </p:nvSpPr>
            <p:spPr>
              <a:xfrm>
                <a:off x="2742590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AA39081-82D4-816B-62DE-C7A1690FC84D}"/>
                  </a:ext>
                </a:extLst>
              </p:cNvPr>
              <p:cNvCxnSpPr>
                <a:stCxn id="6" idx="3"/>
                <a:endCxn id="7" idx="7"/>
              </p:cNvCxnSpPr>
              <p:nvPr/>
            </p:nvCxnSpPr>
            <p:spPr>
              <a:xfrm flipH="1">
                <a:off x="1135819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374F14A-ADDB-9231-8967-AD665AD07EF4}"/>
                  </a:ext>
                </a:extLst>
              </p:cNvPr>
              <p:cNvCxnSpPr>
                <a:cxnSpLocks/>
                <a:stCxn id="6" idx="4"/>
                <a:endCxn id="8" idx="0"/>
              </p:cNvCxnSpPr>
              <p:nvPr/>
            </p:nvCxnSpPr>
            <p:spPr>
              <a:xfrm>
                <a:off x="1776413" y="282159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89547F-BB29-5AFF-C471-580F4886AA27}"/>
                  </a:ext>
                </a:extLst>
              </p:cNvPr>
              <p:cNvCxnSpPr>
                <a:cxnSpLocks/>
                <a:stCxn id="6" idx="5"/>
                <a:endCxn id="9" idx="1"/>
              </p:cNvCxnSpPr>
              <p:nvPr/>
            </p:nvCxnSpPr>
            <p:spPr>
              <a:xfrm>
                <a:off x="1856544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540B7E-51AB-0E8F-2298-25ED16086B63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2216907" y="3507543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088A9E1-3AAF-E734-2D07-C6703099533C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2577269" y="3507543"/>
                <a:ext cx="198513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BE53C2D-E814-91A4-A36B-6E61BB5365AE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2250099" y="4148137"/>
                <a:ext cx="492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A5356AB-A962-0331-89FF-52BA4C87C8DB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>
                <a:off x="1889736" y="3427412"/>
                <a:ext cx="4940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549EB7B-6A1A-459F-1D4F-07B468989B90}"/>
                    </a:ext>
                  </a:extLst>
                </p:cNvPr>
                <p:cNvSpPr txBox="1"/>
                <p:nvPr/>
              </p:nvSpPr>
              <p:spPr>
                <a:xfrm>
                  <a:off x="1806463" y="2348706"/>
                  <a:ext cx="360000" cy="352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549EB7B-6A1A-459F-1D4F-07B468989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463" y="2348706"/>
                  <a:ext cx="360000" cy="3520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000E94-5D66-46D3-0340-B392B1117D6F}"/>
              </a:ext>
            </a:extLst>
          </p:cNvPr>
          <p:cNvSpPr/>
          <p:nvPr/>
        </p:nvSpPr>
        <p:spPr>
          <a:xfrm>
            <a:off x="838200" y="2007480"/>
            <a:ext cx="7204115" cy="7328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Lazy</a:t>
            </a:r>
            <a:r>
              <a:rPr lang="en-GB" sz="3200" b="1" dirty="0">
                <a:solidFill>
                  <a:schemeClr val="tx1"/>
                </a:solidFill>
              </a:rPr>
              <a:t> marginal sampler</a:t>
            </a:r>
            <a:endParaRPr lang="en-GB" sz="32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DCC58F-8337-FB76-3935-F6C4F812FFFD}"/>
              </a:ext>
            </a:extLst>
          </p:cNvPr>
          <p:cNvGrpSpPr/>
          <p:nvPr/>
        </p:nvGrpSpPr>
        <p:grpSpPr>
          <a:xfrm>
            <a:off x="844030" y="3063214"/>
            <a:ext cx="7204115" cy="2089708"/>
            <a:chOff x="838200" y="1523790"/>
            <a:chExt cx="7204115" cy="2089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2AE84AE-4A3D-9895-EB36-6F28FE44BD53}"/>
                    </a:ext>
                  </a:extLst>
                </p:cNvPr>
                <p:cNvSpPr/>
                <p:nvPr/>
              </p:nvSpPr>
              <p:spPr>
                <a:xfrm>
                  <a:off x="838200" y="1852572"/>
                  <a:ext cx="7204115" cy="176092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Under some condition: 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Draws a perfect sample 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from a marginal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Halts in time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2800" dirty="0" err="1">
                      <a:solidFill>
                        <a:schemeClr val="tx1"/>
                      </a:solidFill>
                    </a:rPr>
                    <a:t>w.p.</a:t>
                  </a:r>
                  <a:r>
                    <a:rPr lang="en-GB" sz="2800" dirty="0">
                      <a:solidFill>
                        <a:schemeClr val="tx1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2AE84AE-4A3D-9895-EB36-6F28FE44B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52572"/>
                  <a:ext cx="7204115" cy="1760926"/>
                </a:xfrm>
                <a:prstGeom prst="roundRect">
                  <a:avLst/>
                </a:prstGeom>
                <a:blipFill>
                  <a:blip r:embed="rId3"/>
                  <a:stretch>
                    <a:fillRect l="-422" b="-44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9757EB9-51A4-0A0A-BEE9-57369820FA00}"/>
                </a:ext>
              </a:extLst>
            </p:cNvPr>
            <p:cNvSpPr/>
            <p:nvPr/>
          </p:nvSpPr>
          <p:spPr>
            <a:xfrm>
              <a:off x="1210681" y="1523790"/>
              <a:ext cx="2770395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6981774-7F29-796F-DF96-6234BEA7641A}"/>
              </a:ext>
            </a:extLst>
          </p:cNvPr>
          <p:cNvSpPr/>
          <p:nvPr/>
        </p:nvSpPr>
        <p:spPr>
          <a:xfrm>
            <a:off x="9641086" y="2120229"/>
            <a:ext cx="297195" cy="297195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3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estimator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9FEED61-5DED-29C8-4F2B-546785C9C543}"/>
                  </a:ext>
                </a:extLst>
              </p:cNvPr>
              <p:cNvSpPr/>
              <p:nvPr/>
            </p:nvSpPr>
            <p:spPr>
              <a:xfrm>
                <a:off x="3688400" y="4314317"/>
                <a:ext cx="7106524" cy="73558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halt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w.p.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9FEED61-5DED-29C8-4F2B-546785C9C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400" y="4314317"/>
                <a:ext cx="7106524" cy="735584"/>
              </a:xfrm>
              <a:prstGeom prst="roundRect">
                <a:avLst/>
              </a:prstGeom>
              <a:blipFill>
                <a:blip r:embed="rId6"/>
                <a:stretch>
                  <a:fillRect l="-856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C0F2A8-6145-A508-1B39-4E8460C6286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C0F2A8-6145-A508-1B39-4E8460C6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7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54790B-D53F-D4AA-3E2A-4280236CA6ED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54790B-D53F-D4AA-3E2A-4280236CA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8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C456802-67A8-E8B9-AF38-1E40AB49C6AA}"/>
                  </a:ext>
                </a:extLst>
              </p:cNvPr>
              <p:cNvSpPr/>
              <p:nvPr/>
            </p:nvSpPr>
            <p:spPr>
              <a:xfrm>
                <a:off x="4381681" y="5175766"/>
                <a:ext cx="3787535" cy="73558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C456802-67A8-E8B9-AF38-1E40AB49C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81" y="5175766"/>
                <a:ext cx="3787535" cy="735584"/>
              </a:xfrm>
              <a:prstGeom prst="roundRect">
                <a:avLst/>
              </a:prstGeom>
              <a:blipFill>
                <a:blip r:embed="rId9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EA8A65-1E95-375F-1623-AC84FA737D31}"/>
                  </a:ext>
                </a:extLst>
              </p:cNvPr>
              <p:cNvSpPr txBox="1"/>
              <p:nvPr/>
            </p:nvSpPr>
            <p:spPr>
              <a:xfrm>
                <a:off x="9344293" y="5302475"/>
                <a:ext cx="2342485" cy="6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EA8A65-1E95-375F-1623-AC84FA737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293" y="5302475"/>
                <a:ext cx="2342485" cy="6032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A832FD2-8509-900D-978D-FD8EEDEBDB87}"/>
                  </a:ext>
                </a:extLst>
              </p:cNvPr>
              <p:cNvSpPr/>
              <p:nvPr/>
            </p:nvSpPr>
            <p:spPr>
              <a:xfrm>
                <a:off x="5856907" y="3959190"/>
                <a:ext cx="3514179" cy="51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expand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SAW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on the fly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A832FD2-8509-900D-978D-FD8EEDEBD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907" y="3959190"/>
                <a:ext cx="3514179" cy="510060"/>
              </a:xfrm>
              <a:prstGeom prst="roundRect">
                <a:avLst/>
              </a:prstGeom>
              <a:blipFill>
                <a:blip r:embed="rId11"/>
                <a:stretch>
                  <a:fillRect t="-1163" b="-22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1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3ED-443F-DDA0-242C-D4C0DB79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6DFD7E-CE4F-745E-E044-7ED2C3D9E418}"/>
              </a:ext>
            </a:extLst>
          </p:cNvPr>
          <p:cNvGrpSpPr/>
          <p:nvPr/>
        </p:nvGrpSpPr>
        <p:grpSpPr>
          <a:xfrm>
            <a:off x="838200" y="1810623"/>
            <a:ext cx="9821985" cy="3957131"/>
            <a:chOff x="838200" y="4489218"/>
            <a:chExt cx="9728341" cy="3957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984DB06-8130-F1FE-412A-FF357561B6AA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9728341" cy="36283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Repeat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times:</a:t>
                  </a:r>
                </a:p>
                <a:p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pPr marL="514350" indent="-514350">
                    <a:buAutoNum type="arabicPeriod"/>
                  </a:pPr>
                  <a:r>
                    <a:rPr lang="en-GB" sz="3200" dirty="0">
                      <a:solidFill>
                        <a:prstClr val="black"/>
                      </a:solidFill>
                    </a:rPr>
                    <a:t>E</a:t>
                  </a:r>
                  <a:r>
                    <a:rPr kumimoji="0" lang="en-GB" sz="3200" b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stimate</a:t>
                  </a:r>
                  <a:r>
                    <a:rPr kumimoji="0" lang="en-GB" sz="3200" b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using</a:t>
                  </a:r>
                </a:p>
                <a:p>
                  <a:pPr marL="514350" indent="-514350">
                    <a:buAutoNum type="arabicPeriod"/>
                  </a:pPr>
                  <a:r>
                    <a:rPr lang="en-GB" sz="3200" dirty="0">
                      <a:solidFill>
                        <a:schemeClr val="tx1"/>
                      </a:solidFill>
                    </a:rPr>
                    <a:t>Compute the estimated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Output the average</a:t>
                  </a: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984DB06-8130-F1FE-412A-FF357561B6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9728341" cy="3628348"/>
                </a:xfrm>
                <a:prstGeom prst="roundRect">
                  <a:avLst/>
                </a:prstGeom>
                <a:blipFill>
                  <a:blip r:embed="rId2"/>
                  <a:stretch>
                    <a:fillRect b="-5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9B7724-937B-8096-0EDE-372CECEA6AA8}"/>
                </a:ext>
              </a:extLst>
            </p:cNvPr>
            <p:cNvSpPr/>
            <p:nvPr/>
          </p:nvSpPr>
          <p:spPr>
            <a:xfrm>
              <a:off x="1210682" y="4489218"/>
              <a:ext cx="2400025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Algorithm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2AEC355-5569-8F3F-9318-57102C9A26BE}"/>
                  </a:ext>
                </a:extLst>
              </p:cNvPr>
              <p:cNvSpPr/>
              <p:nvPr/>
            </p:nvSpPr>
            <p:spPr>
              <a:xfrm>
                <a:off x="6352289" y="2380605"/>
                <a:ext cx="5212861" cy="122067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w.p.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halt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2AEC355-5569-8F3F-9318-57102C9A2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289" y="2380605"/>
                <a:ext cx="5212861" cy="1220675"/>
              </a:xfrm>
              <a:prstGeom prst="roundRect">
                <a:avLst/>
              </a:prstGeom>
              <a:blipFill>
                <a:blip r:embed="rId3"/>
                <a:stretch>
                  <a:fillRect b="-1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ADA0F6C-590C-22DE-D1E4-42C3E10BFD88}"/>
                  </a:ext>
                </a:extLst>
              </p:cNvPr>
              <p:cNvSpPr/>
              <p:nvPr/>
            </p:nvSpPr>
            <p:spPr>
              <a:xfrm>
                <a:off x="8319380" y="1717909"/>
                <a:ext cx="3034420" cy="75027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𝑛𝑁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ADA0F6C-590C-22DE-D1E4-42C3E10BF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80" y="1717909"/>
                <a:ext cx="3034420" cy="750278"/>
              </a:xfrm>
              <a:prstGeom prst="roundRect">
                <a:avLst/>
              </a:prstGeom>
              <a:blipFill>
                <a:blip r:embed="rId4"/>
                <a:stretch>
                  <a:fillRect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9F8877-4FDA-AF0B-1A09-F423D9D1CC76}"/>
              </a:ext>
            </a:extLst>
          </p:cNvPr>
          <p:cNvSpPr/>
          <p:nvPr/>
        </p:nvSpPr>
        <p:spPr>
          <a:xfrm>
            <a:off x="6840377" y="3510048"/>
            <a:ext cx="3656173" cy="60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marginal estimator</a:t>
            </a:r>
          </a:p>
        </p:txBody>
      </p:sp>
    </p:spTree>
    <p:extLst>
      <p:ext uri="{BB962C8B-B14F-4D97-AF65-F5344CB8AC3E}">
        <p14:creationId xmlns:p14="http://schemas.microsoft.com/office/powerpoint/2010/main" val="113584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1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546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2B99F8-D9A1-D415-28B5-5A61F0800D2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8FF79C83-EADA-56C4-C421-B033D1075316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8FF79C83-EADA-56C4-C421-B033D1075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6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D24A93A-62DA-E254-F82F-C2AD600D2C7D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41B1B47-8B73-7EB0-6FDC-986AE24E2D2E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4AF14F-2EAB-DA0E-F9E8-1067C15FEA60}"/>
              </a:ext>
            </a:extLst>
          </p:cNvPr>
          <p:cNvSpPr/>
          <p:nvPr/>
        </p:nvSpPr>
        <p:spPr>
          <a:xfrm rot="20802083">
            <a:off x="6953274" y="1459788"/>
            <a:ext cx="3941405" cy="316338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81829E7-DA29-EC2E-8D3A-EA2B4B51BC37}"/>
              </a:ext>
            </a:extLst>
          </p:cNvPr>
          <p:cNvSpPr/>
          <p:nvPr/>
        </p:nvSpPr>
        <p:spPr>
          <a:xfrm>
            <a:off x="4314118" y="3545966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variance emerges</a:t>
            </a:r>
          </a:p>
        </p:txBody>
      </p:sp>
    </p:spTree>
    <p:extLst>
      <p:ext uri="{BB962C8B-B14F-4D97-AF65-F5344CB8AC3E}">
        <p14:creationId xmlns:p14="http://schemas.microsoft.com/office/powerpoint/2010/main" val="6455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27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SAW</m:t>
                        </m:r>
                      </m:sub>
                    </m:sSub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3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original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 r="-7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Fully polynomial-time randomised approximation scheme (FP</a:t>
            </a:r>
            <a:r>
              <a:rPr lang="en-GB" sz="3200" b="1" dirty="0">
                <a:solidFill>
                  <a:srgbClr val="FF0000"/>
                </a:solidFill>
              </a:rPr>
              <a:t>T</a:t>
            </a:r>
            <a:r>
              <a:rPr lang="en-GB" sz="3200" b="1" dirty="0">
                <a:solidFill>
                  <a:schemeClr val="tx1"/>
                </a:solidFill>
              </a:rPr>
              <a:t>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deterministically</a:t>
                </a:r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8FC1F4B-612F-0D16-60AE-0C03CB55B073}"/>
              </a:ext>
            </a:extLst>
          </p:cNvPr>
          <p:cNvSpPr/>
          <p:nvPr/>
        </p:nvSpPr>
        <p:spPr>
          <a:xfrm>
            <a:off x="8331394" y="1860284"/>
            <a:ext cx="3860606" cy="474382"/>
          </a:xfrm>
          <a:prstGeom prst="mathMultiply">
            <a:avLst>
              <a:gd name="adj1" fmla="val 186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273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original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89EC97-73E2-F84D-A0EE-19C8EFDCA48A}"/>
              </a:ext>
            </a:extLst>
          </p:cNvPr>
          <p:cNvSpPr/>
          <p:nvPr/>
        </p:nvSpPr>
        <p:spPr>
          <a:xfrm>
            <a:off x="7747343" y="1183955"/>
            <a:ext cx="3404666" cy="6518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“amenable” graph?</a:t>
            </a:r>
          </a:p>
        </p:txBody>
      </p:sp>
    </p:spTree>
    <p:extLst>
      <p:ext uri="{BB962C8B-B14F-4D97-AF65-F5344CB8AC3E}">
        <p14:creationId xmlns:p14="http://schemas.microsoft.com/office/powerpoint/2010/main" val="2744395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ball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Choose an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blipFill>
                <a:blip r:embed="rId4"/>
                <a:stretch>
                  <a:fillRect l="-1591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/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One sample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blipFill>
                <a:blip r:embed="rId5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blipFill>
                <a:blip r:embed="rId6"/>
                <a:stretch>
                  <a:fillRect l="-1591" b="-19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38198" y="4469848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E753-4C43-70E0-6844-730D9C754948}"/>
                  </a:ext>
                </a:extLst>
              </p:cNvPr>
              <p:cNvSpPr txBox="1"/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E753-4C43-70E0-6844-730D9C75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570BFD-D320-AD36-0366-2773D5FB90F9}"/>
                  </a:ext>
                </a:extLst>
              </p:cNvPr>
              <p:cNvSpPr txBox="1"/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570BFD-D320-AD36-0366-2773D5FB9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Choose an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blipFill>
                <a:blip r:embed="rId4"/>
                <a:stretch>
                  <a:fillRect l="-1591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/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One sample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blipFill>
                <a:blip r:embed="rId5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blipFill>
                <a:blip r:embed="rId6"/>
                <a:stretch>
                  <a:fillRect l="-1591" b="-19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38198" y="4469848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F6B5729-44FE-E9A5-442B-F30BAA538397}"/>
                  </a:ext>
                </a:extLst>
              </p:cNvPr>
              <p:cNvSpPr/>
              <p:nvPr/>
            </p:nvSpPr>
            <p:spPr>
              <a:xfrm>
                <a:off x="4699156" y="3996444"/>
                <a:ext cx="5738563" cy="11775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#samples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#possible boundary configurations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F6B5729-44FE-E9A5-442B-F30BAA538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56" y="3996444"/>
                <a:ext cx="5738563" cy="1177558"/>
              </a:xfrm>
              <a:prstGeom prst="roundRect">
                <a:avLst/>
              </a:prstGeom>
              <a:blipFill>
                <a:blip r:embed="rId12"/>
                <a:stretch>
                  <a:fillRect l="-530" r="-530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BBCEC-CC7E-A45D-CBC3-524C08DE85A4}"/>
              </a:ext>
            </a:extLst>
          </p:cNvPr>
          <p:cNvSpPr/>
          <p:nvPr/>
        </p:nvSpPr>
        <p:spPr>
          <a:xfrm>
            <a:off x="3499814" y="5001125"/>
            <a:ext cx="1000401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ACE5CC-BA0A-38F6-C389-C8EA133D9E38}"/>
              </a:ext>
            </a:extLst>
          </p:cNvPr>
          <p:cNvSpPr/>
          <p:nvPr/>
        </p:nvSpPr>
        <p:spPr>
          <a:xfrm>
            <a:off x="1784759" y="5010283"/>
            <a:ext cx="1264678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EBEF5F-4CC7-F23F-F631-3BCFAC532C5F}"/>
                  </a:ext>
                </a:extLst>
              </p:cNvPr>
              <p:cNvSpPr txBox="1"/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EBEF5F-4CC7-F23F-F631-3BCFAC53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CBABC-32AB-30D9-19D0-2532BF72464A}"/>
                  </a:ext>
                </a:extLst>
              </p:cNvPr>
              <p:cNvSpPr txBox="1"/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CBABC-32AB-30D9-19D0-2532BF72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8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2" y="4557625"/>
                <a:ext cx="3837353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2" y="4557625"/>
                <a:ext cx="3837353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/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/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E487BDE-55FC-F748-B42A-D842777CD8D3}"/>
              </a:ext>
            </a:extLst>
          </p:cNvPr>
          <p:cNvSpPr/>
          <p:nvPr/>
        </p:nvSpPr>
        <p:spPr>
          <a:xfrm>
            <a:off x="3188478" y="2297829"/>
            <a:ext cx="875076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6DAB58-103A-EC59-76B7-F95A552D7AE3}"/>
              </a:ext>
            </a:extLst>
          </p:cNvPr>
          <p:cNvSpPr/>
          <p:nvPr/>
        </p:nvSpPr>
        <p:spPr>
          <a:xfrm>
            <a:off x="5019586" y="1284965"/>
            <a:ext cx="5738563" cy="89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Can we speed up computation?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4DDC86A-3863-7B0B-4111-88FEDDCDF7CB}"/>
                  </a:ext>
                </a:extLst>
              </p:cNvPr>
              <p:cNvSpPr/>
              <p:nvPr/>
            </p:nvSpPr>
            <p:spPr>
              <a:xfrm>
                <a:off x="1249390" y="5154694"/>
                <a:ext cx="1939088" cy="53854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B2B2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B2B2B2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B2B2B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4DDC86A-3863-7B0B-4111-88FEDDCDF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390" y="5154694"/>
                <a:ext cx="1939088" cy="53854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9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/>
      <p:bldP spid="18" grpId="0"/>
      <p:bldP spid="19" grpId="0"/>
      <p:bldP spid="21" grpId="0"/>
      <p:bldP spid="22" grpId="0"/>
      <p:bldP spid="6" grpId="0"/>
      <p:bldP spid="9" grpId="0" animBg="1"/>
      <p:bldP spid="16" grpId="0"/>
      <p:bldP spid="3" grpId="0" animBg="1"/>
      <p:bldP spid="7" grpId="0" animBg="1"/>
      <p:bldP spid="8" grpId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339D-5977-DD49-0F6F-1AC6858B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3E0BD-4352-B4F9-880A-E9E9A5484C56}"/>
              </a:ext>
            </a:extLst>
          </p:cNvPr>
          <p:cNvSpPr/>
          <p:nvPr/>
        </p:nvSpPr>
        <p:spPr>
          <a:xfrm>
            <a:off x="838200" y="2016909"/>
            <a:ext cx="3729894" cy="882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planar</a:t>
            </a:r>
            <a:r>
              <a:rPr lang="en-GB" sz="2800" dirty="0">
                <a:solidFill>
                  <a:schemeClr val="tx1"/>
                </a:solidFill>
              </a:rPr>
              <a:t> graphs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9816FA-7329-074F-D910-9E9C821EE0FA}"/>
              </a:ext>
            </a:extLst>
          </p:cNvPr>
          <p:cNvSpPr/>
          <p:nvPr/>
        </p:nvSpPr>
        <p:spPr>
          <a:xfrm>
            <a:off x="7372837" y="2016909"/>
            <a:ext cx="3729894" cy="882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linear local tree-width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08740A9-2CC3-545A-1F53-01D127F6639D}"/>
                  </a:ext>
                </a:extLst>
              </p:cNvPr>
              <p:cNvSpPr/>
              <p:nvPr/>
            </p:nvSpPr>
            <p:spPr>
              <a:xfrm>
                <a:off x="2919046" y="4651112"/>
                <a:ext cx="6353907" cy="88259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costs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08740A9-2CC3-545A-1F53-01D127F66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046" y="4651112"/>
                <a:ext cx="6353907" cy="8825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097DE149-C115-5DFF-8924-1B52D0DF2F64}"/>
              </a:ext>
            </a:extLst>
          </p:cNvPr>
          <p:cNvSpPr/>
          <p:nvPr/>
        </p:nvSpPr>
        <p:spPr>
          <a:xfrm>
            <a:off x="4486030" y="1781908"/>
            <a:ext cx="2821354" cy="1117600"/>
          </a:xfrm>
          <a:prstGeom prst="arc">
            <a:avLst>
              <a:gd name="adj1" fmla="val 11624755"/>
              <a:gd name="adj2" fmla="val 20834147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052F882-9067-CA66-A911-D21C00078475}"/>
              </a:ext>
            </a:extLst>
          </p:cNvPr>
          <p:cNvSpPr/>
          <p:nvPr/>
        </p:nvSpPr>
        <p:spPr>
          <a:xfrm rot="20884131">
            <a:off x="5945662" y="2825682"/>
            <a:ext cx="2854350" cy="2987157"/>
          </a:xfrm>
          <a:prstGeom prst="arc">
            <a:avLst>
              <a:gd name="adj1" fmla="val 11624755"/>
              <a:gd name="adj2" fmla="val 15584216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E3B15-8F71-C11D-81F3-8E56C33E516A}"/>
              </a:ext>
            </a:extLst>
          </p:cNvPr>
          <p:cNvSpPr txBox="1"/>
          <p:nvPr/>
        </p:nvSpPr>
        <p:spPr>
          <a:xfrm>
            <a:off x="4806656" y="1263957"/>
            <a:ext cx="21801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[Eppstein’00]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941C0-3C23-419F-CA7E-7A4D803A5563}"/>
              </a:ext>
            </a:extLst>
          </p:cNvPr>
          <p:cNvSpPr txBox="1"/>
          <p:nvPr/>
        </p:nvSpPr>
        <p:spPr>
          <a:xfrm>
            <a:off x="4806656" y="3350224"/>
            <a:ext cx="21801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[Yin-Zhang’13]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603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D6AF1C3-77A9-2BFE-3EA5-685B25DCDF9C}"/>
                  </a:ext>
                </a:extLst>
              </p:cNvPr>
              <p:cNvSpPr/>
              <p:nvPr/>
            </p:nvSpPr>
            <p:spPr>
              <a:xfrm>
                <a:off x="1353068" y="5479267"/>
                <a:ext cx="252496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D6AF1C3-77A9-2BFE-3EA5-685B25DCD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68" y="5479267"/>
                <a:ext cx="252496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Up 7">
            <a:extLst>
              <a:ext uri="{FF2B5EF4-FFF2-40B4-BE49-F238E27FC236}">
                <a16:creationId xmlns:a16="http://schemas.microsoft.com/office/drawing/2014/main" id="{E7536E17-FB3C-14E1-FA14-6E03AEBB38DD}"/>
              </a:ext>
            </a:extLst>
          </p:cNvPr>
          <p:cNvSpPr/>
          <p:nvPr/>
        </p:nvSpPr>
        <p:spPr>
          <a:xfrm>
            <a:off x="2474099" y="4997089"/>
            <a:ext cx="282906" cy="3940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68846-E3BD-1F6B-E736-C1848F05A320}"/>
              </a:ext>
            </a:extLst>
          </p:cNvPr>
          <p:cNvSpPr/>
          <p:nvPr/>
        </p:nvSpPr>
        <p:spPr>
          <a:xfrm>
            <a:off x="3822403" y="4533644"/>
            <a:ext cx="482302" cy="395387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6" grpId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/>
              <p:nvPr/>
            </p:nvSpPr>
            <p:spPr>
              <a:xfrm>
                <a:off x="1919207" y="5578722"/>
                <a:ext cx="283254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07" y="5578722"/>
                <a:ext cx="283254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C5075A7-6818-6235-CC06-D5AB2BA5E440}"/>
                  </a:ext>
                </a:extLst>
              </p:cNvPr>
              <p:cNvSpPr/>
              <p:nvPr/>
            </p:nvSpPr>
            <p:spPr>
              <a:xfrm>
                <a:off x="884644" y="5226277"/>
                <a:ext cx="1342741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C5075A7-6818-6235-CC06-D5AB2BA5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44" y="5226277"/>
                <a:ext cx="1342741" cy="73826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/>
              <p:nvPr/>
            </p:nvSpPr>
            <p:spPr>
              <a:xfrm>
                <a:off x="4933261" y="5143383"/>
                <a:ext cx="2065805" cy="738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61" y="5143383"/>
                <a:ext cx="2065805" cy="73826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A07C02-BB8C-FB44-BE2D-63D4DAADF4EE}"/>
              </a:ext>
            </a:extLst>
          </p:cNvPr>
          <p:cNvSpPr/>
          <p:nvPr/>
        </p:nvSpPr>
        <p:spPr>
          <a:xfrm>
            <a:off x="5063097" y="829369"/>
            <a:ext cx="2306811" cy="738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#boundarys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D643951-7736-EF8F-A2ED-455186D83417}"/>
              </a:ext>
            </a:extLst>
          </p:cNvPr>
          <p:cNvSpPr/>
          <p:nvPr/>
        </p:nvSpPr>
        <p:spPr>
          <a:xfrm rot="20884131">
            <a:off x="2748359" y="1317523"/>
            <a:ext cx="4198003" cy="2240118"/>
          </a:xfrm>
          <a:prstGeom prst="arc">
            <a:avLst>
              <a:gd name="adj1" fmla="val 11624755"/>
              <a:gd name="adj2" fmla="val 17314780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8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Quadratic</a:t>
                </a:r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-size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boundary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exists</a:t>
                </a:r>
                <a:endParaRPr lang="en-GB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/>
              <p:nvPr/>
            </p:nvSpPr>
            <p:spPr>
              <a:xfrm>
                <a:off x="872560" y="5560491"/>
                <a:ext cx="283254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0" y="5560491"/>
                <a:ext cx="283254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/>
              <p:nvPr/>
            </p:nvSpPr>
            <p:spPr>
              <a:xfrm>
                <a:off x="4102218" y="5170169"/>
                <a:ext cx="2065805" cy="738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218" y="5170169"/>
                <a:ext cx="2065805" cy="73826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A07C02-BB8C-FB44-BE2D-63D4DAADF4EE}"/>
              </a:ext>
            </a:extLst>
          </p:cNvPr>
          <p:cNvSpPr/>
          <p:nvPr/>
        </p:nvSpPr>
        <p:spPr>
          <a:xfrm>
            <a:off x="5063097" y="829369"/>
            <a:ext cx="2306811" cy="738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#boundarys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D643951-7736-EF8F-A2ED-455186D83417}"/>
              </a:ext>
            </a:extLst>
          </p:cNvPr>
          <p:cNvSpPr/>
          <p:nvPr/>
        </p:nvSpPr>
        <p:spPr>
          <a:xfrm rot="20884131">
            <a:off x="2748359" y="1317523"/>
            <a:ext cx="4198003" cy="2240118"/>
          </a:xfrm>
          <a:prstGeom prst="arc">
            <a:avLst>
              <a:gd name="adj1" fmla="val 11624755"/>
              <a:gd name="adj2" fmla="val 17314780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32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3FF1-5F1D-E18F-CCFD-AD64109C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Detour: linear-size boundary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17AFDA-2087-BEA4-EE73-498CA27170FE}"/>
              </a:ext>
            </a:extLst>
          </p:cNvPr>
          <p:cNvGrpSpPr/>
          <p:nvPr/>
        </p:nvGrpSpPr>
        <p:grpSpPr>
          <a:xfrm>
            <a:off x="1415948" y="2708992"/>
            <a:ext cx="3600000" cy="3600000"/>
            <a:chOff x="1416000" y="2349000"/>
            <a:chExt cx="3600000" cy="360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58C69F-095B-A001-DB3A-7C5DE8396256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270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7FE851-1C85-8EBE-EA0B-A03515C33D59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342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AED06C-5377-1EF7-8D1F-902080DC94AA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486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70C578-871C-7692-95D5-6E520D0A5B40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414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C0EEC3-EA73-1C2A-9DD7-9AA6F1C627F9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558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9D350A-B223-9F51-A27E-F15820C89910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FA3A6A-F4F1-9C32-592E-C3B10B42B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9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4A2393-F806-8066-765E-AE357EFA591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3551D-DCE9-7404-BC1B-5B8FEF65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6C0B79-F81E-8E2B-A483-956C492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65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BB2A23-08EE-E002-5C83-62BD14B2809B}"/>
                </a:ext>
              </a:extLst>
            </p:cNvPr>
            <p:cNvSpPr/>
            <p:nvPr/>
          </p:nvSpPr>
          <p:spPr>
            <a:xfrm>
              <a:off x="1596001" y="252900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1A25C0-95E5-C8DE-CFA0-F679790D2F7E}"/>
                </a:ext>
              </a:extLst>
            </p:cNvPr>
            <p:cNvSpPr/>
            <p:nvPr/>
          </p:nvSpPr>
          <p:spPr>
            <a:xfrm>
              <a:off x="2316001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EACDFB-95A4-A0A4-8DEC-3F150DB9B1A2}"/>
                </a:ext>
              </a:extLst>
            </p:cNvPr>
            <p:cNvSpPr/>
            <p:nvPr/>
          </p:nvSpPr>
          <p:spPr>
            <a:xfrm>
              <a:off x="4476000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EAB3BB-AB8D-4758-CF6E-041D4891AA8B}"/>
                </a:ext>
              </a:extLst>
            </p:cNvPr>
            <p:cNvSpPr/>
            <p:nvPr/>
          </p:nvSpPr>
          <p:spPr>
            <a:xfrm>
              <a:off x="3756001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CAE2D4C-DE8D-183A-127E-57FCB17DD6C6}"/>
                </a:ext>
              </a:extLst>
            </p:cNvPr>
            <p:cNvSpPr/>
            <p:nvPr/>
          </p:nvSpPr>
          <p:spPr>
            <a:xfrm>
              <a:off x="3030246" y="2525890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485697-431E-26D5-9D50-3DF54D50F1D6}"/>
                </a:ext>
              </a:extLst>
            </p:cNvPr>
            <p:cNvSpPr/>
            <p:nvPr/>
          </p:nvSpPr>
          <p:spPr>
            <a:xfrm>
              <a:off x="1601755" y="324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1CDCFB2-CA75-73C4-53CE-7301F566FE4B}"/>
                </a:ext>
              </a:extLst>
            </p:cNvPr>
            <p:cNvSpPr/>
            <p:nvPr/>
          </p:nvSpPr>
          <p:spPr>
            <a:xfrm>
              <a:off x="2321755" y="3248999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A942F97-82B7-498A-E71E-CAA49283CDA3}"/>
                </a:ext>
              </a:extLst>
            </p:cNvPr>
            <p:cNvSpPr/>
            <p:nvPr/>
          </p:nvSpPr>
          <p:spPr>
            <a:xfrm>
              <a:off x="4481754" y="3248999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A48E6D1-D235-A5D2-AE5D-9118DCF0FC7C}"/>
                </a:ext>
              </a:extLst>
            </p:cNvPr>
            <p:cNvSpPr/>
            <p:nvPr/>
          </p:nvSpPr>
          <p:spPr>
            <a:xfrm>
              <a:off x="3761755" y="3248999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219CE9-C3A0-AB1A-54C4-CE7C28040681}"/>
                </a:ext>
              </a:extLst>
            </p:cNvPr>
            <p:cNvSpPr/>
            <p:nvPr/>
          </p:nvSpPr>
          <p:spPr>
            <a:xfrm>
              <a:off x="3036000" y="3245889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5D2654-32FB-C040-3FA9-20D88FE7652F}"/>
                </a:ext>
              </a:extLst>
            </p:cNvPr>
            <p:cNvSpPr/>
            <p:nvPr/>
          </p:nvSpPr>
          <p:spPr>
            <a:xfrm>
              <a:off x="1602185" y="3965888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1F8FCB-40A9-AF5E-A9D8-EC616CEDCAFC}"/>
                </a:ext>
              </a:extLst>
            </p:cNvPr>
            <p:cNvSpPr/>
            <p:nvPr/>
          </p:nvSpPr>
          <p:spPr>
            <a:xfrm>
              <a:off x="2322185" y="396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05636E3-5478-88A6-DFFF-BF6006E75F1C}"/>
                </a:ext>
              </a:extLst>
            </p:cNvPr>
            <p:cNvSpPr/>
            <p:nvPr/>
          </p:nvSpPr>
          <p:spPr>
            <a:xfrm>
              <a:off x="4482184" y="396588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D0B54FF-BFF8-1C3B-17F0-0A8C8FF18937}"/>
                </a:ext>
              </a:extLst>
            </p:cNvPr>
            <p:cNvSpPr/>
            <p:nvPr/>
          </p:nvSpPr>
          <p:spPr>
            <a:xfrm>
              <a:off x="3762185" y="396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41F0F0-1522-FDF1-8CE7-B551B6149C5A}"/>
                </a:ext>
              </a:extLst>
            </p:cNvPr>
            <p:cNvSpPr/>
            <p:nvPr/>
          </p:nvSpPr>
          <p:spPr>
            <a:xfrm>
              <a:off x="3036430" y="396277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C513EDB-DFBD-2823-13B8-A093F357782B}"/>
                </a:ext>
              </a:extLst>
            </p:cNvPr>
            <p:cNvSpPr/>
            <p:nvPr/>
          </p:nvSpPr>
          <p:spPr>
            <a:xfrm>
              <a:off x="1601755" y="4688998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5F02F0-DBF0-0ACD-578D-0326E9DAE5D2}"/>
                </a:ext>
              </a:extLst>
            </p:cNvPr>
            <p:cNvSpPr/>
            <p:nvPr/>
          </p:nvSpPr>
          <p:spPr>
            <a:xfrm>
              <a:off x="2321755" y="468899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7F41BB2-FE87-9942-01D5-21DB7CD6A454}"/>
                </a:ext>
              </a:extLst>
            </p:cNvPr>
            <p:cNvSpPr/>
            <p:nvPr/>
          </p:nvSpPr>
          <p:spPr>
            <a:xfrm>
              <a:off x="4481754" y="468899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C0DBEC-C606-D7C4-9441-C32F9ACC4A33}"/>
                </a:ext>
              </a:extLst>
            </p:cNvPr>
            <p:cNvSpPr/>
            <p:nvPr/>
          </p:nvSpPr>
          <p:spPr>
            <a:xfrm>
              <a:off x="3761755" y="468899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BD6B99-879D-84C8-21CA-3EC37ED1C10B}"/>
                </a:ext>
              </a:extLst>
            </p:cNvPr>
            <p:cNvSpPr/>
            <p:nvPr/>
          </p:nvSpPr>
          <p:spPr>
            <a:xfrm>
              <a:off x="3036000" y="468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3E789-7B5D-9D7F-DFF1-4F68DBA8283B}"/>
                </a:ext>
              </a:extLst>
            </p:cNvPr>
            <p:cNvSpPr/>
            <p:nvPr/>
          </p:nvSpPr>
          <p:spPr>
            <a:xfrm>
              <a:off x="1601755" y="5405884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8AB7C4-4963-4D6E-B01D-FBA486DC87A4}"/>
                </a:ext>
              </a:extLst>
            </p:cNvPr>
            <p:cNvSpPr/>
            <p:nvPr/>
          </p:nvSpPr>
          <p:spPr>
            <a:xfrm>
              <a:off x="2321755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EF677D-C109-67BB-9EAF-E06107FA316A}"/>
                </a:ext>
              </a:extLst>
            </p:cNvPr>
            <p:cNvSpPr/>
            <p:nvPr/>
          </p:nvSpPr>
          <p:spPr>
            <a:xfrm>
              <a:off x="4481754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72E88E8-5146-BF06-0456-AE5B30809190}"/>
                </a:ext>
              </a:extLst>
            </p:cNvPr>
            <p:cNvSpPr/>
            <p:nvPr/>
          </p:nvSpPr>
          <p:spPr>
            <a:xfrm>
              <a:off x="3761755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7CEC58-782D-160A-36E8-9905B1664A60}"/>
                </a:ext>
              </a:extLst>
            </p:cNvPr>
            <p:cNvSpPr/>
            <p:nvPr/>
          </p:nvSpPr>
          <p:spPr>
            <a:xfrm>
              <a:off x="3036000" y="5402773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A6BA397-4568-6D6C-9308-A46C8FA4179A}"/>
                    </a:ext>
                  </a:extLst>
                </p:cNvPr>
                <p:cNvSpPr txBox="1"/>
                <p:nvPr/>
              </p:nvSpPr>
              <p:spPr>
                <a:xfrm>
                  <a:off x="2867935" y="3895066"/>
                  <a:ext cx="7200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A6BA397-4568-6D6C-9308-A46C8FA41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935" y="3895066"/>
                  <a:ext cx="72000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F5B4035C-4A64-3301-D235-2B449F97FDA7}"/>
                  </a:ext>
                </a:extLst>
              </p:cNvPr>
              <p:cNvSpPr/>
              <p:nvPr/>
            </p:nvSpPr>
            <p:spPr>
              <a:xfrm>
                <a:off x="937846" y="1564721"/>
                <a:ext cx="5029281" cy="10013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grid graphs has size-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distance-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boundaries</a:t>
                </a:r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F5B4035C-4A64-3301-D235-2B449F97F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6" y="1564721"/>
                <a:ext cx="5029281" cy="1001310"/>
              </a:xfrm>
              <a:prstGeom prst="roundRect">
                <a:avLst/>
              </a:prstGeom>
              <a:blipFill>
                <a:blip r:embed="rId3"/>
                <a:stretch>
                  <a:fillRect l="-1451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D7D920BD-FF20-8AD3-CBF8-55C547689917}"/>
                  </a:ext>
                </a:extLst>
              </p:cNvPr>
              <p:cNvSpPr/>
              <p:nvPr/>
            </p:nvSpPr>
            <p:spPr>
              <a:xfrm>
                <a:off x="6224875" y="1566868"/>
                <a:ext cx="5029281" cy="99916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subgraphs</a:t>
                </a:r>
                <a:r>
                  <a:rPr lang="en-GB" sz="2800" dirty="0">
                    <a:solidFill>
                      <a:schemeClr val="tx1"/>
                    </a:solidFill>
                  </a:rPr>
                  <a:t> has size-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distance-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boundaries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D7D920BD-FF20-8AD3-CBF8-55C547689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875" y="1566868"/>
                <a:ext cx="5029281" cy="999163"/>
              </a:xfrm>
              <a:prstGeom prst="roundRect">
                <a:avLst/>
              </a:prstGeom>
              <a:blipFill>
                <a:blip r:embed="rId4"/>
                <a:stretch>
                  <a:fillRect l="-1330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642260-585E-EF86-509F-BA9D87FB274F}"/>
              </a:ext>
            </a:extLst>
          </p:cNvPr>
          <p:cNvGrpSpPr/>
          <p:nvPr/>
        </p:nvGrpSpPr>
        <p:grpSpPr>
          <a:xfrm rot="2714431">
            <a:off x="6618157" y="3674600"/>
            <a:ext cx="4059449" cy="4176327"/>
            <a:chOff x="6724612" y="2614939"/>
            <a:chExt cx="4059449" cy="417632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8FF5BD-2F72-6B95-E6C0-8C7A6663185C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4958490"/>
              <a:ext cx="356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D3F2DA-681A-5204-8ED5-931658F6152A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86" y="2686735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FA862E-475D-5858-3DCD-2E22E5D2A2D4}"/>
                </a:ext>
              </a:extLst>
            </p:cNvPr>
            <p:cNvCxnSpPr>
              <a:cxnSpLocks/>
            </p:cNvCxnSpPr>
            <p:nvPr/>
          </p:nvCxnSpPr>
          <p:spPr>
            <a:xfrm>
              <a:off x="8976966" y="2696308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6D7576-AA53-62BE-A865-4EB0F292DF11}"/>
                </a:ext>
              </a:extLst>
            </p:cNvPr>
            <p:cNvCxnSpPr>
              <a:cxnSpLocks/>
            </p:cNvCxnSpPr>
            <p:nvPr/>
          </p:nvCxnSpPr>
          <p:spPr>
            <a:xfrm>
              <a:off x="7187949" y="4579343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2F7DD57-D9AD-9C23-D855-A081BDBF76D3}"/>
                </a:ext>
              </a:extLst>
            </p:cNvPr>
            <p:cNvCxnSpPr>
              <a:cxnSpLocks/>
            </p:cNvCxnSpPr>
            <p:nvPr/>
          </p:nvCxnSpPr>
          <p:spPr>
            <a:xfrm>
              <a:off x="8415650" y="2705082"/>
              <a:ext cx="76440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60F541-F35D-9B99-20A0-760024C55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045" y="2705082"/>
              <a:ext cx="56513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FF1CF0E-D6F6-D025-19DF-4DA866990EE5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6122765"/>
              <a:ext cx="0" cy="5783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CCC82B6-E054-E760-25A6-C5ABE3F52D3E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4427544"/>
              <a:ext cx="0" cy="7114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9D97456-BDFE-1743-2B68-4C8F66089B46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08" y="2708992"/>
              <a:ext cx="12600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12FA442-2196-B965-027D-5585993D1084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08" y="2708992"/>
              <a:ext cx="0" cy="13089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ight Triangle 76">
              <a:extLst>
                <a:ext uri="{FF2B5EF4-FFF2-40B4-BE49-F238E27FC236}">
                  <a16:creationId xmlns:a16="http://schemas.microsoft.com/office/drawing/2014/main" id="{19131163-6CA4-98EA-E816-20F1B44CBD7A}"/>
                </a:ext>
              </a:extLst>
            </p:cNvPr>
            <p:cNvSpPr/>
            <p:nvPr/>
          </p:nvSpPr>
          <p:spPr>
            <a:xfrm rot="10800000">
              <a:off x="7176007" y="3065882"/>
              <a:ext cx="1440052" cy="144341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02F547-804C-8785-D8C1-33F184B6E88B}"/>
                </a:ext>
              </a:extLst>
            </p:cNvPr>
            <p:cNvSpPr/>
            <p:nvPr/>
          </p:nvSpPr>
          <p:spPr>
            <a:xfrm>
              <a:off x="6725864" y="26188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D8CE6A4-EF75-91FA-70FA-AD80AB82B047}"/>
                </a:ext>
              </a:extLst>
            </p:cNvPr>
            <p:cNvSpPr/>
            <p:nvPr/>
          </p:nvSpPr>
          <p:spPr>
            <a:xfrm>
              <a:off x="7085868" y="2620853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DD302F-64C4-6214-BD9B-F5D0C6BD9622}"/>
                </a:ext>
              </a:extLst>
            </p:cNvPr>
            <p:cNvSpPr/>
            <p:nvPr/>
          </p:nvSpPr>
          <p:spPr>
            <a:xfrm>
              <a:off x="7445870" y="26188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0DB092-4417-6604-29C9-EDEB97572DB3}"/>
                </a:ext>
              </a:extLst>
            </p:cNvPr>
            <p:cNvSpPr/>
            <p:nvPr/>
          </p:nvSpPr>
          <p:spPr>
            <a:xfrm>
              <a:off x="9426037" y="31557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7B51FFF1-E291-E550-110E-D2441348D5F6}"/>
                </a:ext>
              </a:extLst>
            </p:cNvPr>
            <p:cNvSpPr/>
            <p:nvPr/>
          </p:nvSpPr>
          <p:spPr>
            <a:xfrm rot="5400000">
              <a:off x="8977635" y="3064304"/>
              <a:ext cx="1349764" cy="135292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ight Triangle 82">
              <a:extLst>
                <a:ext uri="{FF2B5EF4-FFF2-40B4-BE49-F238E27FC236}">
                  <a16:creationId xmlns:a16="http://schemas.microsoft.com/office/drawing/2014/main" id="{65565F31-517B-064C-C320-6A678F34D765}"/>
                </a:ext>
              </a:extLst>
            </p:cNvPr>
            <p:cNvSpPr/>
            <p:nvPr/>
          </p:nvSpPr>
          <p:spPr>
            <a:xfrm>
              <a:off x="7175942" y="3429000"/>
              <a:ext cx="1175212" cy="117796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4934C9E-F28A-CFB0-0A99-44BBA461C29E}"/>
                </a:ext>
              </a:extLst>
            </p:cNvPr>
            <p:cNvSpPr/>
            <p:nvPr/>
          </p:nvSpPr>
          <p:spPr>
            <a:xfrm>
              <a:off x="6730424" y="29757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86284D-D1B6-7122-5853-510AF40004D0}"/>
                </a:ext>
              </a:extLst>
            </p:cNvPr>
            <p:cNvSpPr/>
            <p:nvPr/>
          </p:nvSpPr>
          <p:spPr>
            <a:xfrm>
              <a:off x="6725864" y="335570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ight Triangle 85">
              <a:extLst>
                <a:ext uri="{FF2B5EF4-FFF2-40B4-BE49-F238E27FC236}">
                  <a16:creationId xmlns:a16="http://schemas.microsoft.com/office/drawing/2014/main" id="{FC82572F-31B4-287F-6234-BF517196359D}"/>
                </a:ext>
              </a:extLst>
            </p:cNvPr>
            <p:cNvSpPr/>
            <p:nvPr/>
          </p:nvSpPr>
          <p:spPr>
            <a:xfrm rot="5400000">
              <a:off x="7179015" y="4967425"/>
              <a:ext cx="1443419" cy="142555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5176155-F1B1-CAD2-18A9-915D2D08D279}"/>
                </a:ext>
              </a:extLst>
            </p:cNvPr>
            <p:cNvSpPr/>
            <p:nvPr/>
          </p:nvSpPr>
          <p:spPr>
            <a:xfrm>
              <a:off x="6730359" y="371260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52A8263-D5EA-06C2-E8EB-ABE33949C520}"/>
                </a:ext>
              </a:extLst>
            </p:cNvPr>
            <p:cNvSpPr/>
            <p:nvPr/>
          </p:nvSpPr>
          <p:spPr>
            <a:xfrm>
              <a:off x="7805890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77617EC-9FEE-2D8C-B749-6E5A597036F5}"/>
                </a:ext>
              </a:extLst>
            </p:cNvPr>
            <p:cNvSpPr/>
            <p:nvPr/>
          </p:nvSpPr>
          <p:spPr>
            <a:xfrm>
              <a:off x="8535219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63B51C0-7949-A60D-1527-71A7048982A1}"/>
                </a:ext>
              </a:extLst>
            </p:cNvPr>
            <p:cNvSpPr/>
            <p:nvPr/>
          </p:nvSpPr>
          <p:spPr>
            <a:xfrm>
              <a:off x="8889893" y="261884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30E30DA-9A71-4B87-50FC-D2072E0E8077}"/>
                </a:ext>
              </a:extLst>
            </p:cNvPr>
            <p:cNvSpPr/>
            <p:nvPr/>
          </p:nvSpPr>
          <p:spPr>
            <a:xfrm>
              <a:off x="8535043" y="2969825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DB3A5D7-3BDE-D2FC-00A9-C15D816D8899}"/>
                </a:ext>
              </a:extLst>
            </p:cNvPr>
            <p:cNvSpPr/>
            <p:nvPr/>
          </p:nvSpPr>
          <p:spPr>
            <a:xfrm>
              <a:off x="8888598" y="2967421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A6ACC05-FE2E-E525-419A-0B0D51F0EF4B}"/>
                </a:ext>
              </a:extLst>
            </p:cNvPr>
            <p:cNvSpPr/>
            <p:nvPr/>
          </p:nvSpPr>
          <p:spPr>
            <a:xfrm>
              <a:off x="10603775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94649F5-669F-AE48-8589-D5FD0C2E8860}"/>
                </a:ext>
              </a:extLst>
            </p:cNvPr>
            <p:cNvSpPr/>
            <p:nvPr/>
          </p:nvSpPr>
          <p:spPr>
            <a:xfrm>
              <a:off x="10249101" y="261742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0992A99-62E2-3EFE-8E66-DEA948CBDA3B}"/>
                </a:ext>
              </a:extLst>
            </p:cNvPr>
            <p:cNvSpPr/>
            <p:nvPr/>
          </p:nvSpPr>
          <p:spPr>
            <a:xfrm>
              <a:off x="6729334" y="661098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4BC3EC5-E800-83E5-BBAA-A482B6BCC88E}"/>
                </a:ext>
              </a:extLst>
            </p:cNvPr>
            <p:cNvSpPr/>
            <p:nvPr/>
          </p:nvSpPr>
          <p:spPr>
            <a:xfrm>
              <a:off x="6725864" y="4511457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1A1AAEC-F130-E918-8207-A7840318DFB4}"/>
                </a:ext>
              </a:extLst>
            </p:cNvPr>
            <p:cNvSpPr/>
            <p:nvPr/>
          </p:nvSpPr>
          <p:spPr>
            <a:xfrm>
              <a:off x="6724612" y="48683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8C2D6C2-CE80-EB56-8F98-FA48F80B7753}"/>
                </a:ext>
              </a:extLst>
            </p:cNvPr>
            <p:cNvSpPr/>
            <p:nvPr/>
          </p:nvSpPr>
          <p:spPr>
            <a:xfrm>
              <a:off x="7097807" y="48683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B16285E-7E8E-E93A-81E2-7EE8F4E44EC2}"/>
                </a:ext>
              </a:extLst>
            </p:cNvPr>
            <p:cNvSpPr/>
            <p:nvPr/>
          </p:nvSpPr>
          <p:spPr>
            <a:xfrm>
              <a:off x="7097807" y="4515215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E444FB9-52C2-F12F-5730-5CDA58732EBC}"/>
                </a:ext>
              </a:extLst>
            </p:cNvPr>
            <p:cNvSpPr/>
            <p:nvPr/>
          </p:nvSpPr>
          <p:spPr>
            <a:xfrm>
              <a:off x="6725853" y="625408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A734283-B85D-1E23-7FA3-21B37A79209C}"/>
                  </a:ext>
                </a:extLst>
              </p:cNvPr>
              <p:cNvSpPr/>
              <p:nvPr/>
            </p:nvSpPr>
            <p:spPr>
              <a:xfrm>
                <a:off x="6151299" y="3989476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Average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argument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-size boundary </a:t>
                </a:r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</a:rPr>
                  <a:t>exists</a:t>
                </a:r>
                <a:endParaRPr lang="en-GB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A734283-B85D-1E23-7FA3-21B37A792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99" y="3989476"/>
                <a:ext cx="4624753" cy="1177558"/>
              </a:xfrm>
              <a:prstGeom prst="roundRect">
                <a:avLst/>
              </a:prstGeom>
              <a:blipFill>
                <a:blip r:embed="rId5"/>
                <a:stretch>
                  <a:fillRect l="-1314" b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Quadratic-growth planar graphs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001237-E9E6-496B-8A00-E78B8B6CF9E6}"/>
              </a:ext>
            </a:extLst>
          </p:cNvPr>
          <p:cNvSpPr/>
          <p:nvPr/>
        </p:nvSpPr>
        <p:spPr>
          <a:xfrm>
            <a:off x="1055944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09286B-4420-E1A1-4B95-461D5AFAADFE}"/>
              </a:ext>
            </a:extLst>
          </p:cNvPr>
          <p:cNvSpPr/>
          <p:nvPr/>
        </p:nvSpPr>
        <p:spPr>
          <a:xfrm>
            <a:off x="2495960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9974-F6EF-EF23-EC31-3B557D8E000A}"/>
              </a:ext>
            </a:extLst>
          </p:cNvPr>
          <p:cNvSpPr/>
          <p:nvPr/>
        </p:nvSpPr>
        <p:spPr>
          <a:xfrm>
            <a:off x="1055944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73F8-C6A6-7074-A4DD-0F59549944E8}"/>
              </a:ext>
            </a:extLst>
          </p:cNvPr>
          <p:cNvSpPr/>
          <p:nvPr/>
        </p:nvSpPr>
        <p:spPr>
          <a:xfrm>
            <a:off x="2495960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AEA2F-C1F0-2AA1-D05A-5276EF700A67}"/>
              </a:ext>
            </a:extLst>
          </p:cNvPr>
          <p:cNvSpPr/>
          <p:nvPr/>
        </p:nvSpPr>
        <p:spPr>
          <a:xfrm>
            <a:off x="2209296" y="314125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8A079-61F2-7BDA-2627-EB5A1097FBC0}"/>
              </a:ext>
            </a:extLst>
          </p:cNvPr>
          <p:cNvSpPr/>
          <p:nvPr/>
        </p:nvSpPr>
        <p:spPr>
          <a:xfrm>
            <a:off x="2209295" y="458018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E9DEDF-817D-BE50-A9BC-CCD094E4579F}"/>
              </a:ext>
            </a:extLst>
          </p:cNvPr>
          <p:cNvCxnSpPr/>
          <p:nvPr/>
        </p:nvCxnSpPr>
        <p:spPr>
          <a:xfrm>
            <a:off x="1775952" y="2708992"/>
            <a:ext cx="1440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936790-4FEE-AF8E-7242-F26E32EBE86E}"/>
              </a:ext>
            </a:extLst>
          </p:cNvPr>
          <p:cNvCxnSpPr/>
          <p:nvPr/>
        </p:nvCxnSpPr>
        <p:spPr>
          <a:xfrm>
            <a:off x="1775950" y="4150093"/>
            <a:ext cx="1440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53C04F-2281-7051-3A6E-2CED6315CB4C}"/>
              </a:ext>
            </a:extLst>
          </p:cNvPr>
          <p:cNvCxnSpPr>
            <a:cxnSpLocks/>
          </p:cNvCxnSpPr>
          <p:nvPr/>
        </p:nvCxnSpPr>
        <p:spPr>
          <a:xfrm>
            <a:off x="1775950" y="2708992"/>
            <a:ext cx="0" cy="144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0F71B3-1903-5910-3F4C-08F39EA9DEF1}"/>
              </a:ext>
            </a:extLst>
          </p:cNvPr>
          <p:cNvCxnSpPr>
            <a:cxnSpLocks/>
          </p:cNvCxnSpPr>
          <p:nvPr/>
        </p:nvCxnSpPr>
        <p:spPr>
          <a:xfrm>
            <a:off x="3215966" y="2707906"/>
            <a:ext cx="0" cy="144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F1D652-70A1-2730-CFD7-9EFC247A33EF}"/>
              </a:ext>
            </a:extLst>
          </p:cNvPr>
          <p:cNvCxnSpPr>
            <a:cxnSpLocks/>
          </p:cNvCxnSpPr>
          <p:nvPr/>
        </p:nvCxnSpPr>
        <p:spPr>
          <a:xfrm>
            <a:off x="1804292" y="2705736"/>
            <a:ext cx="691666" cy="72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4F37EE-E4B4-5380-36D3-21F71EF7A7B8}"/>
              </a:ext>
            </a:extLst>
          </p:cNvPr>
          <p:cNvCxnSpPr>
            <a:cxnSpLocks/>
          </p:cNvCxnSpPr>
          <p:nvPr/>
        </p:nvCxnSpPr>
        <p:spPr>
          <a:xfrm flipH="1">
            <a:off x="2495957" y="2705736"/>
            <a:ext cx="675011" cy="72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33C368-C8D8-41EB-5840-1E813FD54465}"/>
              </a:ext>
            </a:extLst>
          </p:cNvPr>
          <p:cNvCxnSpPr>
            <a:cxnSpLocks/>
          </p:cNvCxnSpPr>
          <p:nvPr/>
        </p:nvCxnSpPr>
        <p:spPr>
          <a:xfrm flipH="1">
            <a:off x="1798447" y="3432256"/>
            <a:ext cx="697509" cy="712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59951A-6172-152A-670B-D657CDD026B2}"/>
              </a:ext>
            </a:extLst>
          </p:cNvPr>
          <p:cNvCxnSpPr>
            <a:cxnSpLocks/>
          </p:cNvCxnSpPr>
          <p:nvPr/>
        </p:nvCxnSpPr>
        <p:spPr>
          <a:xfrm>
            <a:off x="2493254" y="3434428"/>
            <a:ext cx="694373" cy="710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43B1DF-D19E-FB2B-6267-2964D754BE3F}"/>
              </a:ext>
            </a:extLst>
          </p:cNvPr>
          <p:cNvCxnSpPr>
            <a:cxnSpLocks/>
          </p:cNvCxnSpPr>
          <p:nvPr/>
        </p:nvCxnSpPr>
        <p:spPr>
          <a:xfrm>
            <a:off x="1788769" y="4151179"/>
            <a:ext cx="704485" cy="720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A18970-5288-477C-4A63-B1B56E63224E}"/>
              </a:ext>
            </a:extLst>
          </p:cNvPr>
          <p:cNvCxnSpPr>
            <a:cxnSpLocks/>
          </p:cNvCxnSpPr>
          <p:nvPr/>
        </p:nvCxnSpPr>
        <p:spPr>
          <a:xfrm flipH="1">
            <a:off x="2493254" y="4151178"/>
            <a:ext cx="732825" cy="715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64B4400-38A6-FA75-824E-9106F5B8F15E}"/>
              </a:ext>
            </a:extLst>
          </p:cNvPr>
          <p:cNvSpPr/>
          <p:nvPr/>
        </p:nvSpPr>
        <p:spPr>
          <a:xfrm>
            <a:off x="1640946" y="2572904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7CC477-8CA2-D83F-7726-130996013E0A}"/>
              </a:ext>
            </a:extLst>
          </p:cNvPr>
          <p:cNvSpPr/>
          <p:nvPr/>
        </p:nvSpPr>
        <p:spPr>
          <a:xfrm>
            <a:off x="3070277" y="2579419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18C929-FBE8-EB3B-A478-C35D6672636A}"/>
              </a:ext>
            </a:extLst>
          </p:cNvPr>
          <p:cNvSpPr/>
          <p:nvPr/>
        </p:nvSpPr>
        <p:spPr>
          <a:xfrm>
            <a:off x="2360994" y="3284228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E45213-2AB2-4A35-55D9-757857E9A3AD}"/>
              </a:ext>
            </a:extLst>
          </p:cNvPr>
          <p:cNvSpPr/>
          <p:nvPr/>
        </p:nvSpPr>
        <p:spPr>
          <a:xfrm>
            <a:off x="1628581" y="4022767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13F24A-2D6D-046F-29F2-7E7D6D2F1D5F}"/>
              </a:ext>
            </a:extLst>
          </p:cNvPr>
          <p:cNvSpPr/>
          <p:nvPr/>
        </p:nvSpPr>
        <p:spPr>
          <a:xfrm>
            <a:off x="3062737" y="4022767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E2781F-3A79-3A03-7983-7883527549C4}"/>
              </a:ext>
            </a:extLst>
          </p:cNvPr>
          <p:cNvSpPr/>
          <p:nvPr/>
        </p:nvSpPr>
        <p:spPr>
          <a:xfrm>
            <a:off x="2365145" y="4731842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6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Quadratic-growth planar graphs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001237-E9E6-496B-8A00-E78B8B6CF9E6}"/>
              </a:ext>
            </a:extLst>
          </p:cNvPr>
          <p:cNvSpPr/>
          <p:nvPr/>
        </p:nvSpPr>
        <p:spPr>
          <a:xfrm>
            <a:off x="1055944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09286B-4420-E1A1-4B95-461D5AFAADFE}"/>
              </a:ext>
            </a:extLst>
          </p:cNvPr>
          <p:cNvSpPr/>
          <p:nvPr/>
        </p:nvSpPr>
        <p:spPr>
          <a:xfrm>
            <a:off x="2495960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9974-F6EF-EF23-EC31-3B557D8E000A}"/>
              </a:ext>
            </a:extLst>
          </p:cNvPr>
          <p:cNvSpPr/>
          <p:nvPr/>
        </p:nvSpPr>
        <p:spPr>
          <a:xfrm>
            <a:off x="1055944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73F8-C6A6-7074-A4DD-0F59549944E8}"/>
              </a:ext>
            </a:extLst>
          </p:cNvPr>
          <p:cNvSpPr/>
          <p:nvPr/>
        </p:nvSpPr>
        <p:spPr>
          <a:xfrm>
            <a:off x="2495960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AEA2F-C1F0-2AA1-D05A-5276EF700A67}"/>
              </a:ext>
            </a:extLst>
          </p:cNvPr>
          <p:cNvSpPr/>
          <p:nvPr/>
        </p:nvSpPr>
        <p:spPr>
          <a:xfrm>
            <a:off x="2209296" y="314125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8A079-61F2-7BDA-2627-EB5A1097FBC0}"/>
              </a:ext>
            </a:extLst>
          </p:cNvPr>
          <p:cNvSpPr/>
          <p:nvPr/>
        </p:nvSpPr>
        <p:spPr>
          <a:xfrm>
            <a:off x="2209295" y="458018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E4D94A-D4D2-5DB9-B443-7F3FA77A1D6C}"/>
              </a:ext>
            </a:extLst>
          </p:cNvPr>
          <p:cNvGrpSpPr/>
          <p:nvPr/>
        </p:nvGrpSpPr>
        <p:grpSpPr>
          <a:xfrm>
            <a:off x="4385981" y="1992238"/>
            <a:ext cx="7071373" cy="1191097"/>
            <a:chOff x="4385981" y="1992238"/>
            <a:chExt cx="7071373" cy="11910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5032910-368F-F5BC-6C80-EF40B51427D4}"/>
                </a:ext>
              </a:extLst>
            </p:cNvPr>
            <p:cNvSpPr/>
            <p:nvPr/>
          </p:nvSpPr>
          <p:spPr>
            <a:xfrm>
              <a:off x="4385981" y="2321021"/>
              <a:ext cx="7071373" cy="86231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sz="2800" dirty="0">
                  <a:solidFill>
                    <a:schemeClr val="tx1"/>
                  </a:solidFill>
                </a:rPr>
                <a:t>Any planar graph admits a circle packing.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1A96F21-F9FB-9AA8-FFD8-1CB8567A6572}"/>
                </a:ext>
              </a:extLst>
            </p:cNvPr>
            <p:cNvSpPr/>
            <p:nvPr/>
          </p:nvSpPr>
          <p:spPr>
            <a:xfrm>
              <a:off x="4758461" y="1992238"/>
              <a:ext cx="5875331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Theorem </a:t>
              </a:r>
              <a:r>
                <a:rPr lang="en-GB" sz="2400" dirty="0">
                  <a:solidFill>
                    <a:schemeClr val="tx1"/>
                  </a:solidFill>
                </a:rPr>
                <a:t>(</a:t>
              </a:r>
              <a:r>
                <a:rPr lang="en-GB" sz="2400" dirty="0" err="1">
                  <a:solidFill>
                    <a:schemeClr val="tx1"/>
                  </a:solidFill>
                </a:rPr>
                <a:t>Koebe</a:t>
              </a:r>
              <a:r>
                <a:rPr lang="en-GB" sz="2400" dirty="0">
                  <a:solidFill>
                    <a:schemeClr val="tx1"/>
                  </a:solidFill>
                </a:rPr>
                <a:t>-Andreev-Thurston)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55B3DC-88A2-7C5F-2F51-6E68A9337ABB}"/>
              </a:ext>
            </a:extLst>
          </p:cNvPr>
          <p:cNvGrpSpPr/>
          <p:nvPr/>
        </p:nvGrpSpPr>
        <p:grpSpPr>
          <a:xfrm>
            <a:off x="4385981" y="3962411"/>
            <a:ext cx="7071373" cy="1656851"/>
            <a:chOff x="4385981" y="3962411"/>
            <a:chExt cx="7071373" cy="1656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F17B7AF-E85B-9CCF-72CB-E04088489949}"/>
                    </a:ext>
                  </a:extLst>
                </p:cNvPr>
                <p:cNvSpPr/>
                <p:nvPr/>
              </p:nvSpPr>
              <p:spPr>
                <a:xfrm>
                  <a:off x="4385981" y="4291194"/>
                  <a:ext cx="7071373" cy="132806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constant radius ratio circle packing</a:t>
                  </a:r>
                </a:p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quadratic growth </a:t>
                  </a:r>
                </a:p>
              </p:txBody>
            </p:sp>
          </mc:Choice>
          <mc:Fallback xmlns="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F17B7AF-E85B-9CCF-72CB-E04088489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981" y="4291194"/>
                  <a:ext cx="7071373" cy="1328068"/>
                </a:xfrm>
                <a:prstGeom prst="roundRect">
                  <a:avLst/>
                </a:prstGeom>
                <a:blipFill>
                  <a:blip r:embed="rId2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979226D-F81C-BBE5-7AE5-F61790161625}"/>
                </a:ext>
              </a:extLst>
            </p:cNvPr>
            <p:cNvSpPr/>
            <p:nvPr/>
          </p:nvSpPr>
          <p:spPr>
            <a:xfrm>
              <a:off x="4758461" y="3962411"/>
              <a:ext cx="2689601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Observation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E51B93-52E0-1EDC-4086-34C37FA79E77}"/>
                  </a:ext>
                </a:extLst>
              </p:cNvPr>
              <p:cNvSpPr txBox="1"/>
              <p:nvPr/>
            </p:nvSpPr>
            <p:spPr>
              <a:xfrm>
                <a:off x="4682576" y="3328882"/>
                <a:ext cx="6453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radius</m:t>
                      </m:r>
                      <m: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radius</m:t>
                          </m:r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radius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E51B93-52E0-1EDC-4086-34C37FA79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576" y="3328882"/>
                <a:ext cx="64534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1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Tiling lattices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9BFA-3AB5-4DB0-685F-2C99BD6D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6" y="2655690"/>
            <a:ext cx="4327989" cy="3643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79CF77-33F5-A326-B5F4-FDBC893A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37" y="2655690"/>
            <a:ext cx="4329003" cy="3643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42AE0-4C90-314D-260D-6B0D55C684B6}"/>
                  </a:ext>
                </a:extLst>
              </p:cNvPr>
              <p:cNvSpPr txBox="1"/>
              <p:nvPr/>
            </p:nvSpPr>
            <p:spPr>
              <a:xfrm>
                <a:off x="1075775" y="1807919"/>
                <a:ext cx="4327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Tiling of       , ratio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42AE0-4C90-314D-260D-6B0D55C68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75" y="1807919"/>
                <a:ext cx="4327989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932796A-A45E-27C1-E332-318810E56BC1}"/>
              </a:ext>
            </a:extLst>
          </p:cNvPr>
          <p:cNvSpPr/>
          <p:nvPr/>
        </p:nvSpPr>
        <p:spPr>
          <a:xfrm>
            <a:off x="2836984" y="1807919"/>
            <a:ext cx="531447" cy="5314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0154FB-F3D2-45C8-782C-A5B0088C7943}"/>
                  </a:ext>
                </a:extLst>
              </p:cNvPr>
              <p:cNvSpPr txBox="1"/>
              <p:nvPr/>
            </p:nvSpPr>
            <p:spPr>
              <a:xfrm>
                <a:off x="6788743" y="1859438"/>
                <a:ext cx="4327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Tiling of       , ratio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=0.268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0154FB-F3D2-45C8-782C-A5B0088C7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43" y="1859438"/>
                <a:ext cx="4327989" cy="523220"/>
              </a:xfrm>
              <a:prstGeom prst="rect">
                <a:avLst/>
              </a:prstGeom>
              <a:blipFill>
                <a:blip r:embed="rId5"/>
                <a:stretch>
                  <a:fillRect l="-2958" t="-11628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169E5E6-CDFB-99A7-3DCE-340FA8DEBC00}"/>
              </a:ext>
            </a:extLst>
          </p:cNvPr>
          <p:cNvSpPr/>
          <p:nvPr/>
        </p:nvSpPr>
        <p:spPr>
          <a:xfrm>
            <a:off x="8311663" y="1723544"/>
            <a:ext cx="429846" cy="69197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5A5F0-D7A3-32B9-2387-CEE457DDB830}"/>
              </a:ext>
            </a:extLst>
          </p:cNvPr>
          <p:cNvGrpSpPr/>
          <p:nvPr/>
        </p:nvGrpSpPr>
        <p:grpSpPr>
          <a:xfrm>
            <a:off x="2643467" y="1807919"/>
            <a:ext cx="7071373" cy="3608090"/>
            <a:chOff x="2885744" y="2106234"/>
            <a:chExt cx="7071373" cy="36080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CB2EC1-165E-75DB-4EF7-9B28F73DE9A3}"/>
                </a:ext>
              </a:extLst>
            </p:cNvPr>
            <p:cNvGrpSpPr/>
            <p:nvPr/>
          </p:nvGrpSpPr>
          <p:grpSpPr>
            <a:xfrm>
              <a:off x="2885744" y="2106234"/>
              <a:ext cx="7071373" cy="3608090"/>
              <a:chOff x="4385981" y="3962411"/>
              <a:chExt cx="7071373" cy="360809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13276B1-2FAF-4EA5-3112-CC5F32257FCE}"/>
                  </a:ext>
                </a:extLst>
              </p:cNvPr>
              <p:cNvSpPr/>
              <p:nvPr/>
            </p:nvSpPr>
            <p:spPr>
              <a:xfrm>
                <a:off x="4385981" y="4291193"/>
                <a:ext cx="7071373" cy="327930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Bethe lattice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(Infinite regular tree)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F4E171A-3DBE-85DE-C91B-3B1923D1EC5A}"/>
                  </a:ext>
                </a:extLst>
              </p:cNvPr>
              <p:cNvSpPr/>
              <p:nvPr/>
            </p:nvSpPr>
            <p:spPr>
              <a:xfrm>
                <a:off x="4758461" y="3962411"/>
                <a:ext cx="2689601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dirty="0">
                    <a:solidFill>
                      <a:schemeClr val="tx1"/>
                    </a:solidFill>
                  </a:rPr>
                  <a:t>Nonexample</a:t>
                </a:r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FBB132D-0820-A7D0-CE1C-BA1E35B7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9137" y="2599191"/>
              <a:ext cx="2946668" cy="295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3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bbon: Tilted Up 19">
            <a:extLst>
              <a:ext uri="{FF2B5EF4-FFF2-40B4-BE49-F238E27FC236}">
                <a16:creationId xmlns:a16="http://schemas.microsoft.com/office/drawing/2014/main" id="{9D84874F-9C43-9AA6-9334-76E716B0C47B}"/>
              </a:ext>
            </a:extLst>
          </p:cNvPr>
          <p:cNvSpPr/>
          <p:nvPr/>
        </p:nvSpPr>
        <p:spPr>
          <a:xfrm>
            <a:off x="1345568" y="416703"/>
            <a:ext cx="9627232" cy="1430314"/>
          </a:xfrm>
          <a:prstGeom prst="ribbon2">
            <a:avLst>
              <a:gd name="adj1" fmla="val 11695"/>
              <a:gd name="adj2" fmla="val 75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Lazy-marginal-sampler party-goers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[Anand-Jerrum’22,23]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42313-4C4F-F47E-772E-C7AD2DFE7EFF}"/>
              </a:ext>
            </a:extLst>
          </p:cNvPr>
          <p:cNvSpPr/>
          <p:nvPr/>
        </p:nvSpPr>
        <p:spPr>
          <a:xfrm>
            <a:off x="3582582" y="5330632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 and more?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E8E9D8-6E0B-10CD-21D5-C58F41B48A54}"/>
              </a:ext>
            </a:extLst>
          </p:cNvPr>
          <p:cNvGrpSpPr/>
          <p:nvPr/>
        </p:nvGrpSpPr>
        <p:grpSpPr>
          <a:xfrm>
            <a:off x="6061244" y="1947818"/>
            <a:ext cx="5292556" cy="1449832"/>
            <a:chOff x="572474" y="2370512"/>
            <a:chExt cx="5292556" cy="1449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4D2B07D-C191-08A2-051B-5E5A88E7B075}"/>
                    </a:ext>
                  </a:extLst>
                </p:cNvPr>
                <p:cNvSpPr/>
                <p:nvPr/>
              </p:nvSpPr>
              <p:spPr>
                <a:xfrm>
                  <a:off x="838197" y="2733006"/>
                  <a:ext cx="5026833" cy="108733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Random </a:t>
                  </a:r>
                  <a14:m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a14:m>
                  <a:r>
                    <a:rPr kumimoji="0" lang="en-GB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-SAT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rPr>
                    <a:t>[He-Wu-Yang’23]</a:t>
                  </a:r>
                  <a:endPara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4D2B07D-C191-08A2-051B-5E5A88E7B0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7" y="2733006"/>
                  <a:ext cx="5026833" cy="108733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29A4E9-4B1C-7AA4-B80D-4E99A4BC3BA7}"/>
                </a:ext>
              </a:extLst>
            </p:cNvPr>
            <p:cNvSpPr/>
            <p:nvPr/>
          </p:nvSpPr>
          <p:spPr>
            <a:xfrm>
              <a:off x="572474" y="2370512"/>
              <a:ext cx="1894818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14:45 today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46D71-131E-5F0C-7838-5A588202BEF5}"/>
              </a:ext>
            </a:extLst>
          </p:cNvPr>
          <p:cNvGrpSpPr/>
          <p:nvPr/>
        </p:nvGrpSpPr>
        <p:grpSpPr>
          <a:xfrm>
            <a:off x="572474" y="1951770"/>
            <a:ext cx="5292556" cy="1449832"/>
            <a:chOff x="572474" y="2370512"/>
            <a:chExt cx="5292556" cy="14498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F00C32-EFE6-6755-A8F9-F347ACFC710C}"/>
                </a:ext>
              </a:extLst>
            </p:cNvPr>
            <p:cNvSpPr/>
            <p:nvPr/>
          </p:nvSpPr>
          <p:spPr>
            <a:xfrm>
              <a:off x="838197" y="2733006"/>
              <a:ext cx="5026833" cy="1087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Non-atomic LLL</a:t>
              </a:r>
            </a:p>
            <a:p>
              <a:pPr algn="ctr"/>
              <a:r>
                <a:rPr lang="en-GB" sz="2000" b="1" dirty="0">
                  <a:solidFill>
                    <a:srgbClr val="7030A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[He-Wang-Yin’22]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C06587-F6D3-1815-48EE-4B4EBA2E9EF6}"/>
                </a:ext>
              </a:extLst>
            </p:cNvPr>
            <p:cNvSpPr/>
            <p:nvPr/>
          </p:nvSpPr>
          <p:spPr>
            <a:xfrm>
              <a:off x="572474" y="2370512"/>
              <a:ext cx="1894818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09:45 today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A3E271-B714-39F0-7DFA-E98E93DEC0CA}"/>
              </a:ext>
            </a:extLst>
          </p:cNvPr>
          <p:cNvGrpSpPr/>
          <p:nvPr/>
        </p:nvGrpSpPr>
        <p:grpSpPr>
          <a:xfrm>
            <a:off x="572474" y="3573859"/>
            <a:ext cx="5292556" cy="1449832"/>
            <a:chOff x="572474" y="2370512"/>
            <a:chExt cx="5292556" cy="14498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8F1E06A-1390-ABA2-7501-983FFF6AEA70}"/>
                </a:ext>
              </a:extLst>
            </p:cNvPr>
            <p:cNvSpPr/>
            <p:nvPr/>
          </p:nvSpPr>
          <p:spPr>
            <a:xfrm>
              <a:off x="838197" y="2733006"/>
              <a:ext cx="5026833" cy="1087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Derandomising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MCMC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[Feng-Guo-Wang-W.-Yin’23]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2A5DDD-461D-BC8D-9961-1EA14010446B}"/>
                </a:ext>
              </a:extLst>
            </p:cNvPr>
            <p:cNvSpPr/>
            <p:nvPr/>
          </p:nvSpPr>
          <p:spPr>
            <a:xfrm>
              <a:off x="572474" y="2370512"/>
              <a:ext cx="1873741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11:00 today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A00B17-2307-0CA8-E7DA-1E1CCEA16502}"/>
              </a:ext>
            </a:extLst>
          </p:cNvPr>
          <p:cNvGrpSpPr/>
          <p:nvPr/>
        </p:nvGrpSpPr>
        <p:grpSpPr>
          <a:xfrm>
            <a:off x="6061244" y="3573859"/>
            <a:ext cx="5292556" cy="1449832"/>
            <a:chOff x="572474" y="2370512"/>
            <a:chExt cx="5292556" cy="144983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2F8B218-8047-3CA7-1A22-AF72FE42D30B}"/>
                </a:ext>
              </a:extLst>
            </p:cNvPr>
            <p:cNvSpPr/>
            <p:nvPr/>
          </p:nvSpPr>
          <p:spPr>
            <a:xfrm>
              <a:off x="838197" y="2733006"/>
              <a:ext cx="5026833" cy="1087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Sub-quadratic counting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[This work]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6D8102B-D492-A8DD-8852-C642C54FDA79}"/>
                </a:ext>
              </a:extLst>
            </p:cNvPr>
            <p:cNvSpPr/>
            <p:nvPr/>
          </p:nvSpPr>
          <p:spPr>
            <a:xfrm>
              <a:off x="572474" y="2370512"/>
              <a:ext cx="1894818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Right now</a:t>
              </a:r>
            </a:p>
          </p:txBody>
        </p:sp>
      </p:grpSp>
      <p:pic>
        <p:nvPicPr>
          <p:cNvPr id="3" name="Graphic 2" descr="Bunting with solid fill">
            <a:extLst>
              <a:ext uri="{FF2B5EF4-FFF2-40B4-BE49-F238E27FC236}">
                <a16:creationId xmlns:a16="http://schemas.microsoft.com/office/drawing/2014/main" id="{229C6176-5EFD-4127-15A1-BB99422F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656" y="233652"/>
            <a:ext cx="914400" cy="914400"/>
          </a:xfrm>
          <a:prstGeom prst="rect">
            <a:avLst/>
          </a:prstGeom>
        </p:spPr>
      </p:pic>
      <p:pic>
        <p:nvPicPr>
          <p:cNvPr id="6" name="Graphic 5" descr="Bunting with solid fill">
            <a:extLst>
              <a:ext uri="{FF2B5EF4-FFF2-40B4-BE49-F238E27FC236}">
                <a16:creationId xmlns:a16="http://schemas.microsoft.com/office/drawing/2014/main" id="{139EFBCC-D37A-87B8-C25E-F9EB74103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79281" y="273596"/>
            <a:ext cx="1073063" cy="914400"/>
          </a:xfrm>
          <a:prstGeom prst="rect">
            <a:avLst/>
          </a:prstGeom>
        </p:spPr>
      </p:pic>
      <p:pic>
        <p:nvPicPr>
          <p:cNvPr id="8" name="Graphic 7" descr="Balloons with solid fill">
            <a:extLst>
              <a:ext uri="{FF2B5EF4-FFF2-40B4-BE49-F238E27FC236}">
                <a16:creationId xmlns:a16="http://schemas.microsoft.com/office/drawing/2014/main" id="{67AB5EF4-0771-AF75-2E6B-FA7FEFBE0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9344" y="46465"/>
            <a:ext cx="914400" cy="914400"/>
          </a:xfrm>
          <a:prstGeom prst="rect">
            <a:avLst/>
          </a:prstGeom>
        </p:spPr>
      </p:pic>
      <p:pic>
        <p:nvPicPr>
          <p:cNvPr id="11" name="Graphic 10" descr="Confetti ball with solid fill">
            <a:extLst>
              <a:ext uri="{FF2B5EF4-FFF2-40B4-BE49-F238E27FC236}">
                <a16:creationId xmlns:a16="http://schemas.microsoft.com/office/drawing/2014/main" id="{61B7FBE9-F1E7-DAFF-F818-6430B423C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32032" y="46465"/>
            <a:ext cx="914400" cy="914400"/>
          </a:xfrm>
          <a:prstGeom prst="rect">
            <a:avLst/>
          </a:prstGeom>
        </p:spPr>
      </p:pic>
      <p:pic>
        <p:nvPicPr>
          <p:cNvPr id="1026" name="Picture 2" descr="thinking face&quot; Emoji - Download for free – Iconduck">
            <a:extLst>
              <a:ext uri="{FF2B5EF4-FFF2-40B4-BE49-F238E27FC236}">
                <a16:creationId xmlns:a16="http://schemas.microsoft.com/office/drawing/2014/main" id="{E2586D69-BA8B-8127-48ED-E4A6E7E9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37" y="5199900"/>
            <a:ext cx="1386164" cy="146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tying Face Emoji 🥳">
            <a:extLst>
              <a:ext uri="{FF2B5EF4-FFF2-40B4-BE49-F238E27FC236}">
                <a16:creationId xmlns:a16="http://schemas.microsoft.com/office/drawing/2014/main" id="{D07235B6-6B50-2A4F-8BBB-A2513349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7911">
            <a:off x="284075" y="5516104"/>
            <a:ext cx="1108244" cy="110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🎉 Party Popper Emoji, Tada Emoji">
            <a:extLst>
              <a:ext uri="{FF2B5EF4-FFF2-40B4-BE49-F238E27FC236}">
                <a16:creationId xmlns:a16="http://schemas.microsoft.com/office/drawing/2014/main" id="{49C5C3FE-F7DD-1C08-FE20-52D873A0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498" flipH="1">
            <a:off x="10660497" y="5201159"/>
            <a:ext cx="1386608" cy="13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7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77A-FE6C-8718-0F63-2033B231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concrete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8E924-B3F9-4ED8-AD6E-498377FFB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Strongly sub-quadratic counting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Sub-quadratic counting </a:t>
                </a:r>
                <a:r>
                  <a:rPr lang="en-GB" i="1" dirty="0">
                    <a:solidFill>
                      <a:srgbClr val="FF0000"/>
                    </a:solidFill>
                  </a:rPr>
                  <a:t>without</a:t>
                </a:r>
                <a:r>
                  <a:rPr lang="en-GB" dirty="0">
                    <a:solidFill>
                      <a:srgbClr val="FF0000"/>
                    </a:solidFill>
                  </a:rPr>
                  <a:t> SSM </a:t>
                </a:r>
                <a:r>
                  <a:rPr lang="en-GB" dirty="0"/>
                  <a:t>(e.g., on hypergraphs)?</a:t>
                </a:r>
              </a:p>
              <a:p>
                <a:endParaRPr lang="en-GB" dirty="0"/>
              </a:p>
              <a:p>
                <a:r>
                  <a:rPr lang="en-GB" dirty="0"/>
                  <a:t>Fine-grained inter-reduction between different parameter regimes?</a:t>
                </a: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algorithm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/>
                  <a:t>  on hard-core model</a:t>
                </a: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algorithm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8E924-B3F9-4ED8-AD6E-498377FFB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85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arXiv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2306.14867</a:t>
            </a:r>
          </a:p>
        </p:txBody>
      </p: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/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1172 0.0395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1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4875 0.118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1731 -0.1680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4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8047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6580</TotalTime>
  <Words>2041</Words>
  <Application>Microsoft Office PowerPoint</Application>
  <PresentationFormat>Widescreen</PresentationFormat>
  <Paragraphs>616</Paragraphs>
  <Slides>54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Arial Black</vt:lpstr>
      <vt:lpstr>Calibri</vt:lpstr>
      <vt:lpstr>Cambria</vt:lpstr>
      <vt:lpstr>Cambria Math</vt:lpstr>
      <vt:lpstr>Courier New</vt:lpstr>
      <vt:lpstr>Office Theme</vt:lpstr>
      <vt:lpstr>Approximate counting for spin systems  in sub-quadratic time</vt:lpstr>
      <vt:lpstr>Hard-core model</vt:lpstr>
      <vt:lpstr>Approximate counting</vt:lpstr>
      <vt:lpstr>Approximate counting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Approximate counting: hard-core</vt:lpstr>
      <vt:lpstr>Our contributions</vt:lpstr>
      <vt:lpstr>Weitz’s algorithm</vt:lpstr>
      <vt:lpstr>Weitz’s algorithm</vt:lpstr>
      <vt:lpstr>Using Weitz’s for reduction</vt:lpstr>
      <vt:lpstr>Weitz’s algorithm</vt:lpstr>
      <vt:lpstr>Speeding up Weitz’s</vt:lpstr>
      <vt:lpstr>Speeding up Weitz’s</vt:lpstr>
      <vt:lpstr>New estimator (ideally)</vt:lpstr>
      <vt:lpstr>Speeding up Weitz’s</vt:lpstr>
      <vt:lpstr>Tool: Anand-Jerrum [Anand-Jerrum’22,23]</vt:lpstr>
      <vt:lpstr>New estimator</vt:lpstr>
      <vt:lpstr>Full algorithm</vt:lpstr>
      <vt:lpstr>New marginal estimator</vt:lpstr>
      <vt:lpstr>New marginal estimator</vt:lpstr>
      <vt:lpstr>New marginal estimator</vt:lpstr>
      <vt:lpstr>Beyond hard-core?</vt:lpstr>
      <vt:lpstr>Beyond hard-core?</vt:lpstr>
      <vt:lpstr>Beyond hard-core?</vt:lpstr>
      <vt:lpstr>Beyond hard-core?</vt:lpstr>
      <vt:lpstr>Attempt #1</vt:lpstr>
      <vt:lpstr>Attempt #1</vt:lpstr>
      <vt:lpstr>Attempt #2</vt:lpstr>
      <vt:lpstr>Attempt #3</vt:lpstr>
      <vt:lpstr>Attempt #3</vt:lpstr>
      <vt:lpstr>Attempt #3</vt:lpstr>
      <vt:lpstr>Attempt #3</vt:lpstr>
      <vt:lpstr>Detour: linear-size boundary</vt:lpstr>
      <vt:lpstr>Quadratic-growth planar graphs</vt:lpstr>
      <vt:lpstr>Quadratic-growth planar graphs</vt:lpstr>
      <vt:lpstr>Tiling lattices</vt:lpstr>
      <vt:lpstr>PowerPoint Presentation</vt:lpstr>
      <vt:lpstr>More concrete problems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Jiaheng Wang</cp:lastModifiedBy>
  <cp:revision>200</cp:revision>
  <dcterms:created xsi:type="dcterms:W3CDTF">2022-11-17T13:02:05Z</dcterms:created>
  <dcterms:modified xsi:type="dcterms:W3CDTF">2023-09-13T00:18:01Z</dcterms:modified>
</cp:coreProperties>
</file>