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5" r:id="rId2"/>
    <p:sldId id="358" r:id="rId3"/>
    <p:sldId id="323" r:id="rId4"/>
    <p:sldId id="325" r:id="rId5"/>
    <p:sldId id="326" r:id="rId6"/>
    <p:sldId id="328" r:id="rId7"/>
    <p:sldId id="324" r:id="rId8"/>
    <p:sldId id="329" r:id="rId9"/>
    <p:sldId id="331" r:id="rId10"/>
    <p:sldId id="371" r:id="rId11"/>
    <p:sldId id="370" r:id="rId12"/>
    <p:sldId id="372" r:id="rId13"/>
    <p:sldId id="373" r:id="rId14"/>
    <p:sldId id="374" r:id="rId15"/>
    <p:sldId id="375" r:id="rId16"/>
    <p:sldId id="376" r:id="rId17"/>
    <p:sldId id="344" r:id="rId18"/>
    <p:sldId id="368" r:id="rId19"/>
    <p:sldId id="346" r:id="rId20"/>
    <p:sldId id="357" r:id="rId21"/>
    <p:sldId id="359" r:id="rId22"/>
    <p:sldId id="343" r:id="rId23"/>
    <p:sldId id="378" r:id="rId24"/>
    <p:sldId id="377" r:id="rId25"/>
    <p:sldId id="379" r:id="rId26"/>
    <p:sldId id="366" r:id="rId27"/>
    <p:sldId id="380" r:id="rId28"/>
    <p:sldId id="381" r:id="rId29"/>
    <p:sldId id="383" r:id="rId30"/>
    <p:sldId id="384" r:id="rId31"/>
    <p:sldId id="385" r:id="rId32"/>
    <p:sldId id="386" r:id="rId33"/>
    <p:sldId id="387" r:id="rId34"/>
    <p:sldId id="388" r:id="rId35"/>
    <p:sldId id="363" r:id="rId36"/>
    <p:sldId id="389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50" r:id="rId45"/>
    <p:sldId id="347" r:id="rId46"/>
    <p:sldId id="356" r:id="rId47"/>
    <p:sldId id="351" r:id="rId48"/>
    <p:sldId id="354" r:id="rId49"/>
    <p:sldId id="364" r:id="rId50"/>
    <p:sldId id="365" r:id="rId51"/>
    <p:sldId id="353" r:id="rId52"/>
    <p:sldId id="398" r:id="rId53"/>
    <p:sldId id="399" r:id="rId54"/>
    <p:sldId id="360" r:id="rId55"/>
    <p:sldId id="352" r:id="rId56"/>
    <p:sldId id="355" r:id="rId57"/>
    <p:sldId id="316" r:id="rId58"/>
    <p:sldId id="362" r:id="rId59"/>
    <p:sldId id="30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B592"/>
    <a:srgbClr val="FF00FF"/>
    <a:srgbClr val="F8F8F8"/>
    <a:srgbClr val="EAEAEA"/>
    <a:srgbClr val="DDDDDD"/>
    <a:srgbClr val="B2B2B2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5" Type="http://schemas.openxmlformats.org/officeDocument/2006/relationships/image" Target="../media/image35.png"/><Relationship Id="rId10" Type="http://schemas.openxmlformats.org/officeDocument/2006/relationships/image" Target="../media/image37.sv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1.png"/><Relationship Id="rId7" Type="http://schemas.openxmlformats.org/officeDocument/2006/relationships/image" Target="../media/image62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1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7" Type="http://schemas.openxmlformats.org/officeDocument/2006/relationships/image" Target="../media/image8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788" y="10595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Towards </a:t>
            </a:r>
            <a:r>
              <a:rPr lang="en-GB" sz="4800" dirty="0" err="1"/>
              <a:t>derandomising</a:t>
            </a:r>
            <a:br>
              <a:rPr lang="en-GB" sz="4800" dirty="0"/>
            </a:br>
            <a:r>
              <a:rPr lang="en-GB" sz="4800" dirty="0"/>
              <a:t>Markov chain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2756270"/>
            <a:ext cx="11511280" cy="2079890"/>
          </a:xfrm>
        </p:spPr>
        <p:txBody>
          <a:bodyPr>
            <a:normAutofit/>
          </a:bodyPr>
          <a:lstStyle/>
          <a:p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Chunyang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Yitong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Yin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Nanjing University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on 28/07/2023 at</a:t>
            </a:r>
          </a:p>
        </p:txBody>
      </p:sp>
      <p:pic>
        <p:nvPicPr>
          <p:cNvPr id="1026" name="Picture 2" descr="BARC logo">
            <a:extLst>
              <a:ext uri="{FF2B5EF4-FFF2-40B4-BE49-F238E27FC236}">
                <a16:creationId xmlns:a16="http://schemas.microsoft.com/office/drawing/2014/main" id="{264BEA77-7EC8-9099-34E8-9E1AB43F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0" y="4384040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7B7A70-B3F4-1C51-AAAF-2583D2E6C84C}"/>
              </a:ext>
            </a:extLst>
          </p:cNvPr>
          <p:cNvSpPr/>
          <p:nvPr/>
        </p:nvSpPr>
        <p:spPr>
          <a:xfrm>
            <a:off x="4255793" y="5916781"/>
            <a:ext cx="6496792" cy="726993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Markov chain Monte Carlo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1609581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456437"/>
            <a:chOff x="3165676" y="3159889"/>
            <a:chExt cx="5195105" cy="1456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1B609E-1578-380B-1166-1ECE4A26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370653" y="337980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/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Left Brace 19">
            <a:extLst>
              <a:ext uri="{FF2B5EF4-FFF2-40B4-BE49-F238E27FC236}">
                <a16:creationId xmlns:a16="http://schemas.microsoft.com/office/drawing/2014/main" id="{66873950-E6E0-A266-173A-79B394E70DA1}"/>
              </a:ext>
            </a:extLst>
          </p:cNvPr>
          <p:cNvSpPr/>
          <p:nvPr/>
        </p:nvSpPr>
        <p:spPr>
          <a:xfrm rot="16200000">
            <a:off x="8238069" y="551219"/>
            <a:ext cx="240775" cy="1527963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F439E-A8D5-7E24-1B4D-BBFD124BCB9A}"/>
              </a:ext>
            </a:extLst>
          </p:cNvPr>
          <p:cNvSpPr/>
          <p:nvPr/>
        </p:nvSpPr>
        <p:spPr>
          <a:xfrm>
            <a:off x="8147544" y="1491528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7DA0D2-ADC4-F635-A280-B2583F1129AC}"/>
              </a:ext>
            </a:extLst>
          </p:cNvPr>
          <p:cNvSpPr/>
          <p:nvPr/>
        </p:nvSpPr>
        <p:spPr>
          <a:xfrm rot="16200000">
            <a:off x="10159229" y="241014"/>
            <a:ext cx="240763" cy="2148384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2ACC25-352B-5548-F997-68609F021DF0}"/>
              </a:ext>
            </a:extLst>
          </p:cNvPr>
          <p:cNvSpPr/>
          <p:nvPr/>
        </p:nvSpPr>
        <p:spPr>
          <a:xfrm>
            <a:off x="10047414" y="1491528"/>
            <a:ext cx="232196" cy="232196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Magnifying glass with solid fill">
            <a:extLst>
              <a:ext uri="{FF2B5EF4-FFF2-40B4-BE49-F238E27FC236}">
                <a16:creationId xmlns:a16="http://schemas.microsoft.com/office/drawing/2014/main" id="{003A50C8-36AC-1251-3542-129E8DD2B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20" y="2788572"/>
            <a:ext cx="914400" cy="914400"/>
          </a:xfrm>
          <a:prstGeom prst="rect">
            <a:avLst/>
          </a:prstGeom>
        </p:spPr>
      </p:pic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B35FE883-C7C2-61CC-A832-C9DE7F79F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5487" y="445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429 -0.01111 L -0.00429 -0.01111 C -0.01015 0.02292 -0.01836 0.05602 -0.02187 0.0912 C -0.02695 0.14213 -0.00885 0.15741 0.01133 0.18981 C 0.03841 0.23356 0.04792 0.2419 0.07852 0.27824 C 0.09597 0.20417 0.08386 0.26389 0.09505 0.11875 C 0.10677 -0.03333 0.09271 0.01088 0.11263 -0.0456 C 0.15469 -0.03009 0.16485 -0.03727 0.1974 0.01667 C 0.20534 0.02986 0.20964 0.04884 0.21589 0.06505 C 0.22552 0.12801 0.23412 0.15255 0.21485 0.22616 C 0.21263 0.23472 0.20443 0.22153 0.19922 0.21921 C 0.16354 0.1794 0.12696 0.14213 0.09206 0.09977 C 0.0694 0.07199 0.04688 0.04352 0.02396 0.01667 C 0.01732 0.00903 0.01042 0.00231 0.00352 -0.00417 C 0.00104 -0.00648 -0.00299 -0.00995 -0.00429 -0.01111 Z " pathEditMode="fixed" ptsTypes="AAAAAAAAAAAAA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30794 0.2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00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4494299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061905"/>
            <a:chOff x="3165676" y="3159889"/>
            <a:chExt cx="5195105" cy="10619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6A7B3849-F37D-969A-3FBD-8929A4074B45}"/>
              </a:ext>
            </a:extLst>
          </p:cNvPr>
          <p:cNvSpPr/>
          <p:nvPr/>
        </p:nvSpPr>
        <p:spPr>
          <a:xfrm rot="16200000">
            <a:off x="9416236" y="-626949"/>
            <a:ext cx="232171" cy="3875694"/>
          </a:xfrm>
          <a:prstGeom prst="leftBrace">
            <a:avLst>
              <a:gd name="adj1" fmla="val 85421"/>
              <a:gd name="adj2" fmla="val 484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65AF3C-E40A-AE2D-B7EE-10578F63E13A}"/>
              </a:ext>
            </a:extLst>
          </p:cNvPr>
          <p:cNvSpPr/>
          <p:nvPr/>
        </p:nvSpPr>
        <p:spPr>
          <a:xfrm>
            <a:off x="9355158" y="1488199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944 -0.207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103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FCA-AF02-389B-F27F-8665F48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long run…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/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Correctness: </a:t>
                </a:r>
              </a:p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converging to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blipFill>
                <a:blip r:embed="rId2"/>
                <a:stretch>
                  <a:fillRect b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0A345-9D48-9623-061A-DECF15AB76F7}"/>
              </a:ext>
            </a:extLst>
          </p:cNvPr>
          <p:cNvSpPr/>
          <p:nvPr/>
        </p:nvSpPr>
        <p:spPr>
          <a:xfrm>
            <a:off x="6326967" y="1862691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1: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rapid mixing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9D9B9-F28A-AA44-44E1-7D889AFFDC9A}"/>
              </a:ext>
            </a:extLst>
          </p:cNvPr>
          <p:cNvSpPr/>
          <p:nvPr/>
        </p:nvSpPr>
        <p:spPr>
          <a:xfrm>
            <a:off x="3582583" y="4039834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2: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easy implementation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DD1F03-93FE-C394-4281-25203765D7D7}"/>
              </a:ext>
            </a:extLst>
          </p:cNvPr>
          <p:cNvSpPr/>
          <p:nvPr/>
        </p:nvSpPr>
        <p:spPr>
          <a:xfrm>
            <a:off x="1164772" y="3198848"/>
            <a:ext cx="1883228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Glauber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1D6BF-3684-0FC1-FA71-49C7C5178FD5}"/>
              </a:ext>
            </a:extLst>
          </p:cNvPr>
          <p:cNvSpPr/>
          <p:nvPr/>
        </p:nvSpPr>
        <p:spPr>
          <a:xfrm>
            <a:off x="3897085" y="5365105"/>
            <a:ext cx="3026229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Only look at neighbours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0C8B6-986F-5A06-6050-110280E79879}"/>
              </a:ext>
            </a:extLst>
          </p:cNvPr>
          <p:cNvSpPr/>
          <p:nvPr/>
        </p:nvSpPr>
        <p:spPr>
          <a:xfrm>
            <a:off x="6726188" y="3198847"/>
            <a:ext cx="1883228" cy="6519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Hard nut</a:t>
            </a:r>
          </a:p>
        </p:txBody>
      </p:sp>
    </p:spTree>
    <p:extLst>
      <p:ext uri="{BB962C8B-B14F-4D97-AF65-F5344CB8AC3E}">
        <p14:creationId xmlns:p14="http://schemas.microsoft.com/office/powerpoint/2010/main" val="20690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589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</a:t>
            </a:r>
            <a:r>
              <a:rPr lang="en-GB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Corollary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cap="small" dirty="0"/>
            </a:br>
            <a:r>
              <a:rPr lang="en-GB" cap="small" dirty="0"/>
              <a:t>Deterministic 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819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Deterministic counting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30427D-C79A-730A-B923-3B29409864E5}"/>
              </a:ext>
            </a:extLst>
          </p:cNvPr>
          <p:cNvCxnSpPr>
            <a:cxnSpLocks/>
          </p:cNvCxnSpPr>
          <p:nvPr/>
        </p:nvCxnSpPr>
        <p:spPr>
          <a:xfrm>
            <a:off x="838200" y="3962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BFCA58-9866-2AFC-7666-AECC324CD324}"/>
              </a:ext>
            </a:extLst>
          </p:cNvPr>
          <p:cNvCxnSpPr>
            <a:cxnSpLocks/>
          </p:cNvCxnSpPr>
          <p:nvPr/>
        </p:nvCxnSpPr>
        <p:spPr>
          <a:xfrm>
            <a:off x="6052458" y="1810430"/>
            <a:ext cx="0" cy="463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DCBF-3D63-1415-B814-19B73E5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0" y="1625038"/>
            <a:ext cx="1839686" cy="1640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BE36F-B815-FC63-B543-B6B843CE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05" y="1512150"/>
            <a:ext cx="1709581" cy="1866218"/>
          </a:xfrm>
          <a:prstGeom prst="rect">
            <a:avLst/>
          </a:prstGeom>
        </p:spPr>
      </p:pic>
      <p:sp>
        <p:nvSpPr>
          <p:cNvPr id="15" name="Equals 14">
            <a:extLst>
              <a:ext uri="{FF2B5EF4-FFF2-40B4-BE49-F238E27FC236}">
                <a16:creationId xmlns:a16="http://schemas.microsoft.com/office/drawing/2014/main" id="{C562A82C-0C34-0A39-40B9-26411F3E3C7C}"/>
              </a:ext>
            </a:extLst>
          </p:cNvPr>
          <p:cNvSpPr/>
          <p:nvPr/>
        </p:nvSpPr>
        <p:spPr>
          <a:xfrm>
            <a:off x="2968818" y="2213440"/>
            <a:ext cx="620485" cy="44631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94283-2F1A-73C2-B8E8-61A87F0D0629}"/>
              </a:ext>
            </a:extLst>
          </p:cNvPr>
          <p:cNvSpPr txBox="1"/>
          <p:nvPr/>
        </p:nvSpPr>
        <p:spPr>
          <a:xfrm>
            <a:off x="1251857" y="3439180"/>
            <a:ext cx="4887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Correlation decay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[Weitz’</a:t>
            </a:r>
            <a:r>
              <a:rPr lang="en-GB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GB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6BFF6-DFA6-4A25-4F35-FAC78B2B5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092" b="7344"/>
          <a:stretch/>
        </p:blipFill>
        <p:spPr>
          <a:xfrm>
            <a:off x="6265516" y="1462326"/>
            <a:ext cx="3559103" cy="2349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E2E5B0-8491-9FAA-B8C2-CC7BA48AC561}"/>
              </a:ext>
            </a:extLst>
          </p:cNvPr>
          <p:cNvSpPr txBox="1"/>
          <p:nvPr/>
        </p:nvSpPr>
        <p:spPr>
          <a:xfrm>
            <a:off x="6553200" y="3127363"/>
            <a:ext cx="4800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tx1"/>
                </a:solidFill>
              </a:rPr>
              <a:t>Zero-freeness </a:t>
            </a:r>
          </a:p>
          <a:p>
            <a:pPr algn="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[Barvinok’16, Patel-Regts’17]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EE203-7395-3566-49F1-8770802DF839}"/>
              </a:ext>
            </a:extLst>
          </p:cNvPr>
          <p:cNvSpPr txBox="1"/>
          <p:nvPr/>
        </p:nvSpPr>
        <p:spPr>
          <a:xfrm>
            <a:off x="661434" y="5763609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Linear programming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[Moitra’19, Guo-Liao-Lu-Zhang’20, Jain-Pham-Vuong’21a]</a:t>
            </a:r>
            <a:endParaRPr lang="en-GB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E18BA-3C54-385A-2004-C8519B202562}"/>
              </a:ext>
            </a:extLst>
          </p:cNvPr>
          <p:cNvSpPr txBox="1"/>
          <p:nvPr/>
        </p:nvSpPr>
        <p:spPr>
          <a:xfrm>
            <a:off x="6236218" y="5814573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Cluster expansion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[Helmuth-Perkins-Regts’20, Jenssen-Keevash-Perkins’20]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8B02C-05D6-934A-EA84-30341418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88" y="4365413"/>
            <a:ext cx="1416503" cy="75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E259C-A073-F68E-FDD9-0FA7DD61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995" y="5122038"/>
            <a:ext cx="1416503" cy="31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B4E97-34FC-4C23-1664-5C3C228BF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18" y="4099305"/>
            <a:ext cx="1970317" cy="832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41BCD5-CE4C-3D27-2B66-10AD5B167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062" y="4994208"/>
            <a:ext cx="1416504" cy="689239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3D9B5D2-64AA-F04A-A777-19595E56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1" y="4170086"/>
            <a:ext cx="4992387" cy="1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1A1DEF-9F13-4085-665E-72B7BE4B7ABA}"/>
              </a:ext>
            </a:extLst>
          </p:cNvPr>
          <p:cNvSpPr/>
          <p:nvPr/>
        </p:nvSpPr>
        <p:spPr>
          <a:xfrm>
            <a:off x="3077461" y="3326327"/>
            <a:ext cx="5962454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FP</a:t>
            </a:r>
            <a:r>
              <a:rPr lang="en-GB" sz="4000" b="1" dirty="0">
                <a:solidFill>
                  <a:srgbClr val="FF0000"/>
                </a:solidFill>
              </a:rPr>
              <a:t>T</a:t>
            </a:r>
            <a:r>
              <a:rPr lang="en-GB" sz="4000" b="1" dirty="0">
                <a:solidFill>
                  <a:schemeClr val="tx1"/>
                </a:solidFill>
              </a:rPr>
              <a:t>AS from MC</a:t>
            </a:r>
            <a:r>
              <a:rPr lang="en-GB" sz="4000" b="1" dirty="0">
                <a:solidFill>
                  <a:srgbClr val="FF0000"/>
                </a:solidFill>
              </a:rPr>
              <a:t>MC</a:t>
            </a:r>
            <a:r>
              <a:rPr lang="en-GB" sz="4000" b="1" dirty="0">
                <a:solidFill>
                  <a:schemeClr val="tx1"/>
                </a:solidFill>
              </a:rPr>
              <a:t>?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/>
      <p:bldP spid="21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6F56D6-60EB-0FCF-A9D1-757176D8DBC5}"/>
              </a:ext>
            </a:extLst>
          </p:cNvPr>
          <p:cNvSpPr/>
          <p:nvPr/>
        </p:nvSpPr>
        <p:spPr>
          <a:xfrm>
            <a:off x="5998028" y="1379227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37444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652F72-7A38-C0F6-2BBF-BDE765DDEDE7}"/>
              </a:ext>
            </a:extLst>
          </p:cNvPr>
          <p:cNvSpPr/>
          <p:nvPr/>
        </p:nvSpPr>
        <p:spPr>
          <a:xfrm>
            <a:off x="1709192" y="5081702"/>
            <a:ext cx="905677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 we really need so many random numbers?</a:t>
            </a:r>
          </a:p>
        </p:txBody>
      </p:sp>
    </p:spTree>
    <p:extLst>
      <p:ext uri="{BB962C8B-B14F-4D97-AF65-F5344CB8AC3E}">
        <p14:creationId xmlns:p14="http://schemas.microsoft.com/office/powerpoint/2010/main" val="19998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2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F30DBF6-C0C1-590F-333B-E61A794A79D7}"/>
              </a:ext>
            </a:extLst>
          </p:cNvPr>
          <p:cNvSpPr/>
          <p:nvPr/>
        </p:nvSpPr>
        <p:spPr>
          <a:xfrm rot="10800000">
            <a:off x="7498504" y="2056575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87C179-5EF2-CADD-B401-EAD47A4E3C2D}"/>
              </a:ext>
            </a:extLst>
          </p:cNvPr>
          <p:cNvCxnSpPr/>
          <p:nvPr/>
        </p:nvCxnSpPr>
        <p:spPr>
          <a:xfrm>
            <a:off x="7429054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E65974-8983-C283-BA00-2E275F1ACF83}"/>
              </a:ext>
            </a:extLst>
          </p:cNvPr>
          <p:cNvCxnSpPr/>
          <p:nvPr/>
        </p:nvCxnSpPr>
        <p:spPr>
          <a:xfrm>
            <a:off x="11339369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9898C7-E87D-27FA-3D72-00624635EA88}"/>
              </a:ext>
            </a:extLst>
          </p:cNvPr>
          <p:cNvCxnSpPr>
            <a:cxnSpLocks/>
          </p:cNvCxnSpPr>
          <p:nvPr/>
        </p:nvCxnSpPr>
        <p:spPr>
          <a:xfrm>
            <a:off x="7429054" y="2785780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D1912-BC2E-DCB0-002E-08F0E0D965E0}"/>
              </a:ext>
            </a:extLst>
          </p:cNvPr>
          <p:cNvCxnSpPr>
            <a:cxnSpLocks/>
          </p:cNvCxnSpPr>
          <p:nvPr/>
        </p:nvCxnSpPr>
        <p:spPr>
          <a:xfrm>
            <a:off x="8991636" y="2565861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/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/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/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5A58E6B-069A-E0F4-9544-49A3E7BC0016}"/>
              </a:ext>
            </a:extLst>
          </p:cNvPr>
          <p:cNvSpPr/>
          <p:nvPr/>
        </p:nvSpPr>
        <p:spPr>
          <a:xfrm rot="10800000">
            <a:off x="7488680" y="46259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AC803-6242-6553-1E02-3283524987A0}"/>
              </a:ext>
            </a:extLst>
          </p:cNvPr>
          <p:cNvCxnSpPr/>
          <p:nvPr/>
        </p:nvCxnSpPr>
        <p:spPr>
          <a:xfrm>
            <a:off x="7419230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52EADA-7023-B261-B7E9-7ED1E5104925}"/>
              </a:ext>
            </a:extLst>
          </p:cNvPr>
          <p:cNvCxnSpPr/>
          <p:nvPr/>
        </p:nvCxnSpPr>
        <p:spPr>
          <a:xfrm>
            <a:off x="11329545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57CD3-6CE6-E7C6-5D7D-EE767A9093FD}"/>
              </a:ext>
            </a:extLst>
          </p:cNvPr>
          <p:cNvCxnSpPr>
            <a:cxnSpLocks/>
          </p:cNvCxnSpPr>
          <p:nvPr/>
        </p:nvCxnSpPr>
        <p:spPr>
          <a:xfrm>
            <a:off x="7419230" y="5355125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/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/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8" name="Left Brace 67">
            <a:extLst>
              <a:ext uri="{FF2B5EF4-FFF2-40B4-BE49-F238E27FC236}">
                <a16:creationId xmlns:a16="http://schemas.microsoft.com/office/drawing/2014/main" id="{457A3EF5-5EB0-007A-E595-47A13900ED17}"/>
              </a:ext>
            </a:extLst>
          </p:cNvPr>
          <p:cNvSpPr/>
          <p:nvPr/>
        </p:nvSpPr>
        <p:spPr>
          <a:xfrm rot="16200000">
            <a:off x="8068647" y="2281572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1A45EE-2F5A-DB3E-9F7B-AD4168D7C451}"/>
              </a:ext>
            </a:extLst>
          </p:cNvPr>
          <p:cNvSpPr/>
          <p:nvPr/>
        </p:nvSpPr>
        <p:spPr>
          <a:xfrm>
            <a:off x="10042049" y="3201047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59A8229D-3A59-A899-065E-D42F72672226}"/>
              </a:ext>
            </a:extLst>
          </p:cNvPr>
          <p:cNvSpPr/>
          <p:nvPr/>
        </p:nvSpPr>
        <p:spPr>
          <a:xfrm rot="16200000">
            <a:off x="10044458" y="1871857"/>
            <a:ext cx="316461" cy="2253712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D5018E-2A68-D5D1-1BFC-C55CF6EF55A4}"/>
              </a:ext>
            </a:extLst>
          </p:cNvPr>
          <p:cNvSpPr/>
          <p:nvPr/>
        </p:nvSpPr>
        <p:spPr>
          <a:xfrm>
            <a:off x="8082527" y="3173365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81F7E5F5-9906-FD24-02CF-01FC26C95B73}"/>
              </a:ext>
            </a:extLst>
          </p:cNvPr>
          <p:cNvSpPr/>
          <p:nvPr/>
        </p:nvSpPr>
        <p:spPr>
          <a:xfrm rot="16200000">
            <a:off x="9233583" y="3762049"/>
            <a:ext cx="287513" cy="3735206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12B5DB-EF64-3A2A-5AEE-8CD1BCAFF0A6}"/>
              </a:ext>
            </a:extLst>
          </p:cNvPr>
          <p:cNvSpPr/>
          <p:nvPr/>
        </p:nvSpPr>
        <p:spPr>
          <a:xfrm>
            <a:off x="9256393" y="5860696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2D222A-5C35-16EC-D4AC-65D185134B69}"/>
              </a:ext>
            </a:extLst>
          </p:cNvPr>
          <p:cNvSpPr/>
          <p:nvPr/>
        </p:nvSpPr>
        <p:spPr>
          <a:xfrm>
            <a:off x="7419230" y="1656857"/>
            <a:ext cx="1562582" cy="4457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7" grpId="0"/>
      <p:bldP spid="38" grpId="0"/>
      <p:bldP spid="39" grpId="0" animBg="1"/>
      <p:bldP spid="52" grpId="0"/>
      <p:bldP spid="53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969905-24E3-7CFD-F563-6062F963B2AE}"/>
              </a:ext>
            </a:extLst>
          </p:cNvPr>
          <p:cNvGrpSpPr/>
          <p:nvPr/>
        </p:nvGrpSpPr>
        <p:grpSpPr>
          <a:xfrm>
            <a:off x="6786659" y="2056575"/>
            <a:ext cx="5195105" cy="1737019"/>
            <a:chOff x="6786659" y="2056575"/>
            <a:chExt cx="5195105" cy="1737019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F30DBF6-C0C1-590F-333B-E61A794A79D7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7C179-5EF2-CADD-B401-EAD47A4E3C2D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E65974-8983-C283-BA00-2E275F1ACF83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898C7-E87D-27FA-3D72-00624635EA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7D1912-BC2E-DCB0-002E-08F0E0D965E0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7A3EF5-5EB0-007A-E595-47A13900ED17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1A45EE-2F5A-DB3E-9F7B-AD4168D7C451}"/>
                </a:ext>
              </a:extLst>
            </p:cNvPr>
            <p:cNvSpPr/>
            <p:nvPr/>
          </p:nvSpPr>
          <p:spPr>
            <a:xfrm>
              <a:off x="10042049" y="3201047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59A8229D-3A59-A899-065E-D42F72672226}"/>
                </a:ext>
              </a:extLst>
            </p:cNvPr>
            <p:cNvSpPr/>
            <p:nvPr/>
          </p:nvSpPr>
          <p:spPr>
            <a:xfrm rot="16200000">
              <a:off x="10044458" y="1871857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D5018E-2A68-D5D1-1BFC-C55CF6EF55A4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DA7110-10F1-3C59-B3B8-73917A68949F}"/>
              </a:ext>
            </a:extLst>
          </p:cNvPr>
          <p:cNvGrpSpPr/>
          <p:nvPr/>
        </p:nvGrpSpPr>
        <p:grpSpPr>
          <a:xfrm>
            <a:off x="6776835" y="4625920"/>
            <a:ext cx="5195105" cy="1490411"/>
            <a:chOff x="6776835" y="4625920"/>
            <a:chExt cx="5195105" cy="1490411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5A58E6B-069A-E0F4-9544-49A3E7BC0016}"/>
                </a:ext>
              </a:extLst>
            </p:cNvPr>
            <p:cNvSpPr/>
            <p:nvPr/>
          </p:nvSpPr>
          <p:spPr>
            <a:xfrm rot="10800000">
              <a:off x="7488680" y="4625920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FAC803-6242-6553-1E02-3283524987A0}"/>
                </a:ext>
              </a:extLst>
            </p:cNvPr>
            <p:cNvCxnSpPr/>
            <p:nvPr/>
          </p:nvCxnSpPr>
          <p:spPr>
            <a:xfrm>
              <a:off x="7419230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52EADA-7023-B261-B7E9-7ED1E5104925}"/>
                </a:ext>
              </a:extLst>
            </p:cNvPr>
            <p:cNvCxnSpPr/>
            <p:nvPr/>
          </p:nvCxnSpPr>
          <p:spPr>
            <a:xfrm>
              <a:off x="11329545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57CD3-6CE6-E7C6-5D7D-EE767A9093FD}"/>
                </a:ext>
              </a:extLst>
            </p:cNvPr>
            <p:cNvCxnSpPr>
              <a:cxnSpLocks/>
            </p:cNvCxnSpPr>
            <p:nvPr/>
          </p:nvCxnSpPr>
          <p:spPr>
            <a:xfrm>
              <a:off x="7419230" y="5355125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/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/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1F7E5F5-9906-FD24-02CF-01FC26C95B73}"/>
                </a:ext>
              </a:extLst>
            </p:cNvPr>
            <p:cNvSpPr/>
            <p:nvPr/>
          </p:nvSpPr>
          <p:spPr>
            <a:xfrm rot="16200000">
              <a:off x="9233583" y="3762049"/>
              <a:ext cx="287513" cy="3735206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12B5DB-EF64-3A2A-5AEE-8CD1BCAFF0A6}"/>
                </a:ext>
              </a:extLst>
            </p:cNvPr>
            <p:cNvSpPr/>
            <p:nvPr/>
          </p:nvSpPr>
          <p:spPr>
            <a:xfrm>
              <a:off x="9256393" y="5860696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DECCE-C650-4EF0-8616-9A85B928416C}"/>
              </a:ext>
            </a:extLst>
          </p:cNvPr>
          <p:cNvGrpSpPr/>
          <p:nvPr/>
        </p:nvGrpSpPr>
        <p:grpSpPr>
          <a:xfrm>
            <a:off x="6780726" y="3244231"/>
            <a:ext cx="5195105" cy="1737019"/>
            <a:chOff x="6786659" y="2056575"/>
            <a:chExt cx="5195105" cy="1737019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4AD449C-6601-ADBB-D0D5-486029BCC75F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4F67BF-A148-A72D-3122-9A6C74640FE5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70C311-8921-68B9-3E38-37A7C1042BE1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B85C64-96FA-CF01-02C4-85BB68D8B6F8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7FB735-4E1C-77C7-5C9E-5BE23C11D2A6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319F0B-D3E3-D072-9DCF-A60AEDFAD9A8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5850CED0-963E-1D45-132A-949539E08F20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FB5082-635E-9475-DC15-BCCDA138B3BA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Zone of indecision</a:t>
            </a:r>
          </a:p>
        </p:txBody>
      </p:sp>
    </p:spTree>
    <p:extLst>
      <p:ext uri="{BB962C8B-B14F-4D97-AF65-F5344CB8AC3E}">
        <p14:creationId xmlns:p14="http://schemas.microsoft.com/office/powerpoint/2010/main" val="3772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0091 0.174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204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00093 L -0.00247 -0.00093 L 0.14571 0.00416 L 0.29037 0.00231 C 0.29115 0.00231 0.29128 -0.0007 0.29219 -0.00093 C 0.29662 -0.00186 0.30105 -0.00093 0.3056 -0.00093 L 0.05547 -0.00093 " pathEditMode="relative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independent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8E276A-C432-CBA8-3781-2C2690094145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independent sets.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8D03F7-4822-33E3-D9F9-B0393784F9DA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07209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 rot="1397342">
            <a:off x="918081" y="400037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E92EE0-EE2B-1990-2130-E61C3056F9DC}"/>
              </a:ext>
            </a:extLst>
          </p:cNvPr>
          <p:cNvSpPr/>
          <p:nvPr/>
        </p:nvSpPr>
        <p:spPr>
          <a:xfrm rot="20353101">
            <a:off x="2590616" y="253679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B155CA-00FA-EB35-3304-7EF3ADC888B2}"/>
              </a:ext>
            </a:extLst>
          </p:cNvPr>
          <p:cNvSpPr/>
          <p:nvPr/>
        </p:nvSpPr>
        <p:spPr>
          <a:xfrm rot="20862123">
            <a:off x="2266595" y="4826071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05359-695C-0AC9-D21B-682C1AF955D7}"/>
              </a:ext>
            </a:extLst>
          </p:cNvPr>
          <p:cNvSpPr/>
          <p:nvPr/>
        </p:nvSpPr>
        <p:spPr>
          <a:xfrm rot="20698728">
            <a:off x="854051" y="1877803"/>
            <a:ext cx="2390987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Recursion </a:t>
            </a:r>
            <a:r>
              <a:rPr lang="en-GB" dirty="0">
                <a:solidFill>
                  <a:schemeClr val="tx1"/>
                </a:solidFill>
              </a:rPr>
              <a:t>(Depth-first)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24 L -3.95833E-6 4.81481E-6 L 0.14818 0.00532 L 0.29258 0.003 C 0.29362 0.003 0.29362 4.81481E-6 0.29467 -0.00024 C 0.29883 -0.00116 0.30339 -0.00024 0.30808 -0.00024 L 0.14701 -0.00024 " pathEditMode="relative" rAng="0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93058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/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/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7D20052-63AF-019D-8A9F-12717B3B0EB6}"/>
              </a:ext>
            </a:extLst>
          </p:cNvPr>
          <p:cNvGrpSpPr/>
          <p:nvPr/>
        </p:nvGrpSpPr>
        <p:grpSpPr>
          <a:xfrm>
            <a:off x="6789341" y="1382802"/>
            <a:ext cx="4552710" cy="1400107"/>
            <a:chOff x="6789341" y="1382802"/>
            <a:chExt cx="4552710" cy="1400107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D69E6C6-EC8E-6021-29D2-A8F3143A858D}"/>
                </a:ext>
              </a:extLst>
            </p:cNvPr>
            <p:cNvSpPr/>
            <p:nvPr/>
          </p:nvSpPr>
          <p:spPr>
            <a:xfrm rot="10800000">
              <a:off x="7501186" y="1382802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92EC45-5515-684F-099E-34E9B324AE80}"/>
                </a:ext>
              </a:extLst>
            </p:cNvPr>
            <p:cNvCxnSpPr/>
            <p:nvPr/>
          </p:nvCxnSpPr>
          <p:spPr>
            <a:xfrm>
              <a:off x="7431736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6158B0-2D6D-1B4B-4C0B-7EA1C78A8E56}"/>
                </a:ext>
              </a:extLst>
            </p:cNvPr>
            <p:cNvCxnSpPr/>
            <p:nvPr/>
          </p:nvCxnSpPr>
          <p:spPr>
            <a:xfrm>
              <a:off x="11342051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921EF4-6D84-191A-A9C7-CF67CB37006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36" y="211200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82531F-482A-6ECD-C185-172F7FE52E43}"/>
                </a:ext>
              </a:extLst>
            </p:cNvPr>
            <p:cNvCxnSpPr>
              <a:cxnSpLocks/>
            </p:cNvCxnSpPr>
            <p:nvPr/>
          </p:nvCxnSpPr>
          <p:spPr>
            <a:xfrm>
              <a:off x="8994318" y="189208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/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28C9B59A-E1D0-B4EA-AED0-F59126D64050}"/>
                </a:ext>
              </a:extLst>
            </p:cNvPr>
            <p:cNvSpPr/>
            <p:nvPr/>
          </p:nvSpPr>
          <p:spPr>
            <a:xfrm rot="16200000">
              <a:off x="8071329" y="1607799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E8C0C-E893-C549-692A-77134CCF5CFE}"/>
                </a:ext>
              </a:extLst>
            </p:cNvPr>
            <p:cNvSpPr/>
            <p:nvPr/>
          </p:nvSpPr>
          <p:spPr>
            <a:xfrm>
              <a:off x="10044731" y="2527274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7DE578F-BCC7-B2E3-2AC4-976C141C248A}"/>
                </a:ext>
              </a:extLst>
            </p:cNvPr>
            <p:cNvSpPr/>
            <p:nvPr/>
          </p:nvSpPr>
          <p:spPr>
            <a:xfrm rot="16200000">
              <a:off x="10047140" y="1198084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6C63BB-C40B-F456-BC27-AE4F6B0CF80B}"/>
                </a:ext>
              </a:extLst>
            </p:cNvPr>
            <p:cNvSpPr/>
            <p:nvPr/>
          </p:nvSpPr>
          <p:spPr>
            <a:xfrm>
              <a:off x="8085209" y="2499592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D7912A-42C1-8D83-9666-46F15071399C}"/>
              </a:ext>
            </a:extLst>
          </p:cNvPr>
          <p:cNvSpPr/>
          <p:nvPr/>
        </p:nvSpPr>
        <p:spPr>
          <a:xfrm>
            <a:off x="430988" y="5592823"/>
            <a:ext cx="5498174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Condition on falling into </a:t>
            </a:r>
            <a:r>
              <a:rPr lang="en-GB" sz="3200" dirty="0" err="1">
                <a:solidFill>
                  <a:schemeClr val="tx1"/>
                </a:solidFill>
              </a:rPr>
              <a:t>ZoI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61B2392-6BD4-1D0E-A65A-591E83D0D886}"/>
              </a:ext>
            </a:extLst>
          </p:cNvPr>
          <p:cNvGrpSpPr/>
          <p:nvPr/>
        </p:nvGrpSpPr>
        <p:grpSpPr>
          <a:xfrm>
            <a:off x="6762383" y="5027771"/>
            <a:ext cx="5195105" cy="1342438"/>
            <a:chOff x="6762383" y="5027771"/>
            <a:chExt cx="5195105" cy="1342438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6D5326-4280-9E1B-2852-13C32B8F904C}"/>
                </a:ext>
              </a:extLst>
            </p:cNvPr>
            <p:cNvSpPr/>
            <p:nvPr/>
          </p:nvSpPr>
          <p:spPr>
            <a:xfrm rot="10800000">
              <a:off x="7912085" y="502777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1BA13B-AD73-0E97-75B9-C7515C3AB544}"/>
                </a:ext>
              </a:extLst>
            </p:cNvPr>
            <p:cNvCxnSpPr/>
            <p:nvPr/>
          </p:nvCxnSpPr>
          <p:spPr>
            <a:xfrm>
              <a:off x="7404778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31A9AC-2909-CDB8-491B-A41EE84D0908}"/>
                </a:ext>
              </a:extLst>
            </p:cNvPr>
            <p:cNvCxnSpPr/>
            <p:nvPr/>
          </p:nvCxnSpPr>
          <p:spPr>
            <a:xfrm>
              <a:off x="11315093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F782C4-C8A8-E73D-6236-D1FB71B5A9A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778" y="57481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/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/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A9D1A685-0A68-59DB-A017-49FC936E1281}"/>
              </a:ext>
            </a:extLst>
          </p:cNvPr>
          <p:cNvSpPr/>
          <p:nvPr/>
        </p:nvSpPr>
        <p:spPr>
          <a:xfrm>
            <a:off x="9259075" y="6191958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A5508B43-C0E3-927D-055E-78D350711BC2}"/>
              </a:ext>
            </a:extLst>
          </p:cNvPr>
          <p:cNvSpPr/>
          <p:nvPr/>
        </p:nvSpPr>
        <p:spPr>
          <a:xfrm rot="16200000">
            <a:off x="9226806" y="4007776"/>
            <a:ext cx="283395" cy="3873531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4D198-A3F0-E712-A161-6CBE3CF7E8E1}"/>
              </a:ext>
            </a:extLst>
          </p:cNvPr>
          <p:cNvSpPr/>
          <p:nvPr/>
        </p:nvSpPr>
        <p:spPr>
          <a:xfrm>
            <a:off x="7288980" y="1387838"/>
            <a:ext cx="1705337" cy="3532253"/>
          </a:xfrm>
          <a:prstGeom prst="rect">
            <a:avLst/>
          </a:prstGeom>
          <a:solidFill>
            <a:srgbClr val="F8F8F8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8F5C079E-D35C-4088-F1DE-349BA6DBB178}"/>
              </a:ext>
            </a:extLst>
          </p:cNvPr>
          <p:cNvSpPr/>
          <p:nvPr/>
        </p:nvSpPr>
        <p:spPr>
          <a:xfrm>
            <a:off x="7450125" y="3966957"/>
            <a:ext cx="3873533" cy="1749698"/>
          </a:xfrm>
          <a:custGeom>
            <a:avLst/>
            <a:gdLst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148219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646665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66" h="1325563">
                <a:moveTo>
                  <a:pt x="0" y="1325563"/>
                </a:moveTo>
                <a:lnTo>
                  <a:pt x="646665" y="0"/>
                </a:lnTo>
                <a:lnTo>
                  <a:pt x="1610232" y="0"/>
                </a:lnTo>
                <a:lnTo>
                  <a:pt x="1614366" y="1325563"/>
                </a:lnTo>
                <a:lnTo>
                  <a:pt x="0" y="1325563"/>
                </a:lnTo>
                <a:close/>
              </a:path>
            </a:pathLst>
          </a:custGeom>
          <a:solidFill>
            <a:srgbClr val="FF00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DB57CB-E713-8C9D-EAA6-7786BB8D88A0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281A00-4819-D6B8-8CBC-73B59F519059}"/>
              </a:ext>
            </a:extLst>
          </p:cNvPr>
          <p:cNvSpPr/>
          <p:nvPr/>
        </p:nvSpPr>
        <p:spPr>
          <a:xfrm>
            <a:off x="4631394" y="3497075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“Lower bound”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BC79EC-9713-1071-7EC3-A832782B3590}"/>
              </a:ext>
            </a:extLst>
          </p:cNvPr>
          <p:cNvSpPr/>
          <p:nvPr/>
        </p:nvSpPr>
        <p:spPr>
          <a:xfrm>
            <a:off x="4641878" y="1648131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Conditioned on neighbours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456C75-90DE-963D-730A-064927D2F072}"/>
              </a:ext>
            </a:extLst>
          </p:cNvPr>
          <p:cNvSpPr/>
          <p:nvPr/>
        </p:nvSpPr>
        <p:spPr>
          <a:xfrm>
            <a:off x="4620433" y="5331620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“Padding”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8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6" grpId="0"/>
      <p:bldP spid="36" grpId="1"/>
      <p:bldP spid="38" grpId="0"/>
      <p:bldP spid="45" grpId="0" animBg="1"/>
      <p:bldP spid="45" grpId="1" animBg="1"/>
      <p:bldP spid="58" grpId="0" animBg="1"/>
      <p:bldP spid="59" grpId="0" animBg="1"/>
      <p:bldP spid="61" grpId="0" animBg="1"/>
      <p:bldP spid="67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/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Assuming some condition </a:t>
                </a:r>
                <a:r>
                  <a:rPr lang="en-GB" sz="2000" i="1" dirty="0">
                    <a:solidFill>
                      <a:schemeClr val="bg1">
                        <a:lumMod val="65000"/>
                      </a:schemeClr>
                    </a:solidFill>
                  </a:rPr>
                  <a:t>(SSM)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Generating a sample of a vertex “exactly” subject to its marginal distribution,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time. 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blipFill>
                <a:blip r:embed="rId2"/>
                <a:stretch>
                  <a:fillRect l="-174" r="-1133" b="-3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C8C002-82F7-B135-2D73-FDDBA96B012C}"/>
              </a:ext>
            </a:extLst>
          </p:cNvPr>
          <p:cNvSpPr/>
          <p:nvPr/>
        </p:nvSpPr>
        <p:spPr>
          <a:xfrm>
            <a:off x="4992251" y="1588984"/>
            <a:ext cx="5345282" cy="531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Theorem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(simplified)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[Anand-Jerrum’22]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8216A-3478-A5D0-5B3B-766858653883}"/>
              </a:ext>
            </a:extLst>
          </p:cNvPr>
          <p:cNvGrpSpPr/>
          <p:nvPr/>
        </p:nvGrpSpPr>
        <p:grpSpPr>
          <a:xfrm>
            <a:off x="4780515" y="3686476"/>
            <a:ext cx="6981557" cy="2633300"/>
            <a:chOff x="4780515" y="3686476"/>
            <a:chExt cx="6981557" cy="263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/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Assuming some </a:t>
                  </a:r>
                  <a:r>
                    <a:rPr lang="en-GB" sz="2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slightly stronger</a:t>
                  </a:r>
                  <a:r>
                    <a:rPr lang="en-GB" sz="2400" dirty="0">
                      <a:solidFill>
                        <a:schemeClr val="tx1"/>
                      </a:solidFill>
                    </a:rPr>
                    <a:t> condition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Terminating in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70961B8-00B4-680F-6095-713A54582FE1}"/>
                </a:ext>
              </a:extLst>
            </p:cNvPr>
            <p:cNvSpPr/>
            <p:nvPr/>
          </p:nvSpPr>
          <p:spPr>
            <a:xfrm>
              <a:off x="4992251" y="3686476"/>
              <a:ext cx="4171000" cy="531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tx1"/>
                  </a:solidFill>
                </a:rPr>
                <a:t>Lemma</a:t>
              </a:r>
              <a:r>
                <a:rPr lang="en-GB" sz="2800" dirty="0">
                  <a:solidFill>
                    <a:schemeClr val="tx1"/>
                  </a:solidFill>
                </a:rPr>
                <a:t> </a:t>
              </a:r>
              <a:r>
                <a:rPr lang="en-GB" dirty="0">
                  <a:solidFill>
                    <a:schemeClr val="tx1"/>
                  </a:solidFill>
                </a:rPr>
                <a:t>(simplified)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/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Hence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400" dirty="0"/>
                  <a:t> random numbers are used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is 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400" dirty="0"/>
                  <a:t>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blipFill>
                <a:blip r:embed="rId4"/>
                <a:stretch>
                  <a:fillRect l="-1499"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583EFED-C662-7D54-FB4D-D2F85AA4E2BC}"/>
              </a:ext>
            </a:extLst>
          </p:cNvPr>
          <p:cNvSpPr/>
          <p:nvPr/>
        </p:nvSpPr>
        <p:spPr>
          <a:xfrm>
            <a:off x="5921026" y="4475283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9597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A23260-6156-8D96-640F-D1E959C27AFC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69C65B-F8D4-8E99-6809-C19AEDC35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27F21E-03D8-AAF6-AB95-AE62D33A3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98E54-84AA-2634-2183-56223C4C8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75ED2D-6669-65D9-EFED-38346A6EA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6A2DA5-05B4-CFAC-B9C0-76DB7A293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E6626-33CB-ECE6-6670-06C1D622F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7B47E0-84A8-AE79-EC25-DF63CE9A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A03C20-2E70-AA19-0358-620413F4B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DF68A-8EF5-03B8-FFF0-85D22B03F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3DCCC4-2F9A-4942-24DF-846986A8A4B9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F8AF9A-A3EC-029B-DA7D-E9A1EBF6940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582ADE-B5DE-F8D9-08EA-1435D85CAFF3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136838-9856-8C79-E187-913FF717FA8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4E45B5-399E-6E8B-436C-19DF4780AD25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3945F0-E989-1BD6-C968-71D03AA7538C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B8EB06-5820-6893-0306-0AAF82516D7D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5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9C65B-F8D4-8E99-6809-C19AEDC35FD8}"/>
              </a:ext>
            </a:extLst>
          </p:cNvPr>
          <p:cNvCxnSpPr>
            <a:cxnSpLocks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7F21E-03D8-AAF6-AB95-AE62D33A3829}"/>
              </a:ext>
            </a:extLst>
          </p:cNvPr>
          <p:cNvCxnSpPr>
            <a:cxnSpLocks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B98E54-84AA-2634-2183-56223C4C8F2F}"/>
              </a:ext>
            </a:extLst>
          </p:cNvPr>
          <p:cNvCxnSpPr>
            <a:cxnSpLocks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5ED2D-6669-65D9-EFED-38346A6EA8EB}"/>
              </a:ext>
            </a:extLst>
          </p:cNvPr>
          <p:cNvCxnSpPr>
            <a:cxnSpLocks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A2DA5-05B4-CFAC-B9C0-76DB7A293D9E}"/>
              </a:ext>
            </a:extLst>
          </p:cNvPr>
          <p:cNvCxnSpPr>
            <a:cxnSpLocks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7E6626-33CB-ECE6-6670-06C1D622FB0C}"/>
              </a:ext>
            </a:extLst>
          </p:cNvPr>
          <p:cNvCxnSpPr>
            <a:cxnSpLocks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B47E0-84A8-AE79-EC25-DF63CE9A8E22}"/>
              </a:ext>
            </a:extLst>
          </p:cNvPr>
          <p:cNvCxnSpPr>
            <a:cxnSpLocks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03C20-2E70-AA19-0358-620413F4B594}"/>
              </a:ext>
            </a:extLst>
          </p:cNvPr>
          <p:cNvCxnSpPr>
            <a:cxnSpLocks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DF68A-8EF5-03B8-FFF0-85D22B03FA6D}"/>
              </a:ext>
            </a:extLst>
          </p:cNvPr>
          <p:cNvCxnSpPr>
            <a:cxnSpLocks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3DCCC4-2F9A-4942-24DF-846986A8A4B9}"/>
              </a:ext>
            </a:extLst>
          </p:cNvPr>
          <p:cNvSpPr/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8AF9A-A3EC-029B-DA7D-E9A1EBF6940C}"/>
              </a:ext>
            </a:extLst>
          </p:cNvPr>
          <p:cNvSpPr/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582ADE-B5DE-F8D9-08EA-1435D85CAFF3}"/>
              </a:ext>
            </a:extLst>
          </p:cNvPr>
          <p:cNvSpPr/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136838-9856-8C79-E187-913FF717FA84}"/>
              </a:ext>
            </a:extLst>
          </p:cNvPr>
          <p:cNvSpPr/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E45B5-399E-6E8B-436C-19DF4780AD25}"/>
              </a:ext>
            </a:extLst>
          </p:cNvPr>
          <p:cNvSpPr/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3945F0-E989-1BD6-C968-71D03AA7538C}"/>
              </a:ext>
            </a:extLst>
          </p:cNvPr>
          <p:cNvSpPr/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B8EB06-5820-6893-0306-0AAF82516D7D}"/>
              </a:ext>
            </a:extLst>
          </p:cNvPr>
          <p:cNvSpPr/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/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/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blipFill>
                <a:blip r:embed="rId3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Stopwatch 33% with solid fill">
            <a:extLst>
              <a:ext uri="{FF2B5EF4-FFF2-40B4-BE49-F238E27FC236}">
                <a16:creationId xmlns:a16="http://schemas.microsoft.com/office/drawing/2014/main" id="{2983E659-1525-0B37-F488-DD42CA0E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84" y="151842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/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blipFill>
                <a:blip r:embed="rId6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/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blipFill>
                <a:blip r:embed="rId7"/>
                <a:stretch>
                  <a:fillRect t="-6481" b="-2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2" grpId="0" animBg="1"/>
      <p:bldP spid="25" grpId="0" animBg="1"/>
      <p:bldP spid="25" grpId="1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404"/>
              </p:ext>
            </p:extLst>
          </p:nvPr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40299"/>
              </p:ext>
            </p:extLst>
          </p:nvPr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/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Already “converges”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blipFill>
                <a:blip r:embed="rId4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/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Desired distribution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any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blipFill>
                <a:blip r:embed="rId5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6CC67883-876D-E3E8-3235-473B4DC11D57}"/>
              </a:ext>
            </a:extLst>
          </p:cNvPr>
          <p:cNvSpPr/>
          <p:nvPr/>
        </p:nvSpPr>
        <p:spPr>
          <a:xfrm>
            <a:off x="8769897" y="1578775"/>
            <a:ext cx="577853" cy="581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8022EB-9AC7-4487-D7BC-7AB992B15121}"/>
              </a:ext>
            </a:extLst>
          </p:cNvPr>
          <p:cNvSpPr/>
          <p:nvPr/>
        </p:nvSpPr>
        <p:spPr>
          <a:xfrm>
            <a:off x="6340868" y="1386594"/>
            <a:ext cx="2314089" cy="7511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of MC?</a:t>
            </a:r>
          </a:p>
        </p:txBody>
      </p:sp>
    </p:spTree>
    <p:extLst>
      <p:ext uri="{BB962C8B-B14F-4D97-AF65-F5344CB8AC3E}">
        <p14:creationId xmlns:p14="http://schemas.microsoft.com/office/powerpoint/2010/main" val="38931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/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B39E4-6E7D-A193-6831-C7EA7ED0ECC1}"/>
              </a:ext>
            </a:extLst>
          </p:cNvPr>
          <p:cNvGrpSpPr/>
          <p:nvPr/>
        </p:nvGrpSpPr>
        <p:grpSpPr>
          <a:xfrm>
            <a:off x="9207665" y="520210"/>
            <a:ext cx="3053619" cy="994348"/>
            <a:chOff x="6786659" y="2056575"/>
            <a:chExt cx="5195105" cy="1691678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4D03909-BF67-F9B8-5C57-8B0E864FDE28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blipFill>
                  <a:blip r:embed="rId5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blipFill>
                  <a:blip r:embed="rId7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5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055490" y="499149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97DD87E-6C95-6409-3708-AC7BDE094F14}"/>
              </a:ext>
            </a:extLst>
          </p:cNvPr>
          <p:cNvSpPr/>
          <p:nvPr/>
        </p:nvSpPr>
        <p:spPr>
          <a:xfrm>
            <a:off x="8899650" y="169092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06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744564" y="457275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8944754" y="2405170"/>
            <a:ext cx="3174592" cy="616532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54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401911F-23FD-F158-5D20-40E30A2ACBF0}"/>
              </a:ext>
            </a:extLst>
          </p:cNvPr>
          <p:cNvCxnSpPr>
            <a:stCxn id="45" idx="0"/>
            <a:endCxn id="44" idx="0"/>
          </p:cNvCxnSpPr>
          <p:nvPr/>
        </p:nvCxnSpPr>
        <p:spPr>
          <a:xfrm rot="16200000" flipH="1">
            <a:off x="7184556" y="-177625"/>
            <a:ext cx="418" cy="3736206"/>
          </a:xfrm>
          <a:prstGeom prst="curvedConnector3">
            <a:avLst>
              <a:gd name="adj1" fmla="val -93578947"/>
            </a:avLst>
          </a:prstGeom>
          <a:ln w="3810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A79075-5AD3-ADFE-28F9-AD01628D3948}"/>
              </a:ext>
            </a:extLst>
          </p:cNvPr>
          <p:cNvSpPr txBox="1"/>
          <p:nvPr/>
        </p:nvSpPr>
        <p:spPr>
          <a:xfrm>
            <a:off x="6197414" y="1465215"/>
            <a:ext cx="216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might be different</a:t>
            </a:r>
          </a:p>
        </p:txBody>
      </p:sp>
    </p:spTree>
    <p:extLst>
      <p:ext uri="{BB962C8B-B14F-4D97-AF65-F5344CB8AC3E}">
        <p14:creationId xmlns:p14="http://schemas.microsoft.com/office/powerpoint/2010/main" val="22427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3ED061-C5D7-0BC2-BC3D-1C91D870E8DE}"/>
              </a:ext>
            </a:extLst>
          </p:cNvPr>
          <p:cNvGrpSpPr/>
          <p:nvPr/>
        </p:nvGrpSpPr>
        <p:grpSpPr>
          <a:xfrm>
            <a:off x="7103038" y="3697883"/>
            <a:ext cx="3053619" cy="868373"/>
            <a:chOff x="7103038" y="3697883"/>
            <a:chExt cx="3053619" cy="868373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604EE7A-31CE-15AC-5C5E-ABAE2919DA41}"/>
                </a:ext>
              </a:extLst>
            </p:cNvPr>
            <p:cNvSpPr/>
            <p:nvPr/>
          </p:nvSpPr>
          <p:spPr>
            <a:xfrm rot="10800000">
              <a:off x="8037323" y="3697883"/>
              <a:ext cx="95249" cy="29935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0DB7CC-8B1C-5F36-60AB-9AC06CC3ADA7}"/>
                </a:ext>
              </a:extLst>
            </p:cNvPr>
            <p:cNvGrpSpPr/>
            <p:nvPr/>
          </p:nvGrpSpPr>
          <p:grpSpPr>
            <a:xfrm>
              <a:off x="7103038" y="3808393"/>
              <a:ext cx="3053619" cy="757863"/>
              <a:chOff x="9207665" y="690296"/>
              <a:chExt cx="3053619" cy="75786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1FA5DBA-FE17-53C3-FC3F-5FA02178B513}"/>
                  </a:ext>
                </a:extLst>
              </p:cNvPr>
              <p:cNvCxnSpPr/>
              <p:nvPr/>
            </p:nvCxnSpPr>
            <p:spPr>
              <a:xfrm>
                <a:off x="9585257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A5740B7-0773-133B-0021-63CA01AA780F}"/>
                  </a:ext>
                </a:extLst>
              </p:cNvPr>
              <p:cNvCxnSpPr/>
              <p:nvPr/>
            </p:nvCxnSpPr>
            <p:spPr>
              <a:xfrm>
                <a:off x="11883692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9BE485C-766F-9D48-9C18-AFE3FC18A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57" y="948828"/>
                <a:ext cx="22984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0C0ED1B-B8B2-4DBA-7334-9BF60A06E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2FE6A6-5B3B-2CCB-7FFF-8B9E497F07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027E4D1-C814-E1B8-E67D-F3543722F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728C373-C91C-E53C-76C6-A7F35D40E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Left Brace 73">
                <a:extLst>
                  <a:ext uri="{FF2B5EF4-FFF2-40B4-BE49-F238E27FC236}">
                    <a16:creationId xmlns:a16="http://schemas.microsoft.com/office/drawing/2014/main" id="{8DAE1383-AB12-0CD7-1804-35C6D9BE1AF0}"/>
                  </a:ext>
                </a:extLst>
              </p:cNvPr>
              <p:cNvSpPr/>
              <p:nvPr/>
            </p:nvSpPr>
            <p:spPr>
              <a:xfrm rot="16200000">
                <a:off x="10632506" y="-18844"/>
                <a:ext cx="231543" cy="2231194"/>
              </a:xfrm>
              <a:prstGeom prst="leftBrace">
                <a:avLst>
                  <a:gd name="adj1" fmla="val 85421"/>
                  <a:gd name="adj2" fmla="val 50183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C0E3355-A71D-A7C6-2F32-614E74C0CACB}"/>
                  </a:ext>
                </a:extLst>
              </p:cNvPr>
              <p:cNvSpPr/>
              <p:nvPr/>
            </p:nvSpPr>
            <p:spPr>
              <a:xfrm>
                <a:off x="10673147" y="1297900"/>
                <a:ext cx="150259" cy="150259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4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stCxn id="43" idx="2"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stCxn id="43" idx="4"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stCxn id="43" idx="3"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</p:spTree>
    <p:extLst>
      <p:ext uri="{BB962C8B-B14F-4D97-AF65-F5344CB8AC3E}">
        <p14:creationId xmlns:p14="http://schemas.microsoft.com/office/powerpoint/2010/main" val="14660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Deduce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Derandomisation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b="0" i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/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w.p.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03096F99-506C-03AE-29CA-6393774D65D0}"/>
              </a:ext>
            </a:extLst>
          </p:cNvPr>
          <p:cNvSpPr/>
          <p:nvPr/>
        </p:nvSpPr>
        <p:spPr>
          <a:xfrm>
            <a:off x="458388" y="4389976"/>
            <a:ext cx="243560" cy="1585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/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blipFill>
                <a:blip r:embed="rId7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94C837-4026-B6F1-23A0-BBA35532A9A8}"/>
              </a:ext>
            </a:extLst>
          </p:cNvPr>
          <p:cNvSpPr/>
          <p:nvPr/>
        </p:nvSpPr>
        <p:spPr>
          <a:xfrm>
            <a:off x="6327308" y="4508441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13CB76-D432-737A-E8F3-BC284959E74D}"/>
              </a:ext>
            </a:extLst>
          </p:cNvPr>
          <p:cNvSpPr/>
          <p:nvPr/>
        </p:nvSpPr>
        <p:spPr>
          <a:xfrm>
            <a:off x="6479708" y="4660841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(Beyond hard-core: Also need to enumerate randomness in padding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40582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3" grpId="0" animBg="1"/>
      <p:bldP spid="67" grpId="0" animBg="1"/>
      <p:bldP spid="68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3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8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3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(weak) </a:t>
                </a:r>
                <a:r>
                  <a:rPr lang="en-GB" sz="3200" dirty="0" err="1">
                    <a:solidFill>
                      <a:schemeClr val="tx1"/>
                    </a:solidFill>
                  </a:rPr>
                  <a:t>ind</a:t>
                </a:r>
                <a:r>
                  <a:rPr lang="en-GB" sz="3200" dirty="0">
                    <a:solidFill>
                      <a:schemeClr val="tx1"/>
                    </a:solidFill>
                  </a:rPr>
                  <a:t> sets.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7E779-D67A-5E4A-0B19-A97E2FEACFC6}"/>
              </a:ext>
            </a:extLst>
          </p:cNvPr>
          <p:cNvGrpSpPr/>
          <p:nvPr/>
        </p:nvGrpSpPr>
        <p:grpSpPr>
          <a:xfrm>
            <a:off x="838200" y="4214005"/>
            <a:ext cx="10515600" cy="2007112"/>
            <a:chOff x="838200" y="1557891"/>
            <a:chExt cx="10515600" cy="2007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HyperIndSet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0.214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blipFill>
                  <a:blip r:embed="rId2"/>
                  <a:stretch>
                    <a:fillRect l="-4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A549C4-F810-02B4-4648-78E2228005D3}"/>
              </a:ext>
            </a:extLst>
          </p:cNvPr>
          <p:cNvGrpSpPr/>
          <p:nvPr/>
        </p:nvGrpSpPr>
        <p:grpSpPr>
          <a:xfrm>
            <a:off x="6096000" y="1794491"/>
            <a:ext cx="5195105" cy="2089692"/>
            <a:chOff x="5582305" y="1858858"/>
            <a:chExt cx="5195105" cy="208969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B723357-A7D6-4E97-7EC0-E331EC926632}"/>
                </a:ext>
              </a:extLst>
            </p:cNvPr>
            <p:cNvSpPr/>
            <p:nvPr/>
          </p:nvSpPr>
          <p:spPr>
            <a:xfrm rot="10800000">
              <a:off x="6294150" y="2083837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252FF-9D3B-B191-0834-27AB015E71F1}"/>
                </a:ext>
              </a:extLst>
            </p:cNvPr>
            <p:cNvSpPr/>
            <p:nvPr/>
          </p:nvSpPr>
          <p:spPr>
            <a:xfrm>
              <a:off x="8196943" y="2627846"/>
              <a:ext cx="1938071" cy="18519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5F8F22-8FEE-148C-C17D-1F464B6D501E}"/>
                </a:ext>
              </a:extLst>
            </p:cNvPr>
            <p:cNvCxnSpPr/>
            <p:nvPr/>
          </p:nvCxnSpPr>
          <p:spPr>
            <a:xfrm>
              <a:off x="6224700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6F0B6B-E233-75E1-BE65-EA8BD33DD0B3}"/>
                </a:ext>
              </a:extLst>
            </p:cNvPr>
            <p:cNvCxnSpPr/>
            <p:nvPr/>
          </p:nvCxnSpPr>
          <p:spPr>
            <a:xfrm>
              <a:off x="10135015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B16682-53AD-F268-6A60-06BBC9C051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00" y="28130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997917-1E49-9563-D2F8-074BA999D05B}"/>
                </a:ext>
              </a:extLst>
            </p:cNvPr>
            <p:cNvCxnSpPr>
              <a:cxnSpLocks/>
            </p:cNvCxnSpPr>
            <p:nvPr/>
          </p:nvCxnSpPr>
          <p:spPr>
            <a:xfrm>
              <a:off x="8211825" y="259312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/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/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/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C153DBC-39DD-3F1F-BC30-79DAE109D20A}"/>
                </a:ext>
              </a:extLst>
            </p:cNvPr>
            <p:cNvSpPr/>
            <p:nvPr/>
          </p:nvSpPr>
          <p:spPr>
            <a:xfrm rot="16200000">
              <a:off x="7091957" y="2021950"/>
              <a:ext cx="252610" cy="1987125"/>
            </a:xfrm>
            <a:prstGeom prst="leftBrace">
              <a:avLst>
                <a:gd name="adj1" fmla="val 85421"/>
                <a:gd name="adj2" fmla="val 4360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E6F1E0-B8AE-D88C-6528-6C4538B4D7F2}"/>
                </a:ext>
              </a:extLst>
            </p:cNvPr>
            <p:cNvSpPr txBox="1"/>
            <p:nvPr/>
          </p:nvSpPr>
          <p:spPr>
            <a:xfrm>
              <a:off x="6506633" y="3240664"/>
              <a:ext cx="1151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Must be OUT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21A60E-8986-9917-A722-AFF4141A7A39}"/>
                </a:ext>
              </a:extLst>
            </p:cNvPr>
            <p:cNvSpPr txBox="1"/>
            <p:nvPr/>
          </p:nvSpPr>
          <p:spPr>
            <a:xfrm>
              <a:off x="7915947" y="1858858"/>
              <a:ext cx="2500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Zone of indecision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F81611-0CB8-74A5-5E2E-FE1201B27C2C}"/>
              </a:ext>
            </a:extLst>
          </p:cNvPr>
          <p:cNvGrpSpPr/>
          <p:nvPr/>
        </p:nvGrpSpPr>
        <p:grpSpPr>
          <a:xfrm>
            <a:off x="904867" y="1694485"/>
            <a:ext cx="2288732" cy="2306073"/>
            <a:chOff x="770465" y="1820547"/>
            <a:chExt cx="3666068" cy="36938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7FE676-9230-AE4D-0AD1-FCCB9AF21D8D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D017F9-FF81-A62A-D419-FB09F136DCD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8FDDA4-3059-9DC6-B8C4-5C6CF603724D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836CA-A88C-FB9E-CDF8-96971C7D4493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4D5C6D-FB93-CFE9-18A0-91F2FC68CBA8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162E39-5B75-9E0F-CA9A-ED3D310E6CCF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245FD-BF47-E994-DA5B-7A6BDDBD42E7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C39DA6-C018-17AC-1298-B11FBB465A2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E7858-8319-A9F6-F337-14CB6C8AE0F3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AA21AE-4717-FD5A-3F24-5228EE76DBA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58CA61-3554-7C7B-9C4D-BCB357485A20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50E391-E490-97E9-0CD3-0F26A7753F5C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DDAAA84-5511-C82D-51DE-96876E65865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18EA23-2F45-D493-3AB6-55F21CDC8A3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E7E64832-2246-C554-D858-7D5E90D3F3B7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4B09F572-4BBC-6A55-E7B3-F82A80434D7E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D0FDEC-CF9E-5025-46F3-F6D897A5876A}"/>
              </a:ext>
            </a:extLst>
          </p:cNvPr>
          <p:cNvGrpSpPr/>
          <p:nvPr/>
        </p:nvGrpSpPr>
        <p:grpSpPr>
          <a:xfrm>
            <a:off x="3680663" y="1704149"/>
            <a:ext cx="2288732" cy="2306073"/>
            <a:chOff x="770465" y="1820547"/>
            <a:chExt cx="3666068" cy="369384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BA8717-33CB-1313-802D-0C38016ED7EB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D55594-47FB-7702-FA4A-A25D1CFA412E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CCCCB6-2FEF-D3C8-0C40-D1D79FB37BD6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D53B45-563D-3F0E-CF46-571370B8AAD1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854100-0433-CAF1-370E-AD15F51384C9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4512C1-E6C7-5CE4-B75A-8D175090666D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D46CA2-5D2A-EB20-A5A3-72A01E4BF5CC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4CBFD4-7664-5051-188E-08CE636A22D0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00A9FE-245C-7CE8-233C-1E49B8C6ED2A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CC7FD94-237D-702D-86F3-D5316C54B7DA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07D362-7E7E-E920-8E6F-6BF152A6D50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8A4459-54CD-52A1-BFC3-25D2F0E97600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F4FDFD4-2640-3F93-C285-41621F70134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B8377E-1D7B-1F4F-8791-AFE415AA27B1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Diagonal Stripe 53">
              <a:extLst>
                <a:ext uri="{FF2B5EF4-FFF2-40B4-BE49-F238E27FC236}">
                  <a16:creationId xmlns:a16="http://schemas.microsoft.com/office/drawing/2014/main" id="{C7093AF6-F64A-011A-923D-9C0C8DB73058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L-Shape 54">
              <a:extLst>
                <a:ext uri="{FF2B5EF4-FFF2-40B4-BE49-F238E27FC236}">
                  <a16:creationId xmlns:a16="http://schemas.microsoft.com/office/drawing/2014/main" id="{37F0EE7F-7B2E-4A1C-3DA3-51DB3BA3ED2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[Bezáková-Galanis-Goldberg-Guo-Štefankovič’19]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3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[Hermon-Sly-Zhang’19]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 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[Qiu-Wang-Zhang’22]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4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HyperCol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-colourings.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Zone of indecision?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B3B32-97BA-DA03-F39C-F27CAE5B629D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DA4233-5E01-1AD7-CBF4-8635F7F2C1A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CEF8A-3AFC-BC9F-15B2-BBCCB2520881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79E1B9-793E-6C1F-254A-13F3C084EB0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17E911-0B3A-B4BD-E849-3094E93584A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624A10-0FB9-C819-F0A9-A632529FF5F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4CB09-8BE5-7D9F-069E-C2F262B0ACC1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372FD8-30ED-7274-AD87-913381C105FD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76EB51-D74A-4DE1-1611-E310348F2116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B65A6-0DD0-A21A-2042-73A2D5A17BD9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EDDCF-58B7-62B0-FA68-5888841EF992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DB5790-F430-59CC-AB7E-887D545CAFEB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847499-BE35-305D-9480-7E606E0D93A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EEFF1E3-6F7F-4AAD-6411-38E59577A58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16A1A2-A072-B559-D4A2-17A9F7A65B40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6BAF3A48-F468-CFF0-3B23-E0E5F18082F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30510581-6D03-086E-39F3-A2468301503A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155407-2309-491B-EDCD-B3B445F7B28D}"/>
              </a:ext>
            </a:extLst>
          </p:cNvPr>
          <p:cNvSpPr/>
          <p:nvPr/>
        </p:nvSpPr>
        <p:spPr>
          <a:xfrm>
            <a:off x="5212887" y="4301214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AJ: look at a larger neighbourhood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D01C3-67A4-FE52-CD3C-57912B88774A}"/>
              </a:ext>
            </a:extLst>
          </p:cNvPr>
          <p:cNvSpPr/>
          <p:nvPr/>
        </p:nvSpPr>
        <p:spPr>
          <a:xfrm>
            <a:off x="2706713" y="1963098"/>
            <a:ext cx="950887" cy="9325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/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C815A38-FD8E-C8BC-2ECC-72E4265D5B01}"/>
              </a:ext>
            </a:extLst>
          </p:cNvPr>
          <p:cNvSpPr/>
          <p:nvPr/>
        </p:nvSpPr>
        <p:spPr>
          <a:xfrm>
            <a:off x="8106273" y="2557768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C8052B-7552-9C89-860F-78696E64D86A}"/>
              </a:ext>
            </a:extLst>
          </p:cNvPr>
          <p:cNvGrpSpPr/>
          <p:nvPr/>
        </p:nvGrpSpPr>
        <p:grpSpPr>
          <a:xfrm>
            <a:off x="6582833" y="3384588"/>
            <a:ext cx="3666067" cy="668866"/>
            <a:chOff x="9485288" y="594200"/>
            <a:chExt cx="3666067" cy="6688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6E28A-D241-A9D3-93E5-BFD65EE8FFFD}"/>
                </a:ext>
              </a:extLst>
            </p:cNvPr>
            <p:cNvSpPr/>
            <p:nvPr/>
          </p:nvSpPr>
          <p:spPr>
            <a:xfrm>
              <a:off x="9654034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1B3E82-5AA4-072A-6D8F-585AE694C88B}"/>
                </a:ext>
              </a:extLst>
            </p:cNvPr>
            <p:cNvSpPr/>
            <p:nvPr/>
          </p:nvSpPr>
          <p:spPr>
            <a:xfrm>
              <a:off x="12679015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2D01F4C-3DB4-F1BF-FC73-9C704B10F6E1}"/>
                </a:ext>
              </a:extLst>
            </p:cNvPr>
            <p:cNvSpPr/>
            <p:nvPr/>
          </p:nvSpPr>
          <p:spPr>
            <a:xfrm>
              <a:off x="11670688" y="77383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202E75-DAAF-0E9A-1608-349A1623FBA3}"/>
                </a:ext>
              </a:extLst>
            </p:cNvPr>
            <p:cNvSpPr/>
            <p:nvPr/>
          </p:nvSpPr>
          <p:spPr>
            <a:xfrm>
              <a:off x="10662361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F4A510-1515-28E6-686A-E13BF4938A35}"/>
                </a:ext>
              </a:extLst>
            </p:cNvPr>
            <p:cNvSpPr/>
            <p:nvPr/>
          </p:nvSpPr>
          <p:spPr>
            <a:xfrm>
              <a:off x="9485288" y="594200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B59EE1-C353-61D6-CDAB-D7CE40E85B26}"/>
              </a:ext>
            </a:extLst>
          </p:cNvPr>
          <p:cNvSpPr/>
          <p:nvPr/>
        </p:nvSpPr>
        <p:spPr>
          <a:xfrm>
            <a:off x="5212887" y="5275939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Here: bucketing + local lemma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393D29-3CF7-F398-0465-869C25EB84DE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/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5688A04-33CF-4CDD-2448-B121E7C03508}"/>
              </a:ext>
            </a:extLst>
          </p:cNvPr>
          <p:cNvGrpSpPr/>
          <p:nvPr/>
        </p:nvGrpSpPr>
        <p:grpSpPr>
          <a:xfrm>
            <a:off x="1102359" y="1690688"/>
            <a:ext cx="2430780" cy="2904142"/>
            <a:chOff x="2166620" y="1665622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/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blipFill>
                  <a:blip r:embed="rId3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/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/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blipFill>
                  <a:blip r:embed="rId5"/>
                  <a:stretch>
                    <a:fillRect l="-2899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/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blipFill>
                  <a:blip r:embed="rId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/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/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/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/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7E9720D-92A5-15EF-79D8-FB4D9A4C1C04}"/>
              </a:ext>
            </a:extLst>
          </p:cNvPr>
          <p:cNvGrpSpPr/>
          <p:nvPr/>
        </p:nvGrpSpPr>
        <p:grpSpPr>
          <a:xfrm>
            <a:off x="4880610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C0A86D-1E67-34D6-31DB-15C7D8762BC8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16442D-FA1B-4A45-6EB7-742B171EC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F6BC8D-A262-0D9D-DC5F-8399AA2A1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949" y="2672901"/>
              <a:ext cx="525780" cy="1704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DB7AE-37E6-4443-D491-C6DA2A787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4249" y="2700293"/>
              <a:ext cx="581660" cy="1701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038956-D7AD-A82B-2408-320C3FF68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839" y="3428566"/>
              <a:ext cx="2048510" cy="34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F3D996-600D-4934-A76B-9264E02E9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9839" y="3470921"/>
              <a:ext cx="1576070" cy="923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300991-4E90-607F-9300-B70510291C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ED2F9EC-93C6-7540-D1BF-52FF2B5F1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CCA9F5-E5F3-3157-D91B-4635BB355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824" y="3470921"/>
              <a:ext cx="1517015" cy="890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86DA42-4660-2245-DD5D-A914A1BE7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2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3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14"/>
                  <a:stretch>
                    <a:fillRect l="-4348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15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1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07A352-B1C9-3B97-2707-0C37050DDD83}"/>
              </a:ext>
            </a:extLst>
          </p:cNvPr>
          <p:cNvGrpSpPr/>
          <p:nvPr/>
        </p:nvGrpSpPr>
        <p:grpSpPr>
          <a:xfrm>
            <a:off x="8601708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BC6901-2255-C1E0-AFD5-8B04A306EEEC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8216B4-A3DC-5CD6-A3C2-4C74AF91E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131315-3C5C-319A-03F9-5A8F68CD6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DD9647-70E9-641E-A5D7-0597DE6C8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CD7143-3084-F193-52DD-945BD0CE6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8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9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20"/>
                  <a:stretch>
                    <a:fillRect l="-2857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21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22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05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1BD85-2DFF-9ADA-2C5C-A2EFD0DEE203}"/>
              </a:ext>
            </a:extLst>
          </p:cNvPr>
          <p:cNvGrpSpPr/>
          <p:nvPr/>
        </p:nvGrpSpPr>
        <p:grpSpPr>
          <a:xfrm>
            <a:off x="838200" y="1557891"/>
            <a:ext cx="10515600" cy="2587390"/>
            <a:chOff x="838200" y="1557891"/>
            <a:chExt cx="10515600" cy="2587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and each event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depends on at most other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events. If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≤1, 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then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happens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blipFill>
                  <a:blip r:embed="rId2"/>
                  <a:stretch>
                    <a:fillRect l="-116" r="-695" b="-24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EA21E-2990-E14D-F9B3-E4720E4ADA93}"/>
                </a:ext>
              </a:extLst>
            </p:cNvPr>
            <p:cNvSpPr/>
            <p:nvPr/>
          </p:nvSpPr>
          <p:spPr>
            <a:xfrm>
              <a:off x="1210681" y="1557891"/>
              <a:ext cx="823811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Symmetric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  <a:r>
                <a:rPr lang="en-GB" sz="3200" b="1" dirty="0" err="1">
                  <a:solidFill>
                    <a:schemeClr val="tx1"/>
                  </a:solidFill>
                </a:rPr>
                <a:t>Lovász</a:t>
              </a:r>
              <a:r>
                <a:rPr lang="en-GB" sz="3200" b="1" dirty="0">
                  <a:solidFill>
                    <a:schemeClr val="tx1"/>
                  </a:solidFill>
                </a:rPr>
                <a:t> Local Lemma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[Erdős-Lovász’75]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3A019-C2E8-FBFF-3C0F-DD96E8B23CA4}"/>
              </a:ext>
            </a:extLst>
          </p:cNvPr>
          <p:cNvGrpSpPr/>
          <p:nvPr/>
        </p:nvGrpSpPr>
        <p:grpSpPr>
          <a:xfrm>
            <a:off x="838200" y="4335196"/>
            <a:ext cx="10515600" cy="1669364"/>
            <a:chOff x="838200" y="1557891"/>
            <a:chExt cx="10515600" cy="166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whenever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m:rPr>
                            <m:sty m:val="p"/>
                          </m:rPr>
                          <a:rPr lang="en-GB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715928-4C60-476B-E649-E70C84F2F481}"/>
                </a:ext>
              </a:extLst>
            </p:cNvPr>
            <p:cNvSpPr/>
            <p:nvPr/>
          </p:nvSpPr>
          <p:spPr>
            <a:xfrm>
              <a:off x="1210681" y="1557891"/>
              <a:ext cx="210147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Corollary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99A1E-A96D-60A2-A7A5-2F8AC66C211C}"/>
              </a:ext>
            </a:extLst>
          </p:cNvPr>
          <p:cNvSpPr/>
          <p:nvPr/>
        </p:nvSpPr>
        <p:spPr>
          <a:xfrm>
            <a:off x="5588000" y="5455920"/>
            <a:ext cx="5080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E9A0-6D99-1E73-0199-B6E787E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(bucketing)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799C5-BA8B-3039-0F6B-63C157A97024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E4F11C-ADD2-028F-F396-ADCC61EEC753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1BA4DB-B8F0-92F9-3493-1D698B26B97A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C37A7F-C2DC-7D28-5EBC-FD1BAD8690DB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B15184-8A29-BC77-BE28-AAA2C6A3128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CA605A-869D-B84F-CBDB-8497FE038BA1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448C0-3A35-9FAB-EE0A-7FFA7E44EBE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DC0330-ECC8-73BB-387A-E6993955DE71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882530-1116-ED85-03B2-E94A983227D8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3D9748-3D93-8842-83E3-3EBD202AD5F7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C29B06-FEC1-15DC-630F-286AF0317331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BA8DF-3ADC-8FA1-8BA1-49A11C9AD6CE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F0333D-B1A1-B755-8388-E52E8861EA9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BDA49B-0525-DE08-4C25-CDA8B0E0DFE9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3694FE-7EAA-B5B3-D9EB-ED6B667FDF5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BA7B9F3F-5CFC-D115-3898-D43EC962638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AD8F1BB5-01B2-4323-DA6A-CF28DCB475E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6FBB3C-E69F-D0E3-867E-A9DDBCD196D3}"/>
              </a:ext>
            </a:extLst>
          </p:cNvPr>
          <p:cNvGrpSpPr/>
          <p:nvPr/>
        </p:nvGrpSpPr>
        <p:grpSpPr>
          <a:xfrm>
            <a:off x="7655598" y="2091756"/>
            <a:ext cx="3666068" cy="3693844"/>
            <a:chOff x="770465" y="1820547"/>
            <a:chExt cx="3666068" cy="369384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2EFF28B-8601-B089-948E-62A62A9B0541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8D69D1-E7B4-6856-8D5A-341A498D3EFD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AC848E47-6A32-C2EC-A654-BD83EE1B709D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166A7B3B-1C3B-54B1-3C0B-F0E91F558E31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7B935B-F8D8-66EC-A2DC-2C056F81A071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268755-0661-7D93-9068-4AF24E6F4F7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AC57BC-2670-605F-EB73-649D22BD089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0A7017-41E0-F961-08E6-7D729B6257ED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73B1F5-3F48-4B20-AEBC-6577ED9CB133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124CC-2EC4-B84D-13D0-60BAA3D2A78C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23B3DA-B4FC-A3A5-F359-775A7EABF809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4E4CA3-5F9D-581F-8B08-EAFD53764E74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A92F6B-4762-F279-80BD-BB25CCB34B21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DE73CB-3CFB-3A33-78ED-42E0CCB67A9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1009C9-22A4-484F-252B-9EE6A537F259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849145-8C7B-D7C0-47E9-C7AD014CB2C7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4E06B2-217A-83D9-0653-67AC7A9307A3}"/>
              </a:ext>
            </a:extLst>
          </p:cNvPr>
          <p:cNvSpPr/>
          <p:nvPr/>
        </p:nvSpPr>
        <p:spPr>
          <a:xfrm>
            <a:off x="4564684" y="2091756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No hard constraints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9C6758A-D537-C41E-00D2-98E7100875C8}"/>
              </a:ext>
            </a:extLst>
          </p:cNvPr>
          <p:cNvSpPr/>
          <p:nvPr/>
        </p:nvSpPr>
        <p:spPr>
          <a:xfrm>
            <a:off x="4575121" y="3491559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space is connected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1F126C8-C496-6316-C88E-0679AD30179E}"/>
              </a:ext>
            </a:extLst>
          </p:cNvPr>
          <p:cNvSpPr/>
          <p:nvPr/>
        </p:nvSpPr>
        <p:spPr>
          <a:xfrm>
            <a:off x="4564684" y="4891362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 back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by brute force</a:t>
            </a:r>
          </a:p>
        </p:txBody>
      </p:sp>
    </p:spTree>
    <p:extLst>
      <p:ext uri="{BB962C8B-B14F-4D97-AF65-F5344CB8AC3E}">
        <p14:creationId xmlns:p14="http://schemas.microsoft.com/office/powerpoint/2010/main" val="37220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uniformity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/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Evenly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devide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colours into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buckets. </a:t>
                </a: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our application)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blipFill>
                <a:blip r:embed="rId2"/>
                <a:stretch>
                  <a:fillRect l="-1190" t="-8989" r="-1700" b="-29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072500-DD98-8743-14AA-F2BC847065FC}"/>
              </a:ext>
            </a:extLst>
          </p:cNvPr>
          <p:cNvGrpSpPr/>
          <p:nvPr/>
        </p:nvGrpSpPr>
        <p:grpSpPr>
          <a:xfrm>
            <a:off x="838200" y="2219515"/>
            <a:ext cx="10515600" cy="3500565"/>
            <a:chOff x="838200" y="2925713"/>
            <a:chExt cx="10515600" cy="35005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D91CED-8A31-86B8-C568-8F7F656EDEF4}"/>
                </a:ext>
              </a:extLst>
            </p:cNvPr>
            <p:cNvGrpSpPr/>
            <p:nvPr/>
          </p:nvGrpSpPr>
          <p:grpSpPr>
            <a:xfrm>
              <a:off x="838200" y="2925713"/>
              <a:ext cx="10515600" cy="3500565"/>
              <a:chOff x="838200" y="1557891"/>
              <a:chExt cx="10515600" cy="35005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/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GB" sz="2800" dirty="0">
                        <a:solidFill>
                          <a:schemeClr val="tx1"/>
                        </a:solidFill>
                      </a:rPr>
                      <a:t>If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≥4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𝑞𝑠𝑘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a14:m>
                    <a:r>
                      <a:rPr lang="en-GB" sz="2800" dirty="0">
                        <a:solidFill>
                          <a:schemeClr val="tx1"/>
                        </a:solidFill>
                      </a:rPr>
                      <a:t>, then</a:t>
                    </a: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                                         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41B925-A2A7-6480-EA9A-0C14549995E8}"/>
                  </a:ext>
                </a:extLst>
              </p:cNvPr>
              <p:cNvSpPr/>
              <p:nvPr/>
            </p:nvSpPr>
            <p:spPr>
              <a:xfrm>
                <a:off x="1210681" y="1557891"/>
                <a:ext cx="5352679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Lemma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(local uniformity)</a:t>
                </a:r>
                <a:endParaRPr lang="en-GB" sz="3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EEBD17-962C-DDC1-01B1-8D73C1ABA422}"/>
                </a:ext>
              </a:extLst>
            </p:cNvPr>
            <p:cNvSpPr/>
            <p:nvPr/>
          </p:nvSpPr>
          <p:spPr>
            <a:xfrm>
              <a:off x="4643099" y="4511118"/>
              <a:ext cx="2905801" cy="160151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Marginal of </a:t>
              </a:r>
            </a:p>
            <a:p>
              <a:pPr algn="ctr"/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bucket 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on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vertex under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pinning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9FB3E-5269-946A-3F21-CDAB5BDBD270}"/>
              </a:ext>
            </a:extLst>
          </p:cNvPr>
          <p:cNvGrpSpPr/>
          <p:nvPr/>
        </p:nvGrpSpPr>
        <p:grpSpPr>
          <a:xfrm>
            <a:off x="838200" y="1557891"/>
            <a:ext cx="10515600" cy="2076560"/>
            <a:chOff x="838200" y="1557891"/>
            <a:chExt cx="10515600" cy="2076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/3−5/3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blipFill>
                  <a:blip r:embed="rId2"/>
                  <a:stretch>
                    <a:fillRect l="-3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45DE4-69EE-4145-839C-C11DD5E30E00}"/>
              </a:ext>
            </a:extLst>
          </p:cNvPr>
          <p:cNvGrpSpPr/>
          <p:nvPr/>
        </p:nvGrpSpPr>
        <p:grpSpPr>
          <a:xfrm>
            <a:off x="1643090" y="3988958"/>
            <a:ext cx="8905820" cy="1569947"/>
            <a:chOff x="851125" y="4039758"/>
            <a:chExt cx="8905820" cy="156994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D344712-3550-8EF7-CE21-BE0D169ADEB6}"/>
                </a:ext>
              </a:extLst>
            </p:cNvPr>
            <p:cNvSpPr/>
            <p:nvPr/>
          </p:nvSpPr>
          <p:spPr>
            <a:xfrm rot="10800000">
              <a:off x="1693450" y="430299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BC97D7-E400-2D81-2C2A-8C12C50476CC}"/>
                </a:ext>
              </a:extLst>
            </p:cNvPr>
            <p:cNvSpPr/>
            <p:nvPr/>
          </p:nvSpPr>
          <p:spPr>
            <a:xfrm>
              <a:off x="7752086" y="4717400"/>
              <a:ext cx="1362463" cy="18519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62D854-FB11-393A-44B9-FFAEB184B375}"/>
                </a:ext>
              </a:extLst>
            </p:cNvPr>
            <p:cNvCxnSpPr/>
            <p:nvPr/>
          </p:nvCxnSpPr>
          <p:spPr>
            <a:xfrm>
              <a:off x="1493520" y="4462756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652323-F1F5-C1CD-C8AC-AE10B189000B}"/>
                </a:ext>
              </a:extLst>
            </p:cNvPr>
            <p:cNvCxnSpPr/>
            <p:nvPr/>
          </p:nvCxnSpPr>
          <p:spPr>
            <a:xfrm>
              <a:off x="9114550" y="446275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8FEFCC-BBF2-6C16-7AD1-222FB846A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902595"/>
              <a:ext cx="76210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5E3DE6-F2F4-06BF-DC9A-9DEC07A59FE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086" y="4682676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/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1−1/4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/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/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B33C575-79CB-FB67-8D4D-FC44245F4F9D}"/>
                </a:ext>
              </a:extLst>
            </p:cNvPr>
            <p:cNvSpPr/>
            <p:nvPr/>
          </p:nvSpPr>
          <p:spPr>
            <a:xfrm rot="16200000">
              <a:off x="2410503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A3647-EDEB-93A4-0DA7-2CD0350C28A8}"/>
                </a:ext>
              </a:extLst>
            </p:cNvPr>
            <p:cNvSpPr txBox="1"/>
            <p:nvPr/>
          </p:nvSpPr>
          <p:spPr>
            <a:xfrm>
              <a:off x="7547818" y="4039758"/>
              <a:ext cx="17709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i="1" dirty="0"/>
                <a:t>Zone of </a:t>
              </a:r>
            </a:p>
            <a:p>
              <a:pPr algn="ctr"/>
              <a:r>
                <a:rPr lang="en-GB" sz="2000" i="1" dirty="0"/>
                <a:t>indecision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483486-0DEE-0C83-8DB7-FBCDF40582CB}"/>
                </a:ext>
              </a:extLst>
            </p:cNvPr>
            <p:cNvSpPr/>
            <p:nvPr/>
          </p:nvSpPr>
          <p:spPr>
            <a:xfrm>
              <a:off x="2382011" y="53001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39F5530-C135-45E3-5022-33AC326CB8C9}"/>
                </a:ext>
              </a:extLst>
            </p:cNvPr>
            <p:cNvSpPr/>
            <p:nvPr/>
          </p:nvSpPr>
          <p:spPr>
            <a:xfrm rot="16200000">
              <a:off x="4462013" y="4089925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3E1C7E-CFAF-C7A3-F3FD-B06245DF58E0}"/>
                </a:ext>
              </a:extLst>
            </p:cNvPr>
            <p:cNvSpPr/>
            <p:nvPr/>
          </p:nvSpPr>
          <p:spPr>
            <a:xfrm>
              <a:off x="4433520" y="5300110"/>
              <a:ext cx="309594" cy="30959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rgbClr val="00B0F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24344CD-69B9-4779-6704-84A1D33E44F7}"/>
                </a:ext>
              </a:extLst>
            </p:cNvPr>
            <p:cNvSpPr/>
            <p:nvPr/>
          </p:nvSpPr>
          <p:spPr>
            <a:xfrm rot="16200000">
              <a:off x="6535456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C07979-D2FD-4FB0-D4C7-04F2711E48A8}"/>
                </a:ext>
              </a:extLst>
            </p:cNvPr>
            <p:cNvSpPr/>
            <p:nvPr/>
          </p:nvSpPr>
          <p:spPr>
            <a:xfrm>
              <a:off x="6506964" y="5300109"/>
              <a:ext cx="309594" cy="309595"/>
            </a:xfrm>
            <a:prstGeom prst="ellipse">
              <a:avLst/>
            </a:prstGeom>
            <a:pattFill prst="dkVert">
              <a:fgClr>
                <a:srgbClr val="7030A0"/>
              </a:fgClr>
              <a:bgClr>
                <a:srgbClr val="FFC0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05E884-8239-F408-4D0E-563D1B9BF7CA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07" y="468699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253B8-51DF-689C-EBA9-151AAA5B4CB2}"/>
                </a:ext>
              </a:extLst>
            </p:cNvPr>
            <p:cNvCxnSpPr>
              <a:cxnSpLocks/>
            </p:cNvCxnSpPr>
            <p:nvPr/>
          </p:nvCxnSpPr>
          <p:spPr>
            <a:xfrm>
              <a:off x="3588642" y="4682675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84D2792-5DC5-A2A6-2542-A17007717C59}"/>
              </a:ext>
            </a:extLst>
          </p:cNvPr>
          <p:cNvSpPr/>
          <p:nvPr/>
        </p:nvSpPr>
        <p:spPr>
          <a:xfrm>
            <a:off x="5588000" y="2633712"/>
            <a:ext cx="11176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</a:t>
                </a:r>
                <a:r>
                  <a:rPr lang="en-GB" sz="2800" dirty="0">
                    <a:solidFill>
                      <a:schemeClr val="tx1"/>
                    </a:solidFill>
                  </a:rPr>
                  <a:t> 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[Jain-Pham-Vuong’21b]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[He-Sun-Wu’21]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/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 </a:t>
                </a:r>
              </a:p>
              <a:p>
                <a14:m>
                  <m:oMath xmlns:m="http://schemas.openxmlformats.org/officeDocument/2006/math">
                    <m:r>
                      <a:rPr lang="en-GB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decide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endParaRPr lang="en-GB" sz="28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blipFill>
                <a:blip r:embed="rId4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approximate count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even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5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3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6BA1-BBC1-32F7-DC63-7266768C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C8D8-2C8D-2B1C-8396-C0810B6BEE6D}"/>
              </a:ext>
            </a:extLst>
          </p:cNvPr>
          <p:cNvSpPr txBox="1"/>
          <p:nvPr/>
        </p:nvSpPr>
        <p:spPr>
          <a:xfrm>
            <a:off x="3189514" y="2941451"/>
            <a:ext cx="5812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cap="small" dirty="0">
                <a:latin typeface="+mj-lt"/>
              </a:rPr>
              <a:t>Power of “Laziness”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69FB6-1455-FE25-7020-EC1EE090E268}"/>
              </a:ext>
            </a:extLst>
          </p:cNvPr>
          <p:cNvSpPr/>
          <p:nvPr/>
        </p:nvSpPr>
        <p:spPr>
          <a:xfrm>
            <a:off x="3582582" y="3649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Lazy marginal sampler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[Anand-Jerrum’22,23]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16A33-6F5A-66EF-756F-AC8D1849A634}"/>
              </a:ext>
            </a:extLst>
          </p:cNvPr>
          <p:cNvSpPr/>
          <p:nvPr/>
        </p:nvSpPr>
        <p:spPr>
          <a:xfrm>
            <a:off x="838200" y="1546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Counting in LLL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[He-Wang-Yin’22, He-Wu-Yang’23]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D7CDB-4816-BA0B-6C66-97DF4C934535}"/>
              </a:ext>
            </a:extLst>
          </p:cNvPr>
          <p:cNvSpPr/>
          <p:nvPr/>
        </p:nvSpPr>
        <p:spPr>
          <a:xfrm>
            <a:off x="6326969" y="1523898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Derandomising</a:t>
            </a:r>
            <a:r>
              <a:rPr lang="en-GB" sz="2800" b="1" dirty="0">
                <a:solidFill>
                  <a:schemeClr val="tx1"/>
                </a:solidFill>
              </a:rPr>
              <a:t> MCMC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[This work]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2F3DA3-9FEC-19E0-6A73-DB9F89F930BA}"/>
              </a:ext>
            </a:extLst>
          </p:cNvPr>
          <p:cNvSpPr/>
          <p:nvPr/>
        </p:nvSpPr>
        <p:spPr>
          <a:xfrm>
            <a:off x="838198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Sub-quadratic counting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[Anand-Feng-Freifeld-Guo-W.’23]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6326969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</p:spTree>
    <p:extLst>
      <p:ext uri="{BB962C8B-B14F-4D97-AF65-F5344CB8AC3E}">
        <p14:creationId xmlns:p14="http://schemas.microsoft.com/office/powerpoint/2010/main" val="3122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9D01-3607-5646-BEAA-23C2915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Concrete problems:</a:t>
                </a:r>
              </a:p>
              <a:p>
                <a:r>
                  <a:rPr lang="en-GB" dirty="0"/>
                  <a:t>Hypergraph colouring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 err="1"/>
                  <a:t>Derandomise</a:t>
                </a:r>
                <a:r>
                  <a:rPr lang="en-GB" dirty="0"/>
                  <a:t> Glauber dynamics for </a:t>
                </a:r>
                <a:r>
                  <a:rPr lang="en-GB" dirty="0">
                    <a:solidFill>
                      <a:srgbClr val="FF0000"/>
                    </a:solidFill>
                  </a:rPr>
                  <a:t>matchings</a:t>
                </a:r>
                <a:r>
                  <a:rPr lang="en-GB" dirty="0"/>
                  <a:t>? </a:t>
                </a:r>
              </a:p>
              <a:p>
                <a:pPr lvl="1"/>
                <a:r>
                  <a:rPr lang="en-GB" dirty="0"/>
                  <a:t>Avoid </a:t>
                </a:r>
                <a:r>
                  <a:rPr lang="en-GB" dirty="0">
                    <a:solidFill>
                      <a:srgbClr val="FF0000"/>
                    </a:solidFill>
                  </a:rPr>
                  <a:t>marginal lower bounds</a:t>
                </a:r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FPTAS 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GB" dirty="0"/>
                  <a:t> (under LLL settings).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/>
                  <a:t> for some absolute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arXiv</a:t>
            </a:r>
            <a:r>
              <a:rPr lang="en-GB" dirty="0"/>
              <a:t>: 2211.03487v2</a:t>
            </a:r>
          </a:p>
          <a:p>
            <a:r>
              <a:rPr lang="en-GB" i="1" dirty="0"/>
              <a:t>(to appear at FOCS’23)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5715</TotalTime>
  <Words>2005</Words>
  <Application>Microsoft Office PowerPoint</Application>
  <PresentationFormat>Widescreen</PresentationFormat>
  <Paragraphs>758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Cambria Math</vt:lpstr>
      <vt:lpstr>Office Theme</vt:lpstr>
      <vt:lpstr>Towards derandomising Markov chain Monte Carlo</vt:lpstr>
      <vt:lpstr>Approximate counting</vt:lpstr>
      <vt:lpstr>Counting independent sets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Glauber dynamics</vt:lpstr>
      <vt:lpstr>Glauber dynamics</vt:lpstr>
      <vt:lpstr>After a long run…</vt:lpstr>
      <vt:lpstr>Approximate counting: hard-core</vt:lpstr>
      <vt:lpstr> Deterministic approximate counting</vt:lpstr>
      <vt:lpstr>Deterministic counting</vt:lpstr>
      <vt:lpstr>Counting to sampling: revisited</vt:lpstr>
      <vt:lpstr>Counting to sampling: revisited</vt:lpstr>
      <vt:lpstr>Counting to sampling: revisited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Systematic scan GD</vt:lpstr>
      <vt:lpstr>Systematic scan GD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Deduce The Past</vt:lpstr>
      <vt:lpstr>Derandomisation</vt:lpstr>
      <vt:lpstr>Applications</vt:lpstr>
      <vt:lpstr>Hypergraph independent sets</vt:lpstr>
      <vt:lpstr>Hypergraph independent sets</vt:lpstr>
      <vt:lpstr>Hypergraph independent sets</vt:lpstr>
      <vt:lpstr>Hypergraph independent sets</vt:lpstr>
      <vt:lpstr>Hypergraph colourings</vt:lpstr>
      <vt:lpstr>Zone of indecision?</vt:lpstr>
      <vt:lpstr>The local lemma</vt:lpstr>
      <vt:lpstr>The local lemma</vt:lpstr>
      <vt:lpstr>Projection (bucketing)</vt:lpstr>
      <vt:lpstr>Local uniformity</vt:lpstr>
      <vt:lpstr>Hypergraph colourings</vt:lpstr>
      <vt:lpstr>Hypergraph colourings</vt:lpstr>
      <vt:lpstr>Future directions?</vt:lpstr>
      <vt:lpstr>Future directions?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176</cp:revision>
  <dcterms:created xsi:type="dcterms:W3CDTF">2022-11-17T13:02:05Z</dcterms:created>
  <dcterms:modified xsi:type="dcterms:W3CDTF">2023-07-27T19:56:05Z</dcterms:modified>
</cp:coreProperties>
</file>