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5" r:id="rId2"/>
    <p:sldId id="325" r:id="rId3"/>
    <p:sldId id="326" r:id="rId4"/>
    <p:sldId id="328" r:id="rId5"/>
    <p:sldId id="324" r:id="rId6"/>
    <p:sldId id="329" r:id="rId7"/>
    <p:sldId id="331" r:id="rId8"/>
    <p:sldId id="371" r:id="rId9"/>
    <p:sldId id="370" r:id="rId10"/>
    <p:sldId id="372" r:id="rId11"/>
    <p:sldId id="373" r:id="rId12"/>
    <p:sldId id="374" r:id="rId13"/>
    <p:sldId id="375" r:id="rId14"/>
    <p:sldId id="376" r:id="rId15"/>
    <p:sldId id="380" r:id="rId16"/>
    <p:sldId id="420" r:id="rId17"/>
    <p:sldId id="387" r:id="rId18"/>
    <p:sldId id="388" r:id="rId19"/>
    <p:sldId id="389" r:id="rId20"/>
    <p:sldId id="378" r:id="rId21"/>
    <p:sldId id="357" r:id="rId22"/>
    <p:sldId id="379" r:id="rId23"/>
    <p:sldId id="382" r:id="rId24"/>
    <p:sldId id="385" r:id="rId25"/>
    <p:sldId id="390" r:id="rId26"/>
    <p:sldId id="391" r:id="rId27"/>
    <p:sldId id="392" r:id="rId28"/>
    <p:sldId id="307" r:id="rId29"/>
    <p:sldId id="394" r:id="rId30"/>
    <p:sldId id="398" r:id="rId31"/>
    <p:sldId id="386" r:id="rId32"/>
    <p:sldId id="397" r:id="rId33"/>
    <p:sldId id="399" r:id="rId34"/>
    <p:sldId id="403" r:id="rId35"/>
    <p:sldId id="402" r:id="rId36"/>
    <p:sldId id="401" r:id="rId37"/>
    <p:sldId id="308" r:id="rId38"/>
    <p:sldId id="404" r:id="rId39"/>
    <p:sldId id="405" r:id="rId40"/>
    <p:sldId id="407" r:id="rId41"/>
    <p:sldId id="408" r:id="rId42"/>
    <p:sldId id="409" r:id="rId43"/>
    <p:sldId id="410" r:id="rId44"/>
    <p:sldId id="411" r:id="rId45"/>
    <p:sldId id="406" r:id="rId46"/>
    <p:sldId id="414" r:id="rId47"/>
    <p:sldId id="415" r:id="rId48"/>
    <p:sldId id="416" r:id="rId49"/>
    <p:sldId id="417" r:id="rId50"/>
    <p:sldId id="418" r:id="rId51"/>
    <p:sldId id="412" r:id="rId52"/>
    <p:sldId id="419" r:id="rId53"/>
    <p:sldId id="316" r:id="rId54"/>
    <p:sldId id="413" r:id="rId55"/>
    <p:sldId id="30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EAEAEA"/>
    <a:srgbClr val="FFFFFF"/>
    <a:srgbClr val="F8F8F8"/>
    <a:srgbClr val="DDDDDD"/>
    <a:srgbClr val="B2B2B2"/>
    <a:srgbClr val="C9FFE9"/>
    <a:srgbClr val="FEFCE2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D8D93-2072-4255-A928-BB0CB5A925F6}" v="39" dt="2023-07-23T21:29:56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162" autoAdjust="0"/>
  </p:normalViewPr>
  <p:slideViewPr>
    <p:cSldViewPr snapToGrid="0">
      <p:cViewPr varScale="1">
        <p:scale>
          <a:sx n="63" d="100"/>
          <a:sy n="63" d="100"/>
        </p:scale>
        <p:origin x="224" y="56"/>
      </p:cViewPr>
      <p:guideLst>
        <p:guide orient="horz" pos="2614"/>
        <p:guide pos="33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aheng" userId="5e9fd0c4544f5004" providerId="LiveId" clId="{A7FD8D93-2072-4255-A928-BB0CB5A925F6}"/>
    <pc:docChg chg="undo custSel addSld modSld sldOrd">
      <pc:chgData name="Wang Jiaheng" userId="5e9fd0c4544f5004" providerId="LiveId" clId="{A7FD8D93-2072-4255-A928-BB0CB5A925F6}" dt="2023-07-23T21:31:21.905" v="122" actId="207"/>
      <pc:docMkLst>
        <pc:docMk/>
      </pc:docMkLst>
      <pc:sldChg chg="modSp mod">
        <pc:chgData name="Wang Jiaheng" userId="5e9fd0c4544f5004" providerId="LiveId" clId="{A7FD8D93-2072-4255-A928-BB0CB5A925F6}" dt="2023-07-23T21:26:48.581" v="21" actId="20577"/>
        <pc:sldMkLst>
          <pc:docMk/>
          <pc:sldMk cId="2000395817" sldId="305"/>
        </pc:sldMkLst>
        <pc:spChg chg="mod">
          <ac:chgData name="Wang Jiaheng" userId="5e9fd0c4544f5004" providerId="LiveId" clId="{A7FD8D93-2072-4255-A928-BB0CB5A925F6}" dt="2023-07-23T21:26:34.657" v="16" actId="403"/>
          <ac:spMkLst>
            <pc:docMk/>
            <pc:sldMk cId="2000395817" sldId="305"/>
            <ac:spMk id="2" creationId="{E3DB0120-6EF1-C668-47EE-76A7E0D1ECC6}"/>
          </ac:spMkLst>
        </pc:spChg>
        <pc:spChg chg="mod">
          <ac:chgData name="Wang Jiaheng" userId="5e9fd0c4544f5004" providerId="LiveId" clId="{A7FD8D93-2072-4255-A928-BB0CB5A925F6}" dt="2023-07-23T21:26:48.581" v="21" actId="20577"/>
          <ac:spMkLst>
            <pc:docMk/>
            <pc:sldMk cId="2000395817" sldId="305"/>
            <ac:spMk id="3" creationId="{0A54050E-D959-DE84-BF4F-F73101F17150}"/>
          </ac:spMkLst>
        </pc:spChg>
      </pc:sldChg>
      <pc:sldChg chg="modSp new mod">
        <pc:chgData name="Wang Jiaheng" userId="5e9fd0c4544f5004" providerId="LiveId" clId="{A7FD8D93-2072-4255-A928-BB0CB5A925F6}" dt="2023-07-23T21:28:24.268" v="58" actId="207"/>
        <pc:sldMkLst>
          <pc:docMk/>
          <pc:sldMk cId="3893160588" sldId="363"/>
        </pc:sldMkLst>
        <pc:spChg chg="mod">
          <ac:chgData name="Wang Jiaheng" userId="5e9fd0c4544f5004" providerId="LiveId" clId="{A7FD8D93-2072-4255-A928-BB0CB5A925F6}" dt="2023-07-23T21:28:24.268" v="58" actId="207"/>
          <ac:spMkLst>
            <pc:docMk/>
            <pc:sldMk cId="3893160588" sldId="363"/>
            <ac:spMk id="2" creationId="{1F306071-07FA-DA45-6A18-6D68A107D4B4}"/>
          </ac:spMkLst>
        </pc:spChg>
      </pc:sldChg>
      <pc:sldChg chg="modSp add mod ord">
        <pc:chgData name="Wang Jiaheng" userId="5e9fd0c4544f5004" providerId="LiveId" clId="{A7FD8D93-2072-4255-A928-BB0CB5A925F6}" dt="2023-07-23T21:31:21.905" v="122" actId="207"/>
        <pc:sldMkLst>
          <pc:docMk/>
          <pc:sldMk cId="1080375138" sldId="364"/>
        </pc:sldMkLst>
        <pc:spChg chg="mod">
          <ac:chgData name="Wang Jiaheng" userId="5e9fd0c4544f5004" providerId="LiveId" clId="{A7FD8D93-2072-4255-A928-BB0CB5A925F6}" dt="2023-07-23T21:28:41.501" v="69" actId="20577"/>
          <ac:spMkLst>
            <pc:docMk/>
            <pc:sldMk cId="1080375138" sldId="364"/>
            <ac:spMk id="2" creationId="{8C7EE0EA-2E0E-9B78-0E7B-AFEEC001D1E4}"/>
          </ac:spMkLst>
        </pc:spChg>
        <pc:spChg chg="mod">
          <ac:chgData name="Wang Jiaheng" userId="5e9fd0c4544f5004" providerId="LiveId" clId="{A7FD8D93-2072-4255-A928-BB0CB5A925F6}" dt="2023-07-23T21:29:56.771" v="109" actId="207"/>
          <ac:spMkLst>
            <pc:docMk/>
            <pc:sldMk cId="1080375138" sldId="364"/>
            <ac:spMk id="3" creationId="{5E25B3A7-3BAC-70AC-CF7B-450F874FBB41}"/>
          </ac:spMkLst>
        </pc:spChg>
        <pc:spChg chg="mod">
          <ac:chgData name="Wang Jiaheng" userId="5e9fd0c4544f5004" providerId="LiveId" clId="{A7FD8D93-2072-4255-A928-BB0CB5A925F6}" dt="2023-07-23T21:31:21.905" v="122" actId="207"/>
          <ac:spMkLst>
            <pc:docMk/>
            <pc:sldMk cId="1080375138" sldId="364"/>
            <ac:spMk id="14" creationId="{044DD6DE-2D43-C832-F0ED-9B8CF1D0B6C9}"/>
          </ac:spMkLst>
        </pc:spChg>
        <pc:spChg chg="mod">
          <ac:chgData name="Wang Jiaheng" userId="5e9fd0c4544f5004" providerId="LiveId" clId="{A7FD8D93-2072-4255-A928-BB0CB5A925F6}" dt="2023-07-23T21:31:19.002" v="121" actId="207"/>
          <ac:spMkLst>
            <pc:docMk/>
            <pc:sldMk cId="1080375138" sldId="364"/>
            <ac:spMk id="15" creationId="{7CDCE5C2-AC78-5963-251B-0068A6B69F0B}"/>
          </ac:spMkLst>
        </pc:spChg>
        <pc:spChg chg="mod">
          <ac:chgData name="Wang Jiaheng" userId="5e9fd0c4544f5004" providerId="LiveId" clId="{A7FD8D93-2072-4255-A928-BB0CB5A925F6}" dt="2023-07-23T21:30:42.579" v="114" actId="207"/>
          <ac:spMkLst>
            <pc:docMk/>
            <pc:sldMk cId="1080375138" sldId="364"/>
            <ac:spMk id="17" creationId="{CF1D2F9A-470E-CE1B-D042-8B36452685A9}"/>
          </ac:spMkLst>
        </pc:spChg>
        <pc:spChg chg="mod">
          <ac:chgData name="Wang Jiaheng" userId="5e9fd0c4544f5004" providerId="LiveId" clId="{A7FD8D93-2072-4255-A928-BB0CB5A925F6}" dt="2023-07-23T21:31:13.816" v="120" actId="207"/>
          <ac:spMkLst>
            <pc:docMk/>
            <pc:sldMk cId="1080375138" sldId="364"/>
            <ac:spMk id="19" creationId="{C9AE6630-E391-9563-0535-811F5EC82D1E}"/>
          </ac:spMkLst>
        </pc:spChg>
        <pc:spChg chg="mod">
          <ac:chgData name="Wang Jiaheng" userId="5e9fd0c4544f5004" providerId="LiveId" clId="{A7FD8D93-2072-4255-A928-BB0CB5A925F6}" dt="2023-07-23T21:30:37.290" v="113" actId="207"/>
          <ac:spMkLst>
            <pc:docMk/>
            <pc:sldMk cId="1080375138" sldId="364"/>
            <ac:spMk id="20" creationId="{6A7ECC87-DEDC-A107-8BD1-4E40401547AC}"/>
          </ac:spMkLst>
        </pc:spChg>
        <pc:spChg chg="mod">
          <ac:chgData name="Wang Jiaheng" userId="5e9fd0c4544f5004" providerId="LiveId" clId="{A7FD8D93-2072-4255-A928-BB0CB5A925F6}" dt="2023-07-23T21:31:05.967" v="119" actId="207"/>
          <ac:spMkLst>
            <pc:docMk/>
            <pc:sldMk cId="1080375138" sldId="364"/>
            <ac:spMk id="21" creationId="{B53F583A-C5DB-BABE-05DB-B45B76C4F58E}"/>
          </ac:spMkLst>
        </pc:spChg>
        <pc:spChg chg="mod">
          <ac:chgData name="Wang Jiaheng" userId="5e9fd0c4544f5004" providerId="LiveId" clId="{A7FD8D93-2072-4255-A928-BB0CB5A925F6}" dt="2023-07-23T21:31:03.330" v="118" actId="207"/>
          <ac:spMkLst>
            <pc:docMk/>
            <pc:sldMk cId="1080375138" sldId="364"/>
            <ac:spMk id="27" creationId="{678B4FF2-AC3D-404D-DCCC-8B855C55ACA6}"/>
          </ac:spMkLst>
        </pc:spChg>
        <pc:spChg chg="mod">
          <ac:chgData name="Wang Jiaheng" userId="5e9fd0c4544f5004" providerId="LiveId" clId="{A7FD8D93-2072-4255-A928-BB0CB5A925F6}" dt="2023-07-23T21:30:30.457" v="112" actId="207"/>
          <ac:spMkLst>
            <pc:docMk/>
            <pc:sldMk cId="1080375138" sldId="364"/>
            <ac:spMk id="28" creationId="{A3032CBF-9555-BEB1-7B73-E05C4B0E8D5E}"/>
          </ac:spMkLst>
        </pc:spChg>
        <pc:spChg chg="mod">
          <ac:chgData name="Wang Jiaheng" userId="5e9fd0c4544f5004" providerId="LiveId" clId="{A7FD8D93-2072-4255-A928-BB0CB5A925F6}" dt="2023-07-23T21:30:54.289" v="117" actId="207"/>
          <ac:spMkLst>
            <pc:docMk/>
            <pc:sldMk cId="1080375138" sldId="364"/>
            <ac:spMk id="31" creationId="{8A91B60F-60D5-70D0-F3C0-20B7AEA9DD05}"/>
          </ac:spMkLst>
        </pc:spChg>
        <pc:spChg chg="mod">
          <ac:chgData name="Wang Jiaheng" userId="5e9fd0c4544f5004" providerId="LiveId" clId="{A7FD8D93-2072-4255-A928-BB0CB5A925F6}" dt="2023-07-23T21:30:26.450" v="111" actId="207"/>
          <ac:spMkLst>
            <pc:docMk/>
            <pc:sldMk cId="1080375138" sldId="364"/>
            <ac:spMk id="32" creationId="{E45F86F6-2573-5EE8-52E1-5EB1F42E59ED}"/>
          </ac:spMkLst>
        </pc:spChg>
        <pc:spChg chg="mod">
          <ac:chgData name="Wang Jiaheng" userId="5e9fd0c4544f5004" providerId="LiveId" clId="{A7FD8D93-2072-4255-A928-BB0CB5A925F6}" dt="2023-07-23T21:30:50.328" v="116" actId="207"/>
          <ac:spMkLst>
            <pc:docMk/>
            <pc:sldMk cId="1080375138" sldId="364"/>
            <ac:spMk id="33" creationId="{E1C6FCA7-D8A1-0B2F-B173-854A04A68731}"/>
          </ac:spMkLst>
        </pc:spChg>
        <pc:spChg chg="mod">
          <ac:chgData name="Wang Jiaheng" userId="5e9fd0c4544f5004" providerId="LiveId" clId="{A7FD8D93-2072-4255-A928-BB0CB5A925F6}" dt="2023-07-23T21:30:23.826" v="110" actId="207"/>
          <ac:spMkLst>
            <pc:docMk/>
            <pc:sldMk cId="1080375138" sldId="364"/>
            <ac:spMk id="34" creationId="{AEACE968-27D0-B681-0524-4D22CA7434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EA4D-BA6B-4E68-A288-3A3120152F94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D044-02B9-4A07-B3AA-36B4903B2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7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BD044-02B9-4A07-B3AA-36B4903B2AB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4979-5AEA-699B-D57B-52F188D7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EC5B2-5858-5740-47AD-4F8676AA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BAA6-F8C6-2A84-42EC-F2629D7C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79BA-FE4A-0AB4-9B5C-60BB259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A85B-0667-1B0F-307B-6CECB0B8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015F-866E-F5A3-0FAD-A8205D3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FDF5-F8D3-358C-C15E-1CA8C960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CB5D-2E59-5EA1-627B-D7D254F8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21D0-668B-BFF2-5C8A-4E5095BD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797C-A307-6F9A-EA70-3F07539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2D60-0FF7-8C2A-E4A4-A0DDDCF67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534CE-5534-3C9C-DA4C-DC479A292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D2B0-01BA-4D92-608A-0E07856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87F4-3B50-C0A8-F529-03F9E666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94F5-45A5-FF72-315C-3E81AB80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6E06-20E7-1C73-682C-0D711542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514-0887-D906-043B-05BF1FF2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96F4-2AF7-C6BC-3B5F-12F2CB6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93A3-CC64-DEE8-CE4F-B03809F0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178D-0B1A-1B63-93F5-5EEBF4D7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3F12-B422-AEFB-3F40-3B7F5B41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E2F1-2EDE-368D-3E88-D59025BC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7126-40A4-8780-5A88-16129D67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A99-E29A-03A5-79D4-88F88C9A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BD01-2718-0A8A-6897-F5EDE8D3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D30D-E2FF-FE58-BFF4-B216D677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AB0C-3347-75B2-0DD9-622DEC6B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F0FF-9470-9608-A6C5-0FF8C1EE3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DE1F-82FC-4B10-5AFE-691117EF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8CE9-1EB9-6AE7-A049-D192ADD6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08CF7-78FD-C2B0-7DA7-05C826E5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B76-800B-839E-7B75-A90DF0B0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3F556-0AB8-ABCC-D3CB-F4BAC802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07DC-9E69-A936-E49B-F07360F1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211AD-A2E5-7EF4-CBD6-A963F1005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12C0C-69BE-A2A7-4D1A-933BEA9A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0E5ED-6D0B-4A42-DA92-58A418CB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A1C72-76DE-AD78-E3C0-F652AA4E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63712-D692-1D34-D98F-F6041A3A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09C6-DE12-8747-8286-E9758C4E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4EF7-494B-5046-1D27-926D2BDD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6E7F0-CE17-BD9C-7991-F9974F75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06E0-EAC9-2135-CF52-7944039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D9F11-579D-C62E-96C2-7B6E2195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5CD81-1318-E3D1-3258-A23BCE51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713E-9599-0AFA-F14B-7D6C43F2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AEDB-1C7A-28B2-2366-CF7D5DD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C976-088E-F98B-FDEF-02E01E50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2B4A-10B1-388C-AE02-2D2FA952B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5C691-795E-E5F4-BC71-EAF5C59D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AD96-3569-A5BB-51C6-7C92E763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2A174-0F31-9398-03DE-EB123E86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9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9698-2E61-733D-10B3-AF3299E4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A1F-9B07-881D-4BA9-9E211EB2B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E755-8E6E-32D6-CA9B-EAFED57A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4952-28A2-10CA-E42D-1C43CC05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32AC-A63A-6D1A-ACCA-50E2030F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A1C1B-2405-95E3-6048-D2DB7E5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66CA2-9882-12DD-38A1-B9BD0B6B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B030-C63D-71DC-BBE2-7720B944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3246-ECEC-D69A-35EC-9009422EB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4F59-C645-4410-A5AF-A9981A79710D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73AB-65D4-48E2-40EF-2B9D1D6CD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6BC4-1876-DA9A-DE37-8B0A38EA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10.png"/><Relationship Id="rId10" Type="http://schemas.openxmlformats.org/officeDocument/2006/relationships/image" Target="../media/image8.png"/><Relationship Id="rId4" Type="http://schemas.openxmlformats.org/officeDocument/2006/relationships/image" Target="NULL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NULL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NUL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14.png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35.png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9.png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0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21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160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160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160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0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160.png"/><Relationship Id="rId10" Type="http://schemas.openxmlformats.org/officeDocument/2006/relationships/image" Target="../media/image42.png"/><Relationship Id="rId4" Type="http://schemas.openxmlformats.org/officeDocument/2006/relationships/image" Target="../media/image24.png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46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8.png"/><Relationship Id="rId7" Type="http://schemas.openxmlformats.org/officeDocument/2006/relationships/image" Target="../media/image55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46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7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460.png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2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71.png"/><Relationship Id="rId5" Type="http://schemas.openxmlformats.org/officeDocument/2006/relationships/image" Target="../media/image63.png"/><Relationship Id="rId10" Type="http://schemas.openxmlformats.org/officeDocument/2006/relationships/image" Target="../media/image6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3.png"/><Relationship Id="rId3" Type="http://schemas.openxmlformats.org/officeDocument/2006/relationships/image" Target="../media/image61.png"/><Relationship Id="rId7" Type="http://schemas.openxmlformats.org/officeDocument/2006/relationships/image" Target="../media/image76.png"/><Relationship Id="rId12" Type="http://schemas.openxmlformats.org/officeDocument/2006/relationships/image" Target="../media/image8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3.png"/><Relationship Id="rId3" Type="http://schemas.openxmlformats.org/officeDocument/2006/relationships/image" Target="../media/image61.png"/><Relationship Id="rId7" Type="http://schemas.openxmlformats.org/officeDocument/2006/relationships/image" Target="../media/image76.png"/><Relationship Id="rId12" Type="http://schemas.openxmlformats.org/officeDocument/2006/relationships/image" Target="../media/image8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5.png"/><Relationship Id="rId7" Type="http://schemas.openxmlformats.org/officeDocument/2006/relationships/image" Target="../media/image7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11" Type="http://schemas.openxmlformats.org/officeDocument/2006/relationships/image" Target="../media/image91.png"/><Relationship Id="rId5" Type="http://schemas.openxmlformats.org/officeDocument/2006/relationships/image" Target="../media/image75.png"/><Relationship Id="rId10" Type="http://schemas.openxmlformats.org/officeDocument/2006/relationships/image" Target="../media/image89.png"/><Relationship Id="rId4" Type="http://schemas.openxmlformats.org/officeDocument/2006/relationships/image" Target="../media/image86.png"/><Relationship Id="rId9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4.png"/><Relationship Id="rId3" Type="http://schemas.openxmlformats.org/officeDocument/2006/relationships/image" Target="../media/image85.png"/><Relationship Id="rId7" Type="http://schemas.openxmlformats.org/officeDocument/2006/relationships/image" Target="../media/image77.png"/><Relationship Id="rId12" Type="http://schemas.openxmlformats.org/officeDocument/2006/relationships/image" Target="../media/image9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11" Type="http://schemas.openxmlformats.org/officeDocument/2006/relationships/image" Target="../media/image92.png"/><Relationship Id="rId5" Type="http://schemas.openxmlformats.org/officeDocument/2006/relationships/image" Target="../media/image75.png"/><Relationship Id="rId10" Type="http://schemas.openxmlformats.org/officeDocument/2006/relationships/image" Target="../media/image910.png"/><Relationship Id="rId4" Type="http://schemas.openxmlformats.org/officeDocument/2006/relationships/image" Target="../media/image86.png"/><Relationship Id="rId9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5.png"/><Relationship Id="rId7" Type="http://schemas.openxmlformats.org/officeDocument/2006/relationships/image" Target="../media/image77.png"/><Relationship Id="rId12" Type="http://schemas.openxmlformats.org/officeDocument/2006/relationships/image" Target="../media/image9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11" Type="http://schemas.openxmlformats.org/officeDocument/2006/relationships/image" Target="../media/image97.png"/><Relationship Id="rId5" Type="http://schemas.openxmlformats.org/officeDocument/2006/relationships/image" Target="../media/image75.png"/><Relationship Id="rId10" Type="http://schemas.openxmlformats.org/officeDocument/2006/relationships/image" Target="../media/image910.png"/><Relationship Id="rId4" Type="http://schemas.openxmlformats.org/officeDocument/2006/relationships/image" Target="../media/image96.png"/><Relationship Id="rId9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sv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sv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svg"/><Relationship Id="rId4" Type="http://schemas.openxmlformats.org/officeDocument/2006/relationships/image" Target="../media/image111.svg"/><Relationship Id="rId9" Type="http://schemas.openxmlformats.org/officeDocument/2006/relationships/image" Target="../media/image11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0120-6EF1-C668-47EE-76A7E0D1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857791"/>
            <a:ext cx="10250424" cy="2387600"/>
          </a:xfrm>
        </p:spPr>
        <p:txBody>
          <a:bodyPr>
            <a:noAutofit/>
          </a:bodyPr>
          <a:lstStyle/>
          <a:p>
            <a:r>
              <a:rPr lang="en-GB" sz="4800" dirty="0"/>
              <a:t>Approximate counting</a:t>
            </a:r>
            <a:br>
              <a:rPr lang="en-GB" sz="4800" dirty="0"/>
            </a:br>
            <a:r>
              <a:rPr lang="en-GB" sz="4800" dirty="0"/>
              <a:t>for spin systems </a:t>
            </a:r>
            <a:br>
              <a:rPr lang="en-GB" sz="4800" dirty="0"/>
            </a:br>
            <a:r>
              <a:rPr lang="en-GB" sz="4800" dirty="0"/>
              <a:t>in sub-quadratic time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5F61FB-FB46-6E22-7CF6-9B4222DDC407}"/>
              </a:ext>
            </a:extLst>
          </p:cNvPr>
          <p:cNvSpPr txBox="1">
            <a:spLocks/>
          </p:cNvSpPr>
          <p:nvPr/>
        </p:nvSpPr>
        <p:spPr>
          <a:xfrm>
            <a:off x="340360" y="3406510"/>
            <a:ext cx="11511280" cy="288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Konrad Anand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	</a:t>
            </a:r>
            <a:r>
              <a:rPr lang="en-GB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Weiming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Feng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	Graham Freifeld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Heng Guo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	</a:t>
            </a:r>
            <a:r>
              <a:rPr lang="en-GB" sz="2600" i="1" dirty="0">
                <a:latin typeface="Cambria" panose="02040503050406030204" pitchFamily="18" charset="0"/>
                <a:ea typeface="Cambria" panose="02040503050406030204" pitchFamily="18" charset="0"/>
              </a:rPr>
              <a:t>Jiaheng Wang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Queen Mary, University of London		</a:t>
            </a:r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University of Edinburgh</a:t>
            </a:r>
          </a:p>
          <a:p>
            <a:endParaRPr lang="en-GB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Shonan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Meeting No.186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05/09/2023</a:t>
            </a:r>
          </a:p>
        </p:txBody>
      </p:sp>
    </p:spTree>
    <p:extLst>
      <p:ext uri="{BB962C8B-B14F-4D97-AF65-F5344CB8AC3E}">
        <p14:creationId xmlns:p14="http://schemas.microsoft.com/office/powerpoint/2010/main" val="200039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00981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811" y="5125049"/>
                <a:ext cx="4633480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17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E9E5A7-6114-B6A7-75B0-27C9A26E5111}"/>
              </a:ext>
            </a:extLst>
          </p:cNvPr>
          <p:cNvCxnSpPr>
            <a:cxnSpLocks/>
          </p:cNvCxnSpPr>
          <p:nvPr/>
        </p:nvCxnSpPr>
        <p:spPr>
          <a:xfrm flipV="1">
            <a:off x="1152307" y="1674116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3C9A7F-32F0-F078-5EED-1FA876D7A099}"/>
              </a:ext>
            </a:extLst>
          </p:cNvPr>
          <p:cNvCxnSpPr>
            <a:cxnSpLocks/>
          </p:cNvCxnSpPr>
          <p:nvPr/>
        </p:nvCxnSpPr>
        <p:spPr>
          <a:xfrm flipV="1">
            <a:off x="997510" y="1983710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951FE0-B716-6EC0-E7F1-8630A12D2EFE}"/>
              </a:ext>
            </a:extLst>
          </p:cNvPr>
          <p:cNvCxnSpPr>
            <a:cxnSpLocks/>
          </p:cNvCxnSpPr>
          <p:nvPr/>
        </p:nvCxnSpPr>
        <p:spPr>
          <a:xfrm flipV="1">
            <a:off x="385530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99BB33-356B-3415-91BA-D11333FFFA28}"/>
              </a:ext>
            </a:extLst>
          </p:cNvPr>
          <p:cNvCxnSpPr>
            <a:cxnSpLocks/>
          </p:cNvCxnSpPr>
          <p:nvPr/>
        </p:nvCxnSpPr>
        <p:spPr>
          <a:xfrm flipV="1">
            <a:off x="251570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51D587-876F-F6B5-F504-B76E517F3E74}"/>
              </a:ext>
            </a:extLst>
          </p:cNvPr>
          <p:cNvCxnSpPr>
            <a:cxnSpLocks/>
          </p:cNvCxnSpPr>
          <p:nvPr/>
        </p:nvCxnSpPr>
        <p:spPr>
          <a:xfrm flipV="1">
            <a:off x="234900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7F3642-D149-C300-F2CB-6FCF9C5078E6}"/>
              </a:ext>
            </a:extLst>
          </p:cNvPr>
          <p:cNvCxnSpPr>
            <a:cxnSpLocks/>
          </p:cNvCxnSpPr>
          <p:nvPr/>
        </p:nvCxnSpPr>
        <p:spPr>
          <a:xfrm flipV="1">
            <a:off x="248595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DEFFFD-4525-EB97-9875-3641638658E3}"/>
              </a:ext>
            </a:extLst>
          </p:cNvPr>
          <p:cNvCxnSpPr>
            <a:cxnSpLocks/>
          </p:cNvCxnSpPr>
          <p:nvPr/>
        </p:nvCxnSpPr>
        <p:spPr>
          <a:xfrm>
            <a:off x="103620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72FC20-C3AE-B9F5-CFF4-36A6295A4113}"/>
              </a:ext>
            </a:extLst>
          </p:cNvPr>
          <p:cNvCxnSpPr>
            <a:cxnSpLocks/>
          </p:cNvCxnSpPr>
          <p:nvPr/>
        </p:nvCxnSpPr>
        <p:spPr>
          <a:xfrm flipH="1" flipV="1">
            <a:off x="1164206" y="1983709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9AA84E-B63A-4D5F-F9AE-C1AF3154DB29}"/>
              </a:ext>
            </a:extLst>
          </p:cNvPr>
          <p:cNvCxnSpPr>
            <a:cxnSpLocks/>
          </p:cNvCxnSpPr>
          <p:nvPr/>
        </p:nvCxnSpPr>
        <p:spPr>
          <a:xfrm flipH="1" flipV="1">
            <a:off x="264669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B29D9A6-097E-43E2-B32D-16054B886BC0}"/>
              </a:ext>
            </a:extLst>
          </p:cNvPr>
          <p:cNvSpPr/>
          <p:nvPr/>
        </p:nvSpPr>
        <p:spPr>
          <a:xfrm>
            <a:off x="997511" y="182891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23AC11-04C2-3F0F-CC1C-D04164E4E05C}"/>
              </a:ext>
            </a:extLst>
          </p:cNvPr>
          <p:cNvSpPr/>
          <p:nvPr/>
        </p:nvSpPr>
        <p:spPr>
          <a:xfrm>
            <a:off x="249189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394E9C-7021-F5F3-FF3E-A68D2B73D837}"/>
              </a:ext>
            </a:extLst>
          </p:cNvPr>
          <p:cNvSpPr/>
          <p:nvPr/>
        </p:nvSpPr>
        <p:spPr>
          <a:xfrm>
            <a:off x="218230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B99022-5071-33B5-EED7-12896B08DCC0}"/>
              </a:ext>
            </a:extLst>
          </p:cNvPr>
          <p:cNvSpPr/>
          <p:nvPr/>
        </p:nvSpPr>
        <p:spPr>
          <a:xfrm>
            <a:off x="367669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C33988-6793-D9C1-83B6-E56C3A794B58}"/>
              </a:ext>
            </a:extLst>
          </p:cNvPr>
          <p:cNvSpPr/>
          <p:nvPr/>
        </p:nvSpPr>
        <p:spPr>
          <a:xfrm>
            <a:off x="84271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03BF80-C73B-EE80-D563-9DE3D8B5EB1F}"/>
              </a:ext>
            </a:extLst>
          </p:cNvPr>
          <p:cNvSpPr/>
          <p:nvPr/>
        </p:nvSpPr>
        <p:spPr>
          <a:xfrm>
            <a:off x="233710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524E0E-CAD1-7FEC-6BC9-F609D4E046B9}"/>
              </a:ext>
            </a:extLst>
          </p:cNvPr>
          <p:cNvSpPr/>
          <p:nvPr/>
        </p:nvSpPr>
        <p:spPr>
          <a:xfrm>
            <a:off x="383149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376109" y="5125049"/>
                <a:ext cx="4267182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09" y="5125049"/>
                <a:ext cx="4267182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017C2C-C0F5-62F5-5D9E-CA1E713F1A98}"/>
              </a:ext>
            </a:extLst>
          </p:cNvPr>
          <p:cNvCxnSpPr>
            <a:cxnSpLocks/>
          </p:cNvCxnSpPr>
          <p:nvPr/>
        </p:nvCxnSpPr>
        <p:spPr>
          <a:xfrm flipV="1">
            <a:off x="7139277" y="1674116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9B4012-0E3F-4EE2-797D-F744B556FFD0}"/>
              </a:ext>
            </a:extLst>
          </p:cNvPr>
          <p:cNvCxnSpPr>
            <a:cxnSpLocks/>
          </p:cNvCxnSpPr>
          <p:nvPr/>
        </p:nvCxnSpPr>
        <p:spPr>
          <a:xfrm flipV="1">
            <a:off x="6984480" y="1983710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9DE-3193-62B3-6E22-524EEEAF6C68}"/>
              </a:ext>
            </a:extLst>
          </p:cNvPr>
          <p:cNvCxnSpPr>
            <a:cxnSpLocks/>
          </p:cNvCxnSpPr>
          <p:nvPr/>
        </p:nvCxnSpPr>
        <p:spPr>
          <a:xfrm flipV="1">
            <a:off x="850267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DCCB89-1D69-9679-4F84-909DC76418D3}"/>
              </a:ext>
            </a:extLst>
          </p:cNvPr>
          <p:cNvCxnSpPr>
            <a:cxnSpLocks/>
          </p:cNvCxnSpPr>
          <p:nvPr/>
        </p:nvCxnSpPr>
        <p:spPr>
          <a:xfrm flipH="1" flipV="1">
            <a:off x="7151176" y="1983709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503E0-3855-8810-57B6-C42644A73D30}"/>
              </a:ext>
            </a:extLst>
          </p:cNvPr>
          <p:cNvCxnSpPr>
            <a:cxnSpLocks/>
          </p:cNvCxnSpPr>
          <p:nvPr/>
        </p:nvCxnSpPr>
        <p:spPr>
          <a:xfrm flipH="1" flipV="1">
            <a:off x="863366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E2A8ECF-9A13-42BA-2723-BC825D3F4D9D}"/>
              </a:ext>
            </a:extLst>
          </p:cNvPr>
          <p:cNvSpPr/>
          <p:nvPr/>
        </p:nvSpPr>
        <p:spPr>
          <a:xfrm>
            <a:off x="6984481" y="182891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EFE089-6476-C7A3-9F99-B434DB00F113}"/>
              </a:ext>
            </a:extLst>
          </p:cNvPr>
          <p:cNvSpPr/>
          <p:nvPr/>
        </p:nvSpPr>
        <p:spPr>
          <a:xfrm>
            <a:off x="847886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F4D062A-0E49-9BDC-6476-1B15614DABE8}"/>
                  </a:ext>
                </a:extLst>
              </p:cNvPr>
              <p:cNvSpPr/>
              <p:nvPr/>
            </p:nvSpPr>
            <p:spPr>
              <a:xfrm>
                <a:off x="914042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F4D062A-0E49-9BDC-6476-1B15614DA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80497"/>
                <a:ext cx="1301740" cy="64598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8" grpId="0"/>
      <p:bldP spid="17" grpId="0" animBg="1"/>
      <p:bldP spid="44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307" y="1674116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510" y="1983710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4206" y="1983709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997511" y="182891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9BDB66E-B668-32E1-7CE9-1F3A011A03C9}"/>
              </a:ext>
            </a:extLst>
          </p:cNvPr>
          <p:cNvGrpSpPr/>
          <p:nvPr/>
        </p:nvGrpSpPr>
        <p:grpSpPr>
          <a:xfrm>
            <a:off x="6829683" y="1473180"/>
            <a:ext cx="3612479" cy="2641964"/>
            <a:chOff x="6829683" y="1473180"/>
            <a:chExt cx="3612479" cy="26419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F8C26CC-5962-3E5C-F11C-A0B0233F4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227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699DE-3193-62B3-6E22-524EEEAF6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267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7C6927-8926-B49D-C6DA-90335542B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597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DCEFC1-CFB6-FEBC-7193-6F364C6D6E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292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EAFC5B-6E92-EFB9-31A3-8E6894C7AA15}"/>
                </a:ext>
              </a:extLst>
            </p:cNvPr>
            <p:cNvCxnSpPr>
              <a:cxnSpLocks/>
            </p:cNvCxnSpPr>
            <p:nvPr/>
          </p:nvCxnSpPr>
          <p:spPr>
            <a:xfrm>
              <a:off x="702317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B503E0-3855-8810-57B6-C42644A73D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3366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EFE089-6476-C7A3-9F99-B434DB00F113}"/>
                </a:ext>
              </a:extLst>
            </p:cNvPr>
            <p:cNvSpPr/>
            <p:nvPr/>
          </p:nvSpPr>
          <p:spPr>
            <a:xfrm>
              <a:off x="847886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7868D2-6A13-BC10-0B11-B92CDA03AA7D}"/>
                </a:ext>
              </a:extLst>
            </p:cNvPr>
            <p:cNvSpPr/>
            <p:nvPr/>
          </p:nvSpPr>
          <p:spPr>
            <a:xfrm>
              <a:off x="816927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199450-BDF1-5EEA-64EE-D34DD81FD7F5}"/>
                </a:ext>
              </a:extLst>
            </p:cNvPr>
            <p:cNvSpPr/>
            <p:nvPr/>
          </p:nvSpPr>
          <p:spPr>
            <a:xfrm>
              <a:off x="966366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9CB180-118F-A64B-7217-803588ADE178}"/>
                </a:ext>
              </a:extLst>
            </p:cNvPr>
            <p:cNvSpPr/>
            <p:nvPr/>
          </p:nvSpPr>
          <p:spPr>
            <a:xfrm>
              <a:off x="682968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74BE0FB-6138-FD3D-596A-251299068E7A}"/>
                </a:ext>
              </a:extLst>
            </p:cNvPr>
            <p:cNvSpPr/>
            <p:nvPr/>
          </p:nvSpPr>
          <p:spPr>
            <a:xfrm>
              <a:off x="832407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58EA0BA-6E50-A199-B5A2-8EBAF5826078}"/>
                </a:ext>
              </a:extLst>
            </p:cNvPr>
            <p:cNvSpPr/>
            <p:nvPr/>
          </p:nvSpPr>
          <p:spPr>
            <a:xfrm>
              <a:off x="981846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105EB81C-3B07-28C8-62BD-955F175F1B46}"/>
                    </a:ext>
                  </a:extLst>
                </p:cNvPr>
                <p:cNvSpPr/>
                <p:nvPr/>
              </p:nvSpPr>
              <p:spPr>
                <a:xfrm>
                  <a:off x="9140422" y="1473180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105EB81C-3B07-28C8-62BD-955F175F1B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0422" y="1473180"/>
                  <a:ext cx="1301740" cy="64598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49023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9DE-3193-62B3-6E22-524EEEAF6C68}"/>
              </a:ext>
            </a:extLst>
          </p:cNvPr>
          <p:cNvCxnSpPr>
            <a:cxnSpLocks/>
          </p:cNvCxnSpPr>
          <p:nvPr/>
        </p:nvCxnSpPr>
        <p:spPr>
          <a:xfrm flipV="1">
            <a:off x="850267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503E0-3855-8810-57B6-C42644A73D30}"/>
              </a:ext>
            </a:extLst>
          </p:cNvPr>
          <p:cNvCxnSpPr>
            <a:cxnSpLocks/>
          </p:cNvCxnSpPr>
          <p:nvPr/>
        </p:nvCxnSpPr>
        <p:spPr>
          <a:xfrm flipH="1" flipV="1">
            <a:off x="863366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CEFE089-6476-C7A3-9F99-B434DB00F113}"/>
              </a:ext>
            </a:extLst>
          </p:cNvPr>
          <p:cNvSpPr/>
          <p:nvPr/>
        </p:nvSpPr>
        <p:spPr>
          <a:xfrm>
            <a:off x="847886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/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61B6FB-60A7-D266-F767-58442FBDF521}"/>
                  </a:ext>
                </a:extLst>
              </p:cNvPr>
              <p:cNvSpPr txBox="1"/>
              <p:nvPr/>
            </p:nvSpPr>
            <p:spPr>
              <a:xfrm>
                <a:off x="8391293" y="4907556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61B6FB-60A7-D266-F767-58442FBDF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93" y="4907556"/>
                <a:ext cx="707257" cy="11011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/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1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6" grpId="0"/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/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/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F4BB3-3F50-1951-29C0-B7A56485D4A6}"/>
                  </a:ext>
                </a:extLst>
              </p:cNvPr>
              <p:cNvSpPr txBox="1"/>
              <p:nvPr/>
            </p:nvSpPr>
            <p:spPr>
              <a:xfrm>
                <a:off x="8270617" y="5114654"/>
                <a:ext cx="2873634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×…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F4BB3-3F50-1951-29C0-B7A56485D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17" y="5114654"/>
                <a:ext cx="2873634" cy="6463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697406-D8F5-B40B-D704-C2412B19DCDA}"/>
              </a:ext>
            </a:extLst>
          </p:cNvPr>
          <p:cNvSpPr/>
          <p:nvPr/>
        </p:nvSpPr>
        <p:spPr>
          <a:xfrm>
            <a:off x="4277875" y="3569961"/>
            <a:ext cx="6496792" cy="1451949"/>
          </a:xfrm>
          <a:prstGeom prst="roundRect">
            <a:avLst/>
          </a:prstGeom>
          <a:solidFill>
            <a:srgbClr val="FEFC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Self-reduction</a:t>
            </a:r>
            <a:r>
              <a:rPr lang="en-GB" sz="32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Suffices to estimate the marginals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571DF-D55B-79B2-4875-097A04764EDF}"/>
              </a:ext>
            </a:extLst>
          </p:cNvPr>
          <p:cNvSpPr/>
          <p:nvPr/>
        </p:nvSpPr>
        <p:spPr>
          <a:xfrm>
            <a:off x="4455192" y="511162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2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65F6B-533B-D5C3-C8BD-F6A806B33BBE}"/>
              </a:ext>
            </a:extLst>
          </p:cNvPr>
          <p:cNvSpPr txBox="1"/>
          <p:nvPr/>
        </p:nvSpPr>
        <p:spPr>
          <a:xfrm>
            <a:off x="1552575" y="1881618"/>
            <a:ext cx="454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dirty="0"/>
              <a:t>Requires           </a:t>
            </a:r>
            <a:r>
              <a:rPr lang="en-GB" sz="2800" dirty="0"/>
              <a:t>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E3F5A-0AC5-A8C1-6514-7D86426A5E8A}"/>
              </a:ext>
            </a:extLst>
          </p:cNvPr>
          <p:cNvSpPr txBox="1"/>
          <p:nvPr/>
        </p:nvSpPr>
        <p:spPr>
          <a:xfrm>
            <a:off x="6095999" y="1592254"/>
            <a:ext cx="4669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          time</a:t>
            </a:r>
          </a:p>
          <a:p>
            <a:pPr algn="ctr"/>
            <a:r>
              <a:rPr lang="en-GB" sz="2800" dirty="0"/>
              <a:t>to draw a sample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761C6-29B0-E676-FFE2-711F0C231471}"/>
              </a:ext>
            </a:extLst>
          </p:cNvPr>
          <p:cNvSpPr/>
          <p:nvPr/>
        </p:nvSpPr>
        <p:spPr>
          <a:xfrm>
            <a:off x="3440021" y="1962534"/>
            <a:ext cx="906585" cy="3420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1440A8-1B0E-87B7-2A00-FFB899863DF8}"/>
              </a:ext>
            </a:extLst>
          </p:cNvPr>
          <p:cNvSpPr/>
          <p:nvPr/>
        </p:nvSpPr>
        <p:spPr>
          <a:xfrm>
            <a:off x="7524400" y="1685702"/>
            <a:ext cx="906585" cy="3420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214922E-55B1-C740-604A-0256B75F079E}"/>
                  </a:ext>
                </a:extLst>
              </p:cNvPr>
              <p:cNvSpPr/>
              <p:nvPr/>
            </p:nvSpPr>
            <p:spPr>
              <a:xfrm>
                <a:off x="997291" y="4764728"/>
                <a:ext cx="4245413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214922E-55B1-C740-604A-0256B75F0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91" y="4764728"/>
                <a:ext cx="4245413" cy="15503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E39AB4-7185-090C-F21F-45EF0DECA581}"/>
              </a:ext>
            </a:extLst>
          </p:cNvPr>
          <p:cNvSpPr/>
          <p:nvPr/>
        </p:nvSpPr>
        <p:spPr>
          <a:xfrm>
            <a:off x="703196" y="4356919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/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D8CE9B5-005D-089A-D373-E58919734D81}"/>
              </a:ext>
            </a:extLst>
          </p:cNvPr>
          <p:cNvSpPr/>
          <p:nvPr/>
        </p:nvSpPr>
        <p:spPr>
          <a:xfrm rot="10800000">
            <a:off x="5628163" y="5430010"/>
            <a:ext cx="1609826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2E48F-22E6-5328-7D10-362EFBACA38F}"/>
              </a:ext>
            </a:extLst>
          </p:cNvPr>
          <p:cNvSpPr txBox="1"/>
          <p:nvPr/>
        </p:nvSpPr>
        <p:spPr>
          <a:xfrm>
            <a:off x="5435432" y="4985451"/>
            <a:ext cx="199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Chebyshev’s</a:t>
            </a:r>
          </a:p>
        </p:txBody>
      </p:sp>
    </p:spTree>
    <p:extLst>
      <p:ext uri="{BB962C8B-B14F-4D97-AF65-F5344CB8AC3E}">
        <p14:creationId xmlns:p14="http://schemas.microsoft.com/office/powerpoint/2010/main" val="2445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5" grpId="0" animBg="1"/>
      <p:bldP spid="11" grpId="0" animBg="1"/>
      <p:bldP spid="4" grpId="0" animBg="1"/>
      <p:bldP spid="12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5D39078-4551-8F37-4F66-EB06DB360DC6}"/>
                  </a:ext>
                </a:extLst>
              </p:cNvPr>
              <p:cNvSpPr/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5D39078-4551-8F37-4F66-EB06DB360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53698 0.00139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4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/>
              <p:nvPr/>
            </p:nvSpPr>
            <p:spPr>
              <a:xfrm>
                <a:off x="974508" y="4764728"/>
                <a:ext cx="3670309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8" y="4764728"/>
                <a:ext cx="3670309" cy="15503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D1A7A-C2A5-6DB7-ECBB-11B3F2A7BCC0}"/>
              </a:ext>
            </a:extLst>
          </p:cNvPr>
          <p:cNvGrpSpPr/>
          <p:nvPr/>
        </p:nvGrpSpPr>
        <p:grpSpPr>
          <a:xfrm>
            <a:off x="3777965" y="1546659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CC12AE5-B5E3-C3F4-078C-5425C13D5818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B62D80-44BF-5BF5-795B-986C72498C23}"/>
              </a:ext>
            </a:extLst>
          </p:cNvPr>
          <p:cNvGrpSpPr/>
          <p:nvPr/>
        </p:nvGrpSpPr>
        <p:grpSpPr>
          <a:xfrm>
            <a:off x="5642726" y="1558443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4702935-F542-E09C-0898-6F57A3E75FCF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ADE11E-9316-AAAD-8F1B-6D30B3334C57}"/>
              </a:ext>
            </a:extLst>
          </p:cNvPr>
          <p:cNvGrpSpPr/>
          <p:nvPr/>
        </p:nvGrpSpPr>
        <p:grpSpPr>
          <a:xfrm>
            <a:off x="7507487" y="1552326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C088DF07-5EBB-BF05-39C8-A24319A7AC79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/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1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/>
              <p:nvPr/>
            </p:nvSpPr>
            <p:spPr>
              <a:xfrm>
                <a:off x="974508" y="4764728"/>
                <a:ext cx="4761492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𝔼</m:t>
                                      </m:r>
                                    </m:e>
                                    <m:sup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8" y="4764728"/>
                <a:ext cx="4761492" cy="15503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D1A7A-C2A5-6DB7-ECBB-11B3F2A7BCC0}"/>
              </a:ext>
            </a:extLst>
          </p:cNvPr>
          <p:cNvGrpSpPr/>
          <p:nvPr/>
        </p:nvGrpSpPr>
        <p:grpSpPr>
          <a:xfrm>
            <a:off x="3777965" y="1546659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CC12AE5-B5E3-C3F4-078C-5425C13D5818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B62D80-44BF-5BF5-795B-986C72498C23}"/>
              </a:ext>
            </a:extLst>
          </p:cNvPr>
          <p:cNvGrpSpPr/>
          <p:nvPr/>
        </p:nvGrpSpPr>
        <p:grpSpPr>
          <a:xfrm>
            <a:off x="5642726" y="1558443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4702935-F542-E09C-0898-6F57A3E75FCF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ADE11E-9316-AAAD-8F1B-6D30B3334C57}"/>
              </a:ext>
            </a:extLst>
          </p:cNvPr>
          <p:cNvGrpSpPr/>
          <p:nvPr/>
        </p:nvGrpSpPr>
        <p:grpSpPr>
          <a:xfrm>
            <a:off x="7507487" y="1552326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C088DF07-5EBB-BF05-39C8-A24319A7AC79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/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68543625-8B16-480D-CBA9-D4D019BF10A3}"/>
              </a:ext>
            </a:extLst>
          </p:cNvPr>
          <p:cNvSpPr/>
          <p:nvPr/>
        </p:nvSpPr>
        <p:spPr>
          <a:xfrm rot="10800000">
            <a:off x="5897661" y="5359892"/>
            <a:ext cx="1439378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2C52A6-F745-167F-F176-E4267D79103B}"/>
                  </a:ext>
                </a:extLst>
              </p:cNvPr>
              <p:cNvSpPr/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2C52A6-F745-167F-F176-E4267D791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7FA04AC-3D95-6E8F-3923-55967F583278}"/>
                  </a:ext>
                </a:extLst>
              </p:cNvPr>
              <p:cNvSpPr/>
              <p:nvPr/>
            </p:nvSpPr>
            <p:spPr>
              <a:xfrm>
                <a:off x="7639722" y="3699489"/>
                <a:ext cx="4331601" cy="12928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7FA04AC-3D95-6E8F-3923-55967F583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722" y="3699489"/>
                <a:ext cx="4331601" cy="1292885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76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D1A7A-C2A5-6DB7-ECBB-11B3F2A7BCC0}"/>
              </a:ext>
            </a:extLst>
          </p:cNvPr>
          <p:cNvGrpSpPr/>
          <p:nvPr/>
        </p:nvGrpSpPr>
        <p:grpSpPr>
          <a:xfrm>
            <a:off x="3777965" y="1546659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CC12AE5-B5E3-C3F4-078C-5425C13D5818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B62D80-44BF-5BF5-795B-986C72498C23}"/>
              </a:ext>
            </a:extLst>
          </p:cNvPr>
          <p:cNvGrpSpPr/>
          <p:nvPr/>
        </p:nvGrpSpPr>
        <p:grpSpPr>
          <a:xfrm>
            <a:off x="5642726" y="1558443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4702935-F542-E09C-0898-6F57A3E75FCF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ADE11E-9316-AAAD-8F1B-6D30B3334C57}"/>
              </a:ext>
            </a:extLst>
          </p:cNvPr>
          <p:cNvGrpSpPr/>
          <p:nvPr/>
        </p:nvGrpSpPr>
        <p:grpSpPr>
          <a:xfrm>
            <a:off x="7507487" y="1552326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C088DF07-5EBB-BF05-39C8-A24319A7AC79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/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2C52A6-F745-167F-F176-E4267D79103B}"/>
                  </a:ext>
                </a:extLst>
              </p:cNvPr>
              <p:cNvSpPr/>
              <p:nvPr/>
            </p:nvSpPr>
            <p:spPr>
              <a:xfrm>
                <a:off x="3493460" y="4985451"/>
                <a:ext cx="5205078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2C52A6-F745-167F-F176-E4267D791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60" y="4985451"/>
                <a:ext cx="5205078" cy="155032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40C454-BD68-2A87-B731-B1C92CA957DC}"/>
              </a:ext>
            </a:extLst>
          </p:cNvPr>
          <p:cNvSpPr/>
          <p:nvPr/>
        </p:nvSpPr>
        <p:spPr>
          <a:xfrm>
            <a:off x="3242024" y="4699702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1308E05-B85A-9E9D-7CD9-CC16E475C0E8}"/>
                  </a:ext>
                </a:extLst>
              </p:cNvPr>
              <p:cNvSpPr/>
              <p:nvPr/>
            </p:nvSpPr>
            <p:spPr>
              <a:xfrm>
                <a:off x="7824344" y="4659231"/>
                <a:ext cx="3814967" cy="12928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0-1 unbiased samples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1308E05-B85A-9E9D-7CD9-CC16E475C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344" y="4659231"/>
                <a:ext cx="3814967" cy="129288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86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Hard-core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graph with 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4B2934-D0FE-A184-8F45-203714DDB416}"/>
                  </a:ext>
                </a:extLst>
              </p:cNvPr>
              <p:cNvSpPr txBox="1"/>
              <p:nvPr/>
            </p:nvSpPr>
            <p:spPr>
              <a:xfrm>
                <a:off x="7083708" y="4161825"/>
                <a:ext cx="3646019" cy="1586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4B2934-D0FE-A184-8F45-203714DDB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08" y="4161825"/>
                <a:ext cx="3646019" cy="1586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67B11-B1E7-719F-D0F8-3330FDFF4DD0}"/>
                  </a:ext>
                </a:extLst>
              </p:cNvPr>
              <p:cNvSpPr txBox="1"/>
              <p:nvPr/>
            </p:nvSpPr>
            <p:spPr>
              <a:xfrm>
                <a:off x="2217961" y="5276290"/>
                <a:ext cx="24471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67B11-B1E7-719F-D0F8-3330FDFF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1" y="5276290"/>
                <a:ext cx="244712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50A9BD-C7B0-A6CB-A031-0B1D091B0BBB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E4787-C7D3-53F9-A007-0D70608511CB}"/>
              </a:ext>
            </a:extLst>
          </p:cNvPr>
          <p:cNvSpPr/>
          <p:nvPr/>
        </p:nvSpPr>
        <p:spPr>
          <a:xfrm>
            <a:off x="4924538" y="5204972"/>
            <a:ext cx="3291872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partition function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13D037-2FC5-721E-2BE6-27813A9D5B6C}"/>
              </a:ext>
            </a:extLst>
          </p:cNvPr>
          <p:cNvSpPr/>
          <p:nvPr/>
        </p:nvSpPr>
        <p:spPr>
          <a:xfrm>
            <a:off x="384547" y="5297607"/>
            <a:ext cx="1952280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weight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EFE788-ECD6-5C14-6AFE-80F4E17D5045}"/>
              </a:ext>
            </a:extLst>
          </p:cNvPr>
          <p:cNvSpPr/>
          <p:nvPr/>
        </p:nvSpPr>
        <p:spPr>
          <a:xfrm>
            <a:off x="1131740" y="1777465"/>
            <a:ext cx="2753333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1B992D-72E7-AF9A-68CB-94DDFEC8F244}"/>
              </a:ext>
            </a:extLst>
          </p:cNvPr>
          <p:cNvSpPr/>
          <p:nvPr/>
        </p:nvSpPr>
        <p:spPr>
          <a:xfrm>
            <a:off x="5276211" y="1433111"/>
            <a:ext cx="2111253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8231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/>
              <p:nvPr/>
            </p:nvSpPr>
            <p:spPr>
              <a:xfrm>
                <a:off x="3712027" y="4858855"/>
                <a:ext cx="4767943" cy="16340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Self-reduction</a:t>
                </a:r>
              </a:p>
              <a:p>
                <a:pPr algn="ctr"/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[Jerrum-Valiant-Vazirani’86]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Time: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027" y="4858855"/>
                <a:ext cx="4767943" cy="1634020"/>
              </a:xfrm>
              <a:prstGeom prst="roundRect">
                <a:avLst/>
              </a:prstGeom>
              <a:blipFill>
                <a:blip r:embed="rId3"/>
                <a:stretch>
                  <a:fillRect t="-407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/>
              <p:nvPr/>
            </p:nvSpPr>
            <p:spPr>
              <a:xfrm>
                <a:off x="1835843" y="2069463"/>
                <a:ext cx="39989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0" dirty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/>
                  <a:t> samples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43" y="2069463"/>
                <a:ext cx="3998967" cy="523220"/>
              </a:xfrm>
              <a:prstGeom prst="rect">
                <a:avLst/>
              </a:prstGeom>
              <a:blipFill>
                <a:blip r:embed="rId5"/>
                <a:stretch>
                  <a:fillRect l="-1372" t="-11628" r="-1372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/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time</a:t>
                </a:r>
              </a:p>
              <a:p>
                <a:pPr algn="ctr"/>
                <a:r>
                  <a:rPr lang="en-GB" sz="2800" dirty="0"/>
                  <a:t>to draw a sample</a:t>
                </a:r>
              </a:p>
              <a:p>
                <a:pPr algn="ctr"/>
                <a:r>
                  <a:rPr lang="en-GB" sz="2400" i="1" dirty="0"/>
                  <a:t>(mixing time)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blipFill>
                <a:blip r:embed="rId6"/>
                <a:stretch>
                  <a:fillRect t="-4608" b="-10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7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8A9D-5967-FF8F-3911-3A35D4A5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counting: hard-core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9EB803-61D2-5565-1E4B-39A36827EC01}"/>
                  </a:ext>
                </a:extLst>
              </p:cNvPr>
              <p:cNvSpPr/>
              <p:nvPr/>
            </p:nvSpPr>
            <p:spPr>
              <a:xfrm>
                <a:off x="838200" y="1886673"/>
                <a:ext cx="10515600" cy="132556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then the Glauber dynamics for the hardcore model mixes </a:t>
                </a:r>
                <a:r>
                  <a:rPr lang="en-GB" sz="2800" i="1" dirty="0">
                    <a:solidFill>
                      <a:srgbClr val="FF0000"/>
                    </a:solidFill>
                  </a:rPr>
                  <a:t>optimally</a:t>
                </a:r>
                <a:r>
                  <a:rPr lang="en-GB" sz="2800" dirty="0">
                    <a:solidFill>
                      <a:schemeClr val="tx1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9EB803-61D2-5565-1E4B-39A36827E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6673"/>
                <a:ext cx="10515600" cy="1325563"/>
              </a:xfrm>
              <a:prstGeom prst="roundRect">
                <a:avLst/>
              </a:prstGeom>
              <a:blipFill>
                <a:blip r:embed="rId3"/>
                <a:stretch>
                  <a:fillRect l="-521"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EA704F-FD5E-7D34-E29C-EB471E78E35A}"/>
              </a:ext>
            </a:extLst>
          </p:cNvPr>
          <p:cNvSpPr/>
          <p:nvPr/>
        </p:nvSpPr>
        <p:spPr>
          <a:xfrm>
            <a:off x="1210681" y="1557891"/>
            <a:ext cx="8905592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GB" sz="2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Anari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-Liu-</a:t>
            </a:r>
            <a:r>
              <a:rPr lang="en-GB" sz="2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Oveis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Gharan’20, Chen-Liu-Vigoda’21]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14771F-48AF-DD64-72A6-E53F6CF835C8}"/>
                  </a:ext>
                </a:extLst>
              </p:cNvPr>
              <p:cNvSpPr/>
              <p:nvPr/>
            </p:nvSpPr>
            <p:spPr>
              <a:xfrm>
                <a:off x="838200" y="5419852"/>
                <a:ext cx="10515600" cy="86231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GB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800" b="0" dirty="0">
                    <a:solidFill>
                      <a:srgbClr val="FF0000"/>
                    </a:solidFill>
                  </a:rPr>
                  <a:t>-hard</a:t>
                </a:r>
                <a:r>
                  <a:rPr lang="en-GB" sz="2800" b="0" dirty="0">
                    <a:solidFill>
                      <a:schemeClr val="tx1"/>
                    </a:solidFill>
                  </a:rPr>
                  <a:t>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14771F-48AF-DD64-72A6-E53F6CF83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9852"/>
                <a:ext cx="10515600" cy="862314"/>
              </a:xfrm>
              <a:prstGeom prst="roundRect">
                <a:avLst/>
              </a:prstGeom>
              <a:blipFill>
                <a:blip r:embed="rId4"/>
                <a:stretch>
                  <a:fillRect l="-753" b="-1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D2F9D0-5EE9-9A33-8EAC-72EFCA05552E}"/>
              </a:ext>
            </a:extLst>
          </p:cNvPr>
          <p:cNvSpPr/>
          <p:nvPr/>
        </p:nvSpPr>
        <p:spPr>
          <a:xfrm>
            <a:off x="1210680" y="5091069"/>
            <a:ext cx="9148661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[Sly’10, Sly-Sun’14, Galanis-Štefankovič-Vigoda’16]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34F7487-054B-5319-1921-5EB74FC8625B}"/>
                  </a:ext>
                </a:extLst>
              </p:cNvPr>
              <p:cNvSpPr/>
              <p:nvPr/>
            </p:nvSpPr>
            <p:spPr>
              <a:xfrm>
                <a:off x="838200" y="3645765"/>
                <a:ext cx="10515600" cy="132556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b="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, then there is an FPRAS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 running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</m:fName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34F7487-054B-5319-1921-5EB74FC86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45765"/>
                <a:ext cx="10515600" cy="1325563"/>
              </a:xfrm>
              <a:prstGeom prst="roundRect">
                <a:avLst/>
              </a:prstGeom>
              <a:blipFill>
                <a:blip r:embed="rId5"/>
                <a:stretch>
                  <a:fillRect l="-521"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709860-49E1-71C8-378D-2FD0F3F51E2E}"/>
              </a:ext>
            </a:extLst>
          </p:cNvPr>
          <p:cNvSpPr/>
          <p:nvPr/>
        </p:nvSpPr>
        <p:spPr>
          <a:xfrm>
            <a:off x="1210680" y="3316983"/>
            <a:ext cx="922871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[Štefankovič-Vempala-Vigoda’09, Kolmogorov’18]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FF141A4-921D-3B0B-831B-CE4BA8496612}"/>
                  </a:ext>
                </a:extLst>
              </p:cNvPr>
              <p:cNvSpPr/>
              <p:nvPr/>
            </p:nvSpPr>
            <p:spPr>
              <a:xfrm>
                <a:off x="6988630" y="2512161"/>
                <a:ext cx="4561114" cy="124457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p>
                          </m:sSup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FF141A4-921D-3B0B-831B-CE4BA8496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630" y="2512161"/>
                <a:ext cx="4561114" cy="124457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A65DDC-97E6-2B1D-A3FE-1F76C2527B41}"/>
              </a:ext>
            </a:extLst>
          </p:cNvPr>
          <p:cNvSpPr/>
          <p:nvPr/>
        </p:nvSpPr>
        <p:spPr>
          <a:xfrm>
            <a:off x="6420206" y="4557535"/>
            <a:ext cx="4561114" cy="33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tx1"/>
                </a:solidFill>
              </a:rPr>
              <a:t>Adaptive simulated annealing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7AF2F1-F51F-E9A3-ED3B-A63CC6A793EC}"/>
              </a:ext>
            </a:extLst>
          </p:cNvPr>
          <p:cNvSpPr/>
          <p:nvPr/>
        </p:nvSpPr>
        <p:spPr>
          <a:xfrm>
            <a:off x="2374660" y="4329089"/>
            <a:ext cx="587615" cy="70211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508E-E048-1D30-C955-23A42A61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contributions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D21CB3-569E-5973-987F-EF6BE2F86891}"/>
              </a:ext>
            </a:extLst>
          </p:cNvPr>
          <p:cNvGrpSpPr/>
          <p:nvPr/>
        </p:nvGrpSpPr>
        <p:grpSpPr>
          <a:xfrm>
            <a:off x="838200" y="1523790"/>
            <a:ext cx="10515600" cy="1654345"/>
            <a:chOff x="838200" y="1523790"/>
            <a:chExt cx="10515600" cy="16543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77EF082D-3914-5721-5A5F-7F8B9DF95FA9}"/>
                    </a:ext>
                  </a:extLst>
                </p:cNvPr>
                <p:cNvSpPr/>
                <p:nvPr/>
              </p:nvSpPr>
              <p:spPr>
                <a:xfrm>
                  <a:off x="838200" y="1852572"/>
                  <a:ext cx="10515600" cy="132556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For all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-degree graphs: </a:t>
                  </a:r>
                </a:p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(Strongly) sub-quadratic counting when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sup>
                          </m:sSup>
                        </m:e>
                      </m:d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77EF082D-3914-5721-5A5F-7F8B9DF95F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52572"/>
                  <a:ext cx="10515600" cy="1325563"/>
                </a:xfrm>
                <a:prstGeom prst="roundRect">
                  <a:avLst/>
                </a:prstGeom>
                <a:blipFill>
                  <a:blip r:embed="rId2"/>
                  <a:stretch>
                    <a:fillRect l="-521" b="-77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9E203CC-B040-C718-4E4A-0391752AD070}"/>
                </a:ext>
              </a:extLst>
            </p:cNvPr>
            <p:cNvSpPr/>
            <p:nvPr/>
          </p:nvSpPr>
          <p:spPr>
            <a:xfrm>
              <a:off x="1210681" y="1523790"/>
              <a:ext cx="4550039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1. Hard-core model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23734B-2DC7-5F3A-CA1D-4734BDE22460}"/>
              </a:ext>
            </a:extLst>
          </p:cNvPr>
          <p:cNvSpPr/>
          <p:nvPr/>
        </p:nvSpPr>
        <p:spPr>
          <a:xfrm>
            <a:off x="838200" y="3675299"/>
            <a:ext cx="10515600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2800" dirty="0">
                <a:solidFill>
                  <a:schemeClr val="tx1"/>
                </a:solidFill>
              </a:rPr>
              <a:t>For </a:t>
            </a:r>
            <a:r>
              <a:rPr lang="en-GB" sz="2800" dirty="0">
                <a:solidFill>
                  <a:srgbClr val="FF0000"/>
                </a:solidFill>
              </a:rPr>
              <a:t>planar</a:t>
            </a:r>
            <a:r>
              <a:rPr lang="en-GB" sz="2800" dirty="0">
                <a:solidFill>
                  <a:schemeClr val="tx1"/>
                </a:solidFill>
              </a:rPr>
              <a:t> graph families with </a:t>
            </a:r>
            <a:r>
              <a:rPr lang="en-GB" sz="2800" dirty="0">
                <a:solidFill>
                  <a:srgbClr val="FF0000"/>
                </a:solidFill>
              </a:rPr>
              <a:t>quadratic growth</a:t>
            </a:r>
            <a:r>
              <a:rPr lang="en-GB" sz="2800" dirty="0">
                <a:solidFill>
                  <a:schemeClr val="tx1"/>
                </a:solidFill>
              </a:rPr>
              <a:t>: </a:t>
            </a:r>
          </a:p>
          <a:p>
            <a:r>
              <a:rPr lang="en-GB" sz="2800" dirty="0">
                <a:solidFill>
                  <a:schemeClr val="tx1"/>
                </a:solidFill>
              </a:rPr>
              <a:t>(Strongly) sub-quadratic counting when SSM is exhibited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DE27B0-96A8-3F3B-789C-CBE0E09257DE}"/>
              </a:ext>
            </a:extLst>
          </p:cNvPr>
          <p:cNvSpPr/>
          <p:nvPr/>
        </p:nvSpPr>
        <p:spPr>
          <a:xfrm>
            <a:off x="1210681" y="3346517"/>
            <a:ext cx="373723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2. Spin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A4E391-8908-9B54-645B-BF39591E3BD4}"/>
                  </a:ext>
                </a:extLst>
              </p:cNvPr>
              <p:cNvSpPr/>
              <p:nvPr/>
            </p:nvSpPr>
            <p:spPr>
              <a:xfrm>
                <a:off x="8473442" y="1284334"/>
                <a:ext cx="3180344" cy="120491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Previous best: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A4E391-8908-9B54-645B-BF39591E3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42" y="1284334"/>
                <a:ext cx="3180344" cy="12049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1CD0E6-3536-84FB-CB80-C6710F8D28A6}"/>
              </a:ext>
            </a:extLst>
          </p:cNvPr>
          <p:cNvSpPr/>
          <p:nvPr/>
        </p:nvSpPr>
        <p:spPr>
          <a:xfrm>
            <a:off x="838200" y="5174157"/>
            <a:ext cx="10515600" cy="9828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2800" dirty="0">
                <a:solidFill>
                  <a:schemeClr val="tx1"/>
                </a:solidFill>
              </a:rPr>
              <a:t>For graph families with </a:t>
            </a:r>
            <a:r>
              <a:rPr lang="en-GB" sz="2800" dirty="0">
                <a:solidFill>
                  <a:srgbClr val="FF0000"/>
                </a:solidFill>
              </a:rPr>
              <a:t>polynomial growth</a:t>
            </a:r>
            <a:r>
              <a:rPr lang="en-GB" sz="2800" dirty="0">
                <a:solidFill>
                  <a:schemeClr val="tx1"/>
                </a:solidFill>
              </a:rPr>
              <a:t>: </a:t>
            </a:r>
          </a:p>
          <a:p>
            <a:r>
              <a:rPr lang="en-GB" sz="2800" dirty="0">
                <a:solidFill>
                  <a:schemeClr val="tx1"/>
                </a:solidFill>
              </a:rPr>
              <a:t>(Weakly) sub-quadratic counting when SSM is exhibited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A88C378-7B2A-FF4B-6E66-90393B135FA6}"/>
                  </a:ext>
                </a:extLst>
              </p:cNvPr>
              <p:cNvSpPr/>
              <p:nvPr/>
            </p:nvSpPr>
            <p:spPr>
              <a:xfrm>
                <a:off x="9616442" y="3077602"/>
                <a:ext cx="1737358" cy="7541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A88C378-7B2A-FF4B-6E66-90393B135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442" y="3077602"/>
                <a:ext cx="1737358" cy="7541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07E52BF-69FE-1375-1892-E1F510D6E550}"/>
                  </a:ext>
                </a:extLst>
              </p:cNvPr>
              <p:cNvSpPr/>
              <p:nvPr/>
            </p:nvSpPr>
            <p:spPr>
              <a:xfrm>
                <a:off x="9964053" y="5434059"/>
                <a:ext cx="1737358" cy="112240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07E52BF-69FE-1375-1892-E1F510D6E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053" y="5434059"/>
                <a:ext cx="1737358" cy="112240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4015D7A-8141-188B-BBC5-4154953337D5}"/>
                  </a:ext>
                </a:extLst>
              </p:cNvPr>
              <p:cNvSpPr/>
              <p:nvPr/>
            </p:nvSpPr>
            <p:spPr>
              <a:xfrm>
                <a:off x="9028699" y="5434058"/>
                <a:ext cx="2672712" cy="112240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superpolylog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4015D7A-8141-188B-BBC5-41549533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699" y="5434058"/>
                <a:ext cx="2672712" cy="112240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7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82C3-B546-25DB-636A-2F13789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Weitz’s algorithm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669164F-2AFA-0224-212C-72D3B2CA54B5}"/>
              </a:ext>
            </a:extLst>
          </p:cNvPr>
          <p:cNvGrpSpPr/>
          <p:nvPr/>
        </p:nvGrpSpPr>
        <p:grpSpPr>
          <a:xfrm>
            <a:off x="1372205" y="1922085"/>
            <a:ext cx="2026871" cy="1912754"/>
            <a:chOff x="942365" y="2348706"/>
            <a:chExt cx="2026871" cy="191275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3F0C3E6-9077-EF2A-2A9F-8D81392C3441}"/>
                </a:ext>
              </a:extLst>
            </p:cNvPr>
            <p:cNvGrpSpPr/>
            <p:nvPr/>
          </p:nvGrpSpPr>
          <p:grpSpPr>
            <a:xfrm>
              <a:off x="942365" y="2594952"/>
              <a:ext cx="2026871" cy="1666508"/>
              <a:chOff x="942365" y="2594952"/>
              <a:chExt cx="2026871" cy="166650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8AEF72A-8BBF-B3C5-63CD-B9B87E90B1AD}"/>
                  </a:ext>
                </a:extLst>
              </p:cNvPr>
              <p:cNvSpPr/>
              <p:nvPr/>
            </p:nvSpPr>
            <p:spPr>
              <a:xfrm>
                <a:off x="166309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115078A-85A2-37D2-15F4-FAD8061F0069}"/>
                  </a:ext>
                </a:extLst>
              </p:cNvPr>
              <p:cNvSpPr/>
              <p:nvPr/>
            </p:nvSpPr>
            <p:spPr>
              <a:xfrm>
                <a:off x="942365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02184C7-014E-17D4-ACBA-4C02DE1135E6}"/>
                  </a:ext>
                </a:extLst>
              </p:cNvPr>
              <p:cNvSpPr/>
              <p:nvPr/>
            </p:nvSpPr>
            <p:spPr>
              <a:xfrm>
                <a:off x="1663090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E4271A-92CE-0D12-C12C-4454E564BCF8}"/>
                  </a:ext>
                </a:extLst>
              </p:cNvPr>
              <p:cNvSpPr/>
              <p:nvPr/>
            </p:nvSpPr>
            <p:spPr>
              <a:xfrm>
                <a:off x="2383815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EC92DA-93D0-E579-E650-858D1F8A8B55}"/>
                  </a:ext>
                </a:extLst>
              </p:cNvPr>
              <p:cNvSpPr/>
              <p:nvPr/>
            </p:nvSpPr>
            <p:spPr>
              <a:xfrm>
                <a:off x="2023453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EC209F1-0926-90FA-0EDA-6423A08291CD}"/>
                  </a:ext>
                </a:extLst>
              </p:cNvPr>
              <p:cNvSpPr/>
              <p:nvPr/>
            </p:nvSpPr>
            <p:spPr>
              <a:xfrm>
                <a:off x="2742590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8B41398-8E5A-70AF-3A7F-46F519D52D54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1135819" y="2788406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169329A-AACC-58B1-70CC-AABF70C53A3C}"/>
                  </a:ext>
                </a:extLst>
              </p:cNvPr>
              <p:cNvCxnSpPr>
                <a:cxnSpLocks/>
                <a:stCxn id="3" idx="4"/>
                <a:endCxn id="5" idx="0"/>
              </p:cNvCxnSpPr>
              <p:nvPr/>
            </p:nvCxnSpPr>
            <p:spPr>
              <a:xfrm>
                <a:off x="1776413" y="282159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FBA3E14-418F-DA5C-B8FC-87BC490A9173}"/>
                  </a:ext>
                </a:extLst>
              </p:cNvPr>
              <p:cNvCxnSpPr>
                <a:cxnSpLocks/>
                <a:stCxn id="3" idx="5"/>
                <a:endCxn id="6" idx="1"/>
              </p:cNvCxnSpPr>
              <p:nvPr/>
            </p:nvCxnSpPr>
            <p:spPr>
              <a:xfrm>
                <a:off x="1856544" y="2788406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06EC624-0052-F322-F7EC-E6C27DB4F776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2216907" y="3507543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F6F6990-F816-A1A4-9455-27EFED5C2FC3}"/>
                  </a:ext>
                </a:extLst>
              </p:cNvPr>
              <p:cNvCxnSpPr>
                <a:cxnSpLocks/>
                <a:stCxn id="6" idx="5"/>
                <a:endCxn id="8" idx="1"/>
              </p:cNvCxnSpPr>
              <p:nvPr/>
            </p:nvCxnSpPr>
            <p:spPr>
              <a:xfrm>
                <a:off x="2577269" y="3507543"/>
                <a:ext cx="198513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E95C039-05D8-C62F-BECF-5E761BEBC55E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2250099" y="4148137"/>
                <a:ext cx="4924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AFB410C-18B9-E0D8-2DAB-40EE909D2550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1889736" y="3427412"/>
                <a:ext cx="4940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ED504B1-D088-67F6-0F4E-EF4C1DC83F40}"/>
                    </a:ext>
                  </a:extLst>
                </p:cNvPr>
                <p:cNvSpPr txBox="1"/>
                <p:nvPr/>
              </p:nvSpPr>
              <p:spPr>
                <a:xfrm>
                  <a:off x="1806463" y="2348706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ED504B1-D088-67F6-0F4E-EF4C1DC83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463" y="2348706"/>
                  <a:ext cx="36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D42B90-5A5E-1F57-DD17-4FFE3409FE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0544274-D3AC-FCC1-1C05-A29680E9462F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3089BCA-86E4-D9B7-C3CE-937789742DDB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A17FC6A-64C2-9813-D160-9EB443F23885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793588-F1C1-70D3-992D-FD0946CB20DE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8669A73-53CC-5319-D6B5-0947B3965CAB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6C7C180-628E-8C7B-D66A-8BD08A4F87D9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FC88D4-D1C5-52CD-F139-E0507900F148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288913-3093-29DF-6D93-A7173F4B3451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7334F16-5856-53B4-CB39-4CAFC91F73A0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887212-C4D2-5884-1C21-4C14EBAD1D05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8FE937-37ED-5BD2-631F-55E41B2782E5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A03A6BE-F4D1-73B3-D6DD-10B7A8B2FCED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5BDC57B-29B1-2EAB-66A5-C78E93653073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D6B06B0-F1D3-B775-5E38-7A277D4F51F7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FA5B4B-95A1-6A96-B621-24022924237B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FDC6D08-D479-FDD2-DB01-EA4BD30B018B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401C6A-5714-07E4-ECF8-87947D8DF253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673BCAE-78F7-E4CD-4D7D-E4DA968A413D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5AC72C-9C97-3299-C838-00FED674A555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590758-0221-3AC7-B306-0798D215D480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92277F-213D-63C1-E9A3-65FC03B0FAE0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2FE419C-90CA-297B-DDA2-B03F5B9AD093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0B859E9-6E0C-28CB-708B-75A863561A59}"/>
                  </a:ext>
                </a:extLst>
              </p:cNvPr>
              <p:cNvCxnSpPr>
                <a:cxnSpLocks/>
                <a:stCxn id="12" idx="1"/>
                <a:endCxn id="9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71C047C-385C-7AA9-8490-A2413A7CC63F}"/>
                  </a:ext>
                </a:extLst>
              </p:cNvPr>
              <p:cNvCxnSpPr>
                <a:cxnSpLocks/>
                <a:stCxn id="11" idx="0"/>
                <a:endCxn id="9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AFEE2A1-620D-A818-9F2B-B8361B38CFBD}"/>
                  </a:ext>
                </a:extLst>
              </p:cNvPr>
              <p:cNvCxnSpPr>
                <a:cxnSpLocks/>
                <a:stCxn id="15" idx="0"/>
                <a:endCxn id="11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77B5CBA-A78A-CF97-130C-8415D132A83C}"/>
                  </a:ext>
                </a:extLst>
              </p:cNvPr>
              <p:cNvCxnSpPr>
                <a:cxnSpLocks/>
                <a:stCxn id="13" idx="7"/>
                <a:endCxn id="12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BEB8AEA-F72D-2F15-58D4-5F863E0096CB}"/>
                  </a:ext>
                </a:extLst>
              </p:cNvPr>
              <p:cNvCxnSpPr>
                <a:cxnSpLocks/>
                <a:stCxn id="14" idx="1"/>
                <a:endCxn id="12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C12636C-06A0-2DFA-D7D9-44CABD3811EE}"/>
                  </a:ext>
                </a:extLst>
              </p:cNvPr>
              <p:cNvCxnSpPr>
                <a:cxnSpLocks/>
                <a:stCxn id="16" idx="1"/>
                <a:endCxn id="12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5E68DCA-D334-1D04-85E7-B56F987E9A03}"/>
                  </a:ext>
                </a:extLst>
              </p:cNvPr>
              <p:cNvCxnSpPr>
                <a:cxnSpLocks/>
                <a:stCxn id="21" idx="0"/>
                <a:endCxn id="13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C15C19-B0B8-642C-ABC3-D320525AE546}"/>
                  </a:ext>
                </a:extLst>
              </p:cNvPr>
              <p:cNvCxnSpPr>
                <a:cxnSpLocks/>
                <a:stCxn id="22" idx="0"/>
                <a:endCxn id="14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7C58E3C-7348-7231-7B12-25EF6B09B730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3531746-F23B-F5A7-438A-87CBE8FF0ED1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0343115-A489-44A7-C8BC-048BFD34F682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818B5E1-B8BB-9360-AC83-EF0C6E74AA59}"/>
                  </a:ext>
                </a:extLst>
              </p:cNvPr>
              <p:cNvCxnSpPr>
                <a:cxnSpLocks/>
                <a:stCxn id="18" idx="0"/>
                <a:endCxn id="15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4B2A448-4B05-39F1-7A98-21F59E2F80F9}"/>
                  </a:ext>
                </a:extLst>
              </p:cNvPr>
              <p:cNvCxnSpPr>
                <a:cxnSpLocks/>
                <a:stCxn id="19" idx="0"/>
                <a:endCxn id="15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90A1134-C3B9-7265-561B-D2489D8BFD98}"/>
                  </a:ext>
                </a:extLst>
              </p:cNvPr>
              <p:cNvCxnSpPr>
                <a:cxnSpLocks/>
                <a:stCxn id="20" idx="0"/>
                <a:endCxn id="15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7AFCE95-04B9-3468-3005-D10CAF4F2630}"/>
                  </a:ext>
                </a:extLst>
              </p:cNvPr>
              <p:cNvCxnSpPr>
                <a:cxnSpLocks/>
                <a:stCxn id="27" idx="0"/>
                <a:endCxn id="20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303DEF4-1D66-DC83-E59B-C155A35E029F}"/>
                  </a:ext>
                </a:extLst>
              </p:cNvPr>
              <p:cNvCxnSpPr>
                <a:cxnSpLocks/>
                <a:stCxn id="26" idx="0"/>
                <a:endCxn id="19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908DDC3-4528-D473-5E86-987CF87B2F69}"/>
                  </a:ext>
                </a:extLst>
              </p:cNvPr>
              <p:cNvCxnSpPr>
                <a:cxnSpLocks/>
                <a:stCxn id="28" idx="0"/>
                <a:endCxn id="26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32A2F98-2662-3324-C283-1C7828F13761}"/>
                  </a:ext>
                </a:extLst>
              </p:cNvPr>
              <p:cNvCxnSpPr>
                <a:cxnSpLocks/>
                <a:stCxn id="29" idx="0"/>
                <a:endCxn id="27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330812-F1E1-048D-A56D-C9D781DD413E}"/>
              </a:ext>
            </a:extLst>
          </p:cNvPr>
          <p:cNvGrpSpPr/>
          <p:nvPr/>
        </p:nvGrpSpPr>
        <p:grpSpPr>
          <a:xfrm>
            <a:off x="4326194" y="1939033"/>
            <a:ext cx="2762657" cy="1372897"/>
            <a:chOff x="3895281" y="1969767"/>
            <a:chExt cx="2762657" cy="1372897"/>
          </a:xfrm>
        </p:grpSpPr>
        <p:sp>
          <p:nvSpPr>
            <p:cNvPr id="135" name="Arrow: Right 134">
              <a:extLst>
                <a:ext uri="{FF2B5EF4-FFF2-40B4-BE49-F238E27FC236}">
                  <a16:creationId xmlns:a16="http://schemas.microsoft.com/office/drawing/2014/main" id="{D7F0F126-95EA-13CC-B706-0BB6B655C35C}"/>
                </a:ext>
              </a:extLst>
            </p:cNvPr>
            <p:cNvSpPr/>
            <p:nvPr/>
          </p:nvSpPr>
          <p:spPr>
            <a:xfrm>
              <a:off x="4284059" y="2755428"/>
              <a:ext cx="2154289" cy="58723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3C574EA-C19D-CAB9-2512-3E3B20FCA205}"/>
                </a:ext>
              </a:extLst>
            </p:cNvPr>
            <p:cNvSpPr txBox="1"/>
            <p:nvPr/>
          </p:nvSpPr>
          <p:spPr>
            <a:xfrm>
              <a:off x="3895281" y="1969767"/>
              <a:ext cx="2762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Self-avoid walking (SAW) tree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2D2550-25C7-949D-0AC2-1401C610E386}"/>
              </a:ext>
            </a:extLst>
          </p:cNvPr>
          <p:cNvGrpSpPr/>
          <p:nvPr/>
        </p:nvGrpSpPr>
        <p:grpSpPr>
          <a:xfrm>
            <a:off x="1849342" y="3914970"/>
            <a:ext cx="4719147" cy="1346705"/>
            <a:chOff x="838200" y="4489218"/>
            <a:chExt cx="4719147" cy="1346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73B7AA8F-F591-AE1D-6A60-527E0250708E}"/>
                    </a:ext>
                  </a:extLst>
                </p:cNvPr>
                <p:cNvSpPr/>
                <p:nvPr/>
              </p:nvSpPr>
              <p:spPr>
                <a:xfrm>
                  <a:off x="838200" y="4818000"/>
                  <a:ext cx="4719147" cy="101792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SAW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73B7AA8F-F591-AE1D-6A60-527E025070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0"/>
                  <a:ext cx="4719147" cy="1017923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AA6C490B-20B4-2A52-73A8-01EF977D4344}"/>
                </a:ext>
              </a:extLst>
            </p:cNvPr>
            <p:cNvSpPr/>
            <p:nvPr/>
          </p:nvSpPr>
          <p:spPr>
            <a:xfrm>
              <a:off x="1210682" y="4489218"/>
              <a:ext cx="3626666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Theorem </a:t>
              </a:r>
              <a:r>
                <a:rPr lang="en-GB" sz="2400" b="1" dirty="0">
                  <a:solidFill>
                    <a:srgbClr val="7030A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[Weitz’06]</a:t>
              </a:r>
              <a:endParaRPr lang="en-GB" sz="32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9880A07-3F18-5E01-68B3-71BCA66D93C9}"/>
                  </a:ext>
                </a:extLst>
              </p:cNvPr>
              <p:cNvSpPr/>
              <p:nvPr/>
            </p:nvSpPr>
            <p:spPr>
              <a:xfrm>
                <a:off x="628106" y="5417183"/>
                <a:ext cx="3650373" cy="82538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sup>
                      </m:sSubSup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sup>
                      </m:sSubSup>
                      <m:d>
                        <m:d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9880A07-3F18-5E01-68B3-71BCA66D9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06" y="5417183"/>
                <a:ext cx="3650373" cy="8253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EFE34F4-17B6-F52B-BE02-B23FECEC25F7}"/>
                  </a:ext>
                </a:extLst>
              </p:cNvPr>
              <p:cNvSpPr/>
              <p:nvPr/>
            </p:nvSpPr>
            <p:spPr>
              <a:xfrm>
                <a:off x="6875087" y="5189627"/>
                <a:ext cx="4991998" cy="103850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can be computed in linear time on a tree</a:t>
                </a:r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EFE34F4-17B6-F52B-BE02-B23FECEC2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87" y="5189627"/>
                <a:ext cx="4991998" cy="1038504"/>
              </a:xfrm>
              <a:prstGeom prst="roundRect">
                <a:avLst/>
              </a:prstGeom>
              <a:blipFill>
                <a:blip r:embed="rId6"/>
                <a:stretch>
                  <a:fillRect t="-8092" b="-19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2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82C3-B546-25DB-636A-2F13789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Weitz’s algorithm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D42B90-5A5E-1F57-DD17-4FFE3409FE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0544274-D3AC-FCC1-1C05-A29680E9462F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3089BCA-86E4-D9B7-C3CE-937789742DDB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A17FC6A-64C2-9813-D160-9EB443F23885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793588-F1C1-70D3-992D-FD0946CB20DE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8669A73-53CC-5319-D6B5-0947B3965CAB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6C7C180-628E-8C7B-D66A-8BD08A4F87D9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FC88D4-D1C5-52CD-F139-E0507900F148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288913-3093-29DF-6D93-A7173F4B3451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7334F16-5856-53B4-CB39-4CAFC91F73A0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887212-C4D2-5884-1C21-4C14EBAD1D05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8FE937-37ED-5BD2-631F-55E41B2782E5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A03A6BE-F4D1-73B3-D6DD-10B7A8B2FCED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5BDC57B-29B1-2EAB-66A5-C78E93653073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D6B06B0-F1D3-B775-5E38-7A277D4F51F7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FA5B4B-95A1-6A96-B621-24022924237B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FDC6D08-D479-FDD2-DB01-EA4BD30B018B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401C6A-5714-07E4-ECF8-87947D8DF253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673BCAE-78F7-E4CD-4D7D-E4DA968A413D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5AC72C-9C97-3299-C838-00FED674A555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590758-0221-3AC7-B306-0798D215D480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92277F-213D-63C1-E9A3-65FC03B0FAE0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2FE419C-90CA-297B-DDA2-B03F5B9AD093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0B859E9-6E0C-28CB-708B-75A863561A59}"/>
                  </a:ext>
                </a:extLst>
              </p:cNvPr>
              <p:cNvCxnSpPr>
                <a:cxnSpLocks/>
                <a:stCxn id="12" idx="1"/>
                <a:endCxn id="9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71C047C-385C-7AA9-8490-A2413A7CC63F}"/>
                  </a:ext>
                </a:extLst>
              </p:cNvPr>
              <p:cNvCxnSpPr>
                <a:cxnSpLocks/>
                <a:stCxn id="11" idx="0"/>
                <a:endCxn id="9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AFEE2A1-620D-A818-9F2B-B8361B38CFBD}"/>
                  </a:ext>
                </a:extLst>
              </p:cNvPr>
              <p:cNvCxnSpPr>
                <a:cxnSpLocks/>
                <a:stCxn id="15" idx="0"/>
                <a:endCxn id="11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77B5CBA-A78A-CF97-130C-8415D132A83C}"/>
                  </a:ext>
                </a:extLst>
              </p:cNvPr>
              <p:cNvCxnSpPr>
                <a:cxnSpLocks/>
                <a:stCxn id="13" idx="7"/>
                <a:endCxn id="12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BEB8AEA-F72D-2F15-58D4-5F863E0096CB}"/>
                  </a:ext>
                </a:extLst>
              </p:cNvPr>
              <p:cNvCxnSpPr>
                <a:cxnSpLocks/>
                <a:stCxn id="14" idx="1"/>
                <a:endCxn id="12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C12636C-06A0-2DFA-D7D9-44CABD3811EE}"/>
                  </a:ext>
                </a:extLst>
              </p:cNvPr>
              <p:cNvCxnSpPr>
                <a:cxnSpLocks/>
                <a:stCxn id="16" idx="1"/>
                <a:endCxn id="12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5E68DCA-D334-1D04-85E7-B56F987E9A03}"/>
                  </a:ext>
                </a:extLst>
              </p:cNvPr>
              <p:cNvCxnSpPr>
                <a:cxnSpLocks/>
                <a:stCxn id="21" idx="0"/>
                <a:endCxn id="13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C15C19-B0B8-642C-ABC3-D320525AE546}"/>
                  </a:ext>
                </a:extLst>
              </p:cNvPr>
              <p:cNvCxnSpPr>
                <a:cxnSpLocks/>
                <a:stCxn id="22" idx="0"/>
                <a:endCxn id="14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7C58E3C-7348-7231-7B12-25EF6B09B730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3531746-F23B-F5A7-438A-87CBE8FF0ED1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0343115-A489-44A7-C8BC-048BFD34F682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818B5E1-B8BB-9360-AC83-EF0C6E74AA59}"/>
                  </a:ext>
                </a:extLst>
              </p:cNvPr>
              <p:cNvCxnSpPr>
                <a:cxnSpLocks/>
                <a:stCxn id="18" idx="0"/>
                <a:endCxn id="15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4B2A448-4B05-39F1-7A98-21F59E2F80F9}"/>
                  </a:ext>
                </a:extLst>
              </p:cNvPr>
              <p:cNvCxnSpPr>
                <a:cxnSpLocks/>
                <a:stCxn id="19" idx="0"/>
                <a:endCxn id="15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90A1134-C3B9-7265-561B-D2489D8BFD98}"/>
                  </a:ext>
                </a:extLst>
              </p:cNvPr>
              <p:cNvCxnSpPr>
                <a:cxnSpLocks/>
                <a:stCxn id="20" idx="0"/>
                <a:endCxn id="15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7AFCE95-04B9-3468-3005-D10CAF4F2630}"/>
                  </a:ext>
                </a:extLst>
              </p:cNvPr>
              <p:cNvCxnSpPr>
                <a:cxnSpLocks/>
                <a:stCxn id="27" idx="0"/>
                <a:endCxn id="20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303DEF4-1D66-DC83-E59B-C155A35E029F}"/>
                  </a:ext>
                </a:extLst>
              </p:cNvPr>
              <p:cNvCxnSpPr>
                <a:cxnSpLocks/>
                <a:stCxn id="26" idx="0"/>
                <a:endCxn id="19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908DDC3-4528-D473-5E86-987CF87B2F69}"/>
                  </a:ext>
                </a:extLst>
              </p:cNvPr>
              <p:cNvCxnSpPr>
                <a:cxnSpLocks/>
                <a:stCxn id="28" idx="0"/>
                <a:endCxn id="26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32A2F98-2662-3324-C283-1C7828F13761}"/>
                  </a:ext>
                </a:extLst>
              </p:cNvPr>
              <p:cNvCxnSpPr>
                <a:cxnSpLocks/>
                <a:stCxn id="29" idx="0"/>
                <a:endCxn id="27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F573F-E037-561A-8C66-1AF3EA1367DA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7326D935-CA92-9951-85ED-C76E8C68B17E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AD704-E2CB-877E-D68C-78B7CDC6B6EB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AD704-E2CB-877E-D68C-78B7CDC6B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F77790-5361-FE5E-AC98-B36B0FC02DB8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0CF43A-A8EF-26F7-811F-F0D6D31CB90A}"/>
              </a:ext>
            </a:extLst>
          </p:cNvPr>
          <p:cNvGrpSpPr/>
          <p:nvPr/>
        </p:nvGrpSpPr>
        <p:grpSpPr>
          <a:xfrm>
            <a:off x="534982" y="1482172"/>
            <a:ext cx="6567004" cy="2879724"/>
            <a:chOff x="838200" y="4489218"/>
            <a:chExt cx="6567004" cy="2879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D6F3050-1424-E902-2AC9-9750C1BCA150}"/>
                    </a:ext>
                  </a:extLst>
                </p:cNvPr>
                <p:cNvSpPr/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Assume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≈1/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(</a:t>
                  </a:r>
                  <a14:m>
                    <m:oMath xmlns:m="http://schemas.openxmlformats.org/officeDocument/2006/math">
                      <m:r>
                        <a:rPr lang="en-GB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). </a:t>
                  </a: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For any boundary configuration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on level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,</a:t>
                  </a:r>
                  <a:endParaRPr lang="en-GB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sup>
                            </m:sSubSup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≲</m:t>
                        </m:r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D6F3050-1424-E902-2AC9-9750C1BCA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blipFill>
                  <a:blip r:embed="rId5"/>
                  <a:stretch>
                    <a:fillRect l="-3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FACA59-39EE-7ACF-83AC-9976071D7E41}"/>
                </a:ext>
              </a:extLst>
            </p:cNvPr>
            <p:cNvSpPr/>
            <p:nvPr/>
          </p:nvSpPr>
          <p:spPr>
            <a:xfrm>
              <a:off x="1210682" y="4489218"/>
              <a:ext cx="2549586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Proposition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ABF7D-1438-A9F0-C074-FCC18C895817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ABF7D-1438-A9F0-C074-FCC18C895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12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 animBg="1"/>
      <p:bldP spid="33" grpId="0"/>
      <p:bldP spid="3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Weitz’s for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1578220" y="4128893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20" y="4128893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5778012" y="2179373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217396" y="5485912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96" y="5485912"/>
                <a:ext cx="1502229" cy="523220"/>
              </a:xfrm>
              <a:prstGeom prst="rect">
                <a:avLst/>
              </a:prstGeom>
              <a:blipFill>
                <a:blip r:embed="rId3"/>
                <a:stretch>
                  <a:fillRect t="-12791" r="-4065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2738321" y="4337417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98087E-D3BC-DFFE-6280-4D68676AE00E}"/>
                  </a:ext>
                </a:extLst>
              </p:cNvPr>
              <p:cNvSpPr/>
              <p:nvPr/>
            </p:nvSpPr>
            <p:spPr>
              <a:xfrm>
                <a:off x="6470898" y="2277500"/>
                <a:ext cx="4402540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98087E-D3BC-DFFE-6280-4D68676AE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898" y="2277500"/>
                <a:ext cx="4402540" cy="15503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F320B9-93A1-03B3-0FD4-886B9628B4A1}"/>
              </a:ext>
            </a:extLst>
          </p:cNvPr>
          <p:cNvSpPr/>
          <p:nvPr/>
        </p:nvSpPr>
        <p:spPr>
          <a:xfrm>
            <a:off x="6219462" y="199175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54A71-0585-E43C-D716-54F1C5945CE4}"/>
              </a:ext>
            </a:extLst>
          </p:cNvPr>
          <p:cNvGrpSpPr/>
          <p:nvPr/>
        </p:nvGrpSpPr>
        <p:grpSpPr>
          <a:xfrm>
            <a:off x="2071078" y="2603868"/>
            <a:ext cx="2946400" cy="1645486"/>
            <a:chOff x="2688492" y="1353407"/>
            <a:chExt cx="2946400" cy="1645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A3FEDCE-3F97-F15F-696A-C6EF669E8F9B}"/>
                    </a:ext>
                  </a:extLst>
                </p:cNvPr>
                <p:cNvSpPr/>
                <p:nvPr/>
              </p:nvSpPr>
              <p:spPr>
                <a:xfrm>
                  <a:off x="2688492" y="1353407"/>
                  <a:ext cx="2946400" cy="85081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GB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GB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sup>
                        </m:sSubSup>
                        <m:d>
                          <m:dPr>
                            <m:ctrlP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A3FEDCE-3F97-F15F-696A-C6EF669E8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492" y="1353407"/>
                  <a:ext cx="2946400" cy="850816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87D8A49-C182-EEAE-6A2A-8277ED3E6690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16D8D7-47D1-94F8-A404-81E5E9E4C73B}"/>
              </a:ext>
            </a:extLst>
          </p:cNvPr>
          <p:cNvSpPr/>
          <p:nvPr/>
        </p:nvSpPr>
        <p:spPr>
          <a:xfrm>
            <a:off x="617658" y="1850527"/>
            <a:ext cx="2120663" cy="850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Biased but deterministic</a:t>
            </a:r>
          </a:p>
        </p:txBody>
      </p:sp>
    </p:spTree>
    <p:extLst>
      <p:ext uri="{BB962C8B-B14F-4D97-AF65-F5344CB8AC3E}">
        <p14:creationId xmlns:p14="http://schemas.microsoft.com/office/powerpoint/2010/main" val="333482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5" grpId="0" animBg="1"/>
      <p:bldP spid="11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82C3-B546-25DB-636A-2F13789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Weitz’s algorithm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D42B90-5A5E-1F57-DD17-4FFE3409FE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0544274-D3AC-FCC1-1C05-A29680E9462F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3089BCA-86E4-D9B7-C3CE-937789742DDB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A17FC6A-64C2-9813-D160-9EB443F23885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793588-F1C1-70D3-992D-FD0946CB20DE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8669A73-53CC-5319-D6B5-0947B3965CAB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6C7C180-628E-8C7B-D66A-8BD08A4F87D9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FC88D4-D1C5-52CD-F139-E0507900F148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288913-3093-29DF-6D93-A7173F4B3451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7334F16-5856-53B4-CB39-4CAFC91F73A0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887212-C4D2-5884-1C21-4C14EBAD1D05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8FE937-37ED-5BD2-631F-55E41B2782E5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A03A6BE-F4D1-73B3-D6DD-10B7A8B2FCED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5BDC57B-29B1-2EAB-66A5-C78E93653073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D6B06B0-F1D3-B775-5E38-7A277D4F51F7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FA5B4B-95A1-6A96-B621-24022924237B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FDC6D08-D479-FDD2-DB01-EA4BD30B018B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401C6A-5714-07E4-ECF8-87947D8DF253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673BCAE-78F7-E4CD-4D7D-E4DA968A413D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5AC72C-9C97-3299-C838-00FED674A555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590758-0221-3AC7-B306-0798D215D480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92277F-213D-63C1-E9A3-65FC03B0FAE0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2FE419C-90CA-297B-DDA2-B03F5B9AD093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0B859E9-6E0C-28CB-708B-75A863561A59}"/>
                  </a:ext>
                </a:extLst>
              </p:cNvPr>
              <p:cNvCxnSpPr>
                <a:cxnSpLocks/>
                <a:stCxn id="12" idx="1"/>
                <a:endCxn id="9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71C047C-385C-7AA9-8490-A2413A7CC63F}"/>
                  </a:ext>
                </a:extLst>
              </p:cNvPr>
              <p:cNvCxnSpPr>
                <a:cxnSpLocks/>
                <a:stCxn id="11" idx="0"/>
                <a:endCxn id="9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AFEE2A1-620D-A818-9F2B-B8361B38CFBD}"/>
                  </a:ext>
                </a:extLst>
              </p:cNvPr>
              <p:cNvCxnSpPr>
                <a:cxnSpLocks/>
                <a:stCxn id="15" idx="0"/>
                <a:endCxn id="11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77B5CBA-A78A-CF97-130C-8415D132A83C}"/>
                  </a:ext>
                </a:extLst>
              </p:cNvPr>
              <p:cNvCxnSpPr>
                <a:cxnSpLocks/>
                <a:stCxn id="13" idx="7"/>
                <a:endCxn id="12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BEB8AEA-F72D-2F15-58D4-5F863E0096CB}"/>
                  </a:ext>
                </a:extLst>
              </p:cNvPr>
              <p:cNvCxnSpPr>
                <a:cxnSpLocks/>
                <a:stCxn id="14" idx="1"/>
                <a:endCxn id="12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C12636C-06A0-2DFA-D7D9-44CABD3811EE}"/>
                  </a:ext>
                </a:extLst>
              </p:cNvPr>
              <p:cNvCxnSpPr>
                <a:cxnSpLocks/>
                <a:stCxn id="16" idx="1"/>
                <a:endCxn id="12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5E68DCA-D334-1D04-85E7-B56F987E9A03}"/>
                  </a:ext>
                </a:extLst>
              </p:cNvPr>
              <p:cNvCxnSpPr>
                <a:cxnSpLocks/>
                <a:stCxn id="21" idx="0"/>
                <a:endCxn id="13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C15C19-B0B8-642C-ABC3-D320525AE546}"/>
                  </a:ext>
                </a:extLst>
              </p:cNvPr>
              <p:cNvCxnSpPr>
                <a:cxnSpLocks/>
                <a:stCxn id="22" idx="0"/>
                <a:endCxn id="14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7C58E3C-7348-7231-7B12-25EF6B09B730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3531746-F23B-F5A7-438A-87CBE8FF0ED1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0343115-A489-44A7-C8BC-048BFD34F682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818B5E1-B8BB-9360-AC83-EF0C6E74AA59}"/>
                  </a:ext>
                </a:extLst>
              </p:cNvPr>
              <p:cNvCxnSpPr>
                <a:cxnSpLocks/>
                <a:stCxn id="18" idx="0"/>
                <a:endCxn id="15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4B2A448-4B05-39F1-7A98-21F59E2F80F9}"/>
                  </a:ext>
                </a:extLst>
              </p:cNvPr>
              <p:cNvCxnSpPr>
                <a:cxnSpLocks/>
                <a:stCxn id="19" idx="0"/>
                <a:endCxn id="15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90A1134-C3B9-7265-561B-D2489D8BFD98}"/>
                  </a:ext>
                </a:extLst>
              </p:cNvPr>
              <p:cNvCxnSpPr>
                <a:cxnSpLocks/>
                <a:stCxn id="20" idx="0"/>
                <a:endCxn id="15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7AFCE95-04B9-3468-3005-D10CAF4F2630}"/>
                  </a:ext>
                </a:extLst>
              </p:cNvPr>
              <p:cNvCxnSpPr>
                <a:cxnSpLocks/>
                <a:stCxn id="27" idx="0"/>
                <a:endCxn id="20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303DEF4-1D66-DC83-E59B-C155A35E029F}"/>
                  </a:ext>
                </a:extLst>
              </p:cNvPr>
              <p:cNvCxnSpPr>
                <a:cxnSpLocks/>
                <a:stCxn id="26" idx="0"/>
                <a:endCxn id="19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908DDC3-4528-D473-5E86-987CF87B2F69}"/>
                  </a:ext>
                </a:extLst>
              </p:cNvPr>
              <p:cNvCxnSpPr>
                <a:cxnSpLocks/>
                <a:stCxn id="28" idx="0"/>
                <a:endCxn id="26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32A2F98-2662-3324-C283-1C7828F13761}"/>
                  </a:ext>
                </a:extLst>
              </p:cNvPr>
              <p:cNvCxnSpPr>
                <a:cxnSpLocks/>
                <a:stCxn id="29" idx="0"/>
                <a:endCxn id="27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F573F-E037-561A-8C66-1AF3EA1367DA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7326D935-CA92-9951-85ED-C76E8C68B17E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AD704-E2CB-877E-D68C-78B7CDC6B6EB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AD704-E2CB-877E-D68C-78B7CDC6B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F77790-5361-FE5E-AC98-B36B0FC02DB8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0CF43A-A8EF-26F7-811F-F0D6D31CB90A}"/>
              </a:ext>
            </a:extLst>
          </p:cNvPr>
          <p:cNvGrpSpPr/>
          <p:nvPr/>
        </p:nvGrpSpPr>
        <p:grpSpPr>
          <a:xfrm>
            <a:off x="534982" y="1474357"/>
            <a:ext cx="6567004" cy="2879724"/>
            <a:chOff x="838200" y="4489218"/>
            <a:chExt cx="6567004" cy="2879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D6F3050-1424-E902-2AC9-9750C1BCA150}"/>
                    </a:ext>
                  </a:extLst>
                </p:cNvPr>
                <p:cNvSpPr/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Assume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≈1/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. </a:t>
                  </a: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For any boundary configuration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on level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,</a:t>
                  </a:r>
                  <a:endParaRPr lang="en-GB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sup>
                            </m:sSubSup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≲</m:t>
                        </m:r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D6F3050-1424-E902-2AC9-9750C1BCA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blipFill>
                  <a:blip r:embed="rId5"/>
                  <a:stretch>
                    <a:fillRect l="-3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FACA59-39EE-7ACF-83AC-9976071D7E41}"/>
                </a:ext>
              </a:extLst>
            </p:cNvPr>
            <p:cNvSpPr/>
            <p:nvPr/>
          </p:nvSpPr>
          <p:spPr>
            <a:xfrm>
              <a:off x="1210682" y="4489218"/>
              <a:ext cx="2549586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Proposition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ABF7D-1438-A9F0-C074-FCC18C895817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ABF7D-1438-A9F0-C074-FCC18C895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C9D1A6A-F0A2-0E8D-DD78-E54B6D564741}"/>
                  </a:ext>
                </a:extLst>
              </p:cNvPr>
              <p:cNvSpPr/>
              <p:nvPr/>
            </p:nvSpPr>
            <p:spPr>
              <a:xfrm>
                <a:off x="534982" y="4697993"/>
                <a:ext cx="5727521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⇒    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C9D1A6A-F0A2-0E8D-DD78-E54B6D564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2" y="4697993"/>
                <a:ext cx="5727521" cy="155032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E6327B7-F13B-7AF5-0364-1F24DCED38FB}"/>
                  </a:ext>
                </a:extLst>
              </p:cNvPr>
              <p:cNvSpPr/>
              <p:nvPr/>
            </p:nvSpPr>
            <p:spPr>
              <a:xfrm>
                <a:off x="6862768" y="4707790"/>
                <a:ext cx="4336816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dirty="0">
                    <a:solidFill>
                      <a:schemeClr val="tx1"/>
                    </a:solidFill>
                  </a:rPr>
                  <a:t>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1+1/</m:t>
                            </m:r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E6327B7-F13B-7AF5-0364-1F24DCED3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68" y="4707790"/>
                <a:ext cx="4336816" cy="155032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28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55D-DD56-7277-4ADA-F6FF0ED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Speeding up Weitz’s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49ABC-98A4-DBED-D24F-1B59AD5895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873E87-C2B6-0634-3378-CDFBA1E7DCA9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27E10-18A0-DA95-5B62-C41FD1A7079D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62B4D5-8EC3-E5F6-415C-0C98FC5ED6F4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087DEC-4C8F-7BCF-5550-679F8964852C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C0369-E095-FD4F-CA56-6FBE9D62AB03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494FD-D264-5E90-9D31-953080ADD4F4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FCCFF-1157-F49B-3A85-49ACBBD6713E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FA34E-E454-6114-9A8B-E9EBCE98AEBB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FAE843-BE3A-2ADB-4088-044EF46FA77F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88D863-00D7-B968-A469-45916D45BD71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7EC26B-2A53-B05B-EF1A-F86AF7BF96B7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B6C08F-870C-ADFE-3D0B-06AD65CE9661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F7920F-472A-2805-FF2F-6124BBDE9BB0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69629E-4149-D7C5-A00C-57C711D57043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52472-3312-9785-3ABB-13602B70B789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BCBBF2-6FB0-4147-4D61-5BA4CED9C102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5ACC53-9710-A7BD-19FE-FD51BB9F7F9A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AFC9EA-64C9-8B9E-1834-47CFF4306A54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68A6B6-9A3E-8430-09A8-48EB44B9AD2B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AFEE25-3B10-52D8-2510-50C50CC737DB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C55979-E861-F58B-5BA1-61FBC2254528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3A34C3-7CCE-F4AF-736B-A004AFFD2D79}"/>
                  </a:ext>
                </a:extLst>
              </p:cNvPr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522834-0D82-514C-6169-5DFE18147E3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3D7829-E087-0434-E21E-C3A1432C2826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52977-D477-2F1A-ECA5-7482F6808A5F}"/>
                  </a:ext>
                </a:extLst>
              </p:cNvPr>
              <p:cNvCxnSpPr>
                <a:cxnSpLocks/>
                <a:stCxn id="12" idx="0"/>
                <a:endCxn id="8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497E50-B896-B169-48F2-446124E19381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AC3E7B-0AA8-77A1-C385-C2A5AA2A9C8B}"/>
                  </a:ext>
                </a:extLst>
              </p:cNvPr>
              <p:cNvCxnSpPr>
                <a:cxnSpLocks/>
                <a:stCxn id="11" idx="1"/>
                <a:endCxn id="9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F534C2-6EF3-986A-F97D-AE979EC22991}"/>
                  </a:ext>
                </a:extLst>
              </p:cNvPr>
              <p:cNvCxnSpPr>
                <a:cxnSpLocks/>
                <a:stCxn id="13" idx="1"/>
                <a:endCxn id="9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610A6D-63F6-6E13-7570-80A25F8AD3CD}"/>
                  </a:ext>
                </a:extLst>
              </p:cNvPr>
              <p:cNvCxnSpPr>
                <a:cxnSpLocks/>
                <a:stCxn id="17" idx="0"/>
                <a:endCxn id="10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4B6D2A-F01B-2F68-E41B-7D8F7B41DDB0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A8C1A3-29BF-AFAA-8789-1FB0A1594763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2798C9-DFDA-8CEF-B64D-48B9A750BD0E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AE84F-1330-C800-984C-545CCC83FE79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3361D2-FA28-1F8A-53BC-15ECC9BE6415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197690-40EE-BE8E-5D65-699ED6F83BC2}"/>
                  </a:ext>
                </a:extLst>
              </p:cNvPr>
              <p:cNvCxnSpPr>
                <a:cxnSpLocks/>
                <a:stCxn id="15" idx="0"/>
                <a:endCxn id="12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AC9A2A-0BD0-B795-B78B-03ED8192C58B}"/>
                  </a:ext>
                </a:extLst>
              </p:cNvPr>
              <p:cNvCxnSpPr>
                <a:cxnSpLocks/>
                <a:stCxn id="16" idx="0"/>
                <a:endCxn id="12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FE40A2-23E2-5308-4DF1-2ABBBBB3A5AE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C558A7-2111-0344-A937-DF5A549B6505}"/>
                  </a:ext>
                </a:extLst>
              </p:cNvPr>
              <p:cNvCxnSpPr>
                <a:cxnSpLocks/>
                <a:stCxn id="22" idx="0"/>
                <a:endCxn id="15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5486EA-C81A-7A30-7490-76A2ACA38176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40DC55-4134-F057-A88F-BFE13885B2BB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21730-03AD-EE50-ADC4-059DB952AABA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4306A-8E37-018D-02E3-913B177C284B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30A6AB0-1D7F-BC19-DB33-AE2377CC18F8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77D9104-65C2-92C2-3827-7B074C56E2EB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2410ED1-2E33-ACA7-C4B0-6F813D7BCB95}"/>
              </a:ext>
            </a:extLst>
          </p:cNvPr>
          <p:cNvSpPr/>
          <p:nvPr/>
        </p:nvSpPr>
        <p:spPr>
          <a:xfrm>
            <a:off x="6095999" y="2209442"/>
            <a:ext cx="1921463" cy="4201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EC580A-3F5A-8C30-608B-92B05735868A}"/>
              </a:ext>
            </a:extLst>
          </p:cNvPr>
          <p:cNvSpPr/>
          <p:nvPr/>
        </p:nvSpPr>
        <p:spPr>
          <a:xfrm>
            <a:off x="1404035" y="1785077"/>
            <a:ext cx="4331601" cy="1292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Correctly distributed boundary configuration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9A7334-FCF2-89FF-3E62-710160C8C5A2}"/>
              </a:ext>
            </a:extLst>
          </p:cNvPr>
          <p:cNvGrpSpPr/>
          <p:nvPr/>
        </p:nvGrpSpPr>
        <p:grpSpPr>
          <a:xfrm>
            <a:off x="838199" y="3365884"/>
            <a:ext cx="7055461" cy="2879724"/>
            <a:chOff x="838199" y="4489218"/>
            <a:chExt cx="7055461" cy="287972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7135A8C-1264-DE89-80EF-C8C91108FC0C}"/>
                </a:ext>
              </a:extLst>
            </p:cNvPr>
            <p:cNvSpPr/>
            <p:nvPr/>
          </p:nvSpPr>
          <p:spPr>
            <a:xfrm>
              <a:off x="838199" y="4818001"/>
              <a:ext cx="7055461" cy="25509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C2764E6-E0C1-0680-8F2B-90742DB51439}"/>
                </a:ext>
              </a:extLst>
            </p:cNvPr>
            <p:cNvSpPr/>
            <p:nvPr/>
          </p:nvSpPr>
          <p:spPr>
            <a:xfrm>
              <a:off x="1210682" y="4489218"/>
              <a:ext cx="4179802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Marginal estimator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1AA278-5555-49A2-7512-276704ECB555}"/>
                  </a:ext>
                </a:extLst>
              </p:cNvPr>
              <p:cNvSpPr txBox="1"/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1.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1AA278-5555-49A2-7512-276704EC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blipFill>
                <a:blip r:embed="rId6"/>
                <a:stretch>
                  <a:fillRect l="-3853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55D-DD56-7277-4ADA-F6FF0ED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Speeding up Weitz’s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49ABC-98A4-DBED-D24F-1B59AD5895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873E87-C2B6-0634-3378-CDFBA1E7DCA9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27E10-18A0-DA95-5B62-C41FD1A7079D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62B4D5-8EC3-E5F6-415C-0C98FC5ED6F4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087DEC-4C8F-7BCF-5550-679F8964852C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C0369-E095-FD4F-CA56-6FBE9D62AB03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494FD-D264-5E90-9D31-953080ADD4F4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FCCFF-1157-F49B-3A85-49ACBBD6713E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FA34E-E454-6114-9A8B-E9EBCE98AEBB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FAE843-BE3A-2ADB-4088-044EF46FA77F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88D863-00D7-B968-A469-45916D45BD71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7EC26B-2A53-B05B-EF1A-F86AF7BF96B7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B6C08F-870C-ADFE-3D0B-06AD65CE9661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F7920F-472A-2805-FF2F-6124BBDE9BB0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69629E-4149-D7C5-A00C-57C711D57043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52472-3312-9785-3ABB-13602B70B789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BCBBF2-6FB0-4147-4D61-5BA4CED9C102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5ACC53-9710-A7BD-19FE-FD51BB9F7F9A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AFC9EA-64C9-8B9E-1834-47CFF4306A54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68A6B6-9A3E-8430-09A8-48EB44B9AD2B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AFEE25-3B10-52D8-2510-50C50CC737DB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C55979-E861-F58B-5BA1-61FBC2254528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3A34C3-7CCE-F4AF-736B-A004AFFD2D79}"/>
                  </a:ext>
                </a:extLst>
              </p:cNvPr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522834-0D82-514C-6169-5DFE18147E3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3D7829-E087-0434-E21E-C3A1432C2826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52977-D477-2F1A-ECA5-7482F6808A5F}"/>
                  </a:ext>
                </a:extLst>
              </p:cNvPr>
              <p:cNvCxnSpPr>
                <a:cxnSpLocks/>
                <a:stCxn id="12" idx="0"/>
                <a:endCxn id="8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497E50-B896-B169-48F2-446124E19381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AC3E7B-0AA8-77A1-C385-C2A5AA2A9C8B}"/>
                  </a:ext>
                </a:extLst>
              </p:cNvPr>
              <p:cNvCxnSpPr>
                <a:cxnSpLocks/>
                <a:stCxn id="11" idx="1"/>
                <a:endCxn id="9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F534C2-6EF3-986A-F97D-AE979EC22991}"/>
                  </a:ext>
                </a:extLst>
              </p:cNvPr>
              <p:cNvCxnSpPr>
                <a:cxnSpLocks/>
                <a:stCxn id="13" idx="1"/>
                <a:endCxn id="9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610A6D-63F6-6E13-7570-80A25F8AD3CD}"/>
                  </a:ext>
                </a:extLst>
              </p:cNvPr>
              <p:cNvCxnSpPr>
                <a:cxnSpLocks/>
                <a:stCxn id="17" idx="0"/>
                <a:endCxn id="10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4B6D2A-F01B-2F68-E41B-7D8F7B41DDB0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A8C1A3-29BF-AFAA-8789-1FB0A1594763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2798C9-DFDA-8CEF-B64D-48B9A750BD0E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AE84F-1330-C800-984C-545CCC83FE79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3361D2-FA28-1F8A-53BC-15ECC9BE6415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197690-40EE-BE8E-5D65-699ED6F83BC2}"/>
                  </a:ext>
                </a:extLst>
              </p:cNvPr>
              <p:cNvCxnSpPr>
                <a:cxnSpLocks/>
                <a:stCxn id="15" idx="0"/>
                <a:endCxn id="12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AC9A2A-0BD0-B795-B78B-03ED8192C58B}"/>
                  </a:ext>
                </a:extLst>
              </p:cNvPr>
              <p:cNvCxnSpPr>
                <a:cxnSpLocks/>
                <a:stCxn id="16" idx="0"/>
                <a:endCxn id="12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FE40A2-23E2-5308-4DF1-2ABBBBB3A5AE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C558A7-2111-0344-A937-DF5A549B6505}"/>
                  </a:ext>
                </a:extLst>
              </p:cNvPr>
              <p:cNvCxnSpPr>
                <a:cxnSpLocks/>
                <a:stCxn id="22" idx="0"/>
                <a:endCxn id="15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5486EA-C81A-7A30-7490-76A2ACA38176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40DC55-4134-F057-A88F-BFE13885B2BB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21730-03AD-EE50-ADC4-059DB952AABA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4306A-8E37-018D-02E3-913B177C284B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B150B33-73CF-48F4-E666-A0E3CCA09DDE}"/>
              </a:ext>
            </a:extLst>
          </p:cNvPr>
          <p:cNvGrpSpPr/>
          <p:nvPr/>
        </p:nvGrpSpPr>
        <p:grpSpPr>
          <a:xfrm>
            <a:off x="838199" y="3365884"/>
            <a:ext cx="7055461" cy="2879724"/>
            <a:chOff x="838199" y="4489218"/>
            <a:chExt cx="7055461" cy="2879724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C9B8BA9-DADE-C8C1-BFFC-618E4882E947}"/>
                </a:ext>
              </a:extLst>
            </p:cNvPr>
            <p:cNvSpPr/>
            <p:nvPr/>
          </p:nvSpPr>
          <p:spPr>
            <a:xfrm>
              <a:off x="838199" y="4818001"/>
              <a:ext cx="7055461" cy="25509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791199F-278C-93AB-5712-6FEED5EEF515}"/>
                </a:ext>
              </a:extLst>
            </p:cNvPr>
            <p:cNvSpPr/>
            <p:nvPr/>
          </p:nvSpPr>
          <p:spPr>
            <a:xfrm>
              <a:off x="1210682" y="4489218"/>
              <a:ext cx="4179802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Marginal estimator</a:t>
              </a:r>
            </a:p>
          </p:txBody>
        </p:sp>
      </p:grpSp>
      <p:sp>
        <p:nvSpPr>
          <p:cNvPr id="46" name="Left Brace 45">
            <a:extLst>
              <a:ext uri="{FF2B5EF4-FFF2-40B4-BE49-F238E27FC236}">
                <a16:creationId xmlns:a16="http://schemas.microsoft.com/office/drawing/2014/main" id="{830A6AB0-1D7F-BC19-DB33-AE2377CC18F8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77D9104-65C2-92C2-3827-7B074C56E2EB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2410ED1-2E33-ACA7-C4B0-6F813D7BCB95}"/>
              </a:ext>
            </a:extLst>
          </p:cNvPr>
          <p:cNvSpPr/>
          <p:nvPr/>
        </p:nvSpPr>
        <p:spPr>
          <a:xfrm>
            <a:off x="6095999" y="2209442"/>
            <a:ext cx="1921463" cy="4201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EC580A-3F5A-8C30-608B-92B05735868A}"/>
              </a:ext>
            </a:extLst>
          </p:cNvPr>
          <p:cNvSpPr/>
          <p:nvPr/>
        </p:nvSpPr>
        <p:spPr>
          <a:xfrm>
            <a:off x="1404035" y="1785077"/>
            <a:ext cx="4331601" cy="1292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Correctly distributed boundary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6DFDC3-8A7D-D2A9-B254-17DFB8B18AB4}"/>
                  </a:ext>
                </a:extLst>
              </p:cNvPr>
              <p:cNvSpPr txBox="1"/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1.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6DFDC3-8A7D-D2A9-B254-17DFB8B1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blipFill>
                <a:blip r:embed="rId6"/>
                <a:stretch>
                  <a:fillRect l="-3853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FC8C85-C265-45C7-70CE-8E69611B09EB}"/>
                  </a:ext>
                </a:extLst>
              </p:cNvPr>
              <p:cNvSpPr txBox="1"/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2.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FC8C85-C265-45C7-70CE-8E69611B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blipFill>
                <a:blip r:embed="rId7"/>
                <a:stretch>
                  <a:fillRect l="-3670" t="-7692" b="-27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9FEED61-5DED-29C8-4F2B-546785C9C543}"/>
              </a:ext>
            </a:extLst>
          </p:cNvPr>
          <p:cNvSpPr/>
          <p:nvPr/>
        </p:nvSpPr>
        <p:spPr>
          <a:xfrm>
            <a:off x="3634646" y="4471347"/>
            <a:ext cx="4785995" cy="5027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Suppose we can do this for now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27050A7-29E8-B35D-437E-49F40196BC6C}"/>
              </a:ext>
            </a:extLst>
          </p:cNvPr>
          <p:cNvSpPr/>
          <p:nvPr/>
        </p:nvSpPr>
        <p:spPr>
          <a:xfrm>
            <a:off x="4345347" y="5394551"/>
            <a:ext cx="2120663" cy="5027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unbiased</a:t>
            </a:r>
          </a:p>
        </p:txBody>
      </p:sp>
    </p:spTree>
    <p:extLst>
      <p:ext uri="{BB962C8B-B14F-4D97-AF65-F5344CB8AC3E}">
        <p14:creationId xmlns:p14="http://schemas.microsoft.com/office/powerpoint/2010/main" val="30724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 animBg="1"/>
      <p:bldP spid="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estimator </a:t>
            </a:r>
            <a:r>
              <a:rPr lang="en-GB" sz="2000" dirty="0"/>
              <a:t>(ideally)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1515696" y="2808093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96" y="2808093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5715488" y="858573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154872" y="4165112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872" y="4165112"/>
                <a:ext cx="1502229" cy="523220"/>
              </a:xfrm>
              <a:prstGeom prst="rect">
                <a:avLst/>
              </a:prstGeom>
              <a:blipFill>
                <a:blip r:embed="rId3"/>
                <a:stretch>
                  <a:fillRect t="-11628" r="-4065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2675797" y="3016617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98087E-D3BC-DFFE-6280-4D68676AE00E}"/>
                  </a:ext>
                </a:extLst>
              </p:cNvPr>
              <p:cNvSpPr/>
              <p:nvPr/>
            </p:nvSpPr>
            <p:spPr>
              <a:xfrm>
                <a:off x="6459188" y="1790958"/>
                <a:ext cx="4402540" cy="114898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98087E-D3BC-DFFE-6280-4D68676AE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188" y="1790958"/>
                <a:ext cx="4402540" cy="114898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F320B9-93A1-03B3-0FD4-886B9628B4A1}"/>
              </a:ext>
            </a:extLst>
          </p:cNvPr>
          <p:cNvSpPr/>
          <p:nvPr/>
        </p:nvSpPr>
        <p:spPr>
          <a:xfrm>
            <a:off x="6207752" y="1505209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54A71-0585-E43C-D716-54F1C5945CE4}"/>
              </a:ext>
            </a:extLst>
          </p:cNvPr>
          <p:cNvGrpSpPr/>
          <p:nvPr/>
        </p:nvGrpSpPr>
        <p:grpSpPr>
          <a:xfrm>
            <a:off x="2008554" y="1476320"/>
            <a:ext cx="2946400" cy="1452234"/>
            <a:chOff x="2688492" y="1546659"/>
            <a:chExt cx="2946400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A3FEDCE-3F97-F15F-696A-C6EF669E8F9B}"/>
                    </a:ext>
                  </a:extLst>
                </p:cNvPr>
                <p:cNvSpPr/>
                <p:nvPr/>
              </p:nvSpPr>
              <p:spPr>
                <a:xfrm>
                  <a:off x="2688492" y="1546659"/>
                  <a:ext cx="2946400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b="0" dirty="0">
                      <a:solidFill>
                        <a:schemeClr val="tx1"/>
                      </a:solidFill>
                    </a:rPr>
                    <a:t>Unbiased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A3FEDCE-3F97-F15F-696A-C6EF669E8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492" y="1546659"/>
                  <a:ext cx="2946400" cy="657564"/>
                </a:xfrm>
                <a:prstGeom prst="roundRect">
                  <a:avLst/>
                </a:prstGeom>
                <a:blipFill>
                  <a:blip r:embed="rId5"/>
                  <a:stretch>
                    <a:fillRect t="-4545" b="-23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87D8A49-C182-EEAE-6A2A-8277ED3E6690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481FC-4FCB-64B7-78CA-990AB2F6E6F6}"/>
                  </a:ext>
                </a:extLst>
              </p:cNvPr>
              <p:cNvSpPr txBox="1"/>
              <p:nvPr/>
            </p:nvSpPr>
            <p:spPr>
              <a:xfrm>
                <a:off x="838200" y="4838145"/>
                <a:ext cx="8335352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481FC-4FCB-64B7-78CA-990AB2F6E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38145"/>
                <a:ext cx="8335352" cy="737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1E373E0-3684-29D7-AB85-C82653DCB27D}"/>
              </a:ext>
            </a:extLst>
          </p:cNvPr>
          <p:cNvGrpSpPr/>
          <p:nvPr/>
        </p:nvGrpSpPr>
        <p:grpSpPr>
          <a:xfrm>
            <a:off x="544163" y="1815504"/>
            <a:ext cx="6567004" cy="2879724"/>
            <a:chOff x="838200" y="4489218"/>
            <a:chExt cx="6567004" cy="2879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C67B4324-368E-23D8-1389-45BB37A78FF5}"/>
                    </a:ext>
                  </a:extLst>
                </p:cNvPr>
                <p:cNvSpPr/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Assume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≈1/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. </a:t>
                  </a: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For any boundary configuration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on level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,</a:t>
                  </a:r>
                  <a:endParaRPr lang="en-GB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sup>
                            </m:sSubSup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≲</m:t>
                        </m:r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C67B4324-368E-23D8-1389-45BB37A78F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blipFill>
                  <a:blip r:embed="rId7"/>
                  <a:stretch>
                    <a:fillRect l="-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AB403E2-1A3F-8666-8521-3B19E71E2367}"/>
                </a:ext>
              </a:extLst>
            </p:cNvPr>
            <p:cNvSpPr/>
            <p:nvPr/>
          </p:nvSpPr>
          <p:spPr>
            <a:xfrm>
              <a:off x="1210682" y="4489218"/>
              <a:ext cx="2549586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Proposition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8BC825-A35B-7E97-0BF4-C0B9F1F18F8A}"/>
                  </a:ext>
                </a:extLst>
              </p:cNvPr>
              <p:cNvSpPr txBox="1"/>
              <p:nvPr/>
            </p:nvSpPr>
            <p:spPr>
              <a:xfrm>
                <a:off x="8782540" y="4838145"/>
                <a:ext cx="1970908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8BC825-A35B-7E97-0BF4-C0B9F1F1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540" y="4838145"/>
                <a:ext cx="1970908" cy="663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45A457-5330-8381-F56B-362B36FAC1DC}"/>
                  </a:ext>
                </a:extLst>
              </p:cNvPr>
              <p:cNvSpPr/>
              <p:nvPr/>
            </p:nvSpPr>
            <p:spPr>
              <a:xfrm>
                <a:off x="1738310" y="5667699"/>
                <a:ext cx="8335352" cy="73719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⇒    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1+1/</m:t>
                            </m:r>
                            <m:r>
                              <a:rPr lang="en-GB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running time</a:t>
                </a: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45A457-5330-8381-F56B-362B36FAC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10" y="5667699"/>
                <a:ext cx="8335352" cy="737190"/>
              </a:xfrm>
              <a:prstGeom prst="roundRect">
                <a:avLst/>
              </a:prstGeom>
              <a:blipFill>
                <a:blip r:embed="rId9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9FE1F9-2BAE-5E76-781C-BED0509658A2}"/>
              </a:ext>
            </a:extLst>
          </p:cNvPr>
          <p:cNvSpPr/>
          <p:nvPr/>
        </p:nvSpPr>
        <p:spPr>
          <a:xfrm>
            <a:off x="548397" y="2073985"/>
            <a:ext cx="11216883" cy="14929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3200" dirty="0">
                <a:solidFill>
                  <a:schemeClr val="tx1"/>
                </a:solidFill>
              </a:rPr>
              <a:t>Weitz’s gets sub-quadratic when SSM decays faster than neighbourhood growth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D872E5-7D4D-6528-2F1C-69BA0AE09AC2}"/>
              </a:ext>
            </a:extLst>
          </p:cNvPr>
          <p:cNvSpPr/>
          <p:nvPr/>
        </p:nvSpPr>
        <p:spPr>
          <a:xfrm>
            <a:off x="920881" y="1740318"/>
            <a:ext cx="1839202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Remark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3B1E742-95C5-D3B7-6194-A5C9683CFE51}"/>
                  </a:ext>
                </a:extLst>
              </p:cNvPr>
              <p:cNvSpPr/>
              <p:nvPr/>
            </p:nvSpPr>
            <p:spPr>
              <a:xfrm>
                <a:off x="544163" y="3633778"/>
                <a:ext cx="11216883" cy="117192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3200" dirty="0">
                    <a:solidFill>
                      <a:schemeClr val="tx1"/>
                    </a:solidFill>
                  </a:rPr>
                  <a:t>Ours: when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1/2&lt;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, sub-quadratic time is achieved,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but SSM still decays </a:t>
                </a:r>
                <a:r>
                  <a:rPr lang="en-GB" sz="3200" dirty="0">
                    <a:solidFill>
                      <a:srgbClr val="FF0000"/>
                    </a:solidFill>
                  </a:rPr>
                  <a:t>slower</a:t>
                </a:r>
                <a:r>
                  <a:rPr lang="en-GB" sz="3200" dirty="0">
                    <a:solidFill>
                      <a:schemeClr val="tx1"/>
                    </a:solidFill>
                  </a:rPr>
                  <a:t> than neighbourhood growth!</a:t>
                </a: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F3B1E742-95C5-D3B7-6194-A5C9683CFE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63" y="3633778"/>
                <a:ext cx="11216883" cy="1171928"/>
              </a:xfrm>
              <a:prstGeom prst="roundRect">
                <a:avLst/>
              </a:prstGeom>
              <a:blipFill>
                <a:blip r:embed="rId10"/>
                <a:stretch>
                  <a:fillRect l="-814" t="-2062" b="-118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71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animBg="1"/>
      <p:bldP spid="5" grpId="0" animBg="1"/>
      <p:bldP spid="11" grpId="0" animBg="1"/>
      <p:bldP spid="9" grpId="0"/>
      <p:bldP spid="17" grpId="0"/>
      <p:bldP spid="18" grpId="0" animBg="1"/>
      <p:bldP spid="19" grpId="0" animBg="1"/>
      <p:bldP spid="20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-hard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blipFill>
                <a:blip r:embed="rId2"/>
                <a:stretch>
                  <a:fillRect r="-3321" b="-82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89A2FE-D0EB-055B-57DC-96B6C48AD2F7}"/>
              </a:ext>
            </a:extLst>
          </p:cNvPr>
          <p:cNvSpPr/>
          <p:nvPr/>
        </p:nvSpPr>
        <p:spPr>
          <a:xfrm>
            <a:off x="4694660" y="1692100"/>
            <a:ext cx="7204115" cy="1244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rgbClr val="FF0000"/>
                </a:solidFill>
              </a:rPr>
              <a:t>F</a:t>
            </a:r>
            <a:r>
              <a:rPr lang="en-GB" sz="3200" b="1" dirty="0">
                <a:solidFill>
                  <a:schemeClr val="tx1"/>
                </a:solidFill>
              </a:rPr>
              <a:t>ully </a:t>
            </a:r>
            <a:r>
              <a:rPr lang="en-GB" sz="3200" b="1" dirty="0">
                <a:solidFill>
                  <a:srgbClr val="FF0000"/>
                </a:solidFill>
              </a:rPr>
              <a:t>p</a:t>
            </a:r>
            <a:r>
              <a:rPr lang="en-GB" sz="3200" b="1" dirty="0">
                <a:solidFill>
                  <a:schemeClr val="tx1"/>
                </a:solidFill>
              </a:rPr>
              <a:t>olynomial-time </a:t>
            </a:r>
            <a:r>
              <a:rPr lang="en-GB" sz="3200" b="1" dirty="0">
                <a:solidFill>
                  <a:srgbClr val="FF0000"/>
                </a:solidFill>
              </a:rPr>
              <a:t>r</a:t>
            </a:r>
            <a:r>
              <a:rPr lang="en-GB" sz="3200" b="1" dirty="0">
                <a:solidFill>
                  <a:schemeClr val="tx1"/>
                </a:solidFill>
              </a:rPr>
              <a:t>andomised </a:t>
            </a:r>
            <a:r>
              <a:rPr lang="en-GB" sz="3200" b="1" dirty="0">
                <a:solidFill>
                  <a:srgbClr val="FF0000"/>
                </a:solidFill>
              </a:rPr>
              <a:t>a</a:t>
            </a:r>
            <a:r>
              <a:rPr lang="en-GB" sz="3200" b="1" dirty="0">
                <a:solidFill>
                  <a:schemeClr val="tx1"/>
                </a:solidFill>
              </a:rPr>
              <a:t>pproximation </a:t>
            </a:r>
            <a:r>
              <a:rPr lang="en-GB" sz="3200" b="1" dirty="0">
                <a:solidFill>
                  <a:srgbClr val="FF0000"/>
                </a:solidFill>
              </a:rPr>
              <a:t>s</a:t>
            </a:r>
            <a:r>
              <a:rPr lang="en-GB" sz="3200" b="1" dirty="0">
                <a:solidFill>
                  <a:schemeClr val="tx1"/>
                </a:solidFill>
              </a:rPr>
              <a:t>cheme (FPRAS)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42B62-7968-2EE7-6DD8-CE5C60A520DF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/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/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with probability </a:t>
                </a:r>
                <a14:m>
                  <m:oMath xmlns:m="http://schemas.openxmlformats.org/officeDocument/2006/math">
                    <m:r>
                      <a:rPr lang="en-GB" sz="4000" i="1" dirty="0" smtClean="0">
                        <a:latin typeface="Cambria Math" panose="02040503050406030204" pitchFamily="18" charset="0"/>
                      </a:rPr>
                      <m:t>3/4</m:t>
                    </m:r>
                  </m:oMath>
                </a14:m>
                <a:endParaRPr lang="en-GB" sz="4000" dirty="0"/>
              </a:p>
              <a:p>
                <a:pPr algn="ctr"/>
                <a:r>
                  <a:rPr lang="en-GB" sz="4000" dirty="0"/>
                  <a:t>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blipFill>
                <a:blip r:embed="rId4"/>
                <a:stretch>
                  <a:fillRect l="-1868" t="-8295" b="-18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3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55D-DD56-7277-4ADA-F6FF0ED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Speeding up Weitz’s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49ABC-98A4-DBED-D24F-1B59AD5895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873E87-C2B6-0634-3378-CDFBA1E7DCA9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27E10-18A0-DA95-5B62-C41FD1A7079D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62B4D5-8EC3-E5F6-415C-0C98FC5ED6F4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087DEC-4C8F-7BCF-5550-679F8964852C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C0369-E095-FD4F-CA56-6FBE9D62AB03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494FD-D264-5E90-9D31-953080ADD4F4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FCCFF-1157-F49B-3A85-49ACBBD6713E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FA34E-E454-6114-9A8B-E9EBCE98AEBB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FAE843-BE3A-2ADB-4088-044EF46FA77F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88D863-00D7-B968-A469-45916D45BD71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7EC26B-2A53-B05B-EF1A-F86AF7BF96B7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B6C08F-870C-ADFE-3D0B-06AD65CE9661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F7920F-472A-2805-FF2F-6124BBDE9BB0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69629E-4149-D7C5-A00C-57C711D57043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52472-3312-9785-3ABB-13602B70B789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BCBBF2-6FB0-4147-4D61-5BA4CED9C102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5ACC53-9710-A7BD-19FE-FD51BB9F7F9A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AFC9EA-64C9-8B9E-1834-47CFF4306A54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68A6B6-9A3E-8430-09A8-48EB44B9AD2B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AFEE25-3B10-52D8-2510-50C50CC737DB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C55979-E861-F58B-5BA1-61FBC2254528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3A34C3-7CCE-F4AF-736B-A004AFFD2D79}"/>
                  </a:ext>
                </a:extLst>
              </p:cNvPr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522834-0D82-514C-6169-5DFE18147E3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3D7829-E087-0434-E21E-C3A1432C2826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52977-D477-2F1A-ECA5-7482F6808A5F}"/>
                  </a:ext>
                </a:extLst>
              </p:cNvPr>
              <p:cNvCxnSpPr>
                <a:cxnSpLocks/>
                <a:stCxn id="12" idx="0"/>
                <a:endCxn id="8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497E50-B896-B169-48F2-446124E19381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AC3E7B-0AA8-77A1-C385-C2A5AA2A9C8B}"/>
                  </a:ext>
                </a:extLst>
              </p:cNvPr>
              <p:cNvCxnSpPr>
                <a:cxnSpLocks/>
                <a:stCxn id="11" idx="1"/>
                <a:endCxn id="9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F534C2-6EF3-986A-F97D-AE979EC22991}"/>
                  </a:ext>
                </a:extLst>
              </p:cNvPr>
              <p:cNvCxnSpPr>
                <a:cxnSpLocks/>
                <a:stCxn id="13" idx="1"/>
                <a:endCxn id="9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610A6D-63F6-6E13-7570-80A25F8AD3CD}"/>
                  </a:ext>
                </a:extLst>
              </p:cNvPr>
              <p:cNvCxnSpPr>
                <a:cxnSpLocks/>
                <a:stCxn id="17" idx="0"/>
                <a:endCxn id="10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4B6D2A-F01B-2F68-E41B-7D8F7B41DDB0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A8C1A3-29BF-AFAA-8789-1FB0A1594763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2798C9-DFDA-8CEF-B64D-48B9A750BD0E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AE84F-1330-C800-984C-545CCC83FE79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3361D2-FA28-1F8A-53BC-15ECC9BE6415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197690-40EE-BE8E-5D65-699ED6F83BC2}"/>
                  </a:ext>
                </a:extLst>
              </p:cNvPr>
              <p:cNvCxnSpPr>
                <a:cxnSpLocks/>
                <a:stCxn id="15" idx="0"/>
                <a:endCxn id="12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AC9A2A-0BD0-B795-B78B-03ED8192C58B}"/>
                  </a:ext>
                </a:extLst>
              </p:cNvPr>
              <p:cNvCxnSpPr>
                <a:cxnSpLocks/>
                <a:stCxn id="16" idx="0"/>
                <a:endCxn id="12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FE40A2-23E2-5308-4DF1-2ABBBBB3A5AE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C558A7-2111-0344-A937-DF5A549B6505}"/>
                  </a:ext>
                </a:extLst>
              </p:cNvPr>
              <p:cNvCxnSpPr>
                <a:cxnSpLocks/>
                <a:stCxn id="22" idx="0"/>
                <a:endCxn id="15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5486EA-C81A-7A30-7490-76A2ACA38176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40DC55-4134-F057-A88F-BFE13885B2BB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21730-03AD-EE50-ADC4-059DB952AABA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4306A-8E37-018D-02E3-913B177C284B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30A6AB0-1D7F-BC19-DB33-AE2377CC18F8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77D9104-65C2-92C2-3827-7B074C56E2EB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2410ED1-2E33-ACA7-C4B0-6F813D7BCB95}"/>
              </a:ext>
            </a:extLst>
          </p:cNvPr>
          <p:cNvSpPr/>
          <p:nvPr/>
        </p:nvSpPr>
        <p:spPr>
          <a:xfrm>
            <a:off x="6095999" y="2209442"/>
            <a:ext cx="1921463" cy="4201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EC580A-3F5A-8C30-608B-92B05735868A}"/>
              </a:ext>
            </a:extLst>
          </p:cNvPr>
          <p:cNvSpPr/>
          <p:nvPr/>
        </p:nvSpPr>
        <p:spPr>
          <a:xfrm>
            <a:off x="1404035" y="1785077"/>
            <a:ext cx="4331601" cy="1292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Correctly distributed boundary configuration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9A7334-FCF2-89FF-3E62-710160C8C5A2}"/>
              </a:ext>
            </a:extLst>
          </p:cNvPr>
          <p:cNvGrpSpPr/>
          <p:nvPr/>
        </p:nvGrpSpPr>
        <p:grpSpPr>
          <a:xfrm>
            <a:off x="838199" y="3365884"/>
            <a:ext cx="7055461" cy="2879724"/>
            <a:chOff x="838199" y="4489218"/>
            <a:chExt cx="7055461" cy="287972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7135A8C-1264-DE89-80EF-C8C91108FC0C}"/>
                </a:ext>
              </a:extLst>
            </p:cNvPr>
            <p:cNvSpPr/>
            <p:nvPr/>
          </p:nvSpPr>
          <p:spPr>
            <a:xfrm>
              <a:off x="838199" y="4818001"/>
              <a:ext cx="7055461" cy="25509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3200" dirty="0">
                <a:solidFill>
                  <a:schemeClr val="tx1"/>
                </a:solidFill>
              </a:endParaRPr>
            </a:p>
            <a:p>
              <a:endParaRPr lang="en-GB" sz="3200" dirty="0">
                <a:solidFill>
                  <a:schemeClr val="tx1"/>
                </a:solidFill>
              </a:endParaRPr>
            </a:p>
            <a:p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C2764E6-E0C1-0680-8F2B-90742DB51439}"/>
                </a:ext>
              </a:extLst>
            </p:cNvPr>
            <p:cNvSpPr/>
            <p:nvPr/>
          </p:nvSpPr>
          <p:spPr>
            <a:xfrm>
              <a:off x="1210682" y="4489218"/>
              <a:ext cx="4179804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Marginal estimator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6DFDC3-8A7D-D2A9-B254-17DFB8B18AB4}"/>
                  </a:ext>
                </a:extLst>
              </p:cNvPr>
              <p:cNvSpPr txBox="1"/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1.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6DFDC3-8A7D-D2A9-B254-17DFB8B1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blipFill>
                <a:blip r:embed="rId6"/>
                <a:stretch>
                  <a:fillRect l="-3853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FC8C85-C265-45C7-70CE-8E69611B09EB}"/>
                  </a:ext>
                </a:extLst>
              </p:cNvPr>
              <p:cNvSpPr txBox="1"/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2.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FC8C85-C265-45C7-70CE-8E69611B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blipFill>
                <a:blip r:embed="rId7"/>
                <a:stretch>
                  <a:fillRect l="-3670" t="-7692" b="-27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9FEED61-5DED-29C8-4F2B-546785C9C543}"/>
              </a:ext>
            </a:extLst>
          </p:cNvPr>
          <p:cNvSpPr/>
          <p:nvPr/>
        </p:nvSpPr>
        <p:spPr>
          <a:xfrm>
            <a:off x="3577984" y="4297736"/>
            <a:ext cx="4875599" cy="712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How can we do this?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27050A7-29E8-B35D-437E-49F40196BC6C}"/>
              </a:ext>
            </a:extLst>
          </p:cNvPr>
          <p:cNvSpPr/>
          <p:nvPr/>
        </p:nvSpPr>
        <p:spPr>
          <a:xfrm>
            <a:off x="4345347" y="5394551"/>
            <a:ext cx="2120663" cy="5027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unbiased</a:t>
            </a:r>
          </a:p>
        </p:txBody>
      </p:sp>
    </p:spTree>
    <p:extLst>
      <p:ext uri="{BB962C8B-B14F-4D97-AF65-F5344CB8AC3E}">
        <p14:creationId xmlns:p14="http://schemas.microsoft.com/office/powerpoint/2010/main" val="3877167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2CE0-8164-F844-979F-505617AE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Tool: Anand-</a:t>
            </a:r>
            <a:r>
              <a:rPr lang="en-GB" dirty="0" err="1"/>
              <a:t>Jerrum</a:t>
            </a:r>
            <a:r>
              <a:rPr lang="en-GB" dirty="0"/>
              <a:t>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[Anand-Jerrum’22,23]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B8AEB7-2B3E-4169-666F-46078F2B6503}"/>
              </a:ext>
            </a:extLst>
          </p:cNvPr>
          <p:cNvGrpSpPr/>
          <p:nvPr/>
        </p:nvGrpSpPr>
        <p:grpSpPr>
          <a:xfrm>
            <a:off x="8696018" y="1797333"/>
            <a:ext cx="2657782" cy="2508143"/>
            <a:chOff x="942365" y="2348706"/>
            <a:chExt cx="2026871" cy="19127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B91742-3498-6B3D-EA4D-3135711E8350}"/>
                </a:ext>
              </a:extLst>
            </p:cNvPr>
            <p:cNvGrpSpPr/>
            <p:nvPr/>
          </p:nvGrpSpPr>
          <p:grpSpPr>
            <a:xfrm>
              <a:off x="942365" y="2594952"/>
              <a:ext cx="2026871" cy="1666508"/>
              <a:chOff x="942365" y="2594952"/>
              <a:chExt cx="2026871" cy="166650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39EF120-1C16-7EBE-418E-8A417AFBBB18}"/>
                  </a:ext>
                </a:extLst>
              </p:cNvPr>
              <p:cNvSpPr/>
              <p:nvPr/>
            </p:nvSpPr>
            <p:spPr>
              <a:xfrm>
                <a:off x="166309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8009BD-ED3F-1088-6D65-47079D13FCA5}"/>
                  </a:ext>
                </a:extLst>
              </p:cNvPr>
              <p:cNvSpPr/>
              <p:nvPr/>
            </p:nvSpPr>
            <p:spPr>
              <a:xfrm>
                <a:off x="942365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D016DB6-976A-1C98-1BB5-38757469BC14}"/>
                  </a:ext>
                </a:extLst>
              </p:cNvPr>
              <p:cNvSpPr/>
              <p:nvPr/>
            </p:nvSpPr>
            <p:spPr>
              <a:xfrm>
                <a:off x="1663090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15C383A-C76F-18BB-0FDC-25BA5AF7896F}"/>
                  </a:ext>
                </a:extLst>
              </p:cNvPr>
              <p:cNvSpPr/>
              <p:nvPr/>
            </p:nvSpPr>
            <p:spPr>
              <a:xfrm>
                <a:off x="2383815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E946D6-23DC-E790-F1BD-323DE7F6DF39}"/>
                  </a:ext>
                </a:extLst>
              </p:cNvPr>
              <p:cNvSpPr/>
              <p:nvPr/>
            </p:nvSpPr>
            <p:spPr>
              <a:xfrm>
                <a:off x="2023453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F215A7-8AC6-63A0-FD9C-5D1375AEB99F}"/>
                  </a:ext>
                </a:extLst>
              </p:cNvPr>
              <p:cNvSpPr/>
              <p:nvPr/>
            </p:nvSpPr>
            <p:spPr>
              <a:xfrm>
                <a:off x="2742590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AA39081-82D4-816B-62DE-C7A1690FC84D}"/>
                  </a:ext>
                </a:extLst>
              </p:cNvPr>
              <p:cNvCxnSpPr>
                <a:stCxn id="6" idx="3"/>
                <a:endCxn id="7" idx="7"/>
              </p:cNvCxnSpPr>
              <p:nvPr/>
            </p:nvCxnSpPr>
            <p:spPr>
              <a:xfrm flipH="1">
                <a:off x="1135819" y="2788406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374F14A-ADDB-9231-8967-AD665AD07EF4}"/>
                  </a:ext>
                </a:extLst>
              </p:cNvPr>
              <p:cNvCxnSpPr>
                <a:cxnSpLocks/>
                <a:stCxn id="6" idx="4"/>
                <a:endCxn id="8" idx="0"/>
              </p:cNvCxnSpPr>
              <p:nvPr/>
            </p:nvCxnSpPr>
            <p:spPr>
              <a:xfrm>
                <a:off x="1776413" y="282159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A89547F-BB29-5AFF-C471-580F4886AA27}"/>
                  </a:ext>
                </a:extLst>
              </p:cNvPr>
              <p:cNvCxnSpPr>
                <a:cxnSpLocks/>
                <a:stCxn id="6" idx="5"/>
                <a:endCxn id="9" idx="1"/>
              </p:cNvCxnSpPr>
              <p:nvPr/>
            </p:nvCxnSpPr>
            <p:spPr>
              <a:xfrm>
                <a:off x="1856544" y="2788406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3540B7E-51AB-0E8F-2298-25ED16086B63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2216907" y="3507543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088A9E1-3AAF-E734-2D07-C6703099533C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2577269" y="3507543"/>
                <a:ext cx="198513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BE53C2D-E814-91A4-A36B-6E61BB5365AE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2250099" y="4148137"/>
                <a:ext cx="4924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A5356AB-A962-0331-89FF-52BA4C87C8DB}"/>
                  </a:ext>
                </a:extLst>
              </p:cNvPr>
              <p:cNvCxnSpPr>
                <a:cxnSpLocks/>
                <a:stCxn id="8" idx="6"/>
                <a:endCxn id="9" idx="2"/>
              </p:cNvCxnSpPr>
              <p:nvPr/>
            </p:nvCxnSpPr>
            <p:spPr>
              <a:xfrm>
                <a:off x="1889736" y="3427412"/>
                <a:ext cx="4940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549EB7B-6A1A-459F-1D4F-07B468989B90}"/>
                    </a:ext>
                  </a:extLst>
                </p:cNvPr>
                <p:cNvSpPr txBox="1"/>
                <p:nvPr/>
              </p:nvSpPr>
              <p:spPr>
                <a:xfrm>
                  <a:off x="1806463" y="2348706"/>
                  <a:ext cx="360000" cy="352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549EB7B-6A1A-459F-1D4F-07B468989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463" y="2348706"/>
                  <a:ext cx="360000" cy="3520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E000E94-5D66-46D3-0340-B392B1117D6F}"/>
              </a:ext>
            </a:extLst>
          </p:cNvPr>
          <p:cNvSpPr/>
          <p:nvPr/>
        </p:nvSpPr>
        <p:spPr>
          <a:xfrm>
            <a:off x="838200" y="2007480"/>
            <a:ext cx="7204115" cy="7328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Lazy</a:t>
            </a:r>
            <a:r>
              <a:rPr lang="en-GB" sz="3200" b="1" dirty="0">
                <a:solidFill>
                  <a:schemeClr val="tx1"/>
                </a:solidFill>
              </a:rPr>
              <a:t> marginal sampler</a:t>
            </a:r>
            <a:endParaRPr lang="en-GB" sz="32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DCC58F-8337-FB76-3935-F6C4F812FFFD}"/>
              </a:ext>
            </a:extLst>
          </p:cNvPr>
          <p:cNvGrpSpPr/>
          <p:nvPr/>
        </p:nvGrpSpPr>
        <p:grpSpPr>
          <a:xfrm>
            <a:off x="844030" y="3063214"/>
            <a:ext cx="7204115" cy="2089708"/>
            <a:chOff x="838200" y="1523790"/>
            <a:chExt cx="7204115" cy="20897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2AE84AE-4A3D-9895-EB36-6F28FE44BD53}"/>
                    </a:ext>
                  </a:extLst>
                </p:cNvPr>
                <p:cNvSpPr/>
                <p:nvPr/>
              </p:nvSpPr>
              <p:spPr>
                <a:xfrm>
                  <a:off x="838200" y="1852572"/>
                  <a:ext cx="7204115" cy="176092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Under some condition: </a:t>
                  </a:r>
                </a:p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Draws a perfect sample </a:t>
                  </a:r>
                  <a:r>
                    <a:rPr lang="en-GB" sz="2800" dirty="0">
                      <a:solidFill>
                        <a:srgbClr val="FF0000"/>
                      </a:solidFill>
                    </a:rPr>
                    <a:t>from a marginal</a:t>
                  </a:r>
                </a:p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Halts in time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func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2800" dirty="0" err="1">
                      <a:solidFill>
                        <a:schemeClr val="tx1"/>
                      </a:solidFill>
                    </a:rPr>
                    <a:t>w.p.</a:t>
                  </a:r>
                  <a:r>
                    <a:rPr lang="en-GB" sz="2800" dirty="0">
                      <a:solidFill>
                        <a:schemeClr val="tx1"/>
                      </a:solidFill>
                    </a:rPr>
                    <a:t> at least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2AE84AE-4A3D-9895-EB36-6F28FE44B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52572"/>
                  <a:ext cx="7204115" cy="1760926"/>
                </a:xfrm>
                <a:prstGeom prst="roundRect">
                  <a:avLst/>
                </a:prstGeom>
                <a:blipFill>
                  <a:blip r:embed="rId3"/>
                  <a:stretch>
                    <a:fillRect l="-422" b="-44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9757EB9-51A4-0A0A-BEE9-57369820FA00}"/>
                </a:ext>
              </a:extLst>
            </p:cNvPr>
            <p:cNvSpPr/>
            <p:nvPr/>
          </p:nvSpPr>
          <p:spPr>
            <a:xfrm>
              <a:off x="1210681" y="1523790"/>
              <a:ext cx="2770395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Proposition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E6981774-7F29-796F-DF96-6234BEA7641A}"/>
              </a:ext>
            </a:extLst>
          </p:cNvPr>
          <p:cNvSpPr/>
          <p:nvPr/>
        </p:nvSpPr>
        <p:spPr>
          <a:xfrm>
            <a:off x="9641086" y="2120229"/>
            <a:ext cx="297195" cy="297195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39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55D-DD56-7277-4ADA-F6FF0ED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estimator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49ABC-98A4-DBED-D24F-1B59AD5895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873E87-C2B6-0634-3378-CDFBA1E7DCA9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27E10-18A0-DA95-5B62-C41FD1A7079D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62B4D5-8EC3-E5F6-415C-0C98FC5ED6F4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087DEC-4C8F-7BCF-5550-679F8964852C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C0369-E095-FD4F-CA56-6FBE9D62AB03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494FD-D264-5E90-9D31-953080ADD4F4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FCCFF-1157-F49B-3A85-49ACBBD6713E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FA34E-E454-6114-9A8B-E9EBCE98AEBB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FAE843-BE3A-2ADB-4088-044EF46FA77F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88D863-00D7-B968-A469-45916D45BD71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7EC26B-2A53-B05B-EF1A-F86AF7BF96B7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B6C08F-870C-ADFE-3D0B-06AD65CE9661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F7920F-472A-2805-FF2F-6124BBDE9BB0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69629E-4149-D7C5-A00C-57C711D57043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52472-3312-9785-3ABB-13602B70B789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BCBBF2-6FB0-4147-4D61-5BA4CED9C102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5ACC53-9710-A7BD-19FE-FD51BB9F7F9A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AFC9EA-64C9-8B9E-1834-47CFF4306A54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68A6B6-9A3E-8430-09A8-48EB44B9AD2B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AFEE25-3B10-52D8-2510-50C50CC737DB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C55979-E861-F58B-5BA1-61FBC2254528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3A34C3-7CCE-F4AF-736B-A004AFFD2D79}"/>
                  </a:ext>
                </a:extLst>
              </p:cNvPr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522834-0D82-514C-6169-5DFE18147E3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3D7829-E087-0434-E21E-C3A1432C2826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52977-D477-2F1A-ECA5-7482F6808A5F}"/>
                  </a:ext>
                </a:extLst>
              </p:cNvPr>
              <p:cNvCxnSpPr>
                <a:cxnSpLocks/>
                <a:stCxn id="12" idx="0"/>
                <a:endCxn id="8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497E50-B896-B169-48F2-446124E19381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AC3E7B-0AA8-77A1-C385-C2A5AA2A9C8B}"/>
                  </a:ext>
                </a:extLst>
              </p:cNvPr>
              <p:cNvCxnSpPr>
                <a:cxnSpLocks/>
                <a:stCxn id="11" idx="1"/>
                <a:endCxn id="9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F534C2-6EF3-986A-F97D-AE979EC22991}"/>
                  </a:ext>
                </a:extLst>
              </p:cNvPr>
              <p:cNvCxnSpPr>
                <a:cxnSpLocks/>
                <a:stCxn id="13" idx="1"/>
                <a:endCxn id="9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610A6D-63F6-6E13-7570-80A25F8AD3CD}"/>
                  </a:ext>
                </a:extLst>
              </p:cNvPr>
              <p:cNvCxnSpPr>
                <a:cxnSpLocks/>
                <a:stCxn id="17" idx="0"/>
                <a:endCxn id="10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4B6D2A-F01B-2F68-E41B-7D8F7B41DDB0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A8C1A3-29BF-AFAA-8789-1FB0A1594763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2798C9-DFDA-8CEF-B64D-48B9A750BD0E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AE84F-1330-C800-984C-545CCC83FE79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3361D2-FA28-1F8A-53BC-15ECC9BE6415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197690-40EE-BE8E-5D65-699ED6F83BC2}"/>
                  </a:ext>
                </a:extLst>
              </p:cNvPr>
              <p:cNvCxnSpPr>
                <a:cxnSpLocks/>
                <a:stCxn id="15" idx="0"/>
                <a:endCxn id="12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AC9A2A-0BD0-B795-B78B-03ED8192C58B}"/>
                  </a:ext>
                </a:extLst>
              </p:cNvPr>
              <p:cNvCxnSpPr>
                <a:cxnSpLocks/>
                <a:stCxn id="16" idx="0"/>
                <a:endCxn id="12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FE40A2-23E2-5308-4DF1-2ABBBBB3A5AE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C558A7-2111-0344-A937-DF5A549B6505}"/>
                  </a:ext>
                </a:extLst>
              </p:cNvPr>
              <p:cNvCxnSpPr>
                <a:cxnSpLocks/>
                <a:stCxn id="22" idx="0"/>
                <a:endCxn id="15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5486EA-C81A-7A30-7490-76A2ACA38176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40DC55-4134-F057-A88F-BFE13885B2BB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21730-03AD-EE50-ADC4-059DB952AABA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4306A-8E37-018D-02E3-913B177C284B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30A6AB0-1D7F-BC19-DB33-AE2377CC18F8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77D9104-65C2-92C2-3827-7B074C56E2EB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2410ED1-2E33-ACA7-C4B0-6F813D7BCB95}"/>
              </a:ext>
            </a:extLst>
          </p:cNvPr>
          <p:cNvSpPr/>
          <p:nvPr/>
        </p:nvSpPr>
        <p:spPr>
          <a:xfrm>
            <a:off x="6095999" y="2209442"/>
            <a:ext cx="1921463" cy="4201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EC580A-3F5A-8C30-608B-92B05735868A}"/>
              </a:ext>
            </a:extLst>
          </p:cNvPr>
          <p:cNvSpPr/>
          <p:nvPr/>
        </p:nvSpPr>
        <p:spPr>
          <a:xfrm>
            <a:off x="1404035" y="1785077"/>
            <a:ext cx="4331601" cy="1292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Correctly distributed boundary configuration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9A7334-FCF2-89FF-3E62-710160C8C5A2}"/>
              </a:ext>
            </a:extLst>
          </p:cNvPr>
          <p:cNvGrpSpPr/>
          <p:nvPr/>
        </p:nvGrpSpPr>
        <p:grpSpPr>
          <a:xfrm>
            <a:off x="838199" y="3365884"/>
            <a:ext cx="7055461" cy="2879724"/>
            <a:chOff x="838199" y="4489218"/>
            <a:chExt cx="7055461" cy="287972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7135A8C-1264-DE89-80EF-C8C91108FC0C}"/>
                </a:ext>
              </a:extLst>
            </p:cNvPr>
            <p:cNvSpPr/>
            <p:nvPr/>
          </p:nvSpPr>
          <p:spPr>
            <a:xfrm>
              <a:off x="838199" y="4818001"/>
              <a:ext cx="7055461" cy="25509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C2764E6-E0C1-0680-8F2B-90742DB51439}"/>
                </a:ext>
              </a:extLst>
            </p:cNvPr>
            <p:cNvSpPr/>
            <p:nvPr/>
          </p:nvSpPr>
          <p:spPr>
            <a:xfrm>
              <a:off x="1210682" y="4489218"/>
              <a:ext cx="4179803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Marginal estimator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9FEED61-5DED-29C8-4F2B-546785C9C543}"/>
                  </a:ext>
                </a:extLst>
              </p:cNvPr>
              <p:cNvSpPr/>
              <p:nvPr/>
            </p:nvSpPr>
            <p:spPr>
              <a:xfrm>
                <a:off x="3688400" y="4314317"/>
                <a:ext cx="7106524" cy="73558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halt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1/2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w.p.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9FEED61-5DED-29C8-4F2B-546785C9C5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400" y="4314317"/>
                <a:ext cx="7106524" cy="735584"/>
              </a:xfrm>
              <a:prstGeom prst="roundRect">
                <a:avLst/>
              </a:prstGeom>
              <a:blipFill>
                <a:blip r:embed="rId6"/>
                <a:stretch>
                  <a:fillRect l="-856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C0F2A8-6145-A508-1B39-4E8460C62864}"/>
                  </a:ext>
                </a:extLst>
              </p:cNvPr>
              <p:cNvSpPr txBox="1"/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1.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C0F2A8-6145-A508-1B39-4E8460C6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blipFill>
                <a:blip r:embed="rId7"/>
                <a:stretch>
                  <a:fillRect l="-3853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54790B-D53F-D4AA-3E2A-4280236CA6ED}"/>
                  </a:ext>
                </a:extLst>
              </p:cNvPr>
              <p:cNvSpPr txBox="1"/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2.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54790B-D53F-D4AA-3E2A-4280236CA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blipFill>
                <a:blip r:embed="rId8"/>
                <a:stretch>
                  <a:fillRect l="-3670" t="-7692" b="-27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C456802-67A8-E8B9-AF38-1E40AB49C6AA}"/>
                  </a:ext>
                </a:extLst>
              </p:cNvPr>
              <p:cNvSpPr/>
              <p:nvPr/>
            </p:nvSpPr>
            <p:spPr>
              <a:xfrm>
                <a:off x="4381681" y="5175766"/>
                <a:ext cx="3787535" cy="73558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1/2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C456802-67A8-E8B9-AF38-1E40AB49C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81" y="5175766"/>
                <a:ext cx="3787535" cy="735584"/>
              </a:xfrm>
              <a:prstGeom prst="roundRect">
                <a:avLst/>
              </a:prstGeom>
              <a:blipFill>
                <a:blip r:embed="rId9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EA8A65-1E95-375F-1623-AC84FA737D31}"/>
                  </a:ext>
                </a:extLst>
              </p:cNvPr>
              <p:cNvSpPr txBox="1"/>
              <p:nvPr/>
            </p:nvSpPr>
            <p:spPr>
              <a:xfrm>
                <a:off x="9344293" y="5302475"/>
                <a:ext cx="2342485" cy="6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EA8A65-1E95-375F-1623-AC84FA737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293" y="5302475"/>
                <a:ext cx="2342485" cy="6032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A832FD2-8509-900D-978D-FD8EEDEBDB87}"/>
                  </a:ext>
                </a:extLst>
              </p:cNvPr>
              <p:cNvSpPr/>
              <p:nvPr/>
            </p:nvSpPr>
            <p:spPr>
              <a:xfrm>
                <a:off x="5856907" y="3959190"/>
                <a:ext cx="3514179" cy="51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expand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SAW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on the fly</a:t>
                </a: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A832FD2-8509-900D-978D-FD8EEDEBD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907" y="3959190"/>
                <a:ext cx="3514179" cy="510060"/>
              </a:xfrm>
              <a:prstGeom prst="roundRect">
                <a:avLst/>
              </a:prstGeom>
              <a:blipFill>
                <a:blip r:embed="rId11"/>
                <a:stretch>
                  <a:fillRect t="-1163" b="-22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1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53ED-443F-DDA0-242C-D4C0DB79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algorithm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6DFD7E-CE4F-745E-E044-7ED2C3D9E418}"/>
              </a:ext>
            </a:extLst>
          </p:cNvPr>
          <p:cNvGrpSpPr/>
          <p:nvPr/>
        </p:nvGrpSpPr>
        <p:grpSpPr>
          <a:xfrm>
            <a:off x="838200" y="1810623"/>
            <a:ext cx="9821985" cy="3957131"/>
            <a:chOff x="838200" y="4489218"/>
            <a:chExt cx="9728341" cy="3957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984DB06-8130-F1FE-412A-FF357561B6AA}"/>
                    </a:ext>
                  </a:extLst>
                </p:cNvPr>
                <p:cNvSpPr/>
                <p:nvPr/>
              </p:nvSpPr>
              <p:spPr>
                <a:xfrm>
                  <a:off x="838200" y="4818001"/>
                  <a:ext cx="9728341" cy="362834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Repeat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times:</a:t>
                  </a:r>
                </a:p>
                <a:p>
                  <a:endParaRPr lang="en-GB" sz="3200" dirty="0">
                    <a:solidFill>
                      <a:schemeClr val="tx1"/>
                    </a:solidFill>
                  </a:endParaRPr>
                </a:p>
                <a:p>
                  <a:pPr marL="514350" indent="-514350">
                    <a:buAutoNum type="arabicPeriod"/>
                  </a:pPr>
                  <a:r>
                    <a:rPr lang="en-GB" sz="3200" dirty="0">
                      <a:solidFill>
                        <a:prstClr val="black"/>
                      </a:solidFill>
                    </a:rPr>
                    <a:t>E</a:t>
                  </a:r>
                  <a:r>
                    <a:rPr kumimoji="0" lang="en-GB" sz="3200" b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stimate</a:t>
                  </a:r>
                  <a:r>
                    <a:rPr kumimoji="0" lang="en-GB" sz="3200" b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 all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using</a:t>
                  </a:r>
                </a:p>
                <a:p>
                  <a:pPr marL="514350" indent="-514350">
                    <a:buAutoNum type="arabicPeriod"/>
                  </a:pPr>
                  <a:r>
                    <a:rPr lang="en-GB" sz="3200" dirty="0">
                      <a:solidFill>
                        <a:schemeClr val="tx1"/>
                      </a:solidFill>
                    </a:rPr>
                    <a:t>Compute the estimated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  <a:p>
                  <a:endParaRPr lang="en-GB" sz="3200" dirty="0">
                    <a:solidFill>
                      <a:schemeClr val="tx1"/>
                    </a:solidFill>
                  </a:endParaRP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Output the average</a:t>
                  </a: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984DB06-8130-F1FE-412A-FF357561B6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1"/>
                  <a:ext cx="9728341" cy="3628348"/>
                </a:xfrm>
                <a:prstGeom prst="roundRect">
                  <a:avLst/>
                </a:prstGeom>
                <a:blipFill>
                  <a:blip r:embed="rId2"/>
                  <a:stretch>
                    <a:fillRect b="-50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B9B7724-937B-8096-0EDE-372CECEA6AA8}"/>
                </a:ext>
              </a:extLst>
            </p:cNvPr>
            <p:cNvSpPr/>
            <p:nvPr/>
          </p:nvSpPr>
          <p:spPr>
            <a:xfrm>
              <a:off x="1210682" y="4489218"/>
              <a:ext cx="2400025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Algorithm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2AEC355-5569-8F3F-9318-57102C9A26BE}"/>
                  </a:ext>
                </a:extLst>
              </p:cNvPr>
              <p:cNvSpPr/>
              <p:nvPr/>
            </p:nvSpPr>
            <p:spPr>
              <a:xfrm>
                <a:off x="6352289" y="2380605"/>
                <a:ext cx="5212861" cy="122067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: 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w.p.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halt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1/2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2AEC355-5569-8F3F-9318-57102C9A2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289" y="2380605"/>
                <a:ext cx="5212861" cy="1220675"/>
              </a:xfrm>
              <a:prstGeom prst="roundRect">
                <a:avLst/>
              </a:prstGeom>
              <a:blipFill>
                <a:blip r:embed="rId3"/>
                <a:stretch>
                  <a:fillRect b="-1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ADA0F6C-590C-22DE-D1E4-42C3E10BFD88}"/>
                  </a:ext>
                </a:extLst>
              </p:cNvPr>
              <p:cNvSpPr/>
              <p:nvPr/>
            </p:nvSpPr>
            <p:spPr>
              <a:xfrm>
                <a:off x="8319380" y="1717909"/>
                <a:ext cx="3034420" cy="75027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𝑛𝑁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ADA0F6C-590C-22DE-D1E4-42C3E10BF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80" y="1717909"/>
                <a:ext cx="3034420" cy="750278"/>
              </a:xfrm>
              <a:prstGeom prst="roundRect">
                <a:avLst/>
              </a:prstGeom>
              <a:blipFill>
                <a:blip r:embed="rId4"/>
                <a:stretch>
                  <a:fillRect b="-6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9F8877-4FDA-AF0B-1A09-F423D9D1CC76}"/>
              </a:ext>
            </a:extLst>
          </p:cNvPr>
          <p:cNvSpPr/>
          <p:nvPr/>
        </p:nvSpPr>
        <p:spPr>
          <a:xfrm>
            <a:off x="6840377" y="3510048"/>
            <a:ext cx="3656173" cy="60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marginal estimator</a:t>
            </a:r>
          </a:p>
        </p:txBody>
      </p:sp>
    </p:spTree>
    <p:extLst>
      <p:ext uri="{BB962C8B-B14F-4D97-AF65-F5344CB8AC3E}">
        <p14:creationId xmlns:p14="http://schemas.microsoft.com/office/powerpoint/2010/main" val="113584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9760-1FD0-810F-C5FB-AAB36ED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marginal estimator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C7359C-317F-435A-94BA-5CF1E7E5F298}"/>
              </a:ext>
            </a:extLst>
          </p:cNvPr>
          <p:cNvGrpSpPr/>
          <p:nvPr/>
        </p:nvGrpSpPr>
        <p:grpSpPr>
          <a:xfrm>
            <a:off x="7351804" y="1785912"/>
            <a:ext cx="4212210" cy="3584139"/>
            <a:chOff x="896296" y="2669050"/>
            <a:chExt cx="4212210" cy="358413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77DE7C-9A12-D776-14D7-9FBD062376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7786" y="3680095"/>
              <a:ext cx="735923" cy="7512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C2C27F-9EE4-5193-126A-AF972B0D3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5481" y="5152173"/>
              <a:ext cx="639555" cy="6825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1CC7A2-F950-4B05-56CF-060A7DAF57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278" y="5419669"/>
              <a:ext cx="1125008" cy="6787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478D33-0206-7190-492B-32DB1A598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78" y="4276555"/>
              <a:ext cx="178605" cy="11431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C5BB46-985F-3D46-238D-8704512F7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687" y="2823847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D1E024-B890-F371-AAE3-DA43CA88A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890" y="313344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CAB67DB-753C-E3DE-BCA4-B25D77205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682" y="365736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555859-5C00-7C3E-BCB2-8645E293C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083" y="282384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2373D6-C97D-BE8F-4103-6AEAB4000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380" y="3966962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602164-9C64-ADE2-C947-61E141C22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330" y="3703320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075769-A4CF-6049-D169-9F75797BCFB3}"/>
                </a:ext>
              </a:extLst>
            </p:cNvPr>
            <p:cNvCxnSpPr>
              <a:cxnSpLocks/>
            </p:cNvCxnSpPr>
            <p:nvPr/>
          </p:nvCxnSpPr>
          <p:spPr>
            <a:xfrm>
              <a:off x="1244588" y="4276556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E0FD31-7633-F28F-7493-17EE3BB0F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2586" y="3133440"/>
              <a:ext cx="1297929" cy="8335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537793-8768-1C12-C042-62D380860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073" y="2811936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71D9AB-9B62-C32D-1C3C-F4C3113450CF}"/>
                </a:ext>
              </a:extLst>
            </p:cNvPr>
            <p:cNvSpPr/>
            <p:nvPr/>
          </p:nvSpPr>
          <p:spPr>
            <a:xfrm>
              <a:off x="1205891" y="297864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62F056-8303-FCAA-A438-B5ECD61E83A2}"/>
                </a:ext>
              </a:extLst>
            </p:cNvPr>
            <p:cNvSpPr/>
            <p:nvPr/>
          </p:nvSpPr>
          <p:spPr>
            <a:xfrm>
              <a:off x="2700279" y="266905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57D62A-5DD0-F779-9999-886C2042C55B}"/>
                </a:ext>
              </a:extLst>
            </p:cNvPr>
            <p:cNvSpPr/>
            <p:nvPr/>
          </p:nvSpPr>
          <p:spPr>
            <a:xfrm>
              <a:off x="2390685" y="495528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8947F7-032F-297B-B4F5-D957B99A6AEA}"/>
                </a:ext>
              </a:extLst>
            </p:cNvPr>
            <p:cNvSpPr/>
            <p:nvPr/>
          </p:nvSpPr>
          <p:spPr>
            <a:xfrm>
              <a:off x="3885073" y="464568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84B772-76EA-20C5-E697-ABD576E97B85}"/>
                </a:ext>
              </a:extLst>
            </p:cNvPr>
            <p:cNvSpPr/>
            <p:nvPr/>
          </p:nvSpPr>
          <p:spPr>
            <a:xfrm>
              <a:off x="1051093" y="412176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EA30770-FF0C-E0C3-0EE7-4D57E5E56F02}"/>
                </a:ext>
              </a:extLst>
            </p:cNvPr>
            <p:cNvSpPr/>
            <p:nvPr/>
          </p:nvSpPr>
          <p:spPr>
            <a:xfrm>
              <a:off x="2545481" y="381216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EE9DC4-41FF-FE44-273D-BC940C9668B4}"/>
                </a:ext>
              </a:extLst>
            </p:cNvPr>
            <p:cNvSpPr/>
            <p:nvPr/>
          </p:nvSpPr>
          <p:spPr>
            <a:xfrm>
              <a:off x="4039870" y="350257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8CEA80-E8E0-81A9-A4F1-DA210C520126}"/>
                </a:ext>
              </a:extLst>
            </p:cNvPr>
            <p:cNvSpPr/>
            <p:nvPr/>
          </p:nvSpPr>
          <p:spPr>
            <a:xfrm>
              <a:off x="4798912" y="427655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CBD2F8-C71A-2477-8F3E-FECAD057BF9C}"/>
                </a:ext>
              </a:extLst>
            </p:cNvPr>
            <p:cNvSpPr/>
            <p:nvPr/>
          </p:nvSpPr>
          <p:spPr>
            <a:xfrm>
              <a:off x="3030239" y="567995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C5DC0D-856D-56BE-9685-27C7023DF885}"/>
                </a:ext>
              </a:extLst>
            </p:cNvPr>
            <p:cNvSpPr/>
            <p:nvPr/>
          </p:nvSpPr>
          <p:spPr>
            <a:xfrm>
              <a:off x="1997489" y="594359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049B24-3888-2998-20D5-F712A89ADD2F}"/>
                </a:ext>
              </a:extLst>
            </p:cNvPr>
            <p:cNvSpPr/>
            <p:nvPr/>
          </p:nvSpPr>
          <p:spPr>
            <a:xfrm>
              <a:off x="896296" y="525380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/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3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49EF4A9-7725-EDFE-4A67-9EBDA5132592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4F96561-B6E3-E3E7-DB58-BF448FFE73FE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C3AA47-4CC2-551A-9043-7BFF0FFE3DDB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5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D2DFD21-BF1C-576F-F869-12E1CEE9CA39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1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9760-1FD0-810F-C5FB-AAB36ED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marginal estimator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C7359C-317F-435A-94BA-5CF1E7E5F298}"/>
              </a:ext>
            </a:extLst>
          </p:cNvPr>
          <p:cNvGrpSpPr/>
          <p:nvPr/>
        </p:nvGrpSpPr>
        <p:grpSpPr>
          <a:xfrm>
            <a:off x="7351804" y="1785912"/>
            <a:ext cx="4212210" cy="3584139"/>
            <a:chOff x="896296" y="2669050"/>
            <a:chExt cx="4212210" cy="358413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77DE7C-9A12-D776-14D7-9FBD062376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7786" y="3680095"/>
              <a:ext cx="735923" cy="7512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C2C27F-9EE4-5193-126A-AF972B0D3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5481" y="5152173"/>
              <a:ext cx="639555" cy="6825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1CC7A2-F950-4B05-56CF-060A7DAF57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278" y="5419669"/>
              <a:ext cx="1125008" cy="6787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478D33-0206-7190-492B-32DB1A598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78" y="4276555"/>
              <a:ext cx="178605" cy="11431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C5BB46-985F-3D46-238D-8704512F7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687" y="2823847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D1E024-B890-F371-AAE3-DA43CA88A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890" y="313344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CAB67DB-753C-E3DE-BCA4-B25D77205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682" y="365736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555859-5C00-7C3E-BCB2-8645E293C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083" y="282384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2373D6-C97D-BE8F-4103-6AEAB4000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380" y="3966962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602164-9C64-ADE2-C947-61E141C22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330" y="3703320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075769-A4CF-6049-D169-9F75797BCFB3}"/>
                </a:ext>
              </a:extLst>
            </p:cNvPr>
            <p:cNvCxnSpPr>
              <a:cxnSpLocks/>
            </p:cNvCxnSpPr>
            <p:nvPr/>
          </p:nvCxnSpPr>
          <p:spPr>
            <a:xfrm>
              <a:off x="1244588" y="4276556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E0FD31-7633-F28F-7493-17EE3BB0F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2586" y="3133440"/>
              <a:ext cx="1297929" cy="8335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537793-8768-1C12-C042-62D380860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073" y="2811936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71D9AB-9B62-C32D-1C3C-F4C3113450CF}"/>
                </a:ext>
              </a:extLst>
            </p:cNvPr>
            <p:cNvSpPr/>
            <p:nvPr/>
          </p:nvSpPr>
          <p:spPr>
            <a:xfrm>
              <a:off x="1205891" y="297864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62F056-8303-FCAA-A438-B5ECD61E83A2}"/>
                </a:ext>
              </a:extLst>
            </p:cNvPr>
            <p:cNvSpPr/>
            <p:nvPr/>
          </p:nvSpPr>
          <p:spPr>
            <a:xfrm>
              <a:off x="2700279" y="266905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57D62A-5DD0-F779-9999-886C2042C55B}"/>
                </a:ext>
              </a:extLst>
            </p:cNvPr>
            <p:cNvSpPr/>
            <p:nvPr/>
          </p:nvSpPr>
          <p:spPr>
            <a:xfrm>
              <a:off x="2390685" y="4955280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8947F7-032F-297B-B4F5-D957B99A6AEA}"/>
                </a:ext>
              </a:extLst>
            </p:cNvPr>
            <p:cNvSpPr/>
            <p:nvPr/>
          </p:nvSpPr>
          <p:spPr>
            <a:xfrm>
              <a:off x="3885073" y="4645686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84B772-76EA-20C5-E697-ABD576E97B85}"/>
                </a:ext>
              </a:extLst>
            </p:cNvPr>
            <p:cNvSpPr/>
            <p:nvPr/>
          </p:nvSpPr>
          <p:spPr>
            <a:xfrm>
              <a:off x="1051093" y="412176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EA30770-FF0C-E0C3-0EE7-4D57E5E56F02}"/>
                </a:ext>
              </a:extLst>
            </p:cNvPr>
            <p:cNvSpPr/>
            <p:nvPr/>
          </p:nvSpPr>
          <p:spPr>
            <a:xfrm>
              <a:off x="2545481" y="381216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EE9DC4-41FF-FE44-273D-BC940C9668B4}"/>
                </a:ext>
              </a:extLst>
            </p:cNvPr>
            <p:cNvSpPr/>
            <p:nvPr/>
          </p:nvSpPr>
          <p:spPr>
            <a:xfrm>
              <a:off x="4039870" y="350257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8CEA80-E8E0-81A9-A4F1-DA210C520126}"/>
                </a:ext>
              </a:extLst>
            </p:cNvPr>
            <p:cNvSpPr/>
            <p:nvPr/>
          </p:nvSpPr>
          <p:spPr>
            <a:xfrm>
              <a:off x="4798912" y="427655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CBD2F8-C71A-2477-8F3E-FECAD057BF9C}"/>
                </a:ext>
              </a:extLst>
            </p:cNvPr>
            <p:cNvSpPr/>
            <p:nvPr/>
          </p:nvSpPr>
          <p:spPr>
            <a:xfrm>
              <a:off x="3030239" y="567995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C5DC0D-856D-56BE-9685-27C7023DF885}"/>
                </a:ext>
              </a:extLst>
            </p:cNvPr>
            <p:cNvSpPr/>
            <p:nvPr/>
          </p:nvSpPr>
          <p:spPr>
            <a:xfrm>
              <a:off x="1997489" y="594359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049B24-3888-2998-20D5-F712A89ADD2F}"/>
                </a:ext>
              </a:extLst>
            </p:cNvPr>
            <p:cNvSpPr/>
            <p:nvPr/>
          </p:nvSpPr>
          <p:spPr>
            <a:xfrm>
              <a:off x="896296" y="5253804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/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3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49EF4A9-7725-EDFE-4A67-9EBDA5132592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4F96561-B6E3-E3E7-DB58-BF448FFE73FE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C3AA47-4CC2-551A-9043-7BFF0FFE3DDB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5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D2DFD21-BF1C-576F-F869-12E1CEE9CA39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546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9760-1FD0-810F-C5FB-AAB36ED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marginal estimator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C7359C-317F-435A-94BA-5CF1E7E5F298}"/>
              </a:ext>
            </a:extLst>
          </p:cNvPr>
          <p:cNvGrpSpPr/>
          <p:nvPr/>
        </p:nvGrpSpPr>
        <p:grpSpPr>
          <a:xfrm>
            <a:off x="7351804" y="1785912"/>
            <a:ext cx="4212210" cy="3584139"/>
            <a:chOff x="896296" y="2669050"/>
            <a:chExt cx="4212210" cy="358413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77DE7C-9A12-D776-14D7-9FBD062376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7786" y="3680095"/>
              <a:ext cx="735923" cy="7512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C2C27F-9EE4-5193-126A-AF972B0D3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5481" y="5152173"/>
              <a:ext cx="639555" cy="6825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1CC7A2-F950-4B05-56CF-060A7DAF57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278" y="5419669"/>
              <a:ext cx="1125008" cy="6787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478D33-0206-7190-492B-32DB1A598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78" y="4276555"/>
              <a:ext cx="178605" cy="11431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C5BB46-985F-3D46-238D-8704512F7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687" y="2823847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D1E024-B890-F371-AAE3-DA43CA88A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890" y="313344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CAB67DB-753C-E3DE-BCA4-B25D77205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682" y="365736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555859-5C00-7C3E-BCB2-8645E293C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083" y="282384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2373D6-C97D-BE8F-4103-6AEAB4000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380" y="3966962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602164-9C64-ADE2-C947-61E141C22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330" y="3703320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075769-A4CF-6049-D169-9F75797BCFB3}"/>
                </a:ext>
              </a:extLst>
            </p:cNvPr>
            <p:cNvCxnSpPr>
              <a:cxnSpLocks/>
            </p:cNvCxnSpPr>
            <p:nvPr/>
          </p:nvCxnSpPr>
          <p:spPr>
            <a:xfrm>
              <a:off x="1244588" y="4276556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E0FD31-7633-F28F-7493-17EE3BB0F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2586" y="3133440"/>
              <a:ext cx="1297929" cy="8335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537793-8768-1C12-C042-62D380860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073" y="2811936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71D9AB-9B62-C32D-1C3C-F4C3113450CF}"/>
                </a:ext>
              </a:extLst>
            </p:cNvPr>
            <p:cNvSpPr/>
            <p:nvPr/>
          </p:nvSpPr>
          <p:spPr>
            <a:xfrm>
              <a:off x="1205891" y="297864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62F056-8303-FCAA-A438-B5ECD61E83A2}"/>
                </a:ext>
              </a:extLst>
            </p:cNvPr>
            <p:cNvSpPr/>
            <p:nvPr/>
          </p:nvSpPr>
          <p:spPr>
            <a:xfrm>
              <a:off x="2700279" y="266905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57D62A-5DD0-F779-9999-886C2042C55B}"/>
                </a:ext>
              </a:extLst>
            </p:cNvPr>
            <p:cNvSpPr/>
            <p:nvPr/>
          </p:nvSpPr>
          <p:spPr>
            <a:xfrm>
              <a:off x="2390685" y="4955280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8947F7-032F-297B-B4F5-D957B99A6AEA}"/>
                </a:ext>
              </a:extLst>
            </p:cNvPr>
            <p:cNvSpPr/>
            <p:nvPr/>
          </p:nvSpPr>
          <p:spPr>
            <a:xfrm>
              <a:off x="3885073" y="4645686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84B772-76EA-20C5-E697-ABD576E97B85}"/>
                </a:ext>
              </a:extLst>
            </p:cNvPr>
            <p:cNvSpPr/>
            <p:nvPr/>
          </p:nvSpPr>
          <p:spPr>
            <a:xfrm>
              <a:off x="1051093" y="412176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EA30770-FF0C-E0C3-0EE7-4D57E5E56F02}"/>
                </a:ext>
              </a:extLst>
            </p:cNvPr>
            <p:cNvSpPr/>
            <p:nvPr/>
          </p:nvSpPr>
          <p:spPr>
            <a:xfrm>
              <a:off x="2545481" y="381216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EE9DC4-41FF-FE44-273D-BC940C9668B4}"/>
                </a:ext>
              </a:extLst>
            </p:cNvPr>
            <p:cNvSpPr/>
            <p:nvPr/>
          </p:nvSpPr>
          <p:spPr>
            <a:xfrm>
              <a:off x="4039870" y="350257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8CEA80-E8E0-81A9-A4F1-DA210C520126}"/>
                </a:ext>
              </a:extLst>
            </p:cNvPr>
            <p:cNvSpPr/>
            <p:nvPr/>
          </p:nvSpPr>
          <p:spPr>
            <a:xfrm>
              <a:off x="4798912" y="427655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CBD2F8-C71A-2477-8F3E-FECAD057BF9C}"/>
                </a:ext>
              </a:extLst>
            </p:cNvPr>
            <p:cNvSpPr/>
            <p:nvPr/>
          </p:nvSpPr>
          <p:spPr>
            <a:xfrm>
              <a:off x="3030239" y="567995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C5DC0D-856D-56BE-9685-27C7023DF885}"/>
                </a:ext>
              </a:extLst>
            </p:cNvPr>
            <p:cNvSpPr/>
            <p:nvPr/>
          </p:nvSpPr>
          <p:spPr>
            <a:xfrm>
              <a:off x="1997489" y="594359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049B24-3888-2998-20D5-F712A89ADD2F}"/>
                </a:ext>
              </a:extLst>
            </p:cNvPr>
            <p:cNvSpPr/>
            <p:nvPr/>
          </p:nvSpPr>
          <p:spPr>
            <a:xfrm>
              <a:off x="896296" y="5253804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/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3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49EF4A9-7725-EDFE-4A67-9EBDA5132592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4F96561-B6E3-E3E7-DB58-BF448FFE73FE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C3AA47-4CC2-551A-9043-7BFF0FFE3DDB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5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D2DFD21-BF1C-576F-F869-12E1CEE9CA39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2B99F8-D9A1-D415-28B5-5A61F0800D2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8FF79C83-EADA-56C4-C421-B033D1075316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8FF79C83-EADA-56C4-C421-B033D1075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6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D24A93A-62DA-E254-F82F-C2AD600D2C7D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41B1B47-8B73-7EB0-6FDC-986AE24E2D2E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4AF14F-2EAB-DA0E-F9E8-1067C15FEA60}"/>
              </a:ext>
            </a:extLst>
          </p:cNvPr>
          <p:cNvSpPr/>
          <p:nvPr/>
        </p:nvSpPr>
        <p:spPr>
          <a:xfrm rot="20802083">
            <a:off x="6953274" y="1459788"/>
            <a:ext cx="3941405" cy="316338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81829E7-DA29-EC2E-8D3A-EA2B4B51BC37}"/>
              </a:ext>
            </a:extLst>
          </p:cNvPr>
          <p:cNvSpPr/>
          <p:nvPr/>
        </p:nvSpPr>
        <p:spPr>
          <a:xfrm>
            <a:off x="4314118" y="3545966"/>
            <a:ext cx="2863181" cy="5232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variance emerges</a:t>
            </a:r>
          </a:p>
        </p:txBody>
      </p:sp>
    </p:spTree>
    <p:extLst>
      <p:ext uri="{BB962C8B-B14F-4D97-AF65-F5344CB8AC3E}">
        <p14:creationId xmlns:p14="http://schemas.microsoft.com/office/powerpoint/2010/main" val="64553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010-59C5-5A34-61E2-5BAB88A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hard-core?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52A5F-0A30-69D8-E5D5-C428A93D099F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2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994DE-DD56-8967-8793-3216CF728E44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1F150-1713-4B0F-4485-3CB0D601B727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3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587FB9-A367-83FF-3AC9-35C5803E5605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A043D8-1E7F-89B5-52C3-40C4B4D1EBC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5E3C03-1AC4-9D28-4EC7-997715352051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1AA5EA-0F3D-3B2A-0450-F9E4D545ED03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5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27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010-59C5-5A34-61E2-5BAB88A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hard-core?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52A5F-0A30-69D8-E5D5-C428A93D099F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2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994DE-DD56-8967-8793-3216CF728E44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1F150-1713-4B0F-4485-3CB0D601B727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3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587FB9-A367-83FF-3AC9-35C5803E5605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A043D8-1E7F-89B5-52C3-40C4B4D1EBC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5E3C03-1AC4-9D28-4EC7-997715352051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1AA5EA-0F3D-3B2A-0450-F9E4D545ED03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5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/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SAW</m:t>
                        </m:r>
                      </m:sub>
                    </m:sSub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87ED11-8A66-958E-94F7-CB0A41F08AF8}"/>
              </a:ext>
            </a:extLst>
          </p:cNvPr>
          <p:cNvSpPr/>
          <p:nvPr/>
        </p:nvSpPr>
        <p:spPr>
          <a:xfrm>
            <a:off x="8185550" y="1678401"/>
            <a:ext cx="2528252" cy="523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Hard-core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/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vertices</a:t>
                </a: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/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exact computing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6FAF8ED-F2C3-38D5-E3E4-67C68EED5995}"/>
              </a:ext>
            </a:extLst>
          </p:cNvPr>
          <p:cNvSpPr/>
          <p:nvPr/>
        </p:nvSpPr>
        <p:spPr>
          <a:xfrm>
            <a:off x="9269924" y="3169454"/>
            <a:ext cx="359507" cy="5643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7778B53-5E66-6E12-027E-820CA9F84EEF}"/>
              </a:ext>
            </a:extLst>
          </p:cNvPr>
          <p:cNvSpPr/>
          <p:nvPr/>
        </p:nvSpPr>
        <p:spPr>
          <a:xfrm>
            <a:off x="9269923" y="4351147"/>
            <a:ext cx="359507" cy="5643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34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010-59C5-5A34-61E2-5BAB88A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hard-core?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52A5F-0A30-69D8-E5D5-C428A93D099F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2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994DE-DD56-8967-8793-3216CF728E44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1F150-1713-4B0F-4485-3CB0D601B727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3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587FB9-A367-83FF-3AC9-35C5803E5605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A043D8-1E7F-89B5-52C3-40C4B4D1EBC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5E3C03-1AC4-9D28-4EC7-997715352051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1AA5EA-0F3D-3B2A-0450-F9E4D545ED03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5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/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on original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87ED11-8A66-958E-94F7-CB0A41F08AF8}"/>
              </a:ext>
            </a:extLst>
          </p:cNvPr>
          <p:cNvSpPr/>
          <p:nvPr/>
        </p:nvSpPr>
        <p:spPr>
          <a:xfrm>
            <a:off x="8185550" y="1678401"/>
            <a:ext cx="2528252" cy="523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/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vertices</a:t>
                </a: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/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2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exact computing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blipFill>
                <a:blip r:embed="rId8"/>
                <a:stretch>
                  <a:fillRect r="-7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6FAF8ED-F2C3-38D5-E3E4-67C68EED5995}"/>
              </a:ext>
            </a:extLst>
          </p:cNvPr>
          <p:cNvSpPr/>
          <p:nvPr/>
        </p:nvSpPr>
        <p:spPr>
          <a:xfrm>
            <a:off x="9269924" y="3169454"/>
            <a:ext cx="359507" cy="5643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7778B53-5E66-6E12-027E-820CA9F84EEF}"/>
              </a:ext>
            </a:extLst>
          </p:cNvPr>
          <p:cNvSpPr/>
          <p:nvPr/>
        </p:nvSpPr>
        <p:spPr>
          <a:xfrm>
            <a:off x="9269923" y="4351147"/>
            <a:ext cx="359507" cy="5643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0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-hard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blipFill>
                <a:blip r:embed="rId2"/>
                <a:stretch>
                  <a:fillRect r="-3321" b="-82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89A2FE-D0EB-055B-57DC-96B6C48AD2F7}"/>
              </a:ext>
            </a:extLst>
          </p:cNvPr>
          <p:cNvSpPr/>
          <p:nvPr/>
        </p:nvSpPr>
        <p:spPr>
          <a:xfrm>
            <a:off x="4694660" y="1692100"/>
            <a:ext cx="7204115" cy="1244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Fully polynomial-time randomised approximation scheme (FP</a:t>
            </a:r>
            <a:r>
              <a:rPr lang="en-GB" sz="3200" b="1" dirty="0">
                <a:solidFill>
                  <a:srgbClr val="FF0000"/>
                </a:solidFill>
              </a:rPr>
              <a:t>T</a:t>
            </a:r>
            <a:r>
              <a:rPr lang="en-GB" sz="3200" b="1" dirty="0">
                <a:solidFill>
                  <a:schemeClr val="tx1"/>
                </a:solidFill>
              </a:rPr>
              <a:t>AS)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42B62-7968-2EE7-6DD8-CE5C60A520DF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/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/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deterministically</a:t>
                </a:r>
              </a:p>
              <a:p>
                <a:pPr algn="ctr"/>
                <a:r>
                  <a:rPr lang="en-GB" sz="4000" dirty="0"/>
                  <a:t>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blipFill>
                <a:blip r:embed="rId4"/>
                <a:stretch>
                  <a:fillRect l="-1868" t="-8295" b="-18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8FC1F4B-612F-0D16-60AE-0C03CB55B073}"/>
              </a:ext>
            </a:extLst>
          </p:cNvPr>
          <p:cNvSpPr/>
          <p:nvPr/>
        </p:nvSpPr>
        <p:spPr>
          <a:xfrm>
            <a:off x="8331394" y="1860284"/>
            <a:ext cx="3860606" cy="474382"/>
          </a:xfrm>
          <a:prstGeom prst="mathMultiply">
            <a:avLst>
              <a:gd name="adj1" fmla="val 186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273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010-59C5-5A34-61E2-5BAB88A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hard-core?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52A5F-0A30-69D8-E5D5-C428A93D099F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2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994DE-DD56-8967-8793-3216CF728E44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1F150-1713-4B0F-4485-3CB0D601B727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3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587FB9-A367-83FF-3AC9-35C5803E5605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A043D8-1E7F-89B5-52C3-40C4B4D1EBC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5E3C03-1AC4-9D28-4EC7-997715352051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1AA5EA-0F3D-3B2A-0450-F9E4D545ED03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5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/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on original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87ED11-8A66-958E-94F7-CB0A41F08AF8}"/>
              </a:ext>
            </a:extLst>
          </p:cNvPr>
          <p:cNvSpPr/>
          <p:nvPr/>
        </p:nvSpPr>
        <p:spPr>
          <a:xfrm>
            <a:off x="8185550" y="1678401"/>
            <a:ext cx="2528252" cy="523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/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vertices</a:t>
                </a: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/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exact computing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blipFill>
                <a:blip r:embed="rId8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6FAF8ED-F2C3-38D5-E3E4-67C68EED5995}"/>
              </a:ext>
            </a:extLst>
          </p:cNvPr>
          <p:cNvSpPr/>
          <p:nvPr/>
        </p:nvSpPr>
        <p:spPr>
          <a:xfrm>
            <a:off x="9269924" y="3169454"/>
            <a:ext cx="359507" cy="5643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7778B53-5E66-6E12-027E-820CA9F84EEF}"/>
              </a:ext>
            </a:extLst>
          </p:cNvPr>
          <p:cNvSpPr/>
          <p:nvPr/>
        </p:nvSpPr>
        <p:spPr>
          <a:xfrm>
            <a:off x="9269923" y="4351147"/>
            <a:ext cx="359507" cy="5643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89EC97-73E2-F84D-A0EE-19C8EFDCA48A}"/>
              </a:ext>
            </a:extLst>
          </p:cNvPr>
          <p:cNvSpPr/>
          <p:nvPr/>
        </p:nvSpPr>
        <p:spPr>
          <a:xfrm>
            <a:off x="7747343" y="1183955"/>
            <a:ext cx="3404666" cy="6518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“amenable” graph?</a:t>
            </a:r>
          </a:p>
        </p:txBody>
      </p:sp>
    </p:spTree>
    <p:extLst>
      <p:ext uri="{BB962C8B-B14F-4D97-AF65-F5344CB8AC3E}">
        <p14:creationId xmlns:p14="http://schemas.microsoft.com/office/powerpoint/2010/main" val="2744395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ball 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65188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Choose an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651884"/>
              </a:xfrm>
              <a:prstGeom prst="roundRect">
                <a:avLst/>
              </a:prstGeom>
              <a:blipFill>
                <a:blip r:embed="rId4"/>
                <a:stretch>
                  <a:fillRect l="-1591" b="-14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E726ABA-62EA-D5C1-F5D4-2CD259E3A272}"/>
                  </a:ext>
                </a:extLst>
              </p:cNvPr>
              <p:cNvSpPr/>
              <p:nvPr/>
            </p:nvSpPr>
            <p:spPr>
              <a:xfrm>
                <a:off x="838200" y="2441669"/>
                <a:ext cx="5738563" cy="12804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One sample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E726ABA-62EA-D5C1-F5D4-2CD259E3A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1669"/>
                <a:ext cx="5738563" cy="1280436"/>
              </a:xfrm>
              <a:prstGeom prst="roundRect">
                <a:avLst/>
              </a:prstGeom>
              <a:blipFill>
                <a:blip r:embed="rId5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38200" y="3787928"/>
                <a:ext cx="5738563" cy="61609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87928"/>
                <a:ext cx="5738563" cy="616097"/>
              </a:xfrm>
              <a:prstGeom prst="roundRect">
                <a:avLst/>
              </a:prstGeom>
              <a:blipFill>
                <a:blip r:embed="rId6"/>
                <a:stretch>
                  <a:fillRect l="-1591" b="-19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/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AC8E0-C22E-197E-49A3-DAD74724FD89}"/>
              </a:ext>
            </a:extLst>
          </p:cNvPr>
          <p:cNvSpPr/>
          <p:nvPr/>
        </p:nvSpPr>
        <p:spPr>
          <a:xfrm>
            <a:off x="6729047" y="500961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38198" y="4469848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699564" y="5025875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64" y="5025875"/>
                <a:ext cx="77754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747815" y="5030346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15" y="5030346"/>
                <a:ext cx="1328615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23E753-4C43-70E0-6844-730D9C754948}"/>
                  </a:ext>
                </a:extLst>
              </p:cNvPr>
              <p:cNvSpPr txBox="1"/>
              <p:nvPr/>
            </p:nvSpPr>
            <p:spPr>
              <a:xfrm>
                <a:off x="3313725" y="4953066"/>
                <a:ext cx="1328615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23E753-4C43-70E0-6844-730D9C754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25" y="4953066"/>
                <a:ext cx="1328615" cy="6036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322964" y="503815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964" y="5038151"/>
                <a:ext cx="424851" cy="5385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3113374" y="503815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374" y="5038151"/>
                <a:ext cx="424851" cy="5385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570BFD-D320-AD36-0366-2773D5FB90F9}"/>
                  </a:ext>
                </a:extLst>
              </p:cNvPr>
              <p:cNvSpPr txBox="1"/>
              <p:nvPr/>
            </p:nvSpPr>
            <p:spPr>
              <a:xfrm>
                <a:off x="3698091" y="5489358"/>
                <a:ext cx="2832015" cy="67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  <m:sSup>
                        <m:s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570BFD-D320-AD36-0366-2773D5FB9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091" y="5489358"/>
                <a:ext cx="2832015" cy="6769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52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65188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Choose an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651884"/>
              </a:xfrm>
              <a:prstGeom prst="roundRect">
                <a:avLst/>
              </a:prstGeom>
              <a:blipFill>
                <a:blip r:embed="rId4"/>
                <a:stretch>
                  <a:fillRect l="-1591" b="-14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E726ABA-62EA-D5C1-F5D4-2CD259E3A272}"/>
                  </a:ext>
                </a:extLst>
              </p:cNvPr>
              <p:cNvSpPr/>
              <p:nvPr/>
            </p:nvSpPr>
            <p:spPr>
              <a:xfrm>
                <a:off x="838200" y="2441669"/>
                <a:ext cx="5738563" cy="12804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One sample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E726ABA-62EA-D5C1-F5D4-2CD259E3A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1669"/>
                <a:ext cx="5738563" cy="1280436"/>
              </a:xfrm>
              <a:prstGeom prst="roundRect">
                <a:avLst/>
              </a:prstGeom>
              <a:blipFill>
                <a:blip r:embed="rId5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38200" y="3787928"/>
                <a:ext cx="5738563" cy="61609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87928"/>
                <a:ext cx="5738563" cy="616097"/>
              </a:xfrm>
              <a:prstGeom prst="roundRect">
                <a:avLst/>
              </a:prstGeom>
              <a:blipFill>
                <a:blip r:embed="rId6"/>
                <a:stretch>
                  <a:fillRect l="-1591" b="-19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/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AC8E0-C22E-197E-49A3-DAD74724FD89}"/>
              </a:ext>
            </a:extLst>
          </p:cNvPr>
          <p:cNvSpPr/>
          <p:nvPr/>
        </p:nvSpPr>
        <p:spPr>
          <a:xfrm>
            <a:off x="6729047" y="500961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38198" y="4469848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699564" y="5025875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64" y="5025875"/>
                <a:ext cx="77754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747815" y="5030346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15" y="5030346"/>
                <a:ext cx="1328615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322964" y="503815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964" y="5038151"/>
                <a:ext cx="424851" cy="5385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3113374" y="503815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374" y="5038151"/>
                <a:ext cx="424851" cy="5385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F6B5729-44FE-E9A5-442B-F30BAA538397}"/>
                  </a:ext>
                </a:extLst>
              </p:cNvPr>
              <p:cNvSpPr/>
              <p:nvPr/>
            </p:nvSpPr>
            <p:spPr>
              <a:xfrm>
                <a:off x="4699156" y="3996444"/>
                <a:ext cx="5738563" cy="117755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#samples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#possible boundary configurations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F6B5729-44FE-E9A5-442B-F30BAA538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156" y="3996444"/>
                <a:ext cx="5738563" cy="1177558"/>
              </a:xfrm>
              <a:prstGeom prst="roundRect">
                <a:avLst/>
              </a:prstGeom>
              <a:blipFill>
                <a:blip r:embed="rId12"/>
                <a:stretch>
                  <a:fillRect l="-530" r="-530" b="-4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5BBCEC-CC7E-A45D-CBC3-524C08DE85A4}"/>
              </a:ext>
            </a:extLst>
          </p:cNvPr>
          <p:cNvSpPr/>
          <p:nvPr/>
        </p:nvSpPr>
        <p:spPr>
          <a:xfrm>
            <a:off x="3499814" y="5001125"/>
            <a:ext cx="1000401" cy="6036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ACE5CC-BA0A-38F6-C389-C8EA133D9E38}"/>
              </a:ext>
            </a:extLst>
          </p:cNvPr>
          <p:cNvSpPr/>
          <p:nvPr/>
        </p:nvSpPr>
        <p:spPr>
          <a:xfrm>
            <a:off x="1784759" y="5010283"/>
            <a:ext cx="1264678" cy="6036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EBEF5F-4CC7-F23F-F631-3BCFAC532C5F}"/>
                  </a:ext>
                </a:extLst>
              </p:cNvPr>
              <p:cNvSpPr txBox="1"/>
              <p:nvPr/>
            </p:nvSpPr>
            <p:spPr>
              <a:xfrm>
                <a:off x="3313725" y="4953066"/>
                <a:ext cx="1328615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EBEF5F-4CC7-F23F-F631-3BCFAC532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25" y="4953066"/>
                <a:ext cx="1328615" cy="6036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5CBABC-32AB-30D9-19D0-2532BF72464A}"/>
                  </a:ext>
                </a:extLst>
              </p:cNvPr>
              <p:cNvSpPr txBox="1"/>
              <p:nvPr/>
            </p:nvSpPr>
            <p:spPr>
              <a:xfrm>
                <a:off x="3698091" y="5489358"/>
                <a:ext cx="2832015" cy="67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  <m:sSup>
                        <m:s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5CBABC-32AB-30D9-19D0-2532BF724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091" y="5489358"/>
                <a:ext cx="2832015" cy="6769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8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8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/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AC8E0-C22E-197E-49A3-DAD74724FD89}"/>
              </a:ext>
            </a:extLst>
          </p:cNvPr>
          <p:cNvSpPr/>
          <p:nvPr/>
        </p:nvSpPr>
        <p:spPr>
          <a:xfrm>
            <a:off x="6729047" y="500961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2" y="4557625"/>
                <a:ext cx="3837353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2" y="4557625"/>
                <a:ext cx="3837353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3064512" y="454394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512" y="4543941"/>
                <a:ext cx="424851" cy="5385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1502229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1502229" cy="6036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F148069-D361-DDFA-F10B-36721998C896}"/>
                  </a:ext>
                </a:extLst>
              </p:cNvPr>
              <p:cNvSpPr/>
              <p:nvPr/>
            </p:nvSpPr>
            <p:spPr>
              <a:xfrm>
                <a:off x="3295740" y="5232690"/>
                <a:ext cx="3109096" cy="117755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p>
                                    <m:sSup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GB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GB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F148069-D361-DDFA-F10B-36721998C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40" y="5232690"/>
                <a:ext cx="3109096" cy="117755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336EAE-AD43-B09A-3EB0-EE60CCB0C1F0}"/>
                  </a:ext>
                </a:extLst>
              </p:cNvPr>
              <p:cNvSpPr txBox="1"/>
              <p:nvPr/>
            </p:nvSpPr>
            <p:spPr>
              <a:xfrm>
                <a:off x="353375" y="5753998"/>
                <a:ext cx="2618154" cy="776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ℓ←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336EAE-AD43-B09A-3EB0-EE60CCB0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5" y="5753998"/>
                <a:ext cx="2618154" cy="7763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91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/>
      <p:bldP spid="18" grpId="0"/>
      <p:bldP spid="19" grpId="0"/>
      <p:bldP spid="21" grpId="0"/>
      <p:bldP spid="22" grpId="0"/>
      <p:bldP spid="6" grpId="0"/>
      <p:bldP spid="9" grpId="0" animBg="1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8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/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AC8E0-C22E-197E-49A3-DAD74724FD89}"/>
              </a:ext>
            </a:extLst>
          </p:cNvPr>
          <p:cNvSpPr/>
          <p:nvPr/>
        </p:nvSpPr>
        <p:spPr>
          <a:xfrm>
            <a:off x="6729047" y="500961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4" y="4553626"/>
                <a:ext cx="3837353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4" y="4553626"/>
                <a:ext cx="3837353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3064512" y="454394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512" y="4543941"/>
                <a:ext cx="424851" cy="5385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1502229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1502229" cy="6036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F148069-D361-DDFA-F10B-36721998C896}"/>
                  </a:ext>
                </a:extLst>
              </p:cNvPr>
              <p:cNvSpPr/>
              <p:nvPr/>
            </p:nvSpPr>
            <p:spPr>
              <a:xfrm>
                <a:off x="3295740" y="5232690"/>
                <a:ext cx="3109096" cy="117755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p>
                                    <m:sSup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GB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GB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F148069-D361-DDFA-F10B-36721998C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40" y="5232690"/>
                <a:ext cx="3109096" cy="117755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336EAE-AD43-B09A-3EB0-EE60CCB0C1F0}"/>
                  </a:ext>
                </a:extLst>
              </p:cNvPr>
              <p:cNvSpPr txBox="1"/>
              <p:nvPr/>
            </p:nvSpPr>
            <p:spPr>
              <a:xfrm>
                <a:off x="353375" y="5753998"/>
                <a:ext cx="2618154" cy="776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ℓ←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336EAE-AD43-B09A-3EB0-EE60CCB0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5" y="5753998"/>
                <a:ext cx="2618154" cy="7763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BA945EA-23AD-EF94-E87F-3A44D110FFD6}"/>
              </a:ext>
            </a:extLst>
          </p:cNvPr>
          <p:cNvSpPr/>
          <p:nvPr/>
        </p:nvSpPr>
        <p:spPr>
          <a:xfrm>
            <a:off x="3188478" y="2297829"/>
            <a:ext cx="875076" cy="6036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A084C7-3A80-3B46-08C6-8857627AFC7C}"/>
              </a:ext>
            </a:extLst>
          </p:cNvPr>
          <p:cNvSpPr/>
          <p:nvPr/>
        </p:nvSpPr>
        <p:spPr>
          <a:xfrm>
            <a:off x="5019586" y="1284965"/>
            <a:ext cx="5738563" cy="8947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Can we speed up computation?</a:t>
            </a:r>
          </a:p>
        </p:txBody>
      </p:sp>
    </p:spTree>
    <p:extLst>
      <p:ext uri="{BB962C8B-B14F-4D97-AF65-F5344CB8AC3E}">
        <p14:creationId xmlns:p14="http://schemas.microsoft.com/office/powerpoint/2010/main" val="368634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339D-5977-DD49-0F6F-1AC6858B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3E0BD-4352-B4F9-880A-E9E9A5484C56}"/>
              </a:ext>
            </a:extLst>
          </p:cNvPr>
          <p:cNvSpPr/>
          <p:nvPr/>
        </p:nvSpPr>
        <p:spPr>
          <a:xfrm>
            <a:off x="838200" y="2016909"/>
            <a:ext cx="3729894" cy="8825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planar</a:t>
            </a:r>
            <a:r>
              <a:rPr lang="en-GB" sz="2800" dirty="0">
                <a:solidFill>
                  <a:schemeClr val="tx1"/>
                </a:solidFill>
              </a:rPr>
              <a:t> graphs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9816FA-7329-074F-D910-9E9C821EE0FA}"/>
              </a:ext>
            </a:extLst>
          </p:cNvPr>
          <p:cNvSpPr/>
          <p:nvPr/>
        </p:nvSpPr>
        <p:spPr>
          <a:xfrm>
            <a:off x="7372837" y="2016909"/>
            <a:ext cx="3729894" cy="8825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linear local tree-width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08740A9-2CC3-545A-1F53-01D127F6639D}"/>
                  </a:ext>
                </a:extLst>
              </p:cNvPr>
              <p:cNvSpPr/>
              <p:nvPr/>
            </p:nvSpPr>
            <p:spPr>
              <a:xfrm>
                <a:off x="2919046" y="3303883"/>
                <a:ext cx="6353907" cy="88259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 costs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08740A9-2CC3-545A-1F53-01D127F66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046" y="3303883"/>
                <a:ext cx="6353907" cy="88259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097DE149-C115-5DFF-8924-1B52D0DF2F64}"/>
              </a:ext>
            </a:extLst>
          </p:cNvPr>
          <p:cNvSpPr/>
          <p:nvPr/>
        </p:nvSpPr>
        <p:spPr>
          <a:xfrm>
            <a:off x="4486030" y="1781908"/>
            <a:ext cx="2821354" cy="1117600"/>
          </a:xfrm>
          <a:prstGeom prst="arc">
            <a:avLst>
              <a:gd name="adj1" fmla="val 11624755"/>
              <a:gd name="adj2" fmla="val 20834147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052F882-9067-CA66-A911-D21C00078475}"/>
              </a:ext>
            </a:extLst>
          </p:cNvPr>
          <p:cNvSpPr/>
          <p:nvPr/>
        </p:nvSpPr>
        <p:spPr>
          <a:xfrm rot="20884131">
            <a:off x="6306461" y="2505306"/>
            <a:ext cx="1710649" cy="1440845"/>
          </a:xfrm>
          <a:prstGeom prst="arc">
            <a:avLst>
              <a:gd name="adj1" fmla="val 11624755"/>
              <a:gd name="adj2" fmla="val 17314780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3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8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3109096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en-GB" sz="28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poly</m:t>
                      </m:r>
                      <m:d>
                        <m:d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3109096" cy="6036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3FE4-F687-7525-F7CF-F6539F2659FB}"/>
              </a:ext>
            </a:extLst>
          </p:cNvPr>
          <p:cNvSpPr/>
          <p:nvPr/>
        </p:nvSpPr>
        <p:spPr>
          <a:xfrm>
            <a:off x="6729047" y="3029243"/>
            <a:ext cx="4624753" cy="7534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Planar</a:t>
            </a:r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graph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D6AF1C3-77A9-2BFE-3EA5-685B25DCDF9C}"/>
                  </a:ext>
                </a:extLst>
              </p:cNvPr>
              <p:cNvSpPr/>
              <p:nvPr/>
            </p:nvSpPr>
            <p:spPr>
              <a:xfrm>
                <a:off x="1353068" y="5479267"/>
                <a:ext cx="2524967" cy="73826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ℓ=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D6AF1C3-77A9-2BFE-3EA5-685B25DCD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68" y="5479267"/>
                <a:ext cx="2524967" cy="73826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Up 7">
            <a:extLst>
              <a:ext uri="{FF2B5EF4-FFF2-40B4-BE49-F238E27FC236}">
                <a16:creationId xmlns:a16="http://schemas.microsoft.com/office/drawing/2014/main" id="{E7536E17-FB3C-14E1-FA14-6E03AEBB38DD}"/>
              </a:ext>
            </a:extLst>
          </p:cNvPr>
          <p:cNvSpPr/>
          <p:nvPr/>
        </p:nvSpPr>
        <p:spPr>
          <a:xfrm>
            <a:off x="2474099" y="4997089"/>
            <a:ext cx="282906" cy="3940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68846-E3BD-1F6B-E736-C1848F05A320}"/>
              </a:ext>
            </a:extLst>
          </p:cNvPr>
          <p:cNvSpPr/>
          <p:nvPr/>
        </p:nvSpPr>
        <p:spPr>
          <a:xfrm>
            <a:off x="3822403" y="4533644"/>
            <a:ext cx="482302" cy="395387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6" grpId="0"/>
      <p:bldP spid="7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8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3109096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en-GB" sz="28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poly</m:t>
                      </m:r>
                      <m:d>
                        <m:d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3109096" cy="5600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3FE4-F687-7525-F7CF-F6539F2659FB}"/>
              </a:ext>
            </a:extLst>
          </p:cNvPr>
          <p:cNvSpPr/>
          <p:nvPr/>
        </p:nvSpPr>
        <p:spPr>
          <a:xfrm>
            <a:off x="6729047" y="3029243"/>
            <a:ext cx="4624753" cy="7534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Planar</a:t>
            </a:r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graph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32358C3-A4EF-884D-6D1B-B57282B43AF4}"/>
                  </a:ext>
                </a:extLst>
              </p:cNvPr>
              <p:cNvSpPr/>
              <p:nvPr/>
            </p:nvSpPr>
            <p:spPr>
              <a:xfrm>
                <a:off x="1919207" y="5578722"/>
                <a:ext cx="2832547" cy="73826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ℓ←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32358C3-A4EF-884D-6D1B-B57282B43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07" y="5578722"/>
                <a:ext cx="2832547" cy="73826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C5075A7-6818-6235-CC06-D5AB2BA5E440}"/>
                  </a:ext>
                </a:extLst>
              </p:cNvPr>
              <p:cNvSpPr/>
              <p:nvPr/>
            </p:nvSpPr>
            <p:spPr>
              <a:xfrm>
                <a:off x="884644" y="5226277"/>
                <a:ext cx="1342741" cy="73826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C5075A7-6818-6235-CC06-D5AB2BA5E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44" y="5226277"/>
                <a:ext cx="1342741" cy="738265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88537C3-505C-E868-822E-831EA687A274}"/>
                  </a:ext>
                </a:extLst>
              </p:cNvPr>
              <p:cNvSpPr/>
              <p:nvPr/>
            </p:nvSpPr>
            <p:spPr>
              <a:xfrm>
                <a:off x="4933261" y="5143383"/>
                <a:ext cx="2065805" cy="7382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88537C3-505C-E868-822E-831EA687A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61" y="5143383"/>
                <a:ext cx="2065805" cy="73826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A07C02-BB8C-FB44-BE2D-63D4DAADF4EE}"/>
              </a:ext>
            </a:extLst>
          </p:cNvPr>
          <p:cNvSpPr/>
          <p:nvPr/>
        </p:nvSpPr>
        <p:spPr>
          <a:xfrm>
            <a:off x="5063097" y="829369"/>
            <a:ext cx="2306811" cy="7382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#boundarys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D643951-7736-EF8F-A2ED-455186D83417}"/>
              </a:ext>
            </a:extLst>
          </p:cNvPr>
          <p:cNvSpPr/>
          <p:nvPr/>
        </p:nvSpPr>
        <p:spPr>
          <a:xfrm rot="20884131">
            <a:off x="2748359" y="1317523"/>
            <a:ext cx="4198003" cy="2240118"/>
          </a:xfrm>
          <a:prstGeom prst="arc">
            <a:avLst>
              <a:gd name="adj1" fmla="val 11624755"/>
              <a:gd name="adj2" fmla="val 17314780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8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Quadratic</a:t>
                </a:r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ℓ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-size 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boundary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en-GB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</a:rPr>
                  <a:t>exists</a:t>
                </a:r>
                <a:endParaRPr lang="en-GB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4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3109096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en-GB" sz="28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poly</m:t>
                      </m:r>
                      <m:d>
                        <m:d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3109096" cy="5600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3FE4-F687-7525-F7CF-F6539F2659FB}"/>
              </a:ext>
            </a:extLst>
          </p:cNvPr>
          <p:cNvSpPr/>
          <p:nvPr/>
        </p:nvSpPr>
        <p:spPr>
          <a:xfrm>
            <a:off x="6729047" y="3029243"/>
            <a:ext cx="4624753" cy="7534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Planar</a:t>
            </a:r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graph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32358C3-A4EF-884D-6D1B-B57282B43AF4}"/>
                  </a:ext>
                </a:extLst>
              </p:cNvPr>
              <p:cNvSpPr/>
              <p:nvPr/>
            </p:nvSpPr>
            <p:spPr>
              <a:xfrm>
                <a:off x="872560" y="5560491"/>
                <a:ext cx="2832547" cy="73826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ℓ←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32358C3-A4EF-884D-6D1B-B57282B43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60" y="5560491"/>
                <a:ext cx="2832547" cy="73826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88537C3-505C-E868-822E-831EA687A274}"/>
                  </a:ext>
                </a:extLst>
              </p:cNvPr>
              <p:cNvSpPr/>
              <p:nvPr/>
            </p:nvSpPr>
            <p:spPr>
              <a:xfrm>
                <a:off x="4102218" y="5170169"/>
                <a:ext cx="2065805" cy="7382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88537C3-505C-E868-822E-831EA687A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218" y="5170169"/>
                <a:ext cx="2065805" cy="738265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A07C02-BB8C-FB44-BE2D-63D4DAADF4EE}"/>
              </a:ext>
            </a:extLst>
          </p:cNvPr>
          <p:cNvSpPr/>
          <p:nvPr/>
        </p:nvSpPr>
        <p:spPr>
          <a:xfrm>
            <a:off x="5063097" y="829369"/>
            <a:ext cx="2306811" cy="7382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#boundarys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D643951-7736-EF8F-A2ED-455186D83417}"/>
              </a:ext>
            </a:extLst>
          </p:cNvPr>
          <p:cNvSpPr/>
          <p:nvPr/>
        </p:nvSpPr>
        <p:spPr>
          <a:xfrm rot="20884131">
            <a:off x="2748359" y="1317523"/>
            <a:ext cx="4198003" cy="2240118"/>
          </a:xfrm>
          <a:prstGeom prst="arc">
            <a:avLst>
              <a:gd name="adj1" fmla="val 11624755"/>
              <a:gd name="adj2" fmla="val 17314780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532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3FF1-5F1D-E18F-CCFD-AD64109C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Detour: linear-size boundary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D17AFDA-2087-BEA4-EE73-498CA27170FE}"/>
              </a:ext>
            </a:extLst>
          </p:cNvPr>
          <p:cNvGrpSpPr/>
          <p:nvPr/>
        </p:nvGrpSpPr>
        <p:grpSpPr>
          <a:xfrm>
            <a:off x="1415948" y="2708992"/>
            <a:ext cx="3600000" cy="3600000"/>
            <a:chOff x="1416000" y="2349000"/>
            <a:chExt cx="3600000" cy="3600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58C69F-095B-A001-DB3A-7C5DE8396256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270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7FE851-1C85-8EBE-EA0B-A03515C33D59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342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AED06C-5377-1EF7-8D1F-902080DC94AA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486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70C578-871C-7692-95D5-6E520D0A5B40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414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C0EEC3-EA73-1C2A-9DD7-9AA6F1C627F9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558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9D350A-B223-9F51-A27E-F15820C89910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FA3A6A-F4F1-9C32-592E-C3B10B42BEF0}"/>
                </a:ext>
              </a:extLst>
            </p:cNvPr>
            <p:cNvCxnSpPr>
              <a:cxnSpLocks/>
            </p:cNvCxnSpPr>
            <p:nvPr/>
          </p:nvCxnSpPr>
          <p:spPr>
            <a:xfrm>
              <a:off x="249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4A2393-F806-8066-765E-AE357EFA591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13551D-DCE9-7404-BC1B-5B8FEF65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93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6C0B79-F81E-8E2B-A483-956C492D8DF6}"/>
                </a:ext>
              </a:extLst>
            </p:cNvPr>
            <p:cNvCxnSpPr>
              <a:cxnSpLocks/>
            </p:cNvCxnSpPr>
            <p:nvPr/>
          </p:nvCxnSpPr>
          <p:spPr>
            <a:xfrm>
              <a:off x="465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3BB2A23-08EE-E002-5C83-62BD14B2809B}"/>
                </a:ext>
              </a:extLst>
            </p:cNvPr>
            <p:cNvSpPr/>
            <p:nvPr/>
          </p:nvSpPr>
          <p:spPr>
            <a:xfrm>
              <a:off x="1596001" y="252900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61A25C0-95E5-C8DE-CFA0-F679790D2F7E}"/>
                </a:ext>
              </a:extLst>
            </p:cNvPr>
            <p:cNvSpPr/>
            <p:nvPr/>
          </p:nvSpPr>
          <p:spPr>
            <a:xfrm>
              <a:off x="2316001" y="25290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6EACDFB-95A4-A0A4-8DEC-3F150DB9B1A2}"/>
                </a:ext>
              </a:extLst>
            </p:cNvPr>
            <p:cNvSpPr/>
            <p:nvPr/>
          </p:nvSpPr>
          <p:spPr>
            <a:xfrm>
              <a:off x="4476000" y="25290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BEAB3BB-AB8D-4758-CF6E-041D4891AA8B}"/>
                </a:ext>
              </a:extLst>
            </p:cNvPr>
            <p:cNvSpPr/>
            <p:nvPr/>
          </p:nvSpPr>
          <p:spPr>
            <a:xfrm>
              <a:off x="3756001" y="25290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CAE2D4C-DE8D-183A-127E-57FCB17DD6C6}"/>
                </a:ext>
              </a:extLst>
            </p:cNvPr>
            <p:cNvSpPr/>
            <p:nvPr/>
          </p:nvSpPr>
          <p:spPr>
            <a:xfrm>
              <a:off x="3030246" y="2525890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485697-431E-26D5-9D50-3DF54D50F1D6}"/>
                </a:ext>
              </a:extLst>
            </p:cNvPr>
            <p:cNvSpPr/>
            <p:nvPr/>
          </p:nvSpPr>
          <p:spPr>
            <a:xfrm>
              <a:off x="1601755" y="32490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1CDCFB2-CA75-73C4-53CE-7301F566FE4B}"/>
                </a:ext>
              </a:extLst>
            </p:cNvPr>
            <p:cNvSpPr/>
            <p:nvPr/>
          </p:nvSpPr>
          <p:spPr>
            <a:xfrm>
              <a:off x="2321755" y="3248999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A942F97-82B7-498A-E71E-CAA49283CDA3}"/>
                </a:ext>
              </a:extLst>
            </p:cNvPr>
            <p:cNvSpPr/>
            <p:nvPr/>
          </p:nvSpPr>
          <p:spPr>
            <a:xfrm>
              <a:off x="4481754" y="3248999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A48E6D1-D235-A5D2-AE5D-9118DCF0FC7C}"/>
                </a:ext>
              </a:extLst>
            </p:cNvPr>
            <p:cNvSpPr/>
            <p:nvPr/>
          </p:nvSpPr>
          <p:spPr>
            <a:xfrm>
              <a:off x="3761755" y="3248999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219CE9-C3A0-AB1A-54C4-CE7C28040681}"/>
                </a:ext>
              </a:extLst>
            </p:cNvPr>
            <p:cNvSpPr/>
            <p:nvPr/>
          </p:nvSpPr>
          <p:spPr>
            <a:xfrm>
              <a:off x="3036000" y="3245889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35D2654-32FB-C040-3FA9-20D88FE7652F}"/>
                </a:ext>
              </a:extLst>
            </p:cNvPr>
            <p:cNvSpPr/>
            <p:nvPr/>
          </p:nvSpPr>
          <p:spPr>
            <a:xfrm>
              <a:off x="1602185" y="3965888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B1F8FCB-40A9-AF5E-A9D8-EC616CEDCAFC}"/>
                </a:ext>
              </a:extLst>
            </p:cNvPr>
            <p:cNvSpPr/>
            <p:nvPr/>
          </p:nvSpPr>
          <p:spPr>
            <a:xfrm>
              <a:off x="2322185" y="396588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05636E3-5478-88A6-DFFF-BF6006E75F1C}"/>
                </a:ext>
              </a:extLst>
            </p:cNvPr>
            <p:cNvSpPr/>
            <p:nvPr/>
          </p:nvSpPr>
          <p:spPr>
            <a:xfrm>
              <a:off x="4482184" y="3965887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D0B54FF-BFF8-1C3B-17F0-0A8C8FF18937}"/>
                </a:ext>
              </a:extLst>
            </p:cNvPr>
            <p:cNvSpPr/>
            <p:nvPr/>
          </p:nvSpPr>
          <p:spPr>
            <a:xfrm>
              <a:off x="3762185" y="396588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E41F0F0-1522-FDF1-8CE7-B551B6149C5A}"/>
                </a:ext>
              </a:extLst>
            </p:cNvPr>
            <p:cNvSpPr/>
            <p:nvPr/>
          </p:nvSpPr>
          <p:spPr>
            <a:xfrm>
              <a:off x="3036430" y="396277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C513EDB-DFBD-2823-13B8-A093F357782B}"/>
                </a:ext>
              </a:extLst>
            </p:cNvPr>
            <p:cNvSpPr/>
            <p:nvPr/>
          </p:nvSpPr>
          <p:spPr>
            <a:xfrm>
              <a:off x="1601755" y="4688998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85F02F0-DBF0-0ACD-578D-0326E9DAE5D2}"/>
                </a:ext>
              </a:extLst>
            </p:cNvPr>
            <p:cNvSpPr/>
            <p:nvPr/>
          </p:nvSpPr>
          <p:spPr>
            <a:xfrm>
              <a:off x="2321755" y="4688997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7F41BB2-FE87-9942-01D5-21DB7CD6A454}"/>
                </a:ext>
              </a:extLst>
            </p:cNvPr>
            <p:cNvSpPr/>
            <p:nvPr/>
          </p:nvSpPr>
          <p:spPr>
            <a:xfrm>
              <a:off x="4481754" y="468899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C0DBEC-C606-D7C4-9441-C32F9ACC4A33}"/>
                </a:ext>
              </a:extLst>
            </p:cNvPr>
            <p:cNvSpPr/>
            <p:nvPr/>
          </p:nvSpPr>
          <p:spPr>
            <a:xfrm>
              <a:off x="3761755" y="4688997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DBD6B99-879D-84C8-21CA-3EC37ED1C10B}"/>
                </a:ext>
              </a:extLst>
            </p:cNvPr>
            <p:cNvSpPr/>
            <p:nvPr/>
          </p:nvSpPr>
          <p:spPr>
            <a:xfrm>
              <a:off x="3036000" y="468588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3E789-7B5D-9D7F-DFF1-4F68DBA8283B}"/>
                </a:ext>
              </a:extLst>
            </p:cNvPr>
            <p:cNvSpPr/>
            <p:nvPr/>
          </p:nvSpPr>
          <p:spPr>
            <a:xfrm>
              <a:off x="1601755" y="5405884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08AB7C4-4963-4D6E-B01D-FBA486DC87A4}"/>
                </a:ext>
              </a:extLst>
            </p:cNvPr>
            <p:cNvSpPr/>
            <p:nvPr/>
          </p:nvSpPr>
          <p:spPr>
            <a:xfrm>
              <a:off x="2321755" y="5405883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FEF677D-C109-67BB-9EAF-E06107FA316A}"/>
                </a:ext>
              </a:extLst>
            </p:cNvPr>
            <p:cNvSpPr/>
            <p:nvPr/>
          </p:nvSpPr>
          <p:spPr>
            <a:xfrm>
              <a:off x="4481754" y="5405883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72E88E8-5146-BF06-0456-AE5B30809190}"/>
                </a:ext>
              </a:extLst>
            </p:cNvPr>
            <p:cNvSpPr/>
            <p:nvPr/>
          </p:nvSpPr>
          <p:spPr>
            <a:xfrm>
              <a:off x="3761755" y="5405883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E7CEC58-782D-160A-36E8-9905B1664A60}"/>
                </a:ext>
              </a:extLst>
            </p:cNvPr>
            <p:cNvSpPr/>
            <p:nvPr/>
          </p:nvSpPr>
          <p:spPr>
            <a:xfrm>
              <a:off x="3036000" y="5402773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A6BA397-4568-6D6C-9308-A46C8FA4179A}"/>
                    </a:ext>
                  </a:extLst>
                </p:cNvPr>
                <p:cNvSpPr txBox="1"/>
                <p:nvPr/>
              </p:nvSpPr>
              <p:spPr>
                <a:xfrm>
                  <a:off x="2867935" y="3895066"/>
                  <a:ext cx="7200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A6BA397-4568-6D6C-9308-A46C8FA41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935" y="3895066"/>
                  <a:ext cx="72000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F5B4035C-4A64-3301-D235-2B449F97FDA7}"/>
                  </a:ext>
                </a:extLst>
              </p:cNvPr>
              <p:cNvSpPr/>
              <p:nvPr/>
            </p:nvSpPr>
            <p:spPr>
              <a:xfrm>
                <a:off x="937846" y="1564721"/>
                <a:ext cx="5029281" cy="100131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grid graphs has size-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distance-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boundaries</a:t>
                </a:r>
              </a:p>
            </p:txBody>
          </p:sp>
        </mc:Choice>
        <mc:Fallback xmlns="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F5B4035C-4A64-3301-D235-2B449F97F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46" y="1564721"/>
                <a:ext cx="5029281" cy="1001310"/>
              </a:xfrm>
              <a:prstGeom prst="roundRect">
                <a:avLst/>
              </a:prstGeom>
              <a:blipFill>
                <a:blip r:embed="rId3"/>
                <a:stretch>
                  <a:fillRect l="-1451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D7D920BD-FF20-8AD3-CBF8-55C547689917}"/>
                  </a:ext>
                </a:extLst>
              </p:cNvPr>
              <p:cNvSpPr/>
              <p:nvPr/>
            </p:nvSpPr>
            <p:spPr>
              <a:xfrm>
                <a:off x="6224875" y="1566868"/>
                <a:ext cx="5029281" cy="99916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subgraphs</a:t>
                </a:r>
                <a:r>
                  <a:rPr lang="en-GB" sz="2800" dirty="0">
                    <a:solidFill>
                      <a:schemeClr val="tx1"/>
                    </a:solidFill>
                  </a:rPr>
                  <a:t> has size-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distance-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boundaries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D7D920BD-FF20-8AD3-CBF8-55C547689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875" y="1566868"/>
                <a:ext cx="5029281" cy="999163"/>
              </a:xfrm>
              <a:prstGeom prst="roundRect">
                <a:avLst/>
              </a:prstGeom>
              <a:blipFill>
                <a:blip r:embed="rId4"/>
                <a:stretch>
                  <a:fillRect l="-1330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642260-585E-EF86-509F-BA9D87FB274F}"/>
              </a:ext>
            </a:extLst>
          </p:cNvPr>
          <p:cNvGrpSpPr/>
          <p:nvPr/>
        </p:nvGrpSpPr>
        <p:grpSpPr>
          <a:xfrm rot="2714431">
            <a:off x="6618157" y="3674600"/>
            <a:ext cx="4059449" cy="4176327"/>
            <a:chOff x="6724612" y="2614939"/>
            <a:chExt cx="4059449" cy="417632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08FF5BD-2F72-6B95-E6C0-8C7A6663185C}"/>
                </a:ext>
              </a:extLst>
            </p:cNvPr>
            <p:cNvCxnSpPr>
              <a:cxnSpLocks/>
            </p:cNvCxnSpPr>
            <p:nvPr/>
          </p:nvCxnSpPr>
          <p:spPr>
            <a:xfrm>
              <a:off x="6814755" y="4958490"/>
              <a:ext cx="356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D3F2DA-681A-5204-8ED5-931658F6152A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86" y="2686735"/>
              <a:ext cx="0" cy="3791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FFA862E-475D-5858-3DCD-2E22E5D2A2D4}"/>
                </a:ext>
              </a:extLst>
            </p:cNvPr>
            <p:cNvCxnSpPr>
              <a:cxnSpLocks/>
            </p:cNvCxnSpPr>
            <p:nvPr/>
          </p:nvCxnSpPr>
          <p:spPr>
            <a:xfrm>
              <a:off x="8976966" y="2696308"/>
              <a:ext cx="0" cy="3791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76D7576-AA53-62BE-A865-4EB0F292DF11}"/>
                </a:ext>
              </a:extLst>
            </p:cNvPr>
            <p:cNvCxnSpPr>
              <a:cxnSpLocks/>
            </p:cNvCxnSpPr>
            <p:nvPr/>
          </p:nvCxnSpPr>
          <p:spPr>
            <a:xfrm>
              <a:off x="7187949" y="4579343"/>
              <a:ext cx="0" cy="3791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2F7DD57-D9AD-9C23-D855-A081BDBF76D3}"/>
                </a:ext>
              </a:extLst>
            </p:cNvPr>
            <p:cNvCxnSpPr>
              <a:cxnSpLocks/>
            </p:cNvCxnSpPr>
            <p:nvPr/>
          </p:nvCxnSpPr>
          <p:spPr>
            <a:xfrm>
              <a:off x="8415650" y="2705082"/>
              <a:ext cx="76440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860F541-F35D-9B99-20A0-760024C55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045" y="2705082"/>
              <a:ext cx="56513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FF1CF0E-D6F6-D025-19DF-4DA866990EE5}"/>
                </a:ext>
              </a:extLst>
            </p:cNvPr>
            <p:cNvCxnSpPr>
              <a:cxnSpLocks/>
            </p:cNvCxnSpPr>
            <p:nvPr/>
          </p:nvCxnSpPr>
          <p:spPr>
            <a:xfrm>
              <a:off x="6814755" y="6122765"/>
              <a:ext cx="0" cy="5783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CCC82B6-E054-E760-25A6-C5ABE3F52D3E}"/>
                </a:ext>
              </a:extLst>
            </p:cNvPr>
            <p:cNvCxnSpPr>
              <a:cxnSpLocks/>
            </p:cNvCxnSpPr>
            <p:nvPr/>
          </p:nvCxnSpPr>
          <p:spPr>
            <a:xfrm>
              <a:off x="6814755" y="4427544"/>
              <a:ext cx="0" cy="7114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9D97456-BDFE-1743-2B68-4C8F66089B46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08" y="2708992"/>
              <a:ext cx="12600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12FA442-2196-B965-027D-5585993D1084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08" y="2708992"/>
              <a:ext cx="0" cy="13089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ight Triangle 76">
              <a:extLst>
                <a:ext uri="{FF2B5EF4-FFF2-40B4-BE49-F238E27FC236}">
                  <a16:creationId xmlns:a16="http://schemas.microsoft.com/office/drawing/2014/main" id="{19131163-6CA4-98EA-E816-20F1B44CBD7A}"/>
                </a:ext>
              </a:extLst>
            </p:cNvPr>
            <p:cNvSpPr/>
            <p:nvPr/>
          </p:nvSpPr>
          <p:spPr>
            <a:xfrm rot="10800000">
              <a:off x="7176007" y="3065882"/>
              <a:ext cx="1440052" cy="144341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D02F547-804C-8785-D8C1-33F184B6E88B}"/>
                </a:ext>
              </a:extLst>
            </p:cNvPr>
            <p:cNvSpPr/>
            <p:nvPr/>
          </p:nvSpPr>
          <p:spPr>
            <a:xfrm>
              <a:off x="6725864" y="2618848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D8CE6A4-EF75-91FA-70FA-AD80AB82B047}"/>
                </a:ext>
              </a:extLst>
            </p:cNvPr>
            <p:cNvSpPr/>
            <p:nvPr/>
          </p:nvSpPr>
          <p:spPr>
            <a:xfrm>
              <a:off x="7085868" y="2620853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DD302F-64C4-6214-BD9B-F5D0C6BD9622}"/>
                </a:ext>
              </a:extLst>
            </p:cNvPr>
            <p:cNvSpPr/>
            <p:nvPr/>
          </p:nvSpPr>
          <p:spPr>
            <a:xfrm>
              <a:off x="7445870" y="2618848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0DB092-4417-6604-29C9-EDEB97572DB3}"/>
                </a:ext>
              </a:extLst>
            </p:cNvPr>
            <p:cNvSpPr/>
            <p:nvPr/>
          </p:nvSpPr>
          <p:spPr>
            <a:xfrm>
              <a:off x="9426037" y="31557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ight Triangle 81">
              <a:extLst>
                <a:ext uri="{FF2B5EF4-FFF2-40B4-BE49-F238E27FC236}">
                  <a16:creationId xmlns:a16="http://schemas.microsoft.com/office/drawing/2014/main" id="{7B51FFF1-E291-E550-110E-D2441348D5F6}"/>
                </a:ext>
              </a:extLst>
            </p:cNvPr>
            <p:cNvSpPr/>
            <p:nvPr/>
          </p:nvSpPr>
          <p:spPr>
            <a:xfrm rot="5400000">
              <a:off x="8977635" y="3064304"/>
              <a:ext cx="1349764" cy="135292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Right Triangle 82">
              <a:extLst>
                <a:ext uri="{FF2B5EF4-FFF2-40B4-BE49-F238E27FC236}">
                  <a16:creationId xmlns:a16="http://schemas.microsoft.com/office/drawing/2014/main" id="{65565F31-517B-064C-C320-6A678F34D765}"/>
                </a:ext>
              </a:extLst>
            </p:cNvPr>
            <p:cNvSpPr/>
            <p:nvPr/>
          </p:nvSpPr>
          <p:spPr>
            <a:xfrm>
              <a:off x="7175942" y="3429000"/>
              <a:ext cx="1175212" cy="117796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4934C9E-F28A-CFB0-0A99-44BBA461C29E}"/>
                </a:ext>
              </a:extLst>
            </p:cNvPr>
            <p:cNvSpPr/>
            <p:nvPr/>
          </p:nvSpPr>
          <p:spPr>
            <a:xfrm>
              <a:off x="6730424" y="29757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486284D-D1B6-7122-5853-510AF40004D0}"/>
                </a:ext>
              </a:extLst>
            </p:cNvPr>
            <p:cNvSpPr/>
            <p:nvPr/>
          </p:nvSpPr>
          <p:spPr>
            <a:xfrm>
              <a:off x="6725864" y="335570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ight Triangle 85">
              <a:extLst>
                <a:ext uri="{FF2B5EF4-FFF2-40B4-BE49-F238E27FC236}">
                  <a16:creationId xmlns:a16="http://schemas.microsoft.com/office/drawing/2014/main" id="{FC82572F-31B4-287F-6234-BF517196359D}"/>
                </a:ext>
              </a:extLst>
            </p:cNvPr>
            <p:cNvSpPr/>
            <p:nvPr/>
          </p:nvSpPr>
          <p:spPr>
            <a:xfrm rot="5400000">
              <a:off x="7179015" y="4967425"/>
              <a:ext cx="1443419" cy="142555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5176155-F1B1-CAD2-18A9-915D2D08D279}"/>
                </a:ext>
              </a:extLst>
            </p:cNvPr>
            <p:cNvSpPr/>
            <p:nvPr/>
          </p:nvSpPr>
          <p:spPr>
            <a:xfrm>
              <a:off x="6730359" y="3712600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52A8263-D5EA-06C2-E8EB-ABE33949C520}"/>
                </a:ext>
              </a:extLst>
            </p:cNvPr>
            <p:cNvSpPr/>
            <p:nvPr/>
          </p:nvSpPr>
          <p:spPr>
            <a:xfrm>
              <a:off x="7805890" y="26149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77617EC-9FEE-2D8C-B749-6E5A597036F5}"/>
                </a:ext>
              </a:extLst>
            </p:cNvPr>
            <p:cNvSpPr/>
            <p:nvPr/>
          </p:nvSpPr>
          <p:spPr>
            <a:xfrm>
              <a:off x="8535219" y="26149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63B51C0-7949-A60D-1527-71A7048982A1}"/>
                </a:ext>
              </a:extLst>
            </p:cNvPr>
            <p:cNvSpPr/>
            <p:nvPr/>
          </p:nvSpPr>
          <p:spPr>
            <a:xfrm>
              <a:off x="8889893" y="261884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30E30DA-9A71-4B87-50FC-D2072E0E8077}"/>
                </a:ext>
              </a:extLst>
            </p:cNvPr>
            <p:cNvSpPr/>
            <p:nvPr/>
          </p:nvSpPr>
          <p:spPr>
            <a:xfrm>
              <a:off x="8535043" y="2969825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DB3A5D7-3BDE-D2FC-00A9-C15D816D8899}"/>
                </a:ext>
              </a:extLst>
            </p:cNvPr>
            <p:cNvSpPr/>
            <p:nvPr/>
          </p:nvSpPr>
          <p:spPr>
            <a:xfrm>
              <a:off x="8888598" y="2967421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A6ACC05-FE2E-E525-419A-0B0D51F0EF4B}"/>
                </a:ext>
              </a:extLst>
            </p:cNvPr>
            <p:cNvSpPr/>
            <p:nvPr/>
          </p:nvSpPr>
          <p:spPr>
            <a:xfrm>
              <a:off x="10603775" y="26149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94649F5-669F-AE48-8589-D5FD0C2E8860}"/>
                </a:ext>
              </a:extLst>
            </p:cNvPr>
            <p:cNvSpPr/>
            <p:nvPr/>
          </p:nvSpPr>
          <p:spPr>
            <a:xfrm>
              <a:off x="10249101" y="2617420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0992A99-62E2-3EFE-8E66-DEA948CBDA3B}"/>
                </a:ext>
              </a:extLst>
            </p:cNvPr>
            <p:cNvSpPr/>
            <p:nvPr/>
          </p:nvSpPr>
          <p:spPr>
            <a:xfrm>
              <a:off x="6729334" y="6610980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4BC3EC5-E800-83E5-BBAA-A482B6BCC88E}"/>
                </a:ext>
              </a:extLst>
            </p:cNvPr>
            <p:cNvSpPr/>
            <p:nvPr/>
          </p:nvSpPr>
          <p:spPr>
            <a:xfrm>
              <a:off x="6725864" y="4511457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1A1AAEC-F130-E918-8207-A7840318DFB4}"/>
                </a:ext>
              </a:extLst>
            </p:cNvPr>
            <p:cNvSpPr/>
            <p:nvPr/>
          </p:nvSpPr>
          <p:spPr>
            <a:xfrm>
              <a:off x="6724612" y="4868348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8C2D6C2-CE80-EB56-8F98-FA48F80B7753}"/>
                </a:ext>
              </a:extLst>
            </p:cNvPr>
            <p:cNvSpPr/>
            <p:nvPr/>
          </p:nvSpPr>
          <p:spPr>
            <a:xfrm>
              <a:off x="7097807" y="4868348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B16285E-7E8E-E93A-81E2-7EE8F4E44EC2}"/>
                </a:ext>
              </a:extLst>
            </p:cNvPr>
            <p:cNvSpPr/>
            <p:nvPr/>
          </p:nvSpPr>
          <p:spPr>
            <a:xfrm>
              <a:off x="7097807" y="4515215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E444FB9-52C2-F12F-5730-5CDA58732EBC}"/>
                </a:ext>
              </a:extLst>
            </p:cNvPr>
            <p:cNvSpPr/>
            <p:nvPr/>
          </p:nvSpPr>
          <p:spPr>
            <a:xfrm>
              <a:off x="6725853" y="625408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7A734283-B85D-1E23-7FA3-21B37A79209C}"/>
                  </a:ext>
                </a:extLst>
              </p:cNvPr>
              <p:cNvSpPr/>
              <p:nvPr/>
            </p:nvSpPr>
            <p:spPr>
              <a:xfrm>
                <a:off x="6151299" y="3989476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Average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argument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ℓ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-size boundary </a:t>
                </a:r>
                <a:r>
                  <a:rPr kumimoji="0" lang="en-GB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/>
                  </a:rPr>
                  <a:t>exists</a:t>
                </a:r>
                <a:endParaRPr lang="en-GB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7A734283-B85D-1E23-7FA3-21B37A792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299" y="3989476"/>
                <a:ext cx="4624753" cy="1177558"/>
              </a:xfrm>
              <a:prstGeom prst="roundRect">
                <a:avLst/>
              </a:prstGeom>
              <a:blipFill>
                <a:blip r:embed="rId5"/>
                <a:stretch>
                  <a:fillRect l="-1314" b="-4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89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/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5AFCC4-9E32-7AF1-75E9-9DC744D2C7BE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48768B-7F4B-5184-DCBF-A67F8F786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2118BB-BF03-F3A4-4C34-4B01D9ED5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AF36C4-60F9-FE0B-70D5-AC0FDDED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AEAC8E-C20E-E494-F9A3-EF177DE4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76312-CB3F-ABE6-B340-8A08427CA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6B462-7F08-CE97-A381-A9C3018A2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32DDFB-F96C-19D7-9CFA-CAF987F6CA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54E14A-7467-78E3-CD32-EDF3A78A23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A74F76-7885-24E7-9C64-BD6E2F06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7823C3-13FA-6402-DBC8-9F9575DA975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2DE260-C6D1-8EC2-67D5-00DFD2BFF80D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C7683A-79AA-3013-314D-837DB1E36300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E12DF-FE04-1C70-E92C-757B4B963D6C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F4B4B3-21BA-F2DE-64E1-0014A26439B7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5BE67-B0F5-B38B-E291-C1F8851FB712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6151EC-8D39-B148-2319-840166A9AC91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/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9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9E71-D29D-B8C3-46B4-221077E2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Quadratic-growth planar graphs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001237-E9E6-496B-8A00-E78B8B6CF9E6}"/>
              </a:ext>
            </a:extLst>
          </p:cNvPr>
          <p:cNvSpPr/>
          <p:nvPr/>
        </p:nvSpPr>
        <p:spPr>
          <a:xfrm>
            <a:off x="1055944" y="1988984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09286B-4420-E1A1-4B95-461D5AFAADFE}"/>
              </a:ext>
            </a:extLst>
          </p:cNvPr>
          <p:cNvSpPr/>
          <p:nvPr/>
        </p:nvSpPr>
        <p:spPr>
          <a:xfrm>
            <a:off x="2495960" y="1988984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39974-F6EF-EF23-EC31-3B557D8E000A}"/>
              </a:ext>
            </a:extLst>
          </p:cNvPr>
          <p:cNvSpPr/>
          <p:nvPr/>
        </p:nvSpPr>
        <p:spPr>
          <a:xfrm>
            <a:off x="1055944" y="3430085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9A73F8-C6A6-7074-A4DD-0F59549944E8}"/>
              </a:ext>
            </a:extLst>
          </p:cNvPr>
          <p:cNvSpPr/>
          <p:nvPr/>
        </p:nvSpPr>
        <p:spPr>
          <a:xfrm>
            <a:off x="2495960" y="3430085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2AEA2F-C1F0-2AA1-D05A-5276EF700A67}"/>
              </a:ext>
            </a:extLst>
          </p:cNvPr>
          <p:cNvSpPr/>
          <p:nvPr/>
        </p:nvSpPr>
        <p:spPr>
          <a:xfrm>
            <a:off x="2209296" y="3141251"/>
            <a:ext cx="573327" cy="573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A8A079-61F2-7BDA-2627-EB5A1097FBC0}"/>
              </a:ext>
            </a:extLst>
          </p:cNvPr>
          <p:cNvSpPr/>
          <p:nvPr/>
        </p:nvSpPr>
        <p:spPr>
          <a:xfrm>
            <a:off x="2209295" y="4580181"/>
            <a:ext cx="573327" cy="573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E9DEDF-817D-BE50-A9BC-CCD094E4579F}"/>
              </a:ext>
            </a:extLst>
          </p:cNvPr>
          <p:cNvCxnSpPr/>
          <p:nvPr/>
        </p:nvCxnSpPr>
        <p:spPr>
          <a:xfrm>
            <a:off x="1775952" y="2708992"/>
            <a:ext cx="14400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936790-4FEE-AF8E-7242-F26E32EBE86E}"/>
              </a:ext>
            </a:extLst>
          </p:cNvPr>
          <p:cNvCxnSpPr/>
          <p:nvPr/>
        </p:nvCxnSpPr>
        <p:spPr>
          <a:xfrm>
            <a:off x="1775950" y="4150093"/>
            <a:ext cx="14400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53C04F-2281-7051-3A6E-2CED6315CB4C}"/>
              </a:ext>
            </a:extLst>
          </p:cNvPr>
          <p:cNvCxnSpPr>
            <a:cxnSpLocks/>
          </p:cNvCxnSpPr>
          <p:nvPr/>
        </p:nvCxnSpPr>
        <p:spPr>
          <a:xfrm>
            <a:off x="1775950" y="2708992"/>
            <a:ext cx="0" cy="144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0F71B3-1903-5910-3F4C-08F39EA9DEF1}"/>
              </a:ext>
            </a:extLst>
          </p:cNvPr>
          <p:cNvCxnSpPr>
            <a:cxnSpLocks/>
          </p:cNvCxnSpPr>
          <p:nvPr/>
        </p:nvCxnSpPr>
        <p:spPr>
          <a:xfrm>
            <a:off x="3215966" y="2707906"/>
            <a:ext cx="0" cy="144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F1D652-70A1-2730-CFD7-9EFC247A33EF}"/>
              </a:ext>
            </a:extLst>
          </p:cNvPr>
          <p:cNvCxnSpPr>
            <a:cxnSpLocks/>
          </p:cNvCxnSpPr>
          <p:nvPr/>
        </p:nvCxnSpPr>
        <p:spPr>
          <a:xfrm>
            <a:off x="1804292" y="2705736"/>
            <a:ext cx="691666" cy="72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4F37EE-E4B4-5380-36D3-21F71EF7A7B8}"/>
              </a:ext>
            </a:extLst>
          </p:cNvPr>
          <p:cNvCxnSpPr>
            <a:cxnSpLocks/>
          </p:cNvCxnSpPr>
          <p:nvPr/>
        </p:nvCxnSpPr>
        <p:spPr>
          <a:xfrm flipH="1">
            <a:off x="2495957" y="2705736"/>
            <a:ext cx="675011" cy="72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33C368-C8D8-41EB-5840-1E813FD54465}"/>
              </a:ext>
            </a:extLst>
          </p:cNvPr>
          <p:cNvCxnSpPr>
            <a:cxnSpLocks/>
          </p:cNvCxnSpPr>
          <p:nvPr/>
        </p:nvCxnSpPr>
        <p:spPr>
          <a:xfrm flipH="1">
            <a:off x="1798447" y="3432256"/>
            <a:ext cx="697509" cy="712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59951A-6172-152A-670B-D657CDD026B2}"/>
              </a:ext>
            </a:extLst>
          </p:cNvPr>
          <p:cNvCxnSpPr>
            <a:cxnSpLocks/>
          </p:cNvCxnSpPr>
          <p:nvPr/>
        </p:nvCxnSpPr>
        <p:spPr>
          <a:xfrm>
            <a:off x="2493254" y="3434428"/>
            <a:ext cx="694373" cy="710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43B1DF-D19E-FB2B-6267-2964D754BE3F}"/>
              </a:ext>
            </a:extLst>
          </p:cNvPr>
          <p:cNvCxnSpPr>
            <a:cxnSpLocks/>
          </p:cNvCxnSpPr>
          <p:nvPr/>
        </p:nvCxnSpPr>
        <p:spPr>
          <a:xfrm>
            <a:off x="1788769" y="4151179"/>
            <a:ext cx="704485" cy="720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CA18970-5288-477C-4A63-B1B56E63224E}"/>
              </a:ext>
            </a:extLst>
          </p:cNvPr>
          <p:cNvCxnSpPr>
            <a:cxnSpLocks/>
          </p:cNvCxnSpPr>
          <p:nvPr/>
        </p:nvCxnSpPr>
        <p:spPr>
          <a:xfrm flipH="1">
            <a:off x="2493254" y="4151178"/>
            <a:ext cx="732825" cy="715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64B4400-38A6-FA75-824E-9106F5B8F15E}"/>
              </a:ext>
            </a:extLst>
          </p:cNvPr>
          <p:cNvSpPr/>
          <p:nvPr/>
        </p:nvSpPr>
        <p:spPr>
          <a:xfrm>
            <a:off x="1640946" y="2572904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97CC477-8CA2-D83F-7726-130996013E0A}"/>
              </a:ext>
            </a:extLst>
          </p:cNvPr>
          <p:cNvSpPr/>
          <p:nvPr/>
        </p:nvSpPr>
        <p:spPr>
          <a:xfrm>
            <a:off x="3070277" y="2579419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18C929-FBE8-EB3B-A478-C35D6672636A}"/>
              </a:ext>
            </a:extLst>
          </p:cNvPr>
          <p:cNvSpPr/>
          <p:nvPr/>
        </p:nvSpPr>
        <p:spPr>
          <a:xfrm>
            <a:off x="2360994" y="3284228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2E45213-2AB2-4A35-55D9-757857E9A3AD}"/>
              </a:ext>
            </a:extLst>
          </p:cNvPr>
          <p:cNvSpPr/>
          <p:nvPr/>
        </p:nvSpPr>
        <p:spPr>
          <a:xfrm>
            <a:off x="1628581" y="4022767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13F24A-2D6D-046F-29F2-7E7D6D2F1D5F}"/>
              </a:ext>
            </a:extLst>
          </p:cNvPr>
          <p:cNvSpPr/>
          <p:nvPr/>
        </p:nvSpPr>
        <p:spPr>
          <a:xfrm>
            <a:off x="3062737" y="4022767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E2781F-3A79-3A03-7983-7883527549C4}"/>
              </a:ext>
            </a:extLst>
          </p:cNvPr>
          <p:cNvSpPr/>
          <p:nvPr/>
        </p:nvSpPr>
        <p:spPr>
          <a:xfrm>
            <a:off x="2365145" y="4731842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66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9E71-D29D-B8C3-46B4-221077E2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Quadratic-growth planar graphs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001237-E9E6-496B-8A00-E78B8B6CF9E6}"/>
              </a:ext>
            </a:extLst>
          </p:cNvPr>
          <p:cNvSpPr/>
          <p:nvPr/>
        </p:nvSpPr>
        <p:spPr>
          <a:xfrm>
            <a:off x="1055944" y="1988984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09286B-4420-E1A1-4B95-461D5AFAADFE}"/>
              </a:ext>
            </a:extLst>
          </p:cNvPr>
          <p:cNvSpPr/>
          <p:nvPr/>
        </p:nvSpPr>
        <p:spPr>
          <a:xfrm>
            <a:off x="2495960" y="1988984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39974-F6EF-EF23-EC31-3B557D8E000A}"/>
              </a:ext>
            </a:extLst>
          </p:cNvPr>
          <p:cNvSpPr/>
          <p:nvPr/>
        </p:nvSpPr>
        <p:spPr>
          <a:xfrm>
            <a:off x="1055944" y="3430085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9A73F8-C6A6-7074-A4DD-0F59549944E8}"/>
              </a:ext>
            </a:extLst>
          </p:cNvPr>
          <p:cNvSpPr/>
          <p:nvPr/>
        </p:nvSpPr>
        <p:spPr>
          <a:xfrm>
            <a:off x="2495960" y="3430085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2AEA2F-C1F0-2AA1-D05A-5276EF700A67}"/>
              </a:ext>
            </a:extLst>
          </p:cNvPr>
          <p:cNvSpPr/>
          <p:nvPr/>
        </p:nvSpPr>
        <p:spPr>
          <a:xfrm>
            <a:off x="2209296" y="3141251"/>
            <a:ext cx="573327" cy="573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A8A079-61F2-7BDA-2627-EB5A1097FBC0}"/>
              </a:ext>
            </a:extLst>
          </p:cNvPr>
          <p:cNvSpPr/>
          <p:nvPr/>
        </p:nvSpPr>
        <p:spPr>
          <a:xfrm>
            <a:off x="2209295" y="4580181"/>
            <a:ext cx="573327" cy="573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E4D94A-D4D2-5DB9-B443-7F3FA77A1D6C}"/>
              </a:ext>
            </a:extLst>
          </p:cNvPr>
          <p:cNvGrpSpPr/>
          <p:nvPr/>
        </p:nvGrpSpPr>
        <p:grpSpPr>
          <a:xfrm>
            <a:off x="4385981" y="1992238"/>
            <a:ext cx="7071373" cy="1191097"/>
            <a:chOff x="4385981" y="1992238"/>
            <a:chExt cx="7071373" cy="11910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5032910-368F-F5BC-6C80-EF40B51427D4}"/>
                </a:ext>
              </a:extLst>
            </p:cNvPr>
            <p:cNvSpPr/>
            <p:nvPr/>
          </p:nvSpPr>
          <p:spPr>
            <a:xfrm>
              <a:off x="4385981" y="2321021"/>
              <a:ext cx="7071373" cy="86231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GB" sz="2800" dirty="0">
                  <a:solidFill>
                    <a:schemeClr val="tx1"/>
                  </a:solidFill>
                </a:rPr>
                <a:t>Any planar graph admits a circle packing.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1A96F21-F9FB-9AA8-FFD8-1CB8567A6572}"/>
                </a:ext>
              </a:extLst>
            </p:cNvPr>
            <p:cNvSpPr/>
            <p:nvPr/>
          </p:nvSpPr>
          <p:spPr>
            <a:xfrm>
              <a:off x="4758461" y="1992238"/>
              <a:ext cx="5875331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Theorem </a:t>
              </a:r>
              <a:r>
                <a:rPr lang="en-GB" sz="2400" dirty="0">
                  <a:solidFill>
                    <a:schemeClr val="tx1"/>
                  </a:solidFill>
                </a:rPr>
                <a:t>(</a:t>
              </a:r>
              <a:r>
                <a:rPr lang="en-GB" sz="2400" dirty="0" err="1">
                  <a:solidFill>
                    <a:schemeClr val="tx1"/>
                  </a:solidFill>
                </a:rPr>
                <a:t>Koebe</a:t>
              </a:r>
              <a:r>
                <a:rPr lang="en-GB" sz="2400" dirty="0">
                  <a:solidFill>
                    <a:schemeClr val="tx1"/>
                  </a:solidFill>
                </a:rPr>
                <a:t>-Andreev-Thurston)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55B3DC-88A2-7C5F-2F51-6E68A9337ABB}"/>
              </a:ext>
            </a:extLst>
          </p:cNvPr>
          <p:cNvGrpSpPr/>
          <p:nvPr/>
        </p:nvGrpSpPr>
        <p:grpSpPr>
          <a:xfrm>
            <a:off x="4385981" y="3962411"/>
            <a:ext cx="7071373" cy="1656851"/>
            <a:chOff x="4385981" y="3962411"/>
            <a:chExt cx="7071373" cy="1656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6F17B7AF-E85B-9CCF-72CB-E04088489949}"/>
                    </a:ext>
                  </a:extLst>
                </p:cNvPr>
                <p:cNvSpPr/>
                <p:nvPr/>
              </p:nvSpPr>
              <p:spPr>
                <a:xfrm>
                  <a:off x="4385981" y="4291194"/>
                  <a:ext cx="7071373" cy="132806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constant radius ratio circle packing</a:t>
                  </a:r>
                </a:p>
                <a:p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quadratic growth </a:t>
                  </a:r>
                </a:p>
              </p:txBody>
            </p:sp>
          </mc:Choice>
          <mc:Fallback xmlns=""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6F17B7AF-E85B-9CCF-72CB-E04088489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981" y="4291194"/>
                  <a:ext cx="7071373" cy="1328068"/>
                </a:xfrm>
                <a:prstGeom prst="roundRect">
                  <a:avLst/>
                </a:prstGeom>
                <a:blipFill>
                  <a:blip r:embed="rId2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979226D-F81C-BBE5-7AE5-F61790161625}"/>
                </a:ext>
              </a:extLst>
            </p:cNvPr>
            <p:cNvSpPr/>
            <p:nvPr/>
          </p:nvSpPr>
          <p:spPr>
            <a:xfrm>
              <a:off x="4758461" y="3962411"/>
              <a:ext cx="2689601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Observation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E51B93-52E0-1EDC-4086-34C37FA79E77}"/>
                  </a:ext>
                </a:extLst>
              </p:cNvPr>
              <p:cNvSpPr txBox="1"/>
              <p:nvPr/>
            </p:nvSpPr>
            <p:spPr>
              <a:xfrm>
                <a:off x="4682576" y="3328882"/>
                <a:ext cx="6453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radius</m:t>
                      </m:r>
                      <m: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radius</m:t>
                          </m:r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/ </m:t>
                      </m:r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radius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E51B93-52E0-1EDC-4086-34C37FA79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576" y="3328882"/>
                <a:ext cx="64534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18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9E71-D29D-B8C3-46B4-221077E2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Tiling lattices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D9BFA-3AB5-4DB0-685F-2C99BD6D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6" y="2655690"/>
            <a:ext cx="4327989" cy="3643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79CF77-33F5-A326-B5F4-FDBC893A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37" y="2655690"/>
            <a:ext cx="4329003" cy="3643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042AE0-4C90-314D-260D-6B0D55C684B6}"/>
                  </a:ext>
                </a:extLst>
              </p:cNvPr>
              <p:cNvSpPr txBox="1"/>
              <p:nvPr/>
            </p:nvSpPr>
            <p:spPr>
              <a:xfrm>
                <a:off x="1075775" y="1807919"/>
                <a:ext cx="43279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Tiling of       , ratio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042AE0-4C90-314D-260D-6B0D55C68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75" y="1807919"/>
                <a:ext cx="4327989" cy="523220"/>
              </a:xfrm>
              <a:prstGeom prst="rect">
                <a:avLst/>
              </a:prstGeom>
              <a:blipFill>
                <a:blip r:embed="rId4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932796A-A45E-27C1-E332-318810E56BC1}"/>
              </a:ext>
            </a:extLst>
          </p:cNvPr>
          <p:cNvSpPr/>
          <p:nvPr/>
        </p:nvSpPr>
        <p:spPr>
          <a:xfrm>
            <a:off x="2836984" y="1807919"/>
            <a:ext cx="531447" cy="5314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0154FB-F3D2-45C8-782C-A5B0088C7943}"/>
                  </a:ext>
                </a:extLst>
              </p:cNvPr>
              <p:cNvSpPr txBox="1"/>
              <p:nvPr/>
            </p:nvSpPr>
            <p:spPr>
              <a:xfrm>
                <a:off x="6788743" y="1859438"/>
                <a:ext cx="43279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Tiling of       , ratio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=0.268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0154FB-F3D2-45C8-782C-A5B0088C7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743" y="1859438"/>
                <a:ext cx="4327989" cy="523220"/>
              </a:xfrm>
              <a:prstGeom prst="rect">
                <a:avLst/>
              </a:prstGeom>
              <a:blipFill>
                <a:blip r:embed="rId5"/>
                <a:stretch>
                  <a:fillRect l="-2958" t="-11628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169E5E6-CDFB-99A7-3DCE-340FA8DEBC00}"/>
              </a:ext>
            </a:extLst>
          </p:cNvPr>
          <p:cNvSpPr/>
          <p:nvPr/>
        </p:nvSpPr>
        <p:spPr>
          <a:xfrm>
            <a:off x="8311663" y="1723544"/>
            <a:ext cx="429846" cy="69197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85A5F0-D7A3-32B9-2387-CEE457DDB830}"/>
              </a:ext>
            </a:extLst>
          </p:cNvPr>
          <p:cNvGrpSpPr/>
          <p:nvPr/>
        </p:nvGrpSpPr>
        <p:grpSpPr>
          <a:xfrm>
            <a:off x="2643467" y="1807919"/>
            <a:ext cx="7071373" cy="3608090"/>
            <a:chOff x="2885744" y="2106234"/>
            <a:chExt cx="7071373" cy="36080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1CB2EC1-165E-75DB-4EF7-9B28F73DE9A3}"/>
                </a:ext>
              </a:extLst>
            </p:cNvPr>
            <p:cNvGrpSpPr/>
            <p:nvPr/>
          </p:nvGrpSpPr>
          <p:grpSpPr>
            <a:xfrm>
              <a:off x="2885744" y="2106234"/>
              <a:ext cx="7071373" cy="3608090"/>
              <a:chOff x="4385981" y="3962411"/>
              <a:chExt cx="7071373" cy="360809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B13276B1-2FAF-4EA5-3112-CC5F32257FCE}"/>
                  </a:ext>
                </a:extLst>
              </p:cNvPr>
              <p:cNvSpPr/>
              <p:nvPr/>
            </p:nvSpPr>
            <p:spPr>
              <a:xfrm>
                <a:off x="4385981" y="4291193"/>
                <a:ext cx="7071373" cy="327930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Bethe lattice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(Infinite regular tree)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F4E171A-3DBE-85DE-C91B-3B1923D1EC5A}"/>
                  </a:ext>
                </a:extLst>
              </p:cNvPr>
              <p:cNvSpPr/>
              <p:nvPr/>
            </p:nvSpPr>
            <p:spPr>
              <a:xfrm>
                <a:off x="4758461" y="3962411"/>
                <a:ext cx="2689601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 dirty="0">
                    <a:solidFill>
                      <a:schemeClr val="tx1"/>
                    </a:solidFill>
                  </a:rPr>
                  <a:t>Nonexample</a:t>
                </a:r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FBB132D-0820-A7D0-CE1C-BA1E35B7F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9137" y="2599191"/>
              <a:ext cx="2946668" cy="2950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33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bbon: Tilted Up 19">
            <a:extLst>
              <a:ext uri="{FF2B5EF4-FFF2-40B4-BE49-F238E27FC236}">
                <a16:creationId xmlns:a16="http://schemas.microsoft.com/office/drawing/2014/main" id="{9D84874F-9C43-9AA6-9334-76E716B0C47B}"/>
              </a:ext>
            </a:extLst>
          </p:cNvPr>
          <p:cNvSpPr/>
          <p:nvPr/>
        </p:nvSpPr>
        <p:spPr>
          <a:xfrm>
            <a:off x="1345568" y="416703"/>
            <a:ext cx="9627232" cy="1430314"/>
          </a:xfrm>
          <a:prstGeom prst="ribbon2">
            <a:avLst>
              <a:gd name="adj1" fmla="val 11695"/>
              <a:gd name="adj2" fmla="val 75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Lazy-marginal-sampler party-goers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[Anand-Jerrum’22,23]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B42313-4C4F-F47E-772E-C7AD2DFE7EFF}"/>
              </a:ext>
            </a:extLst>
          </p:cNvPr>
          <p:cNvSpPr/>
          <p:nvPr/>
        </p:nvSpPr>
        <p:spPr>
          <a:xfrm>
            <a:off x="3582582" y="5330632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 and more?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E8E9D8-6E0B-10CD-21D5-C58F41B48A54}"/>
              </a:ext>
            </a:extLst>
          </p:cNvPr>
          <p:cNvGrpSpPr/>
          <p:nvPr/>
        </p:nvGrpSpPr>
        <p:grpSpPr>
          <a:xfrm>
            <a:off x="6061244" y="1947818"/>
            <a:ext cx="5292556" cy="1449832"/>
            <a:chOff x="572474" y="2370512"/>
            <a:chExt cx="5292556" cy="1449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E4D2B07D-C191-08A2-051B-5E5A88E7B075}"/>
                    </a:ext>
                  </a:extLst>
                </p:cNvPr>
                <p:cNvSpPr/>
                <p:nvPr/>
              </p:nvSpPr>
              <p:spPr>
                <a:xfrm>
                  <a:off x="838197" y="2733006"/>
                  <a:ext cx="5026833" cy="108733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Random </a:t>
                  </a:r>
                  <a14:m>
                    <m:oMath xmlns:m="http://schemas.openxmlformats.org/officeDocument/2006/math"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a14:m>
                  <a:r>
                    <a:rPr kumimoji="0" lang="en-GB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-SAT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Cambria" panose="02040503050406030204" pitchFamily="18" charset="0"/>
                      <a:cs typeface="+mn-cs"/>
                    </a:rPr>
                    <a:t>[He-Wu-Yang’23]</a:t>
                  </a:r>
                  <a:endPara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E4D2B07D-C191-08A2-051B-5E5A88E7B0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7" y="2733006"/>
                  <a:ext cx="5026833" cy="1087338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29A4E9-4B1C-7AA4-B80D-4E99A4BC3BA7}"/>
                </a:ext>
              </a:extLst>
            </p:cNvPr>
            <p:cNvSpPr/>
            <p:nvPr/>
          </p:nvSpPr>
          <p:spPr>
            <a:xfrm>
              <a:off x="572474" y="2370512"/>
              <a:ext cx="1894818" cy="53580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14:45 today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546D71-131E-5F0C-7838-5A588202BEF5}"/>
              </a:ext>
            </a:extLst>
          </p:cNvPr>
          <p:cNvGrpSpPr/>
          <p:nvPr/>
        </p:nvGrpSpPr>
        <p:grpSpPr>
          <a:xfrm>
            <a:off x="572474" y="1951770"/>
            <a:ext cx="5292556" cy="1449832"/>
            <a:chOff x="572474" y="2370512"/>
            <a:chExt cx="5292556" cy="14498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3F00C32-EFE6-6755-A8F9-F347ACFC710C}"/>
                </a:ext>
              </a:extLst>
            </p:cNvPr>
            <p:cNvSpPr/>
            <p:nvPr/>
          </p:nvSpPr>
          <p:spPr>
            <a:xfrm>
              <a:off x="838197" y="2733006"/>
              <a:ext cx="5026833" cy="10873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Non-atomic LLL</a:t>
              </a:r>
            </a:p>
            <a:p>
              <a:pPr algn="ctr"/>
              <a:r>
                <a:rPr lang="en-GB" sz="2000" b="1" dirty="0">
                  <a:solidFill>
                    <a:srgbClr val="7030A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[He-Wang-Yin’22]</a:t>
              </a:r>
              <a:endParaRPr lang="en-GB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DC06587-F6D3-1815-48EE-4B4EBA2E9EF6}"/>
                </a:ext>
              </a:extLst>
            </p:cNvPr>
            <p:cNvSpPr/>
            <p:nvPr/>
          </p:nvSpPr>
          <p:spPr>
            <a:xfrm>
              <a:off x="572474" y="2370512"/>
              <a:ext cx="1894818" cy="53580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09:45 today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A3E271-B714-39F0-7DFA-E98E93DEC0CA}"/>
              </a:ext>
            </a:extLst>
          </p:cNvPr>
          <p:cNvGrpSpPr/>
          <p:nvPr/>
        </p:nvGrpSpPr>
        <p:grpSpPr>
          <a:xfrm>
            <a:off x="572474" y="3573859"/>
            <a:ext cx="5292556" cy="1449832"/>
            <a:chOff x="572474" y="2370512"/>
            <a:chExt cx="5292556" cy="14498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8F1E06A-1390-ABA2-7501-983FFF6AEA70}"/>
                </a:ext>
              </a:extLst>
            </p:cNvPr>
            <p:cNvSpPr/>
            <p:nvPr/>
          </p:nvSpPr>
          <p:spPr>
            <a:xfrm>
              <a:off x="838197" y="2733006"/>
              <a:ext cx="5026833" cy="10873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Derandomising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MCMC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[Feng-Guo-Wang-W.-Yin’23]</a:t>
              </a:r>
              <a:endPara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F2A5DDD-461D-BC8D-9961-1EA14010446B}"/>
                </a:ext>
              </a:extLst>
            </p:cNvPr>
            <p:cNvSpPr/>
            <p:nvPr/>
          </p:nvSpPr>
          <p:spPr>
            <a:xfrm>
              <a:off x="572474" y="2370512"/>
              <a:ext cx="1873741" cy="53580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11:00 today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A00B17-2307-0CA8-E7DA-1E1CCEA16502}"/>
              </a:ext>
            </a:extLst>
          </p:cNvPr>
          <p:cNvGrpSpPr/>
          <p:nvPr/>
        </p:nvGrpSpPr>
        <p:grpSpPr>
          <a:xfrm>
            <a:off x="6061244" y="3573859"/>
            <a:ext cx="5292556" cy="1449832"/>
            <a:chOff x="572474" y="2370512"/>
            <a:chExt cx="5292556" cy="144983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2F8B218-8047-3CA7-1A22-AF72FE42D30B}"/>
                </a:ext>
              </a:extLst>
            </p:cNvPr>
            <p:cNvSpPr/>
            <p:nvPr/>
          </p:nvSpPr>
          <p:spPr>
            <a:xfrm>
              <a:off x="838197" y="2733006"/>
              <a:ext cx="5026833" cy="10873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Sub-quadratic counting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[This work]</a:t>
              </a:r>
              <a:endPara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6D8102B-D492-A8DD-8852-C642C54FDA79}"/>
                </a:ext>
              </a:extLst>
            </p:cNvPr>
            <p:cNvSpPr/>
            <p:nvPr/>
          </p:nvSpPr>
          <p:spPr>
            <a:xfrm>
              <a:off x="572474" y="2370512"/>
              <a:ext cx="1894818" cy="53580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Right now</a:t>
              </a:r>
            </a:p>
          </p:txBody>
        </p:sp>
      </p:grpSp>
      <p:pic>
        <p:nvPicPr>
          <p:cNvPr id="3" name="Graphic 2" descr="Bunting with solid fill">
            <a:extLst>
              <a:ext uri="{FF2B5EF4-FFF2-40B4-BE49-F238E27FC236}">
                <a16:creationId xmlns:a16="http://schemas.microsoft.com/office/drawing/2014/main" id="{229C6176-5EFD-4127-15A1-BB99422F3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656" y="233652"/>
            <a:ext cx="914400" cy="914400"/>
          </a:xfrm>
          <a:prstGeom prst="rect">
            <a:avLst/>
          </a:prstGeom>
        </p:spPr>
      </p:pic>
      <p:pic>
        <p:nvPicPr>
          <p:cNvPr id="6" name="Graphic 5" descr="Bunting with solid fill">
            <a:extLst>
              <a:ext uri="{FF2B5EF4-FFF2-40B4-BE49-F238E27FC236}">
                <a16:creationId xmlns:a16="http://schemas.microsoft.com/office/drawing/2014/main" id="{139EFBCC-D37A-87B8-C25E-F9EB74103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879281" y="273596"/>
            <a:ext cx="1073063" cy="914400"/>
          </a:xfrm>
          <a:prstGeom prst="rect">
            <a:avLst/>
          </a:prstGeom>
        </p:spPr>
      </p:pic>
      <p:pic>
        <p:nvPicPr>
          <p:cNvPr id="8" name="Graphic 7" descr="Balloons with solid fill">
            <a:extLst>
              <a:ext uri="{FF2B5EF4-FFF2-40B4-BE49-F238E27FC236}">
                <a16:creationId xmlns:a16="http://schemas.microsoft.com/office/drawing/2014/main" id="{67AB5EF4-0771-AF75-2E6B-FA7FEFBE0C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9344" y="46465"/>
            <a:ext cx="914400" cy="914400"/>
          </a:xfrm>
          <a:prstGeom prst="rect">
            <a:avLst/>
          </a:prstGeom>
        </p:spPr>
      </p:pic>
      <p:pic>
        <p:nvPicPr>
          <p:cNvPr id="11" name="Graphic 10" descr="Confetti ball with solid fill">
            <a:extLst>
              <a:ext uri="{FF2B5EF4-FFF2-40B4-BE49-F238E27FC236}">
                <a16:creationId xmlns:a16="http://schemas.microsoft.com/office/drawing/2014/main" id="{61B7FBE9-F1E7-DAFF-F818-6430B423CF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32032" y="46465"/>
            <a:ext cx="914400" cy="914400"/>
          </a:xfrm>
          <a:prstGeom prst="rect">
            <a:avLst/>
          </a:prstGeom>
        </p:spPr>
      </p:pic>
      <p:pic>
        <p:nvPicPr>
          <p:cNvPr id="1026" name="Picture 2" descr="thinking face&quot; Emoji - Download for free – Iconduck">
            <a:extLst>
              <a:ext uri="{FF2B5EF4-FFF2-40B4-BE49-F238E27FC236}">
                <a16:creationId xmlns:a16="http://schemas.microsoft.com/office/drawing/2014/main" id="{E2586D69-BA8B-8127-48ED-E4A6E7E9E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37" y="5199900"/>
            <a:ext cx="1386164" cy="146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tying Face Emoji 🥳">
            <a:extLst>
              <a:ext uri="{FF2B5EF4-FFF2-40B4-BE49-F238E27FC236}">
                <a16:creationId xmlns:a16="http://schemas.microsoft.com/office/drawing/2014/main" id="{D07235B6-6B50-2A4F-8BBB-A25133492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07911">
            <a:off x="284075" y="5516104"/>
            <a:ext cx="1108244" cy="110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🎉 Party Popper Emoji, Tada Emoji">
            <a:extLst>
              <a:ext uri="{FF2B5EF4-FFF2-40B4-BE49-F238E27FC236}">
                <a16:creationId xmlns:a16="http://schemas.microsoft.com/office/drawing/2014/main" id="{49C5C3FE-F7DD-1C08-FE20-52D873A01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8498" flipH="1">
            <a:off x="10660497" y="5201159"/>
            <a:ext cx="1386608" cy="138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7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277A-FE6C-8718-0F63-2033B231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concrete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8E924-B3F9-4ED8-AD6E-498377FFB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Strongly sub-quadratic counting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dirty="0"/>
                  <a:t>Sub-quadratic counting </a:t>
                </a:r>
                <a:r>
                  <a:rPr lang="en-GB" i="1" dirty="0">
                    <a:solidFill>
                      <a:srgbClr val="FF0000"/>
                    </a:solidFill>
                  </a:rPr>
                  <a:t>without</a:t>
                </a:r>
                <a:r>
                  <a:rPr lang="en-GB" dirty="0">
                    <a:solidFill>
                      <a:srgbClr val="FF0000"/>
                    </a:solidFill>
                  </a:rPr>
                  <a:t> SSM </a:t>
                </a:r>
                <a:r>
                  <a:rPr lang="en-GB" dirty="0"/>
                  <a:t>(e.g., on hypergraphs)?</a:t>
                </a:r>
              </a:p>
              <a:p>
                <a:endParaRPr lang="en-GB" dirty="0"/>
              </a:p>
              <a:p>
                <a:r>
                  <a:rPr lang="en-GB" dirty="0"/>
                  <a:t>Fine-grained inter-reduction between different parameter regimes?</a:t>
                </a:r>
                <a:br>
                  <a:rPr lang="en-GB" dirty="0"/>
                </a:b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algorithm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GB" dirty="0"/>
                  <a:t>  on hard-core model</a:t>
                </a:r>
                <a:br>
                  <a:rPr lang="en-GB" dirty="0"/>
                </a:b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algorithm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8E924-B3F9-4ED8-AD6E-498377FFB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85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8D772A-E055-F70F-1D65-641E5F185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19968-30B4-C0EC-B254-980C80BC6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arXiv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2306.14867</a:t>
            </a:r>
          </a:p>
        </p:txBody>
      </p:sp>
    </p:spTree>
    <p:extLst>
      <p:ext uri="{BB962C8B-B14F-4D97-AF65-F5344CB8AC3E}">
        <p14:creationId xmlns:p14="http://schemas.microsoft.com/office/powerpoint/2010/main" val="91672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/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5AFCC4-9E32-7AF1-75E9-9DC744D2C7BE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48768B-7F4B-5184-DCBF-A67F8F786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2118BB-BF03-F3A4-4C34-4B01D9ED5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AF36C4-60F9-FE0B-70D5-AC0FDDED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AEAC8E-C20E-E494-F9A3-EF177DE4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76312-CB3F-ABE6-B340-8A08427CA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6B462-7F08-CE97-A381-A9C3018A2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32DDFB-F96C-19D7-9CFA-CAF987F6CA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54E14A-7467-78E3-CD32-EDF3A78A23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A74F76-7885-24E7-9C64-BD6E2F06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7823C3-13FA-6402-DBC8-9F9575DA975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2DE260-C6D1-8EC2-67D5-00DFD2BFF80D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C7683A-79AA-3013-314D-837DB1E36300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E12DF-FE04-1C70-E92C-757B4B963D6C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F4B4B3-21BA-F2DE-64E1-0014A26439B7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5BE67-B0F5-B38B-E291-C1F8851FB712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6151EC-8D39-B148-2319-840166A9AC91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/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C70C474-9C6F-993A-93A6-2A8E95F8BBC0}"/>
                  </a:ext>
                </a:extLst>
              </p:cNvPr>
              <p:cNvSpPr/>
              <p:nvPr/>
            </p:nvSpPr>
            <p:spPr>
              <a:xfrm>
                <a:off x="6653506" y="3710337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C70C474-9C6F-993A-93A6-2A8E95F8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06" y="3710337"/>
                <a:ext cx="3361319" cy="17369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01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1172 0.0395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1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4875 0.1187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59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01731 -0.1680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20741-606E-E8DE-6FC5-01807457716F}"/>
                  </a:ext>
                </a:extLst>
              </p:cNvPr>
              <p:cNvSpPr txBox="1"/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20741-606E-E8DE-6FC5-018074577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D0AA3-16BB-36E4-79D4-0C9148C26B9C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D0AA3-16BB-36E4-79D4-0C9148C2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14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6749-BE44-F70D-C027-A3471717090E}"/>
                  </a:ext>
                </a:extLst>
              </p:cNvPr>
              <p:cNvSpPr txBox="1"/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6749-BE44-F70D-C027-A34717170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08047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6577</TotalTime>
  <Words>2104</Words>
  <Application>Microsoft Office PowerPoint</Application>
  <PresentationFormat>Widescreen</PresentationFormat>
  <Paragraphs>632</Paragraphs>
  <Slides>55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Black</vt:lpstr>
      <vt:lpstr>Calibri</vt:lpstr>
      <vt:lpstr>Cambria</vt:lpstr>
      <vt:lpstr>Cambria Math</vt:lpstr>
      <vt:lpstr>Courier New</vt:lpstr>
      <vt:lpstr>Office Theme</vt:lpstr>
      <vt:lpstr>Approximate counting for spin systems  in sub-quadratic time</vt:lpstr>
      <vt:lpstr>Hard-core model</vt:lpstr>
      <vt:lpstr>Approximate counting</vt:lpstr>
      <vt:lpstr>Approximate counting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Approximate counting: hard-core</vt:lpstr>
      <vt:lpstr>Our contributions</vt:lpstr>
      <vt:lpstr>Weitz’s algorithm</vt:lpstr>
      <vt:lpstr>Weitz’s algorithm</vt:lpstr>
      <vt:lpstr>Using Weitz’s for reduction</vt:lpstr>
      <vt:lpstr>Weitz’s algorithm</vt:lpstr>
      <vt:lpstr>Speeding up Weitz’s</vt:lpstr>
      <vt:lpstr>Speeding up Weitz’s</vt:lpstr>
      <vt:lpstr>New estimator (ideally)</vt:lpstr>
      <vt:lpstr>Speeding up Weitz’s</vt:lpstr>
      <vt:lpstr>Tool: Anand-Jerrum [Anand-Jerrum’22,23]</vt:lpstr>
      <vt:lpstr>New estimator</vt:lpstr>
      <vt:lpstr>Full algorithm</vt:lpstr>
      <vt:lpstr>New marginal estimator</vt:lpstr>
      <vt:lpstr>New marginal estimator</vt:lpstr>
      <vt:lpstr>New marginal estimator</vt:lpstr>
      <vt:lpstr>Beyond hard-core?</vt:lpstr>
      <vt:lpstr>Beyond hard-core?</vt:lpstr>
      <vt:lpstr>Beyond hard-core?</vt:lpstr>
      <vt:lpstr>Beyond hard-core?</vt:lpstr>
      <vt:lpstr>Attempt #1</vt:lpstr>
      <vt:lpstr>Attempt #1</vt:lpstr>
      <vt:lpstr>Attempt #2</vt:lpstr>
      <vt:lpstr>Attempt #2</vt:lpstr>
      <vt:lpstr>Attempt #3</vt:lpstr>
      <vt:lpstr>Attempt #3</vt:lpstr>
      <vt:lpstr>Attempt #3</vt:lpstr>
      <vt:lpstr>Attempt #3</vt:lpstr>
      <vt:lpstr>Detour: linear-size boundary</vt:lpstr>
      <vt:lpstr>Quadratic-growth planar graphs</vt:lpstr>
      <vt:lpstr>Quadratic-growth planar graphs</vt:lpstr>
      <vt:lpstr>Tiling lattices</vt:lpstr>
      <vt:lpstr>PowerPoint Presentation</vt:lpstr>
      <vt:lpstr>More concrete problems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polynomial-time approximation algorithm for the total variation distance between two product distributions</dc:title>
  <dc:creator>Wang Jiaheng</dc:creator>
  <cp:lastModifiedBy>Jiaheng Wang</cp:lastModifiedBy>
  <cp:revision>198</cp:revision>
  <dcterms:created xsi:type="dcterms:W3CDTF">2022-11-17T13:02:05Z</dcterms:created>
  <dcterms:modified xsi:type="dcterms:W3CDTF">2023-09-03T23:59:27Z</dcterms:modified>
</cp:coreProperties>
</file>