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305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87" r:id="rId10"/>
    <p:sldId id="289" r:id="rId11"/>
    <p:sldId id="266" r:id="rId12"/>
    <p:sldId id="269" r:id="rId13"/>
    <p:sldId id="272" r:id="rId14"/>
    <p:sldId id="281" r:id="rId15"/>
    <p:sldId id="282" r:id="rId16"/>
    <p:sldId id="283" r:id="rId17"/>
    <p:sldId id="285" r:id="rId18"/>
    <p:sldId id="267" r:id="rId19"/>
    <p:sldId id="297" r:id="rId20"/>
    <p:sldId id="291" r:id="rId21"/>
    <p:sldId id="292" r:id="rId22"/>
    <p:sldId id="299" r:id="rId23"/>
    <p:sldId id="300" r:id="rId24"/>
    <p:sldId id="301" r:id="rId25"/>
    <p:sldId id="304" r:id="rId26"/>
    <p:sldId id="294" r:id="rId27"/>
    <p:sldId id="30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  <a:srgbClr val="99FF99"/>
    <a:srgbClr val="9C85C0"/>
    <a:srgbClr val="A5B592"/>
    <a:srgbClr val="EFFFF9"/>
    <a:srgbClr val="C9FFE9"/>
    <a:srgbClr val="B3C5DA"/>
    <a:srgbClr val="00B0F0"/>
    <a:srgbClr val="FEFA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629" autoAdjust="0"/>
  </p:normalViewPr>
  <p:slideViewPr>
    <p:cSldViewPr snapToGrid="0">
      <p:cViewPr varScale="1">
        <p:scale>
          <a:sx n="55" d="100"/>
          <a:sy n="55" d="100"/>
        </p:scale>
        <p:origin x="1072" y="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B2EA4D-BA6B-4E68-A288-3A3120152F94}" type="datetimeFigureOut">
              <a:rPr lang="en-GB" smtClean="0"/>
              <a:t>21/09/2023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CBD044-02B9-4A07-B3AA-36B4903B2A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2170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24979-5AEA-699B-D57B-52F188D75C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7EC5B2-5858-5740-47AD-4F8676AA66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4BAA6-F8C6-2A84-42EC-F2629D7CF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54F59-C645-4410-A5AF-A9981A79710D}" type="datetimeFigureOut">
              <a:rPr lang="en-GB" smtClean="0"/>
              <a:t>21/09/2023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179BA-FE4A-0AB4-9B5C-60BB259AE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EA85B-0667-1B0F-307B-6CECB0B86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00C4-32FA-438D-B35C-A125D8B388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2652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1015F-866E-F5A3-0FAD-A8205D3EC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3FDF5-F8D3-358C-C15E-1CA8C96003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6CB5D-2E59-5EA1-627B-D7D254F89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54F59-C645-4410-A5AF-A9981A79710D}" type="datetimeFigureOut">
              <a:rPr lang="en-GB" smtClean="0"/>
              <a:t>21/09/2023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A21D0-668B-BFF2-5C8A-4E5095BD0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A797C-A307-6F9A-EA70-3F07539ED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00C4-32FA-438D-B35C-A125D8B388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5987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272D60-0FF7-8C2A-E4A4-A0DDDCF672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3534CE-5534-3C9C-DA4C-DC479A2921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C1D2B0-01BA-4D92-608A-0E07856CF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54F59-C645-4410-A5AF-A9981A79710D}" type="datetimeFigureOut">
              <a:rPr lang="en-GB" smtClean="0"/>
              <a:t>21/09/2023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6587F4-3B50-C0A8-F529-03F9E666C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794F5-45A5-FF72-315C-3E81AB80D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00C4-32FA-438D-B35C-A125D8B388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2670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36E06-20E7-1C73-682C-0D7115428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7A514-0887-D906-043B-05BF1FF2E2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B96F4-2AF7-C6BC-3B5F-12F2CB61F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54F59-C645-4410-A5AF-A9981A79710D}" type="datetimeFigureOut">
              <a:rPr lang="en-GB" smtClean="0"/>
              <a:t>21/09/2023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393A3-CC64-DEE8-CE4F-B03809F04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2178D-0B1A-1B63-93F5-5EEBF4D78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00C4-32FA-438D-B35C-A125D8B388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3001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33F12-B422-AEFB-3F40-3B7F5B41D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58E2F1-2EDE-368D-3E88-D59025BCF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47126-40A4-8780-5A88-16129D670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54F59-C645-4410-A5AF-A9981A79710D}" type="datetimeFigureOut">
              <a:rPr lang="en-GB" smtClean="0"/>
              <a:t>21/09/2023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5CA99-E29A-03A5-79D4-88F88C9A8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8BD01-2718-0A8A-6897-F5EDE8D34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00C4-32FA-438D-B35C-A125D8B388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3624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DD30D-E2FF-FE58-BFF4-B216D6779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2AB0C-3347-75B2-0DD9-622DEC6B76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DDF0FF-9470-9608-A6C5-0FF8C1EE3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BCDE1F-82FC-4B10-5AFE-691117EFD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54F59-C645-4410-A5AF-A9981A79710D}" type="datetimeFigureOut">
              <a:rPr lang="en-GB" smtClean="0"/>
              <a:t>21/09/2023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E68CE9-1EB9-6AE7-A049-D192ADD6A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C08CF7-78FD-C2B0-7DA7-05C826E53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00C4-32FA-438D-B35C-A125D8B388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7167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29B76-800B-839E-7B75-A90DF0B03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83F556-0AB8-ABCC-D3CB-F4BAC8021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4907DC-9E69-A936-E49B-F07360F165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A211AD-A2E5-7EF4-CBD6-A963F1005A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C12C0C-69BE-A2A7-4D1A-933BEA9A9D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80E5ED-6D0B-4A42-DA92-58A418CB6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54F59-C645-4410-A5AF-A9981A79710D}" type="datetimeFigureOut">
              <a:rPr lang="en-GB" smtClean="0"/>
              <a:t>21/09/2023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5A1C72-76DE-AD78-E3C0-F652AA4E5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B63712-D692-1D34-D98F-F6041A3AA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00C4-32FA-438D-B35C-A125D8B388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035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D09C6-DE12-8747-8286-E9758C4E4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734EF7-494B-5046-1D27-926D2BDDC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54F59-C645-4410-A5AF-A9981A79710D}" type="datetimeFigureOut">
              <a:rPr lang="en-GB" smtClean="0"/>
              <a:t>21/09/2023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B6E7F0-CE17-BD9C-7991-F9974F752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A106E0-EAC9-2135-CF52-7944039C2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00C4-32FA-438D-B35C-A125D8B388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8174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0D9F11-579D-C62E-96C2-7B6E2195C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54F59-C645-4410-A5AF-A9981A79710D}" type="datetimeFigureOut">
              <a:rPr lang="en-GB" smtClean="0"/>
              <a:t>21/09/2023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95CD81-1318-E3D1-3258-A23BCE51E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16713E-9599-0AFA-F14B-7D6C43F26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00C4-32FA-438D-B35C-A125D8B388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0532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2AEDB-1C7A-28B2-2366-CF7D5DDDB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4C976-088E-F98B-FDEF-02E01E50F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4E2B4A-10B1-388C-AE02-2D2FA952B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85C691-795E-E5F4-BC71-EAF5C59D0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54F59-C645-4410-A5AF-A9981A79710D}" type="datetimeFigureOut">
              <a:rPr lang="en-GB" smtClean="0"/>
              <a:t>21/09/2023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19AD96-3569-A5BB-51C6-7C92E7634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C2A174-0F31-9398-03DE-EB123E860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00C4-32FA-438D-B35C-A125D8B388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0192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59698-2E61-733D-10B3-AF3299E4C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6FEA1F-9B07-881D-4BA9-9E211EB2B1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30E755-8E6E-32D6-CA9B-EAFED57A42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2A4952-28A2-10CA-E42D-1C43CC05A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54F59-C645-4410-A5AF-A9981A79710D}" type="datetimeFigureOut">
              <a:rPr lang="en-GB" smtClean="0"/>
              <a:t>21/09/2023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E832AC-A63A-6D1A-ACCA-50E2030F7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A1C1B-2405-95E3-6048-D2DB7E54D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00C4-32FA-438D-B35C-A125D8B388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2897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866CA2-9882-12DD-38A1-B9BD0B6B6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2B030-C63D-71DC-BBE2-7720B9440F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8A3246-ECEC-D69A-35EC-9009422EB8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54F59-C645-4410-A5AF-A9981A79710D}" type="datetimeFigureOut">
              <a:rPr lang="en-GB" smtClean="0"/>
              <a:t>21/09/2023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473AB-65D4-48E2-40EF-2B9D1D6CDD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76BC4-1876-DA9A-DE37-8B0A38EAAA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000C4-32FA-438D-B35C-A125D8B388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9849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1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1.png"/><Relationship Id="rId4" Type="http://schemas.openxmlformats.org/officeDocument/2006/relationships/image" Target="../media/image24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3" Type="http://schemas.openxmlformats.org/officeDocument/2006/relationships/image" Target="../media/image27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6.png"/><Relationship Id="rId5" Type="http://schemas.openxmlformats.org/officeDocument/2006/relationships/image" Target="../media/image29.png"/><Relationship Id="rId10" Type="http://schemas.openxmlformats.org/officeDocument/2006/relationships/image" Target="../media/image35.png"/><Relationship Id="rId4" Type="http://schemas.openxmlformats.org/officeDocument/2006/relationships/image" Target="../media/image28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10" Type="http://schemas.openxmlformats.org/officeDocument/2006/relationships/image" Target="../media/image59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10" Type="http://schemas.openxmlformats.org/officeDocument/2006/relationships/image" Target="../media/image72.png"/><Relationship Id="rId4" Type="http://schemas.openxmlformats.org/officeDocument/2006/relationships/image" Target="../media/image65.png"/><Relationship Id="rId9" Type="http://schemas.openxmlformats.org/officeDocument/2006/relationships/image" Target="../media/image7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B0120-6EF1-C668-47EE-76A7E0D1EC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2688" y="441231"/>
            <a:ext cx="10250424" cy="2387600"/>
          </a:xfrm>
        </p:spPr>
        <p:txBody>
          <a:bodyPr>
            <a:noAutofit/>
          </a:bodyPr>
          <a:lstStyle/>
          <a:p>
            <a:r>
              <a:rPr lang="en-GB" sz="4000" dirty="0"/>
              <a:t>A simple polynomial-time approximation algorithm for the total variation distance between two product distributions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54050E-D959-DE84-BF4F-F73101F171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72830"/>
            <a:ext cx="9144000" cy="2625026"/>
          </a:xfrm>
        </p:spPr>
        <p:txBody>
          <a:bodyPr/>
          <a:lstStyle/>
          <a:p>
            <a:r>
              <a:rPr lang="en-GB" dirty="0" err="1"/>
              <a:t>Weiming</a:t>
            </a:r>
            <a:r>
              <a:rPr lang="en-GB" dirty="0"/>
              <a:t> Feng</a:t>
            </a:r>
            <a:r>
              <a:rPr lang="en-GB" baseline="30000" dirty="0"/>
              <a:t>1</a:t>
            </a:r>
            <a:r>
              <a:rPr lang="en-GB" baseline="30000" dirty="0">
                <a:sym typeface="Wingdings" panose="05000000000000000000" pitchFamily="2" charset="2"/>
              </a:rPr>
              <a:t></a:t>
            </a:r>
            <a:r>
              <a:rPr lang="en-GB" baseline="30000" dirty="0"/>
              <a:t>3</a:t>
            </a:r>
            <a:r>
              <a:rPr lang="en-GB" dirty="0"/>
              <a:t>, Heng Guo</a:t>
            </a:r>
            <a:r>
              <a:rPr lang="en-GB" baseline="30000" dirty="0"/>
              <a:t>1</a:t>
            </a:r>
            <a:r>
              <a:rPr lang="en-GB" dirty="0"/>
              <a:t>, Mark Jerrum</a:t>
            </a:r>
            <a:r>
              <a:rPr lang="en-GB" baseline="30000" dirty="0"/>
              <a:t>2</a:t>
            </a:r>
            <a:r>
              <a:rPr lang="en-GB" dirty="0"/>
              <a:t>, </a:t>
            </a:r>
            <a:r>
              <a:rPr lang="en-GB" i="1" dirty="0"/>
              <a:t>Jiaheng Wang</a:t>
            </a:r>
            <a:r>
              <a:rPr lang="en-GB" baseline="30000" dirty="0"/>
              <a:t>1</a:t>
            </a:r>
            <a:endParaRPr lang="en-GB" dirty="0"/>
          </a:p>
          <a:p>
            <a:r>
              <a:rPr lang="en-GB" sz="1800" baseline="30000" dirty="0"/>
              <a:t>1</a:t>
            </a:r>
            <a:r>
              <a:rPr lang="en-GB" sz="1800" dirty="0"/>
              <a:t>University of Edinburgh</a:t>
            </a:r>
          </a:p>
          <a:p>
            <a:r>
              <a:rPr lang="en-GB" sz="1800" baseline="30000" dirty="0"/>
              <a:t>2</a:t>
            </a:r>
            <a:r>
              <a:rPr lang="en-GB" sz="1800" dirty="0"/>
              <a:t>Queen Mary, University of London</a:t>
            </a:r>
          </a:p>
          <a:p>
            <a:r>
              <a:rPr lang="en-GB" sz="1800" baseline="30000" dirty="0"/>
              <a:t>3</a:t>
            </a:r>
            <a:r>
              <a:rPr lang="en-GB" sz="1800" dirty="0"/>
              <a:t>UC </a:t>
            </a:r>
            <a:r>
              <a:rPr lang="en-GB" sz="1800" dirty="0" err="1"/>
              <a:t>Berkeley</a:t>
            </a:r>
            <a:r>
              <a:rPr lang="en-GB" sz="1800" dirty="0" err="1">
                <a:sym typeface="Wingdings" panose="05000000000000000000" pitchFamily="2" charset="2"/>
              </a:rPr>
              <a:t></a:t>
            </a:r>
            <a:r>
              <a:rPr lang="en-GB" sz="1800" dirty="0" err="1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ETH</a:t>
            </a:r>
            <a:r>
              <a:rPr lang="en-GB" sz="1800" dirty="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 Zürich</a:t>
            </a:r>
            <a:endParaRPr lang="en-GB" sz="18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1206A12-BDE0-3EB0-EBC3-4D4EC1B258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74" t="25333" r="7613" b="24933"/>
          <a:stretch/>
        </p:blipFill>
        <p:spPr bwMode="auto">
          <a:xfrm>
            <a:off x="10241280" y="6049382"/>
            <a:ext cx="1796257" cy="746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0D97090-68AF-89A3-1D7E-59D926531D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5464" y="6049382"/>
            <a:ext cx="2640060" cy="6309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A1E0BC-2714-1DD7-ADD3-1A6BAD7DDB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5824" y="6057889"/>
            <a:ext cx="2340864" cy="62370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4EEF481-7741-3159-93BB-1F065C27B6CB}"/>
              </a:ext>
            </a:extLst>
          </p:cNvPr>
          <p:cNvSpPr txBox="1"/>
          <p:nvPr/>
        </p:nvSpPr>
        <p:spPr>
          <a:xfrm>
            <a:off x="3048965" y="5101979"/>
            <a:ext cx="60940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400" dirty="0"/>
              <a:t>USTC</a:t>
            </a:r>
          </a:p>
        </p:txBody>
      </p:sp>
    </p:spTree>
    <p:extLst>
      <p:ext uri="{BB962C8B-B14F-4D97-AF65-F5344CB8AC3E}">
        <p14:creationId xmlns:p14="http://schemas.microsoft.com/office/powerpoint/2010/main" val="20003958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3CCF7-15B2-487D-9C0F-6D94F3624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good estimator?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D2427-BEB0-C801-330E-B3BCE831F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99431"/>
            <a:ext cx="10515600" cy="1609345"/>
          </a:xfrm>
        </p:spPr>
        <p:txBody>
          <a:bodyPr>
            <a:normAutofit/>
          </a:bodyPr>
          <a:lstStyle/>
          <a:p>
            <a:r>
              <a:rPr lang="en-GB" dirty="0"/>
              <a:t>A good estimator should: </a:t>
            </a:r>
          </a:p>
          <a:p>
            <a:pPr lvl="1"/>
            <a:r>
              <a:rPr lang="en-GB" dirty="0"/>
              <a:t>have comparably </a:t>
            </a:r>
            <a:r>
              <a:rPr lang="en-GB" b="1" dirty="0">
                <a:solidFill>
                  <a:srgbClr val="0070C0"/>
                </a:solidFill>
              </a:rPr>
              <a:t>low variance </a:t>
            </a:r>
            <a:r>
              <a:rPr lang="en-GB" dirty="0"/>
              <a:t>and </a:t>
            </a:r>
            <a:r>
              <a:rPr lang="en-GB" b="1" dirty="0">
                <a:solidFill>
                  <a:srgbClr val="FF0000"/>
                </a:solidFill>
              </a:rPr>
              <a:t>high expectation</a:t>
            </a:r>
            <a:r>
              <a:rPr lang="en-GB" dirty="0"/>
              <a:t>; and</a:t>
            </a:r>
          </a:p>
          <a:p>
            <a:pPr lvl="1"/>
            <a:r>
              <a:rPr lang="en-GB" dirty="0"/>
              <a:t>cost little time to generate a sample.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DCC678A4-B1A5-031C-2A3B-7C8872CC8633}"/>
                  </a:ext>
                </a:extLst>
              </p:cNvPr>
              <p:cNvSpPr/>
              <p:nvPr/>
            </p:nvSpPr>
            <p:spPr>
              <a:xfrm>
                <a:off x="838200" y="1745552"/>
                <a:ext cx="10515600" cy="2680144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28600" lvl="0" indent="-22860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r>
                  <a:rPr lang="en-GB" sz="2800" b="1" u="sng" dirty="0">
                    <a:solidFill>
                      <a:prstClr val="black"/>
                    </a:solidFill>
                  </a:rPr>
                  <a:t>Unbiased estimator theorem.</a:t>
                </a:r>
                <a:r>
                  <a:rPr lang="en-GB" sz="2800" dirty="0">
                    <a:solidFill>
                      <a:prstClr val="black"/>
                    </a:solidFill>
                  </a:rPr>
                  <a:t> Let </a:t>
                </a:r>
                <a14:m>
                  <m:oMath xmlns:m="http://schemas.openxmlformats.org/officeDocument/2006/math">
                    <m:r>
                      <a:rPr lang="en-GB" sz="2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GB" sz="2800" dirty="0">
                    <a:solidFill>
                      <a:prstClr val="black"/>
                    </a:solidFill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GB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sz="2800" dirty="0">
                    <a:solidFill>
                      <a:srgbClr val="0070C0"/>
                    </a:solidFill>
                  </a:rPr>
                  <a:t> </a:t>
                </a:r>
                <a:r>
                  <a:rPr lang="en-GB" sz="2800" dirty="0">
                    <a:solidFill>
                      <a:prstClr val="black"/>
                    </a:solidFill>
                  </a:rPr>
                  <a:t>be the expectation and variance of the estimator. The sample average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</m:oMath>
                </a14:m>
                <a:r>
                  <a:rPr lang="en-GB" sz="2800" dirty="0">
                    <a:solidFill>
                      <a:prstClr val="black"/>
                    </a:solidFill>
                  </a:rPr>
                  <a:t> satisfies </a:t>
                </a:r>
                <a:br>
                  <a:rPr lang="en-GB" sz="2800" dirty="0">
                    <a:solidFill>
                      <a:prstClr val="black"/>
                    </a:solidFill>
                  </a:rPr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8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GB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GB" sz="2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GB" sz="28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sz="28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acc>
                                <m:r>
                                  <a:rPr lang="en-GB" sz="2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sz="2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d>
                            <m:r>
                              <a:rPr lang="en-GB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GB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𝜀𝜇</m:t>
                            </m:r>
                          </m:e>
                        </m:d>
                        <m: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≤1/4</m:t>
                        </m:r>
                      </m:e>
                    </m:func>
                  </m:oMath>
                </a14:m>
                <a:br>
                  <a:rPr lang="en-GB" sz="2800" dirty="0">
                    <a:solidFill>
                      <a:prstClr val="black"/>
                    </a:solidFill>
                  </a:rPr>
                </a:br>
                <a:r>
                  <a:rPr lang="en-GB" sz="2800" dirty="0">
                    <a:solidFill>
                      <a:prstClr val="black"/>
                    </a:solidFill>
                  </a:rPr>
                  <a:t>providing the number of samples is at least</a:t>
                </a:r>
              </a:p>
              <a:p>
                <a:pPr lvl="0">
                  <a:lnSpc>
                    <a:spcPct val="90000"/>
                  </a:lnSpc>
                  <a:spcBef>
                    <a:spcPts val="1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sSup>
                            <m:sSupPr>
                              <m:ctrlPr>
                                <a:rPr lang="en-GB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GB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GB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28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GB" sz="2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GB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p>
                              <m:r>
                                <a:rPr lang="en-GB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GB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GB" sz="28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DCC678A4-B1A5-031C-2A3B-7C8872CC86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45552"/>
                <a:ext cx="10515600" cy="2680144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2941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EAEAC-180F-9F94-8F80-9F8FE9220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Coupling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FE1A071-1D5A-1FB8-AE44-6701EA0377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160066"/>
              </p:ext>
            </p:extLst>
          </p:nvPr>
        </p:nvGraphicFramePr>
        <p:xfrm>
          <a:off x="6389005" y="1690688"/>
          <a:ext cx="5176158" cy="48318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2693">
                  <a:extLst>
                    <a:ext uri="{9D8B030D-6E8A-4147-A177-3AD203B41FA5}">
                      <a16:colId xmlns:a16="http://schemas.microsoft.com/office/drawing/2014/main" val="588486271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427918765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3829122851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4024991601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3695954786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2607436099"/>
                    </a:ext>
                  </a:extLst>
                </a:gridCol>
              </a:tblGrid>
              <a:tr h="805301">
                <a:tc>
                  <a:txBody>
                    <a:bodyPr/>
                    <a:lstStyle/>
                    <a:p>
                      <a:pPr algn="ctr"/>
                      <a:r>
                        <a:rPr lang="en-GB" sz="4400" b="0" i="1" baseline="-25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Q</a:t>
                      </a:r>
                      <a:r>
                        <a:rPr lang="en-GB" sz="4400" b="0" i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GB" sz="4400" b="0" i="1" baseline="30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4833969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.42</a:t>
                      </a:r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5054339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.18</a:t>
                      </a:r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76830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.28</a:t>
                      </a:r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9800709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.12</a:t>
                      </a:r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0226613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.25</a:t>
                      </a:r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.25</a:t>
                      </a:r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.25</a:t>
                      </a:r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.25</a:t>
                      </a:r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194162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6158C478-6B02-F27A-A93F-61CA49186D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5550805" cy="4351338"/>
              </a:xfrm>
            </p:spPr>
            <p:txBody>
              <a:bodyPr/>
              <a:lstStyle/>
              <a:p>
                <a:r>
                  <a:rPr lang="en-GB" dirty="0"/>
                  <a:t>Joint distribution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</m:oMath>
                </a14:m>
                <a:r>
                  <a:rPr lang="en-GB" dirty="0"/>
                  <a:t> with correct marginals. 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GB">
                                <a:latin typeface="Cambria Math" panose="02040503050406030204" pitchFamily="18" charset="0"/>
                              </a:rPr>
                              <m:t>Pr</m:t>
                            </m:r>
                          </m:e>
                          <m:lim>
                            <m:d>
                              <m:d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d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∼</m:t>
                            </m:r>
                            <m:d>
                              <m:d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</m:d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endParaRPr lang="en-GB" dirty="0"/>
              </a:p>
              <a:p>
                <a:endParaRPr lang="en-GB" dirty="0"/>
              </a:p>
              <a:p>
                <a:r>
                  <a:rPr lang="en-GB" dirty="0"/>
                  <a:t>Probability of </a:t>
                </a:r>
                <a:r>
                  <a:rPr lang="en-GB" dirty="0">
                    <a:solidFill>
                      <a:srgbClr val="FF0000"/>
                    </a:solidFill>
                  </a:rPr>
                  <a:t>discrepancy</a:t>
                </a:r>
                <a:r>
                  <a:rPr lang="en-GB" dirty="0"/>
                  <a:t>: </a:t>
                </a:r>
                <a:br>
                  <a:rPr lang="en-GB" dirty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Pr</m:t>
                            </m:r>
                          </m:e>
                          <m:lim>
                            <m:d>
                              <m:d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d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∼</m:t>
                            </m:r>
                            <m:d>
                              <m:d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</m:d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e>
                    </m:func>
                  </m:oMath>
                </a14:m>
                <a:endParaRPr lang="en-GB" dirty="0"/>
              </a:p>
              <a:p>
                <a:endParaRPr lang="en-GB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Pr</m:t>
                            </m:r>
                          </m:e>
                          <m:lim>
                            <m:d>
                              <m:d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d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∼</m:t>
                            </m:r>
                            <m:d>
                              <m:d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</m:d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=0.38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6158C478-6B02-F27A-A93F-61CA49186D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5550805" cy="4351338"/>
              </a:xfrm>
              <a:blipFill>
                <a:blip r:embed="rId2"/>
                <a:stretch>
                  <a:fillRect l="-1866" t="-23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C894426-1694-2176-B099-73165C79D1A8}"/>
                  </a:ext>
                </a:extLst>
              </p:cNvPr>
              <p:cNvSpPr txBox="1"/>
              <p:nvPr/>
            </p:nvSpPr>
            <p:spPr>
              <a:xfrm>
                <a:off x="6627582" y="550853"/>
                <a:ext cx="4699003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r>
                  <a:rPr lang="en-GB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GB" sz="2800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en-GB" sz="28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=0.4</m:t>
                    </m:r>
                  </m:oMath>
                </a14:m>
                <a:r>
                  <a:rPr lang="en-GB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GB" sz="2800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GB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C894426-1694-2176-B099-73165C79D1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7582" y="550853"/>
                <a:ext cx="4699003" cy="954107"/>
              </a:xfrm>
              <a:prstGeom prst="rect">
                <a:avLst/>
              </a:prstGeom>
              <a:blipFill>
                <a:blip r:embed="rId3"/>
                <a:stretch>
                  <a:fillRect t="-6369" b="-165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94EE93A7-24D9-4B29-5187-D1EB13529E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8617301"/>
              </p:ext>
            </p:extLst>
          </p:nvPr>
        </p:nvGraphicFramePr>
        <p:xfrm>
          <a:off x="6389004" y="1690688"/>
          <a:ext cx="5176158" cy="48318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2693">
                  <a:extLst>
                    <a:ext uri="{9D8B030D-6E8A-4147-A177-3AD203B41FA5}">
                      <a16:colId xmlns:a16="http://schemas.microsoft.com/office/drawing/2014/main" val="588486271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427918765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3829122851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4024991601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3695954786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2607436099"/>
                    </a:ext>
                  </a:extLst>
                </a:gridCol>
              </a:tblGrid>
              <a:tr h="805301">
                <a:tc>
                  <a:txBody>
                    <a:bodyPr/>
                    <a:lstStyle/>
                    <a:p>
                      <a:pPr algn="ctr"/>
                      <a:endParaRPr lang="en-GB" sz="4400" b="0" i="1" baseline="300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84833969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.25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5054339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.12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976830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.20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29800709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90226613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9194162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DAB2957-C5EF-EFA2-A6FE-DAD65394B2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6339683"/>
              </p:ext>
            </p:extLst>
          </p:nvPr>
        </p:nvGraphicFramePr>
        <p:xfrm>
          <a:off x="6389004" y="1690688"/>
          <a:ext cx="5176158" cy="48318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2693">
                  <a:extLst>
                    <a:ext uri="{9D8B030D-6E8A-4147-A177-3AD203B41FA5}">
                      <a16:colId xmlns:a16="http://schemas.microsoft.com/office/drawing/2014/main" val="588486271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427918765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3829122851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4024991601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3695954786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2607436099"/>
                    </a:ext>
                  </a:extLst>
                </a:gridCol>
              </a:tblGrid>
              <a:tr h="805301">
                <a:tc>
                  <a:txBody>
                    <a:bodyPr/>
                    <a:lstStyle/>
                    <a:p>
                      <a:pPr algn="ctr"/>
                      <a:endParaRPr lang="en-GB" sz="4400" b="0" i="1" baseline="300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84833969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5054339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976830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29800709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90226613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9194162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B5CD65B-30E8-3550-2F1F-5873794B44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290643"/>
              </p:ext>
            </p:extLst>
          </p:nvPr>
        </p:nvGraphicFramePr>
        <p:xfrm>
          <a:off x="6389004" y="1690688"/>
          <a:ext cx="5176158" cy="48318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2693">
                  <a:extLst>
                    <a:ext uri="{9D8B030D-6E8A-4147-A177-3AD203B41FA5}">
                      <a16:colId xmlns:a16="http://schemas.microsoft.com/office/drawing/2014/main" val="588486271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427918765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3829122851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4024991601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3695954786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2607436099"/>
                    </a:ext>
                  </a:extLst>
                </a:gridCol>
              </a:tblGrid>
              <a:tr h="805301">
                <a:tc>
                  <a:txBody>
                    <a:bodyPr/>
                    <a:lstStyle/>
                    <a:p>
                      <a:pPr algn="ctr"/>
                      <a:endParaRPr lang="en-GB" sz="4400" b="0" i="1" baseline="30000" dirty="0">
                        <a:solidFill>
                          <a:srgbClr val="FF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84833969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endParaRPr lang="en-GB" sz="3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solidFill>
                            <a:srgbClr val="FF0000"/>
                          </a:solidFill>
                        </a:rPr>
                        <a:t>.05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solidFill>
                            <a:srgbClr val="FF0000"/>
                          </a:solidFill>
                        </a:rPr>
                        <a:t>.04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solidFill>
                            <a:srgbClr val="FF0000"/>
                          </a:solidFill>
                        </a:rPr>
                        <a:t>.08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5054339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endParaRPr lang="en-GB" sz="3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solidFill>
                            <a:srgbClr val="FF0000"/>
                          </a:solidFill>
                        </a:rPr>
                        <a:t>.00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solidFill>
                            <a:srgbClr val="FF0000"/>
                          </a:solidFill>
                        </a:rPr>
                        <a:t>.01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solidFill>
                            <a:srgbClr val="FF0000"/>
                          </a:solidFill>
                        </a:rPr>
                        <a:t>.05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976830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endParaRPr lang="en-GB" sz="3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solidFill>
                            <a:srgbClr val="FF0000"/>
                          </a:solidFill>
                        </a:rPr>
                        <a:t>.00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solidFill>
                            <a:srgbClr val="FF0000"/>
                          </a:solidFill>
                        </a:rPr>
                        <a:t>.01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solidFill>
                            <a:srgbClr val="FF0000"/>
                          </a:solidFill>
                        </a:rPr>
                        <a:t>.07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29800709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endParaRPr lang="en-GB" sz="3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solidFill>
                            <a:srgbClr val="FF0000"/>
                          </a:solidFill>
                        </a:rPr>
                        <a:t>.00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solidFill>
                            <a:srgbClr val="FF0000"/>
                          </a:solidFill>
                        </a:rPr>
                        <a:t>.07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solidFill>
                            <a:srgbClr val="FF0000"/>
                          </a:solidFill>
                        </a:rPr>
                        <a:t>.00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90226613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endParaRPr lang="en-GB" sz="3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91941620"/>
                  </a:ext>
                </a:extLst>
              </a:tr>
            </a:tbl>
          </a:graphicData>
        </a:graphic>
      </p:graphicFrame>
      <p:sp>
        <p:nvSpPr>
          <p:cNvPr id="9" name="Arrow: Right 8">
            <a:extLst>
              <a:ext uri="{FF2B5EF4-FFF2-40B4-BE49-F238E27FC236}">
                <a16:creationId xmlns:a16="http://schemas.microsoft.com/office/drawing/2014/main" id="{18483345-829C-1002-5575-ED4C54CAA91C}"/>
              </a:ext>
            </a:extLst>
          </p:cNvPr>
          <p:cNvSpPr/>
          <p:nvPr/>
        </p:nvSpPr>
        <p:spPr>
          <a:xfrm>
            <a:off x="7295710" y="2551176"/>
            <a:ext cx="3960554" cy="717025"/>
          </a:xfrm>
          <a:prstGeom prst="rightArrow">
            <a:avLst/>
          </a:prstGeom>
          <a:solidFill>
            <a:srgbClr val="9C85C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F83C8A20-542C-D32F-5234-E73E9E8D95C7}"/>
              </a:ext>
            </a:extLst>
          </p:cNvPr>
          <p:cNvSpPr/>
          <p:nvPr/>
        </p:nvSpPr>
        <p:spPr>
          <a:xfrm>
            <a:off x="7295710" y="3389565"/>
            <a:ext cx="3960554" cy="717025"/>
          </a:xfrm>
          <a:prstGeom prst="rightArrow">
            <a:avLst/>
          </a:prstGeom>
          <a:solidFill>
            <a:srgbClr val="9C85C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C6C4E4A6-0A9D-5F22-61E9-787165630587}"/>
              </a:ext>
            </a:extLst>
          </p:cNvPr>
          <p:cNvSpPr/>
          <p:nvPr/>
        </p:nvSpPr>
        <p:spPr>
          <a:xfrm>
            <a:off x="7295710" y="4128689"/>
            <a:ext cx="3960554" cy="717025"/>
          </a:xfrm>
          <a:prstGeom prst="rightArrow">
            <a:avLst/>
          </a:prstGeom>
          <a:solidFill>
            <a:srgbClr val="9C85C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597B44C0-4C5A-4EB0-FAFF-56439108D532}"/>
              </a:ext>
            </a:extLst>
          </p:cNvPr>
          <p:cNvSpPr/>
          <p:nvPr/>
        </p:nvSpPr>
        <p:spPr>
          <a:xfrm>
            <a:off x="7295710" y="4967078"/>
            <a:ext cx="3960554" cy="717025"/>
          </a:xfrm>
          <a:prstGeom prst="rightArrow">
            <a:avLst/>
          </a:prstGeom>
          <a:solidFill>
            <a:srgbClr val="9C85C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2E83C270-46E1-5B9C-1D62-2BCCD528E893}"/>
              </a:ext>
            </a:extLst>
          </p:cNvPr>
          <p:cNvSpPr/>
          <p:nvPr/>
        </p:nvSpPr>
        <p:spPr>
          <a:xfrm rot="5400000">
            <a:off x="5673945" y="4128689"/>
            <a:ext cx="3960554" cy="717025"/>
          </a:xfrm>
          <a:prstGeom prst="rightArrow">
            <a:avLst/>
          </a:prstGeom>
          <a:solidFill>
            <a:srgbClr val="9C85C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381CA199-16A6-E41E-5B74-2F1E52C56A68}"/>
              </a:ext>
            </a:extLst>
          </p:cNvPr>
          <p:cNvSpPr/>
          <p:nvPr/>
        </p:nvSpPr>
        <p:spPr>
          <a:xfrm rot="5400000">
            <a:off x="6580650" y="4128689"/>
            <a:ext cx="3960554" cy="717025"/>
          </a:xfrm>
          <a:prstGeom prst="rightArrow">
            <a:avLst/>
          </a:prstGeom>
          <a:solidFill>
            <a:srgbClr val="9C85C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44808434-871F-0E90-CF9E-37901C9FBD1F}"/>
              </a:ext>
            </a:extLst>
          </p:cNvPr>
          <p:cNvSpPr/>
          <p:nvPr/>
        </p:nvSpPr>
        <p:spPr>
          <a:xfrm rot="5400000">
            <a:off x="7466943" y="4100114"/>
            <a:ext cx="3960554" cy="717025"/>
          </a:xfrm>
          <a:prstGeom prst="rightArrow">
            <a:avLst/>
          </a:prstGeom>
          <a:solidFill>
            <a:srgbClr val="9C85C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7609E839-C9F1-A647-AD77-5E65D1A88A64}"/>
              </a:ext>
            </a:extLst>
          </p:cNvPr>
          <p:cNvSpPr/>
          <p:nvPr/>
        </p:nvSpPr>
        <p:spPr>
          <a:xfrm rot="5400000">
            <a:off x="8262024" y="4128688"/>
            <a:ext cx="3960554" cy="717025"/>
          </a:xfrm>
          <a:prstGeom prst="rightArrow">
            <a:avLst/>
          </a:prstGeom>
          <a:solidFill>
            <a:srgbClr val="9C85C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0893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xit" presetSubtype="8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4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2" presetClass="exit" presetSubtype="8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2" presetClass="exit" presetSubtype="8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0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2" presetClass="exit" presetSubtype="8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3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2" presetClass="exit" presetSubtype="1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6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2" presetClass="exit" presetSubtype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9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2" presetClass="exit" presetSubtype="1" fill="hold" grpId="1" nodeType="withEffect">
                                  <p:stCondLst>
                                    <p:cond delay="9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2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2" presetClass="exit" presetSubtype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5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EAEAC-180F-9F94-8F80-9F8FE9220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Coupling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FE1A071-1D5A-1FB8-AE44-6701EA0377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523180"/>
              </p:ext>
            </p:extLst>
          </p:nvPr>
        </p:nvGraphicFramePr>
        <p:xfrm>
          <a:off x="6389005" y="1690688"/>
          <a:ext cx="5176158" cy="48318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2693">
                  <a:extLst>
                    <a:ext uri="{9D8B030D-6E8A-4147-A177-3AD203B41FA5}">
                      <a16:colId xmlns:a16="http://schemas.microsoft.com/office/drawing/2014/main" val="588486271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427918765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3829122851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4024991601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3695954786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2607436099"/>
                    </a:ext>
                  </a:extLst>
                </a:gridCol>
              </a:tblGrid>
              <a:tr h="805301">
                <a:tc>
                  <a:txBody>
                    <a:bodyPr/>
                    <a:lstStyle/>
                    <a:p>
                      <a:pPr algn="ctr"/>
                      <a:r>
                        <a:rPr lang="en-GB" sz="4400" b="0" i="1" baseline="-25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Q</a:t>
                      </a:r>
                      <a:r>
                        <a:rPr lang="en-GB" sz="4400" b="0" i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GB" sz="4400" b="0" i="1" baseline="30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4833969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.42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5054339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76830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9800709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0226613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194162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6158C478-6B02-F27A-A93F-61CA49186D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5550805" cy="4351338"/>
              </a:xfrm>
            </p:spPr>
            <p:txBody>
              <a:bodyPr/>
              <a:lstStyle/>
              <a:p>
                <a:r>
                  <a:rPr lang="en-GB" dirty="0"/>
                  <a:t>How far can we go with? </a:t>
                </a:r>
                <a:br>
                  <a:rPr lang="en-GB" dirty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Pr</m:t>
                            </m:r>
                          </m:e>
                          <m:lim>
                            <m:d>
                              <m:d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d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∼</m:t>
                            </m:r>
                            <m:d>
                              <m:d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</m:d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e>
                    </m:func>
                  </m:oMath>
                </a14:m>
                <a:endParaRPr lang="en-GB" dirty="0"/>
              </a:p>
              <a:p>
                <a:endParaRPr lang="en-GB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Pr</m:t>
                            </m:r>
                          </m:e>
                          <m:lim>
                            <m:d>
                              <m:d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d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∼</m:t>
                            </m:r>
                            <m:d>
                              <m:d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</m:d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=0.20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6158C478-6B02-F27A-A93F-61CA49186D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5550805" cy="4351338"/>
              </a:xfrm>
              <a:blipFill>
                <a:blip r:embed="rId2"/>
                <a:stretch>
                  <a:fillRect l="-1866" t="-23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C894426-1694-2176-B099-73165C79D1A8}"/>
                  </a:ext>
                </a:extLst>
              </p:cNvPr>
              <p:cNvSpPr txBox="1"/>
              <p:nvPr/>
            </p:nvSpPr>
            <p:spPr>
              <a:xfrm>
                <a:off x="6627582" y="550853"/>
                <a:ext cx="4699003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r>
                  <a:rPr lang="en-GB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GB" sz="2800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en-GB" sz="28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=0.4</m:t>
                    </m:r>
                  </m:oMath>
                </a14:m>
                <a:r>
                  <a:rPr lang="en-GB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GB" sz="2800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GB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C894426-1694-2176-B099-73165C79D1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7582" y="550853"/>
                <a:ext cx="4699003" cy="954107"/>
              </a:xfrm>
              <a:prstGeom prst="rect">
                <a:avLst/>
              </a:prstGeom>
              <a:blipFill>
                <a:blip r:embed="rId3"/>
                <a:stretch>
                  <a:fillRect t="-6369" b="-165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B9CA906D-3889-E8F4-F326-2515E70B8C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6697662"/>
              </p:ext>
            </p:extLst>
          </p:nvPr>
        </p:nvGraphicFramePr>
        <p:xfrm>
          <a:off x="6389004" y="1690688"/>
          <a:ext cx="5176158" cy="48318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2693">
                  <a:extLst>
                    <a:ext uri="{9D8B030D-6E8A-4147-A177-3AD203B41FA5}">
                      <a16:colId xmlns:a16="http://schemas.microsoft.com/office/drawing/2014/main" val="588486271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427918765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3829122851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4024991601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3695954786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2607436099"/>
                    </a:ext>
                  </a:extLst>
                </a:gridCol>
              </a:tblGrid>
              <a:tr h="805301">
                <a:tc>
                  <a:txBody>
                    <a:bodyPr/>
                    <a:lstStyle/>
                    <a:p>
                      <a:pPr algn="ctr"/>
                      <a:endParaRPr lang="en-GB" sz="4400" b="0" i="1" baseline="300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84833969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.25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.13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5054339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.18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976830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.25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29800709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.12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90226613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9194162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0FA10ED-4782-6092-BDA1-4F1BE6D55C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010883"/>
              </p:ext>
            </p:extLst>
          </p:nvPr>
        </p:nvGraphicFramePr>
        <p:xfrm>
          <a:off x="6389003" y="1690688"/>
          <a:ext cx="5176158" cy="48318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2693">
                  <a:extLst>
                    <a:ext uri="{9D8B030D-6E8A-4147-A177-3AD203B41FA5}">
                      <a16:colId xmlns:a16="http://schemas.microsoft.com/office/drawing/2014/main" val="588486271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427918765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3829122851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4024991601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3695954786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2607436099"/>
                    </a:ext>
                  </a:extLst>
                </a:gridCol>
              </a:tblGrid>
              <a:tr h="805301">
                <a:tc>
                  <a:txBody>
                    <a:bodyPr/>
                    <a:lstStyle/>
                    <a:p>
                      <a:pPr algn="ctr"/>
                      <a:endParaRPr lang="en-GB" sz="4400" b="0" i="1" baseline="300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84833969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.25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.11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5054339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.18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976830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.25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29800709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.12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90226613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91941620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C2E50508-9EAA-8D5A-603D-DEA8D27F6A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632625"/>
              </p:ext>
            </p:extLst>
          </p:nvPr>
        </p:nvGraphicFramePr>
        <p:xfrm>
          <a:off x="6389002" y="1690688"/>
          <a:ext cx="5176158" cy="48318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2693">
                  <a:extLst>
                    <a:ext uri="{9D8B030D-6E8A-4147-A177-3AD203B41FA5}">
                      <a16:colId xmlns:a16="http://schemas.microsoft.com/office/drawing/2014/main" val="588486271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427918765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3829122851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4024991601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3695954786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2607436099"/>
                    </a:ext>
                  </a:extLst>
                </a:gridCol>
              </a:tblGrid>
              <a:tr h="805301">
                <a:tc>
                  <a:txBody>
                    <a:bodyPr/>
                    <a:lstStyle/>
                    <a:p>
                      <a:pPr algn="ctr"/>
                      <a:r>
                        <a:rPr lang="en-GB" sz="4400" b="0" i="1" baseline="-25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Q</a:t>
                      </a:r>
                      <a:r>
                        <a:rPr lang="en-GB" sz="4400" b="0" i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GB" sz="4400" b="0" i="1" baseline="30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</a:t>
                      </a:r>
                      <a:endParaRPr lang="en-GB" sz="4400" b="0" i="1" baseline="300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00</a:t>
                      </a:r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01</a:t>
                      </a:r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10</a:t>
                      </a:r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11</a:t>
                      </a:r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4833969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00</a:t>
                      </a:r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solidFill>
                            <a:srgbClr val="FF0000"/>
                          </a:solidFill>
                        </a:rPr>
                        <a:t>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.42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5054339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01</a:t>
                      </a:r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.18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.18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76830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10</a:t>
                      </a:r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solidFill>
                            <a:srgbClr val="FF0000"/>
                          </a:solidFill>
                        </a:rPr>
                        <a:t>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9800709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11</a:t>
                      </a:r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.12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.12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0226613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solidFill>
                            <a:srgbClr val="FF0000"/>
                          </a:solidFill>
                        </a:rPr>
                        <a:t>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solidFill>
                            <a:srgbClr val="FF0000"/>
                          </a:solidFill>
                        </a:rPr>
                        <a:t>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19416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9349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EAEAC-180F-9F94-8F80-9F8FE9220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Optimal</a:t>
            </a:r>
            <a:r>
              <a:rPr lang="en-GB" dirty="0"/>
              <a:t> coupling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FE1A071-1D5A-1FB8-AE44-6701EA0377AC}"/>
              </a:ext>
            </a:extLst>
          </p:cNvPr>
          <p:cNvGraphicFramePr>
            <a:graphicFrameLocks noGrp="1"/>
          </p:cNvGraphicFramePr>
          <p:nvPr/>
        </p:nvGraphicFramePr>
        <p:xfrm>
          <a:off x="6389005" y="1690688"/>
          <a:ext cx="5176158" cy="48318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2693">
                  <a:extLst>
                    <a:ext uri="{9D8B030D-6E8A-4147-A177-3AD203B41FA5}">
                      <a16:colId xmlns:a16="http://schemas.microsoft.com/office/drawing/2014/main" val="588486271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427918765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3829122851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4024991601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3695954786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2607436099"/>
                    </a:ext>
                  </a:extLst>
                </a:gridCol>
              </a:tblGrid>
              <a:tr h="805301">
                <a:tc>
                  <a:txBody>
                    <a:bodyPr/>
                    <a:lstStyle/>
                    <a:p>
                      <a:pPr algn="ctr"/>
                      <a:r>
                        <a:rPr lang="en-GB" sz="4400" b="0" i="1" baseline="-25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Q</a:t>
                      </a:r>
                      <a:r>
                        <a:rPr lang="en-GB" sz="4400" b="0" i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GB" sz="4400" b="0" i="1" baseline="30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4833969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solidFill>
                            <a:srgbClr val="FF0000"/>
                          </a:solidFill>
                        </a:rPr>
                        <a:t>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.42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5054339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.18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.18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76830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solidFill>
                            <a:srgbClr val="FF0000"/>
                          </a:solidFill>
                        </a:rPr>
                        <a:t>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9800709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.12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.12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0226613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solidFill>
                            <a:srgbClr val="FF0000"/>
                          </a:solidFill>
                        </a:rPr>
                        <a:t>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solidFill>
                            <a:srgbClr val="FF0000"/>
                          </a:solidFill>
                        </a:rPr>
                        <a:t>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194162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6158C478-6B02-F27A-A93F-61CA49186D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5550805" cy="4351338"/>
              </a:xfrm>
            </p:spPr>
            <p:txBody>
              <a:bodyPr/>
              <a:lstStyle/>
              <a:p>
                <a:r>
                  <a:rPr lang="en-GB" dirty="0"/>
                  <a:t>How far can we go with? </a:t>
                </a:r>
                <a:br>
                  <a:rPr lang="en-GB" dirty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Pr</m:t>
                            </m:r>
                          </m:e>
                          <m:lim>
                            <m:d>
                              <m:d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d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∼</m:t>
                            </m:r>
                            <m:d>
                              <m:d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</m:d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e>
                    </m:func>
                  </m:oMath>
                </a14:m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6158C478-6B02-F27A-A93F-61CA49186D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5550805" cy="4351338"/>
              </a:xfrm>
              <a:blipFill>
                <a:blip r:embed="rId2"/>
                <a:stretch>
                  <a:fillRect l="-1866" t="-23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C894426-1694-2176-B099-73165C79D1A8}"/>
                  </a:ext>
                </a:extLst>
              </p:cNvPr>
              <p:cNvSpPr txBox="1"/>
              <p:nvPr/>
            </p:nvSpPr>
            <p:spPr>
              <a:xfrm>
                <a:off x="6627582" y="550853"/>
                <a:ext cx="4699003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r>
                  <a:rPr lang="en-GB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GB" sz="2800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en-GB" sz="28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=0.4</m:t>
                    </m:r>
                  </m:oMath>
                </a14:m>
                <a:r>
                  <a:rPr lang="en-GB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GB" sz="2800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GB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C894426-1694-2176-B099-73165C79D1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7582" y="550853"/>
                <a:ext cx="4699003" cy="954107"/>
              </a:xfrm>
              <a:prstGeom prst="rect">
                <a:avLst/>
              </a:prstGeom>
              <a:blipFill>
                <a:blip r:embed="rId3"/>
                <a:stretch>
                  <a:fillRect t="-6369" b="-165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0CFAEED1-3555-B59E-AD5C-9F5EE77E76A3}"/>
                  </a:ext>
                </a:extLst>
              </p:cNvPr>
              <p:cNvSpPr/>
              <p:nvPr/>
            </p:nvSpPr>
            <p:spPr>
              <a:xfrm>
                <a:off x="838200" y="2937027"/>
                <a:ext cx="10515600" cy="2466403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GB" sz="2800" b="1" u="sng" dirty="0">
                    <a:solidFill>
                      <a:schemeClr val="tx1"/>
                    </a:solidFill>
                  </a:rPr>
                  <a:t>Coupling lemma.</a:t>
                </a:r>
                <a:r>
                  <a:rPr lang="en-GB" sz="2800" dirty="0">
                    <a:solidFill>
                      <a:schemeClr val="tx1"/>
                    </a:solidFill>
                  </a:rPr>
                  <a:t> For any coupling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,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2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e>
                            <m:lim>
                              <m:d>
                                <m:dPr>
                                  <m:ctrlPr>
                                    <a:rPr lang="en-GB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GB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d>
                              <m: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∼</m:t>
                              </m:r>
                              <m:d>
                                <m:dPr>
                                  <m:ctrlPr>
                                    <a:rPr lang="en-GB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GB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</m:d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</m:func>
                      <m:r>
                        <a:rPr lang="en-GB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GB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TV</m:t>
                          </m:r>
                        </m:sub>
                      </m:sSub>
                      <m:d>
                        <m:dPr>
                          <m:ctrlPr>
                            <a:rPr lang="en-GB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GB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GB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br>
                  <a:rPr lang="en-GB" sz="2800" dirty="0">
                    <a:solidFill>
                      <a:schemeClr val="tx1"/>
                    </a:solidFill>
                  </a:rPr>
                </a:br>
                <a:r>
                  <a:rPr lang="en-GB" sz="2800" dirty="0">
                    <a:solidFill>
                      <a:schemeClr val="tx1"/>
                    </a:solidFill>
                  </a:rPr>
                  <a:t>and there exists an </a:t>
                </a:r>
                <a:r>
                  <a:rPr lang="en-GB" sz="2800" b="1" dirty="0">
                    <a:solidFill>
                      <a:srgbClr val="FF0000"/>
                    </a:solidFill>
                  </a:rPr>
                  <a:t>optimal coupling </a:t>
                </a:r>
                <a:r>
                  <a:rPr lang="en-GB" sz="2800" dirty="0">
                    <a:solidFill>
                      <a:schemeClr val="tx1"/>
                    </a:solidFill>
                  </a:rPr>
                  <a:t>for which </a:t>
                </a:r>
                <a:r>
                  <a:rPr lang="en-GB" sz="2800" dirty="0">
                    <a:solidFill>
                      <a:srgbClr val="FF0000"/>
                    </a:solidFill>
                  </a:rPr>
                  <a:t>equality</a:t>
                </a:r>
                <a:r>
                  <a:rPr lang="en-GB" sz="2800" dirty="0">
                    <a:solidFill>
                      <a:schemeClr val="tx1"/>
                    </a:solidFill>
                  </a:rPr>
                  <a:t> is taken. </a:t>
                </a:r>
                <a:r>
                  <a:rPr lang="en-GB" sz="2800" i="1" dirty="0">
                    <a:solidFill>
                      <a:schemeClr val="tx1"/>
                    </a:solidFill>
                  </a:rPr>
                  <a:t>Optimal couplings are not necessarily unique. </a:t>
                </a:r>
              </a:p>
            </p:txBody>
          </p:sp>
        </mc:Choice>
        <mc:Fallback xmlns="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0CFAEED1-3555-B59E-AD5C-9F5EE77E76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937027"/>
                <a:ext cx="10515600" cy="2466403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72D222A-6BDA-3954-8DBA-6644107AF3D7}"/>
              </a:ext>
            </a:extLst>
          </p:cNvPr>
          <p:cNvSpPr/>
          <p:nvPr/>
        </p:nvSpPr>
        <p:spPr>
          <a:xfrm>
            <a:off x="838200" y="5513223"/>
            <a:ext cx="10515600" cy="79392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/>
                <a:ea typeface="+mn-ea"/>
                <a:cs typeface="+mn-cs"/>
              </a:rPr>
              <a:t>Apparently, the optimal coupling is hard to compute. </a:t>
            </a:r>
          </a:p>
        </p:txBody>
      </p:sp>
    </p:spTree>
    <p:extLst>
      <p:ext uri="{BB962C8B-B14F-4D97-AF65-F5344CB8AC3E}">
        <p14:creationId xmlns:p14="http://schemas.microsoft.com/office/powerpoint/2010/main" val="1649520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9826C947-7FE8-0524-053A-61BFD57710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238630"/>
              </p:ext>
            </p:extLst>
          </p:nvPr>
        </p:nvGraphicFramePr>
        <p:xfrm>
          <a:off x="6397880" y="1690438"/>
          <a:ext cx="5176158" cy="48318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2693">
                  <a:extLst>
                    <a:ext uri="{9D8B030D-6E8A-4147-A177-3AD203B41FA5}">
                      <a16:colId xmlns:a16="http://schemas.microsoft.com/office/drawing/2014/main" val="588486271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427918765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3829122851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4024991601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3695954786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2607436099"/>
                    </a:ext>
                  </a:extLst>
                </a:gridCol>
              </a:tblGrid>
              <a:tr h="805301">
                <a:tc>
                  <a:txBody>
                    <a:bodyPr/>
                    <a:lstStyle/>
                    <a:p>
                      <a:pPr algn="ctr"/>
                      <a:endParaRPr lang="en-GB" sz="4400" b="0" i="1" baseline="300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84833969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5054339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976830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29800709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90226613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91941620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EF3562A4-555A-D9AC-783F-3FD61A956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Greedy coupling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AB321-DE0C-C22A-AF56-655BF0339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50805" cy="4351338"/>
          </a:xfrm>
        </p:spPr>
        <p:txBody>
          <a:bodyPr/>
          <a:lstStyle/>
          <a:p>
            <a:r>
              <a:rPr lang="en-GB" dirty="0"/>
              <a:t>Couple bit-by-bit independently for product distributions?</a:t>
            </a:r>
          </a:p>
          <a:p>
            <a:pPr lvl="1"/>
            <a:r>
              <a:rPr lang="en-US" altLang="zh-CN" dirty="0"/>
              <a:t>Optimal </a:t>
            </a:r>
            <a:r>
              <a:rPr lang="en-GB" altLang="zh-CN" dirty="0"/>
              <a:t>coupling for each bit</a:t>
            </a:r>
          </a:p>
          <a:p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EECA4DB-775D-4C76-8AF7-D719C1B60A81}"/>
                  </a:ext>
                </a:extLst>
              </p:cNvPr>
              <p:cNvSpPr txBox="1"/>
              <p:nvPr/>
            </p:nvSpPr>
            <p:spPr>
              <a:xfrm>
                <a:off x="6627582" y="550853"/>
                <a:ext cx="4699003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r>
                  <a:rPr lang="en-GB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GB" sz="2800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en-GB" sz="28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=0.4</m:t>
                    </m:r>
                  </m:oMath>
                </a14:m>
                <a:r>
                  <a:rPr lang="en-GB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GB" sz="2800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GB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EECA4DB-775D-4C76-8AF7-D719C1B60A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7582" y="550853"/>
                <a:ext cx="4699003" cy="954107"/>
              </a:xfrm>
              <a:prstGeom prst="rect">
                <a:avLst/>
              </a:prstGeom>
              <a:blipFill>
                <a:blip r:embed="rId3"/>
                <a:stretch>
                  <a:fillRect t="-6369" b="-165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9A5CD7A-BAA7-E7BE-966B-3A9C649BAF29}"/>
                  </a:ext>
                </a:extLst>
              </p:cNvPr>
              <p:cNvSpPr txBox="1"/>
              <p:nvPr/>
            </p:nvSpPr>
            <p:spPr>
              <a:xfrm>
                <a:off x="1516579" y="3573191"/>
                <a:ext cx="3874770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32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=01,</m:t>
                              </m:r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=00</m:t>
                              </m:r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r>
                        <a:rPr lang="en-GB" sz="32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20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.5</m:t>
                      </m:r>
                    </m:oMath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GB" sz="320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.2</m:t>
                      </m:r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9A5CD7A-BAA7-E7BE-966B-3A9C649BAF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6579" y="3573191"/>
                <a:ext cx="3874770" cy="156966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19CE173-11FD-BCD8-9E23-AF3438E4F96C}"/>
                  </a:ext>
                </a:extLst>
              </p:cNvPr>
              <p:cNvSpPr txBox="1"/>
              <p:nvPr/>
            </p:nvSpPr>
            <p:spPr>
              <a:xfrm>
                <a:off x="1405045" y="3573191"/>
                <a:ext cx="4485132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32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32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GB" sz="3200" i="1">
                                  <a:latin typeface="Cambria Math" panose="02040503050406030204" pitchFamily="18" charset="0"/>
                                </a:rPr>
                                <m:t>=01,</m:t>
                              </m:r>
                              <m:r>
                                <a:rPr lang="en-GB" sz="32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GB" sz="3200" i="1">
                                  <a:latin typeface="Cambria Math" panose="02040503050406030204" pitchFamily="18" charset="0"/>
                                </a:rPr>
                                <m:t>=00</m:t>
                              </m:r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r>
                        <a:rPr lang="en-GB" sz="3200" b="0" i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3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32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GB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32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GB" sz="3200" i="1">
                                  <a:latin typeface="Cambria Math" panose="02040503050406030204" pitchFamily="18" charset="0"/>
                                </a:rPr>
                                <m:t>=0#,</m:t>
                              </m:r>
                              <m:r>
                                <a:rPr lang="en-GB" sz="32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GB" sz="3200" i="1">
                                  <a:latin typeface="Cambria Math" panose="02040503050406030204" pitchFamily="18" charset="0"/>
                                </a:rPr>
                                <m:t>=0#</m:t>
                              </m:r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×</m:t>
                      </m:r>
                      <m:func>
                        <m:funcPr>
                          <m:ctrlPr>
                            <a:rPr lang="en-GB" sz="3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32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GB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32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GB" sz="3200" i="1">
                                  <a:latin typeface="Cambria Math" panose="02040503050406030204" pitchFamily="18" charset="0"/>
                                </a:rPr>
                                <m:t>=#1,</m:t>
                              </m:r>
                              <m:r>
                                <a:rPr lang="en-GB" sz="32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GB" sz="3200" i="1">
                                  <a:latin typeface="Cambria Math" panose="02040503050406030204" pitchFamily="18" charset="0"/>
                                </a:rPr>
                                <m:t>=#0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19CE173-11FD-BCD8-9E23-AF3438E4F9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5045" y="3573191"/>
                <a:ext cx="4485132" cy="156966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0BB21EF4-9533-C31C-3BE6-9AC9B8B535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779562"/>
              </p:ext>
            </p:extLst>
          </p:nvPr>
        </p:nvGraphicFramePr>
        <p:xfrm>
          <a:off x="6397880" y="1690688"/>
          <a:ext cx="5176158" cy="48318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2693">
                  <a:extLst>
                    <a:ext uri="{9D8B030D-6E8A-4147-A177-3AD203B41FA5}">
                      <a16:colId xmlns:a16="http://schemas.microsoft.com/office/drawing/2014/main" val="588486271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427918765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3829122851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4024991601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3695954786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2607436099"/>
                    </a:ext>
                  </a:extLst>
                </a:gridCol>
              </a:tblGrid>
              <a:tr h="805301">
                <a:tc>
                  <a:txBody>
                    <a:bodyPr/>
                    <a:lstStyle/>
                    <a:p>
                      <a:pPr algn="ctr"/>
                      <a:endParaRPr lang="en-GB" sz="4400" b="0" i="1" baseline="300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84833969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.10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5054339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976830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29800709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90226613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91941620"/>
                  </a:ext>
                </a:extLst>
              </a:tr>
            </a:tbl>
          </a:graphicData>
        </a:graphic>
      </p:graphicFrame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BE3881E7-B5D5-F345-00DB-257510AC1E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447223"/>
              </p:ext>
            </p:extLst>
          </p:nvPr>
        </p:nvGraphicFramePr>
        <p:xfrm>
          <a:off x="6389005" y="1690688"/>
          <a:ext cx="5176158" cy="48318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2693">
                  <a:extLst>
                    <a:ext uri="{9D8B030D-6E8A-4147-A177-3AD203B41FA5}">
                      <a16:colId xmlns:a16="http://schemas.microsoft.com/office/drawing/2014/main" val="588486271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427918765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3829122851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4024991601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3695954786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2607436099"/>
                    </a:ext>
                  </a:extLst>
                </a:gridCol>
              </a:tblGrid>
              <a:tr h="805301">
                <a:tc>
                  <a:txBody>
                    <a:bodyPr/>
                    <a:lstStyle/>
                    <a:p>
                      <a:pPr algn="ctr"/>
                      <a:r>
                        <a:rPr lang="en-GB" sz="4400" b="0" i="1" baseline="-25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Q</a:t>
                      </a:r>
                      <a:r>
                        <a:rPr lang="en-GB" sz="4400" b="0" i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GB" sz="4400" b="0" i="1" baseline="30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4833969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.42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5054339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76830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9800709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0226613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19416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8555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9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562A4-555A-D9AC-783F-3FD61A956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Greedy coupling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AB321-DE0C-C22A-AF56-655BF0339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50805" cy="4351338"/>
          </a:xfrm>
        </p:spPr>
        <p:txBody>
          <a:bodyPr/>
          <a:lstStyle/>
          <a:p>
            <a:r>
              <a:rPr lang="en-GB" dirty="0"/>
              <a:t>Couple bit-by-bit independently for product distributions?</a:t>
            </a:r>
          </a:p>
          <a:p>
            <a:pPr lvl="1"/>
            <a:r>
              <a:rPr lang="en-US" altLang="zh-CN" dirty="0"/>
              <a:t>Optimal </a:t>
            </a:r>
            <a:r>
              <a:rPr lang="en-GB" altLang="zh-CN" dirty="0"/>
              <a:t>coupling for each bit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9744903-4627-0466-FF7F-CD24A7D7DF8B}"/>
              </a:ext>
            </a:extLst>
          </p:cNvPr>
          <p:cNvGraphicFramePr>
            <a:graphicFrameLocks noGrp="1"/>
          </p:cNvGraphicFramePr>
          <p:nvPr/>
        </p:nvGraphicFramePr>
        <p:xfrm>
          <a:off x="6389005" y="1690688"/>
          <a:ext cx="5176158" cy="48318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2693">
                  <a:extLst>
                    <a:ext uri="{9D8B030D-6E8A-4147-A177-3AD203B41FA5}">
                      <a16:colId xmlns:a16="http://schemas.microsoft.com/office/drawing/2014/main" val="588486271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427918765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3829122851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4024991601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3695954786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2607436099"/>
                    </a:ext>
                  </a:extLst>
                </a:gridCol>
              </a:tblGrid>
              <a:tr h="805301">
                <a:tc>
                  <a:txBody>
                    <a:bodyPr/>
                    <a:lstStyle/>
                    <a:p>
                      <a:pPr algn="ctr"/>
                      <a:r>
                        <a:rPr lang="en-GB" sz="4400" b="0" i="1" baseline="-25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Q</a:t>
                      </a:r>
                      <a:r>
                        <a:rPr lang="en-GB" sz="4400" b="0" i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GB" sz="4400" b="0" i="1" baseline="30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00</a:t>
                      </a:r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01</a:t>
                      </a:r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10</a:t>
                      </a:r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11</a:t>
                      </a:r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4833969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00</a:t>
                      </a:r>
                    </a:p>
                  </a:txBody>
                  <a:tcPr anchor="ctr"/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GB" sz="3600"/>
                        <a:t>.50</a:t>
                      </a:r>
                      <a:endParaRPr lang="en-GB" sz="3600" dirty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GB" sz="3600"/>
                        <a:t>.10</a:t>
                      </a:r>
                      <a:endParaRPr lang="en-GB" sz="3600" dirty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.42</a:t>
                      </a:r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5054339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01</a:t>
                      </a:r>
                      <a:endParaRPr lang="en-GB" sz="3600" dirty="0"/>
                    </a:p>
                  </a:txBody>
                  <a:tcPr anchor="ctr"/>
                </a:tc>
                <a:tc gridSpan="2" vMerge="1"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 gridSpan="2" vMerge="1"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.18</a:t>
                      </a:r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76830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10</a:t>
                      </a:r>
                      <a:endParaRPr lang="en-GB" sz="3600" dirty="0"/>
                    </a:p>
                  </a:txBody>
                  <a:tcPr anchor="ctr"/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GB" sz="3600"/>
                        <a:t>.00</a:t>
                      </a:r>
                      <a:endParaRPr lang="en-GB" sz="3600" dirty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GB" sz="3600"/>
                        <a:t>.40</a:t>
                      </a:r>
                      <a:endParaRPr lang="en-GB" sz="3600" dirty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.28</a:t>
                      </a:r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9800709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11</a:t>
                      </a:r>
                      <a:endParaRPr lang="en-GB" sz="3600" dirty="0"/>
                    </a:p>
                  </a:txBody>
                  <a:tcPr anchor="ctr"/>
                </a:tc>
                <a:tc gridSpan="2" vMerge="1"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 gridSpan="2" vMerge="1"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.12</a:t>
                      </a:r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0226613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.25</a:t>
                      </a:r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.25</a:t>
                      </a:r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.25</a:t>
                      </a:r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.25</a:t>
                      </a:r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194162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EECA4DB-775D-4C76-8AF7-D719C1B60A81}"/>
                  </a:ext>
                </a:extLst>
              </p:cNvPr>
              <p:cNvSpPr txBox="1"/>
              <p:nvPr/>
            </p:nvSpPr>
            <p:spPr>
              <a:xfrm>
                <a:off x="6627582" y="550853"/>
                <a:ext cx="4699003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r>
                  <a:rPr lang="en-GB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800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GB" sz="2800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GB" sz="2800" i="1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=0.</m:t>
                    </m:r>
                    <m:r>
                      <a:rPr lang="en-GB" sz="2800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en-GB" sz="28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=0.4</m:t>
                    </m:r>
                  </m:oMath>
                </a14:m>
                <a:r>
                  <a:rPr lang="en-GB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GB" sz="2800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GB" sz="2800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GB" sz="2800" i="1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=0.</m:t>
                    </m:r>
                    <m:r>
                      <a:rPr lang="en-GB" sz="2800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GB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EECA4DB-775D-4C76-8AF7-D719C1B60A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7582" y="550853"/>
                <a:ext cx="4699003" cy="954107"/>
              </a:xfrm>
              <a:prstGeom prst="rect">
                <a:avLst/>
              </a:prstGeom>
              <a:blipFill>
                <a:blip r:embed="rId2"/>
                <a:stretch>
                  <a:fillRect t="-6369" b="-165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66505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9744903-4627-0466-FF7F-CD24A7D7DF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855814"/>
              </p:ext>
            </p:extLst>
          </p:nvPr>
        </p:nvGraphicFramePr>
        <p:xfrm>
          <a:off x="6389005" y="1690688"/>
          <a:ext cx="5176158" cy="48318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2693">
                  <a:extLst>
                    <a:ext uri="{9D8B030D-6E8A-4147-A177-3AD203B41FA5}">
                      <a16:colId xmlns:a16="http://schemas.microsoft.com/office/drawing/2014/main" val="588486271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427918765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3829122851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4024991601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3695954786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2607436099"/>
                    </a:ext>
                  </a:extLst>
                </a:gridCol>
              </a:tblGrid>
              <a:tr h="805301">
                <a:tc>
                  <a:txBody>
                    <a:bodyPr/>
                    <a:lstStyle/>
                    <a:p>
                      <a:pPr algn="ctr"/>
                      <a:r>
                        <a:rPr lang="en-GB" sz="4400" b="0" i="1" baseline="-25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Q</a:t>
                      </a:r>
                      <a:r>
                        <a:rPr lang="en-GB" sz="4400" b="0" i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GB" sz="4400" b="0" i="1" baseline="30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4833969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.50</a:t>
                      </a:r>
                    </a:p>
                  </a:txBody>
                  <a:tcPr anchor="ctr">
                    <a:solidFill>
                      <a:srgbClr val="FEFAC9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.20</a:t>
                      </a:r>
                    </a:p>
                  </a:txBody>
                  <a:tcPr anchor="ctr">
                    <a:solidFill>
                      <a:srgbClr val="99FF99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.50</a:t>
                      </a:r>
                    </a:p>
                  </a:txBody>
                  <a:tcPr anchor="ctr">
                    <a:solidFill>
                      <a:srgbClr val="FEFAC9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.20</a:t>
                      </a:r>
                    </a:p>
                  </a:txBody>
                  <a:tcPr anchor="ctr">
                    <a:solidFill>
                      <a:srgbClr val="99FF99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.42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5054339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.00</a:t>
                      </a:r>
                    </a:p>
                  </a:txBody>
                  <a:tcPr anchor="ctr">
                    <a:solidFill>
                      <a:srgbClr val="7030A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b="0" dirty="0"/>
                        <a:t>.30</a:t>
                      </a:r>
                    </a:p>
                  </a:txBody>
                  <a:tcPr anchor="ctr">
                    <a:solidFill>
                      <a:srgbClr val="B3C5D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.00</a:t>
                      </a:r>
                    </a:p>
                  </a:txBody>
                  <a:tcPr anchor="ctr">
                    <a:solidFill>
                      <a:srgbClr val="7030A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.30</a:t>
                      </a:r>
                    </a:p>
                  </a:txBody>
                  <a:tcPr anchor="ctr">
                    <a:solidFill>
                      <a:srgbClr val="B3C5DA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76830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.50</a:t>
                      </a:r>
                    </a:p>
                  </a:txBody>
                  <a:tcPr anchor="ctr">
                    <a:solidFill>
                      <a:srgbClr val="FEFAC9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.20</a:t>
                      </a:r>
                    </a:p>
                  </a:txBody>
                  <a:tcPr anchor="ctr">
                    <a:solidFill>
                      <a:srgbClr val="99FF99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.50</a:t>
                      </a:r>
                    </a:p>
                  </a:txBody>
                  <a:tcPr anchor="ctr">
                    <a:solidFill>
                      <a:srgbClr val="FEFAC9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.20</a:t>
                      </a:r>
                    </a:p>
                  </a:txBody>
                  <a:tcPr anchor="ctr">
                    <a:solidFill>
                      <a:srgbClr val="99FF99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9800709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.00</a:t>
                      </a:r>
                    </a:p>
                  </a:txBody>
                  <a:tcPr anchor="ctr">
                    <a:solidFill>
                      <a:srgbClr val="7030A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.30</a:t>
                      </a:r>
                    </a:p>
                  </a:txBody>
                  <a:tcPr anchor="ctr">
                    <a:solidFill>
                      <a:srgbClr val="B3C5DA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.00</a:t>
                      </a:r>
                    </a:p>
                  </a:txBody>
                  <a:tcPr anchor="ctr">
                    <a:solidFill>
                      <a:srgbClr val="7030A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.30</a:t>
                      </a:r>
                    </a:p>
                  </a:txBody>
                  <a:tcPr anchor="ctr">
                    <a:solidFill>
                      <a:srgbClr val="B3C5DA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0226613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1941620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EF3562A4-555A-D9AC-783F-3FD61A956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Greedy coupling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AB321-DE0C-C22A-AF56-655BF0339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50805" cy="4351338"/>
          </a:xfrm>
        </p:spPr>
        <p:txBody>
          <a:bodyPr/>
          <a:lstStyle/>
          <a:p>
            <a:r>
              <a:rPr lang="en-GB" dirty="0"/>
              <a:t>Couple bit-by-bit independently for product distributions?</a:t>
            </a:r>
          </a:p>
          <a:p>
            <a:pPr lvl="1"/>
            <a:r>
              <a:rPr lang="en-US" altLang="zh-CN" dirty="0"/>
              <a:t>Optimal </a:t>
            </a:r>
            <a:r>
              <a:rPr lang="en-GB" altLang="zh-CN" dirty="0"/>
              <a:t>coupling for each bit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EECA4DB-775D-4C76-8AF7-D719C1B60A81}"/>
                  </a:ext>
                </a:extLst>
              </p:cNvPr>
              <p:cNvSpPr txBox="1"/>
              <p:nvPr/>
            </p:nvSpPr>
            <p:spPr>
              <a:xfrm>
                <a:off x="6627582" y="550853"/>
                <a:ext cx="4699003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8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GB" sz="28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GB" sz="2800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r>
                  <a:rPr lang="en-GB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GB" sz="2800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en-GB" sz="28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GB" sz="28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GB" sz="28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GB" sz="2800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=0.4</m:t>
                    </m:r>
                  </m:oMath>
                </a14:m>
                <a:r>
                  <a:rPr lang="en-GB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GB" sz="2800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GB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EECA4DB-775D-4C76-8AF7-D719C1B60A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7582" y="550853"/>
                <a:ext cx="4699003" cy="954107"/>
              </a:xfrm>
              <a:prstGeom prst="rect">
                <a:avLst/>
              </a:prstGeom>
              <a:blipFill>
                <a:blip r:embed="rId2"/>
                <a:stretch>
                  <a:fillRect t="-6369" b="-165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4121822F-D13A-030C-90B6-A95EBA224B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4097523"/>
              </p:ext>
            </p:extLst>
          </p:nvPr>
        </p:nvGraphicFramePr>
        <p:xfrm>
          <a:off x="6389005" y="1690688"/>
          <a:ext cx="5176158" cy="48318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2693">
                  <a:extLst>
                    <a:ext uri="{9D8B030D-6E8A-4147-A177-3AD203B41FA5}">
                      <a16:colId xmlns:a16="http://schemas.microsoft.com/office/drawing/2014/main" val="588486271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427918765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3829122851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4024991601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3695954786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2607436099"/>
                    </a:ext>
                  </a:extLst>
                </a:gridCol>
              </a:tblGrid>
              <a:tr h="805301">
                <a:tc>
                  <a:txBody>
                    <a:bodyPr/>
                    <a:lstStyle/>
                    <a:p>
                      <a:pPr algn="ctr"/>
                      <a:endParaRPr lang="en-GB" sz="4400" b="0" i="1" baseline="300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4833969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.50</a:t>
                      </a:r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.10</a:t>
                      </a:r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5054339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 gridSpan="2" vMerge="1"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 gridSpan="2" vMerge="1"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76830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.00</a:t>
                      </a:r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.40</a:t>
                      </a:r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9800709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 gridSpan="2" vMerge="1"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 gridSpan="2" vMerge="1"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0226613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19416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40068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562A4-555A-D9AC-783F-3FD61A956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Greedy coupling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CAB321-DE0C-C22A-AF56-655BF03390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550805" cy="4351338"/>
              </a:xfrm>
            </p:spPr>
            <p:txBody>
              <a:bodyPr/>
              <a:lstStyle/>
              <a:p>
                <a:r>
                  <a:rPr lang="en-GB" dirty="0"/>
                  <a:t>Couple bit-by-bit </a:t>
                </a:r>
                <a:r>
                  <a:rPr lang="en-GB" dirty="0">
                    <a:solidFill>
                      <a:srgbClr val="FF0000"/>
                    </a:solidFill>
                  </a:rPr>
                  <a:t>independently</a:t>
                </a:r>
                <a:r>
                  <a:rPr lang="en-GB" dirty="0"/>
                  <a:t> for product distributions?</a:t>
                </a:r>
              </a:p>
              <a:p>
                <a:pPr lvl="1"/>
                <a:r>
                  <a:rPr lang="en-US" altLang="zh-CN" dirty="0"/>
                  <a:t>Optimal </a:t>
                </a:r>
                <a:r>
                  <a:rPr lang="en-GB" altLang="zh-CN" dirty="0"/>
                  <a:t>coupling for each bit</a:t>
                </a:r>
              </a:p>
              <a:p>
                <a:endParaRPr lang="en-GB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GB">
                                <a:latin typeface="Cambria Math" panose="02040503050406030204" pitchFamily="18" charset="0"/>
                              </a:rPr>
                              <m:t>Pr</m:t>
                            </m:r>
                          </m:e>
                          <m:lim>
                            <m:d>
                              <m:d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d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∼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𝒞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e>
                    </m:func>
                    <m:r>
                      <a:rPr lang="en-GB" i="1">
                        <a:latin typeface="Cambria Math" panose="02040503050406030204" pitchFamily="18" charset="0"/>
                      </a:rPr>
                      <m:t>=0.2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CAB321-DE0C-C22A-AF56-655BF03390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550805" cy="4351338"/>
              </a:xfrm>
              <a:blipFill>
                <a:blip r:embed="rId2"/>
                <a:stretch>
                  <a:fillRect l="-1978" t="-23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9744903-4627-0466-FF7F-CD24A7D7DF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2785058"/>
              </p:ext>
            </p:extLst>
          </p:nvPr>
        </p:nvGraphicFramePr>
        <p:xfrm>
          <a:off x="6389005" y="1690688"/>
          <a:ext cx="5176158" cy="48318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2693">
                  <a:extLst>
                    <a:ext uri="{9D8B030D-6E8A-4147-A177-3AD203B41FA5}">
                      <a16:colId xmlns:a16="http://schemas.microsoft.com/office/drawing/2014/main" val="588486271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427918765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3829122851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4024991601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3695954786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2607436099"/>
                    </a:ext>
                  </a:extLst>
                </a:gridCol>
              </a:tblGrid>
              <a:tr h="805301">
                <a:tc>
                  <a:txBody>
                    <a:bodyPr/>
                    <a:lstStyle/>
                    <a:p>
                      <a:pPr algn="ctr"/>
                      <a:r>
                        <a:rPr lang="en-GB" sz="4400" b="0" i="1" baseline="-25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Q</a:t>
                      </a:r>
                      <a:r>
                        <a:rPr lang="en-GB" sz="4400" b="0" i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GB" sz="4400" b="0" i="1" baseline="30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4833969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.42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5054339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76830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9800709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0226613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194162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EECA4DB-775D-4C76-8AF7-D719C1B60A81}"/>
                  </a:ext>
                </a:extLst>
              </p:cNvPr>
              <p:cNvSpPr txBox="1"/>
              <p:nvPr/>
            </p:nvSpPr>
            <p:spPr>
              <a:xfrm>
                <a:off x="6627582" y="550853"/>
                <a:ext cx="4699003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r>
                  <a:rPr lang="en-GB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GB" sz="2800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en-GB" sz="28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=0.4</m:t>
                    </m:r>
                  </m:oMath>
                </a14:m>
                <a:r>
                  <a:rPr lang="en-GB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GB" sz="2800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GB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EECA4DB-775D-4C76-8AF7-D719C1B60A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7582" y="550853"/>
                <a:ext cx="4699003" cy="954107"/>
              </a:xfrm>
              <a:prstGeom prst="rect">
                <a:avLst/>
              </a:prstGeom>
              <a:blipFill>
                <a:blip r:embed="rId3"/>
                <a:stretch>
                  <a:fillRect t="-6369" b="-165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95A62F8-5F2F-5935-2E80-15E038762CDE}"/>
                  </a:ext>
                </a:extLst>
              </p:cNvPr>
              <p:cNvSpPr txBox="1"/>
              <p:nvPr/>
            </p:nvSpPr>
            <p:spPr>
              <a:xfrm>
                <a:off x="674462" y="3587540"/>
                <a:ext cx="5002895" cy="27907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2800" b="0" i="0" smtClean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e>
                            <m:lim>
                              <m:d>
                                <m:dPr>
                                  <m:ctrlP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d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∼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𝒞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</m:func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=1−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GB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2800"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e>
                                <m:lim>
                                  <m:d>
                                    <m:dPr>
                                      <m:ctrlP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800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GB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GB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800" i="1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GB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∼</m:t>
                                  </m:r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𝒪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GB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GB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GB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GB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=1−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GB" sz="2800" b="0" i="0" smtClean="0">
                                      <a:latin typeface="Cambria Math" panose="02040503050406030204" pitchFamily="18" charset="0"/>
                                    </a:rPr>
                                    <m:t>TV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800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GB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GB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800" b="0" i="1" smtClean="0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lang="en-GB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95A62F8-5F2F-5935-2E80-15E038762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462" y="3587540"/>
                <a:ext cx="5002895" cy="27907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0981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5AD2DA26-952B-1765-4B5C-C78C29E5D1E9}"/>
              </a:ext>
            </a:extLst>
          </p:cNvPr>
          <p:cNvGrpSpPr/>
          <p:nvPr/>
        </p:nvGrpSpPr>
        <p:grpSpPr>
          <a:xfrm>
            <a:off x="838200" y="1799228"/>
            <a:ext cx="10515600" cy="1684636"/>
            <a:chOff x="838200" y="1799228"/>
            <a:chExt cx="10515600" cy="1684636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ED97BF0-158F-A235-93EE-033D06F026DF}"/>
                </a:ext>
              </a:extLst>
            </p:cNvPr>
            <p:cNvGrpSpPr/>
            <p:nvPr/>
          </p:nvGrpSpPr>
          <p:grpSpPr>
            <a:xfrm>
              <a:off x="838200" y="1799228"/>
              <a:ext cx="10515600" cy="1684636"/>
              <a:chOff x="838200" y="1799228"/>
              <a:chExt cx="10515600" cy="168463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Rectangle: Rounded Corners 3">
                    <a:extLst>
                      <a:ext uri="{FF2B5EF4-FFF2-40B4-BE49-F238E27FC236}">
                        <a16:creationId xmlns:a16="http://schemas.microsoft.com/office/drawing/2014/main" id="{8590E6A8-C603-E801-0287-5484820979C3}"/>
                      </a:ext>
                    </a:extLst>
                  </p:cNvPr>
                  <p:cNvSpPr/>
                  <p:nvPr/>
                </p:nvSpPr>
                <p:spPr>
                  <a:xfrm>
                    <a:off x="838200" y="1799228"/>
                    <a:ext cx="10515600" cy="1684636"/>
                  </a:xfrm>
                  <a:prstGeom prst="roundRect">
                    <a:avLst/>
                  </a:prstGeom>
                  <a:solidFill>
                    <a:schemeClr val="bg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3600" dirty="0">
                        <a:solidFill>
                          <a:schemeClr val="tx1"/>
                        </a:solidFill>
                      </a:rPr>
                      <a:t>Optimal coupling			Greedy coupling</a:t>
                    </a:r>
                  </a:p>
                  <a:p>
                    <a:pPr algn="ctr"/>
                    <a14:m>
                      <m:oMath xmlns:m="http://schemas.openxmlformats.org/officeDocument/2006/math">
                        <m:func>
                          <m:funcPr>
                            <m:ctrlPr>
                              <a:rPr lang="en-GB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GB" sz="3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GB" sz="36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</m:e>
                              <m:lim>
                                <m:r>
                                  <a:rPr lang="en-GB" sz="3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𝒪</m:t>
                                </m:r>
                              </m:lim>
                            </m:limLow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GB" sz="3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3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GB" sz="3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GB" sz="3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d>
                          </m:e>
                        </m:func>
                      </m:oMath>
                    </a14:m>
                    <a:r>
                      <a:rPr lang="en-GB" sz="3600" dirty="0">
                        <a:solidFill>
                          <a:schemeClr val="tx1"/>
                        </a:solidFill>
                      </a:rPr>
                      <a:t>		</a:t>
                    </a:r>
                    <a14:m>
                      <m:oMath xmlns:m="http://schemas.openxmlformats.org/officeDocument/2006/math">
                        <m:r>
                          <a:rPr lang="en-GB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a14:m>
                    <a:r>
                      <a:rPr lang="en-GB" sz="3600" dirty="0">
                        <a:solidFill>
                          <a:schemeClr val="tx1"/>
                        </a:solidFill>
                      </a:rPr>
                      <a:t>	 	</a:t>
                    </a:r>
                    <a14:m>
                      <m:oMath xmlns:m="http://schemas.openxmlformats.org/officeDocument/2006/math">
                        <m:func>
                          <m:funcPr>
                            <m:ctrlPr>
                              <a:rPr lang="en-GB" sz="3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GB" sz="3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GB" sz="36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</m:e>
                              <m:lim>
                                <m:r>
                                  <a:rPr lang="en-GB" sz="3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𝒞</m:t>
                                </m:r>
                              </m:lim>
                            </m:limLow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GB" sz="3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3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GB" sz="3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GB" sz="3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d>
                          </m:e>
                        </m:func>
                      </m:oMath>
                    </a14:m>
                    <a:endParaRPr lang="en-GB" sz="3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" name="Rectangle: Rounded Corners 3">
                    <a:extLst>
                      <a:ext uri="{FF2B5EF4-FFF2-40B4-BE49-F238E27FC236}">
                        <a16:creationId xmlns:a16="http://schemas.microsoft.com/office/drawing/2014/main" id="{8590E6A8-C603-E801-0287-5484820979C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8200" y="1799228"/>
                    <a:ext cx="10515600" cy="1684636"/>
                  </a:xfrm>
                  <a:prstGeom prst="round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D639F80-91DD-6E22-2361-BD604CAD892E}"/>
                  </a:ext>
                </a:extLst>
              </p:cNvPr>
              <p:cNvSpPr txBox="1"/>
              <p:nvPr/>
            </p:nvSpPr>
            <p:spPr>
              <a:xfrm>
                <a:off x="6016752" y="2243606"/>
                <a:ext cx="42976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3200" dirty="0"/>
                  <a:t>?</a:t>
                </a: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C31A54A-8243-699C-A014-FE812AAFA828}"/>
                </a:ext>
              </a:extLst>
            </p:cNvPr>
            <p:cNvSpPr txBox="1"/>
            <p:nvPr/>
          </p:nvSpPr>
          <p:spPr>
            <a:xfrm>
              <a:off x="6016752" y="2243606"/>
              <a:ext cx="42976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dirty="0"/>
                <a:t>?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9F1F24B-A25C-314A-7604-3553ED744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Temptation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BA9090E9-7EEF-AE63-D643-CDF65CE348CC}"/>
                  </a:ext>
                </a:extLst>
              </p:cNvPr>
              <p:cNvSpPr/>
              <p:nvPr/>
            </p:nvSpPr>
            <p:spPr>
              <a:xfrm>
                <a:off x="838200" y="3638995"/>
                <a:ext cx="10515600" cy="285388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30400" indent="-230400">
                  <a:buFont typeface="Arial" panose="020B0604020202020204" pitchFamily="34" charset="0"/>
                  <a:buChar char="•"/>
                </a:pPr>
                <a:r>
                  <a:rPr lang="en-GB" sz="2800" b="1" u="sng" dirty="0">
                    <a:solidFill>
                      <a:schemeClr val="tx1"/>
                    </a:solidFill>
                  </a:rPr>
                  <a:t>Example.</a:t>
                </a:r>
                <a:r>
                  <a:rPr lang="en-GB" sz="2800" dirty="0">
                    <a:solidFill>
                      <a:schemeClr val="tx1"/>
                    </a:solidFill>
                  </a:rPr>
                  <a:t> </a:t>
                </a:r>
                <a:r>
                  <a:rPr lang="en-GB" sz="2800" dirty="0">
                    <a:solidFill>
                      <a:prstClr val="black"/>
                    </a:solidFill>
                  </a:rPr>
                  <a:t>Consider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GB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r>
                  <a:rPr lang="en-GB" sz="2800" dirty="0">
                    <a:solidFill>
                      <a:prstClr val="black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GB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=0.5+</m:t>
                    </m:r>
                    <m:r>
                      <a:rPr lang="en-GB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.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0" lang="en-GB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GB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GB" sz="2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Pr</m:t>
                              </m:r>
                            </m:e>
                            <m:lim>
                              <m:r>
                                <a:rPr kumimoji="0" lang="en-GB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𝒪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0" lang="en-GB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GB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𝑋</m:t>
                              </m:r>
                              <m:r>
                                <a:rPr kumimoji="0" lang="en-GB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≠</m:t>
                              </m:r>
                              <m:r>
                                <a:rPr kumimoji="0" lang="en-GB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𝑌</m:t>
                              </m:r>
                            </m:e>
                          </m:d>
                        </m:e>
                      </m:func>
                      <m:r>
                        <a:rPr kumimoji="0" lang="en-GB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GB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GB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𝑑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0" lang="en-GB" sz="2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TV</m:t>
                          </m:r>
                        </m:sub>
                      </m:sSub>
                      <m:d>
                        <m:dPr>
                          <m:ctrlPr>
                            <a:rPr kumimoji="0" lang="en-GB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GB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  <m:r>
                            <a:rPr kumimoji="0" lang="en-GB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en-GB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𝑄</m:t>
                          </m:r>
                        </m:e>
                      </m:d>
                      <m:r>
                        <a:rPr kumimoji="0" lang="en-GB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∼</m:t>
                      </m:r>
                      <m:rad>
                        <m:radPr>
                          <m:degHide m:val="on"/>
                          <m:ctrlPr>
                            <a:rPr kumimoji="0" lang="en-GB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kumimoji="0" lang="en-GB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GB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num>
                            <m:den>
                              <m:r>
                                <a:rPr kumimoji="0" lang="en-GB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𝜋</m:t>
                              </m:r>
                            </m:den>
                          </m:f>
                        </m:e>
                      </m:rad>
                      <m:rad>
                        <m:radPr>
                          <m:degHide m:val="on"/>
                          <m:ctrlPr>
                            <a:rPr kumimoji="0" lang="en-GB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radPr>
                        <m:deg/>
                        <m:e>
                          <m:r>
                            <a:rPr kumimoji="0" lang="en-GB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e>
                      </m:rad>
                      <m:r>
                        <a:rPr kumimoji="0" lang="en-GB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𝛿</m:t>
                      </m:r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28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e>
                            <m:lim>
                              <m:r>
                                <a:rPr lang="en-GB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𝒞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GB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GB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GB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</m:func>
                      <m:r>
                        <a:rPr lang="en-GB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BA9090E9-7EEF-AE63-D643-CDF65CE348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638995"/>
                <a:ext cx="10515600" cy="285388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B709AB0E-DDD5-4D34-2777-CB67A2912186}"/>
              </a:ext>
            </a:extLst>
          </p:cNvPr>
          <p:cNvSpPr/>
          <p:nvPr/>
        </p:nvSpPr>
        <p:spPr>
          <a:xfrm>
            <a:off x="7208367" y="115780"/>
            <a:ext cx="4145433" cy="15749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Not even a constant approximate!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9FA98AA4-5CEC-6428-888C-DFF817ED1461}"/>
                  </a:ext>
                </a:extLst>
              </p:cNvPr>
              <p:cNvSpPr/>
              <p:nvPr/>
            </p:nvSpPr>
            <p:spPr>
              <a:xfrm>
                <a:off x="838200" y="1799228"/>
                <a:ext cx="10515600" cy="1684636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600" dirty="0">
                    <a:solidFill>
                      <a:schemeClr val="tx1"/>
                    </a:solidFill>
                  </a:rPr>
                  <a:t>Optimal coupling			Greedy coupling</a:t>
                </a:r>
              </a:p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GB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GB" sz="3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GB" sz="3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e>
                          <m:lim>
                            <m:r>
                              <a:rPr lang="en-GB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𝒪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GB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GB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GB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e>
                    </m:func>
                  </m:oMath>
                </a14:m>
                <a:r>
                  <a:rPr lang="en-GB" sz="3600" dirty="0">
                    <a:solidFill>
                      <a:schemeClr val="tx1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a:rPr lang="en-GB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GB" sz="3600" dirty="0">
                    <a:solidFill>
                      <a:schemeClr val="tx1"/>
                    </a:solidFill>
                  </a:rPr>
                  <a:t>	 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GB" sz="3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GB" sz="3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e>
                          <m:lim>
                            <m:r>
                              <a:rPr lang="en-GB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𝒞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GB" sz="3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3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GB" sz="3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GB" sz="3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e>
                    </m:func>
                  </m:oMath>
                </a14:m>
                <a:endParaRPr lang="en-GB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9FA98AA4-5CEC-6428-888C-DFF817ED14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99228"/>
                <a:ext cx="10515600" cy="1684636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933A57D0-7661-F4E1-24EB-4D00B45B53E1}"/>
              </a:ext>
            </a:extLst>
          </p:cNvPr>
          <p:cNvGrpSpPr/>
          <p:nvPr/>
        </p:nvGrpSpPr>
        <p:grpSpPr>
          <a:xfrm>
            <a:off x="838200" y="1799228"/>
            <a:ext cx="10515600" cy="1684636"/>
            <a:chOff x="838200" y="1799228"/>
            <a:chExt cx="10515600" cy="168463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: Rounded Corners 12">
                  <a:extLst>
                    <a:ext uri="{FF2B5EF4-FFF2-40B4-BE49-F238E27FC236}">
                      <a16:creationId xmlns:a16="http://schemas.microsoft.com/office/drawing/2014/main" id="{4258AFBB-FAB8-09D4-3D9C-5DE94BAD19EC}"/>
                    </a:ext>
                  </a:extLst>
                </p:cNvPr>
                <p:cNvSpPr/>
                <p:nvPr/>
              </p:nvSpPr>
              <p:spPr>
                <a:xfrm>
                  <a:off x="838200" y="1799228"/>
                  <a:ext cx="10515600" cy="1684636"/>
                </a:xfrm>
                <a:prstGeom prst="round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3600" dirty="0">
                      <a:solidFill>
                        <a:schemeClr val="tx1"/>
                      </a:solidFill>
                    </a:rPr>
                    <a:t>Optimal coupling			Greedy coupling</a:t>
                  </a:r>
                </a:p>
                <a:p>
                  <a:pPr algn="ctr"/>
                  <a14:m>
                    <m:oMath xmlns:m="http://schemas.openxmlformats.org/officeDocument/2006/math">
                      <m:func>
                        <m:funcPr>
                          <m:ctrlPr>
                            <a:rPr lang="en-GB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3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e>
                            <m:lim>
                              <m:r>
                                <a:rPr lang="en-GB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𝒪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GB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GB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GB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</m:func>
                    </m:oMath>
                  </a14:m>
                  <a:r>
                    <a:rPr lang="en-GB" sz="3600" dirty="0">
                      <a:solidFill>
                        <a:schemeClr val="tx1"/>
                      </a:solidFill>
                    </a:rPr>
                    <a:t>		</a:t>
                  </a:r>
                  <a14:m>
                    <m:oMath xmlns:m="http://schemas.openxmlformats.org/officeDocument/2006/math">
                      <m:r>
                        <a:rPr lang="en-GB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</m:oMath>
                  </a14:m>
                  <a:r>
                    <a:rPr lang="en-GB" sz="3600" dirty="0">
                      <a:solidFill>
                        <a:schemeClr val="tx1"/>
                      </a:solidFill>
                    </a:rPr>
                    <a:t>	 	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GB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3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e>
                            <m:lim>
                              <m:r>
                                <a:rPr lang="en-GB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𝒞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GB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GB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GB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</m:func>
                    </m:oMath>
                  </a14:m>
                  <a:endParaRPr lang="en-GB" sz="3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Rectangle: Rounded Corners 12">
                  <a:extLst>
                    <a:ext uri="{FF2B5EF4-FFF2-40B4-BE49-F238E27FC236}">
                      <a16:creationId xmlns:a16="http://schemas.microsoft.com/office/drawing/2014/main" id="{4258AFBB-FAB8-09D4-3D9C-5DE94BAD19E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00" y="1799228"/>
                  <a:ext cx="10515600" cy="1684636"/>
                </a:xfrm>
                <a:prstGeom prst="round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21E4E96-DFA2-3349-61BC-71B8A04C2483}"/>
                </a:ext>
              </a:extLst>
            </p:cNvPr>
            <p:cNvSpPr txBox="1"/>
            <p:nvPr/>
          </p:nvSpPr>
          <p:spPr>
            <a:xfrm>
              <a:off x="6016752" y="2243606"/>
              <a:ext cx="42976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dirty="0"/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8219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EBD6E-EEC7-AE93-95CC-246DFB07A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Greedy coupling is not that bad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CC955E9-BD23-3F81-2BC6-944D13574227}"/>
                  </a:ext>
                </a:extLst>
              </p:cNvPr>
              <p:cNvSpPr txBox="1"/>
              <p:nvPr/>
            </p:nvSpPr>
            <p:spPr>
              <a:xfrm>
                <a:off x="1866900" y="2030985"/>
                <a:ext cx="1952625" cy="7332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32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32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320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e>
                            <m:lim>
                              <m:r>
                                <a:rPr lang="en-GB" sz="3200" i="1">
                                  <a:latin typeface="Cambria Math" panose="02040503050406030204" pitchFamily="18" charset="0"/>
                                </a:rPr>
                                <m:t>𝒪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GB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32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GB" sz="3200" i="1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GB" sz="32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CC955E9-BD23-3F81-2BC6-944D135742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6900" y="2030985"/>
                <a:ext cx="1952625" cy="73321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C41324B-E9C7-C818-607D-0762D71B5333}"/>
                  </a:ext>
                </a:extLst>
              </p:cNvPr>
              <p:cNvSpPr txBox="1"/>
              <p:nvPr/>
            </p:nvSpPr>
            <p:spPr>
              <a:xfrm>
                <a:off x="3819525" y="2030985"/>
                <a:ext cx="3381375" cy="7973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≥</m:t>
                      </m:r>
                      <m:func>
                        <m:func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32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func>
                            <m:funcPr>
                              <m:ctrlPr>
                                <a:rPr lang="en-GB" sz="3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GB" sz="3200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3200"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e>
                                <m:lim>
                                  <m:sSub>
                                    <m:sSubPr>
                                      <m:ctrlPr>
                                        <a:rPr lang="en-GB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3200" i="1" smtClean="0">
                                          <a:latin typeface="Cambria Math" panose="02040503050406030204" pitchFamily="18" charset="0"/>
                                        </a:rPr>
                                        <m:t>𝒪</m:t>
                                      </m:r>
                                    </m:e>
                                    <m:sub>
                                      <m:r>
                                        <a:rPr lang="en-GB" sz="32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GB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32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GB" sz="32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sz="3200" i="1">
                                      <a:latin typeface="Cambria Math" panose="02040503050406030204" pitchFamily="18" charset="0"/>
                                    </a:rPr>
                                    <m:t>≠</m:t>
                                  </m:r>
                                  <m:sSub>
                                    <m:sSubPr>
                                      <m:ctrlPr>
                                        <a:rPr lang="en-GB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3200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GB" sz="32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C41324B-E9C7-C818-607D-0762D71B5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9525" y="2030985"/>
                <a:ext cx="3381375" cy="7973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697DE16-8FEE-C1B0-DAE1-51D3E4EA264A}"/>
                  </a:ext>
                </a:extLst>
              </p:cNvPr>
              <p:cNvSpPr txBox="1"/>
              <p:nvPr/>
            </p:nvSpPr>
            <p:spPr>
              <a:xfrm>
                <a:off x="7200900" y="2030985"/>
                <a:ext cx="300990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≥</m:t>
                      </m:r>
                      <m:func>
                        <m:funcPr>
                          <m:ctrlPr>
                            <a:rPr lang="en-GB" sz="3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320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sSub>
                            <m:sSubPr>
                              <m:ctrlP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GB" sz="3200" b="0" i="0" smtClean="0">
                                  <a:latin typeface="Cambria Math" panose="02040503050406030204" pitchFamily="18" charset="0"/>
                                </a:rPr>
                                <m:t>TV</m:t>
                              </m:r>
                            </m:sub>
                          </m:sSub>
                          <m:d>
                            <m:dPr>
                              <m:ctrlP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32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GB" sz="3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GB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3200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GB" sz="3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697DE16-8FEE-C1B0-DAE1-51D3E4EA26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0900" y="2030985"/>
                <a:ext cx="3009900" cy="584775"/>
              </a:xfrm>
              <a:prstGeom prst="rect">
                <a:avLst/>
              </a:prstGeom>
              <a:blipFill>
                <a:blip r:embed="rId4"/>
                <a:stretch>
                  <a:fillRect r="-46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56351CD-21A9-9944-A430-ABF8BCF6DA79}"/>
                  </a:ext>
                </a:extLst>
              </p:cNvPr>
              <p:cNvSpPr txBox="1"/>
              <p:nvPr/>
            </p:nvSpPr>
            <p:spPr>
              <a:xfrm>
                <a:off x="3819525" y="2030985"/>
                <a:ext cx="3381375" cy="7973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func>
                        <m:funcPr>
                          <m:ctrlPr>
                            <a:rPr lang="en-GB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32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func>
                            <m:funcPr>
                              <m:ctrlPr>
                                <a:rPr lang="en-GB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GB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32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e>
                                <m:lim>
                                  <m:sSub>
                                    <m:sSubPr>
                                      <m:ctrlPr>
                                        <a:rPr lang="en-GB" sz="32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320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𝒪</m:t>
                                      </m:r>
                                    </m:e>
                                    <m:sub>
                                      <m:r>
                                        <a:rPr lang="en-GB" sz="32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GB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32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3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GB" sz="32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≠</m:t>
                                  </m:r>
                                  <m:sSub>
                                    <m:sSubPr>
                                      <m:ctrlPr>
                                        <a:rPr lang="en-GB" sz="32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3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GB" sz="32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GB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56351CD-21A9-9944-A430-ABF8BCF6DA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9525" y="2030985"/>
                <a:ext cx="3381375" cy="7973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09C161E-A1B0-9DF6-87BF-2E84671B508B}"/>
                  </a:ext>
                </a:extLst>
              </p:cNvPr>
              <p:cNvSpPr txBox="1"/>
              <p:nvPr/>
            </p:nvSpPr>
            <p:spPr>
              <a:xfrm>
                <a:off x="7200900" y="2030984"/>
                <a:ext cx="300990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func>
                        <m:funcPr>
                          <m:ctrlPr>
                            <a:rPr lang="en-GB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32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sSub>
                            <m:sSubPr>
                              <m:ctrlPr>
                                <a:rPr lang="en-GB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GB" sz="32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TV</m:t>
                              </m:r>
                            </m:sub>
                          </m:sSub>
                          <m:d>
                            <m:dPr>
                              <m:ctrlPr>
                                <a:rPr lang="en-GB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3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3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GB" sz="3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GB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GB" sz="3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3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GB" sz="3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GB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09C161E-A1B0-9DF6-87BF-2E84671B50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0900" y="2030984"/>
                <a:ext cx="3009900" cy="584775"/>
              </a:xfrm>
              <a:prstGeom prst="rect">
                <a:avLst/>
              </a:prstGeom>
              <a:blipFill>
                <a:blip r:embed="rId6"/>
                <a:stretch>
                  <a:fillRect r="-46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0804F16D-B6BB-BC07-30BA-B4EA62799D46}"/>
              </a:ext>
            </a:extLst>
          </p:cNvPr>
          <p:cNvSpPr/>
          <p:nvPr/>
        </p:nvSpPr>
        <p:spPr>
          <a:xfrm>
            <a:off x="1981200" y="1386299"/>
            <a:ext cx="4758081" cy="6729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Projection of coupling is a coupling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27012ED-0F13-55ED-2910-61A06E68D6CD}"/>
              </a:ext>
            </a:extLst>
          </p:cNvPr>
          <p:cNvSpPr/>
          <p:nvPr/>
        </p:nvSpPr>
        <p:spPr>
          <a:xfrm>
            <a:off x="6023076" y="1389047"/>
            <a:ext cx="2880513" cy="6729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Coupling lemma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B625B8D-F7C7-C023-FA71-BDA24127E94D}"/>
                  </a:ext>
                </a:extLst>
              </p:cNvPr>
              <p:cNvSpPr txBox="1"/>
              <p:nvPr/>
            </p:nvSpPr>
            <p:spPr>
              <a:xfrm>
                <a:off x="147981" y="3360781"/>
                <a:ext cx="2171700" cy="7330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32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32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320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e>
                            <m:lim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𝒞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GB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32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GB" sz="3200" i="1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GB" sz="32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B625B8D-F7C7-C023-FA71-BDA24127E9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981" y="3360781"/>
                <a:ext cx="2171700" cy="7330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604FBF2-02A4-D6A1-BBB9-ABA95D076C07}"/>
                  </a:ext>
                </a:extLst>
              </p:cNvPr>
              <p:cNvSpPr txBox="1"/>
              <p:nvPr/>
            </p:nvSpPr>
            <p:spPr>
              <a:xfrm>
                <a:off x="1981200" y="2929186"/>
                <a:ext cx="3381375" cy="14366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≤</m:t>
                      </m:r>
                      <m:nary>
                        <m:naryPr>
                          <m:chr m:val="∑"/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unc>
                            <m:funcPr>
                              <m:ctrlPr>
                                <a:rPr lang="en-GB" sz="3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GB" sz="3200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3200"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e>
                                <m:lim>
                                  <m:sSub>
                                    <m:sSubPr>
                                      <m:ctrlPr>
                                        <a:rPr lang="en-GB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3200" i="1">
                                          <a:latin typeface="Cambria Math" panose="02040503050406030204" pitchFamily="18" charset="0"/>
                                        </a:rPr>
                                        <m:t>𝒞</m:t>
                                      </m:r>
                                    </m:e>
                                    <m:sub>
                                      <m:r>
                                        <a:rPr lang="en-GB" sz="3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GB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32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GB" sz="3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sz="3200" i="1">
                                      <a:latin typeface="Cambria Math" panose="02040503050406030204" pitchFamily="18" charset="0"/>
                                    </a:rPr>
                                    <m:t>≠</m:t>
                                  </m:r>
                                  <m:sSub>
                                    <m:sSubPr>
                                      <m:ctrlPr>
                                        <a:rPr lang="en-GB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3200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GB" sz="3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604FBF2-02A4-D6A1-BBB9-ABA95D076C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2929186"/>
                <a:ext cx="3381375" cy="14366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98973E6-FBAA-3CB7-5737-7FDFCA978DFA}"/>
                  </a:ext>
                </a:extLst>
              </p:cNvPr>
              <p:cNvSpPr txBox="1"/>
              <p:nvPr/>
            </p:nvSpPr>
            <p:spPr>
              <a:xfrm>
                <a:off x="5139081" y="2929186"/>
                <a:ext cx="3200400" cy="14366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GB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GB" sz="3200">
                                  <a:latin typeface="Cambria Math" panose="02040503050406030204" pitchFamily="18" charset="0"/>
                                </a:rPr>
                                <m:t>TV</m:t>
                              </m:r>
                            </m:sub>
                          </m:sSub>
                          <m:d>
                            <m:dPr>
                              <m:ctrlPr>
                                <a:rPr lang="en-GB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32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GB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GB" sz="3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GB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3200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GB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98973E6-FBAA-3CB7-5737-7FDFCA978D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9081" y="2929186"/>
                <a:ext cx="3200400" cy="14366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D1473FC-35FF-AA06-D6AB-E07B20134554}"/>
                  </a:ext>
                </a:extLst>
              </p:cNvPr>
              <p:cNvSpPr txBox="1"/>
              <p:nvPr/>
            </p:nvSpPr>
            <p:spPr>
              <a:xfrm>
                <a:off x="8181975" y="3355135"/>
                <a:ext cx="3676648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𝑛</m:t>
                      </m:r>
                      <m:func>
                        <m:funcPr>
                          <m:ctrlPr>
                            <a:rPr lang="en-GB" sz="3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320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sSub>
                            <m:sSubPr>
                              <m:ctrlPr>
                                <a:rPr lang="en-GB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GB" sz="3200">
                                  <a:latin typeface="Cambria Math" panose="02040503050406030204" pitchFamily="18" charset="0"/>
                                </a:rPr>
                                <m:t>TV</m:t>
                              </m:r>
                            </m:sub>
                          </m:sSub>
                          <m:d>
                            <m:dPr>
                              <m:ctrlPr>
                                <a:rPr lang="en-GB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32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GB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GB" sz="3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GB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3200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GB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D1473FC-35FF-AA06-D6AB-E07B201345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1975" y="3355135"/>
                <a:ext cx="3676648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1DFE84A-ED7F-72FB-A2A6-D64FEE9EE4E2}"/>
                  </a:ext>
                </a:extLst>
              </p:cNvPr>
              <p:cNvSpPr txBox="1"/>
              <p:nvPr/>
            </p:nvSpPr>
            <p:spPr>
              <a:xfrm>
                <a:off x="1981200" y="2925574"/>
                <a:ext cx="3381375" cy="14366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nary>
                        <m:naryPr>
                          <m:chr m:val="∑"/>
                          <m:ctrlPr>
                            <a:rPr lang="en-GB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unc>
                            <m:funcPr>
                              <m:ctrlPr>
                                <a:rPr lang="en-GB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GB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32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e>
                                <m:lim>
                                  <m:sSub>
                                    <m:sSubPr>
                                      <m:ctrlPr>
                                        <a:rPr lang="en-GB" sz="3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3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𝒞</m:t>
                                      </m:r>
                                    </m:e>
                                    <m:sub>
                                      <m:r>
                                        <a:rPr lang="en-GB" sz="3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GB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3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3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GB" sz="3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≠</m:t>
                                  </m:r>
                                  <m:sSub>
                                    <m:sSubPr>
                                      <m:ctrlPr>
                                        <a:rPr lang="en-GB" sz="3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3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GB" sz="3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GB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1DFE84A-ED7F-72FB-A2A6-D64FEE9EE4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2925574"/>
                <a:ext cx="3381375" cy="14366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60E3DEA-2933-9BEA-6C9C-DEDBF98D27B0}"/>
                  </a:ext>
                </a:extLst>
              </p:cNvPr>
              <p:cNvSpPr txBox="1"/>
              <p:nvPr/>
            </p:nvSpPr>
            <p:spPr>
              <a:xfrm>
                <a:off x="5139081" y="2932798"/>
                <a:ext cx="3200400" cy="14366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GB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GB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GB" sz="32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TV</m:t>
                              </m:r>
                            </m:sub>
                          </m:sSub>
                          <m:d>
                            <m:dPr>
                              <m:ctrlPr>
                                <a:rPr lang="en-GB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GB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GB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GB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GB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GB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60E3DEA-2933-9BEA-6C9C-DEDBF98D27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9081" y="2932798"/>
                <a:ext cx="3200400" cy="143667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97B091C-C573-F506-F9D6-2A96564899F2}"/>
                  </a:ext>
                </a:extLst>
              </p:cNvPr>
              <p:cNvSpPr txBox="1"/>
              <p:nvPr/>
            </p:nvSpPr>
            <p:spPr>
              <a:xfrm>
                <a:off x="8181975" y="3351256"/>
                <a:ext cx="3676648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GB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func>
                        <m:funcPr>
                          <m:ctrlPr>
                            <a:rPr lang="en-GB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32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sSub>
                            <m:sSubPr>
                              <m:ctrlPr>
                                <a:rPr lang="en-GB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GB" sz="32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TV</m:t>
                              </m:r>
                            </m:sub>
                          </m:sSub>
                          <m:d>
                            <m:dPr>
                              <m:ctrlPr>
                                <a:rPr lang="en-GB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GB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GB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GB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GB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GB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97B091C-C573-F506-F9D6-2A96564899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1975" y="3351256"/>
                <a:ext cx="3676648" cy="58477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 31">
            <a:extLst>
              <a:ext uri="{FF2B5EF4-FFF2-40B4-BE49-F238E27FC236}">
                <a16:creationId xmlns:a16="http://schemas.microsoft.com/office/drawing/2014/main" id="{CC439582-8057-1543-F900-F3FC50ACC61E}"/>
              </a:ext>
            </a:extLst>
          </p:cNvPr>
          <p:cNvSpPr/>
          <p:nvPr/>
        </p:nvSpPr>
        <p:spPr>
          <a:xfrm>
            <a:off x="1125321" y="4501180"/>
            <a:ext cx="2880513" cy="6729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Union bound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FE5BA3C-E347-33B9-E8EF-E94487F8CAC1}"/>
              </a:ext>
            </a:extLst>
          </p:cNvPr>
          <p:cNvSpPr/>
          <p:nvPr/>
        </p:nvSpPr>
        <p:spPr>
          <a:xfrm>
            <a:off x="4005834" y="4497568"/>
            <a:ext cx="2880513" cy="6729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Optimal coupling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B2CD50A-3C35-8ECA-15AF-41E4E38F8C39}"/>
                  </a:ext>
                </a:extLst>
              </p:cNvPr>
              <p:cNvSpPr txBox="1"/>
              <p:nvPr/>
            </p:nvSpPr>
            <p:spPr>
              <a:xfrm>
                <a:off x="2936976" y="4424767"/>
                <a:ext cx="6172200" cy="10175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type m:val="lin"/>
                          <m:ctrlPr>
                            <a:rPr lang="en-GB" sz="3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GB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GB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32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e>
                                <m:lim>
                                  <m:r>
                                    <a:rPr lang="en-GB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𝒪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GB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GB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≠</m:t>
                                  </m:r>
                                  <m:r>
                                    <a:rPr lang="en-GB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GB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GB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32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e>
                                <m:lim>
                                  <m:r>
                                    <a:rPr lang="en-GB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𝒞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GB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GB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≠</m:t>
                                  </m:r>
                                  <m:r>
                                    <a:rPr lang="en-GB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d>
                            </m:e>
                          </m:func>
                        </m:den>
                      </m:f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B2CD50A-3C35-8ECA-15AF-41E4E38F8C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6976" y="4424767"/>
                <a:ext cx="6172200" cy="101752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>
            <a:extLst>
              <a:ext uri="{FF2B5EF4-FFF2-40B4-BE49-F238E27FC236}">
                <a16:creationId xmlns:a16="http://schemas.microsoft.com/office/drawing/2014/main" id="{BDF2F4B6-F23A-CE71-591A-3A380346B9AF}"/>
              </a:ext>
            </a:extLst>
          </p:cNvPr>
          <p:cNvSpPr/>
          <p:nvPr/>
        </p:nvSpPr>
        <p:spPr>
          <a:xfrm>
            <a:off x="7558582" y="5344687"/>
            <a:ext cx="4398417" cy="8433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We estimate this!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E994FCE-636E-7592-D88A-7E896D49E9C7}"/>
              </a:ext>
            </a:extLst>
          </p:cNvPr>
          <p:cNvSpPr/>
          <p:nvPr/>
        </p:nvSpPr>
        <p:spPr>
          <a:xfrm>
            <a:off x="5867894" y="2697735"/>
            <a:ext cx="3381375" cy="6729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</a:rPr>
              <a:t>(not necessarily optimal)</a:t>
            </a:r>
          </a:p>
        </p:txBody>
      </p:sp>
    </p:spTree>
    <p:extLst>
      <p:ext uri="{BB962C8B-B14F-4D97-AF65-F5344CB8AC3E}">
        <p14:creationId xmlns:p14="http://schemas.microsoft.com/office/powerpoint/2010/main" val="215795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6" grpId="0"/>
      <p:bldP spid="17" grpId="0"/>
      <p:bldP spid="17" grpId="1"/>
      <p:bldP spid="18" grpId="0"/>
      <p:bldP spid="18" grpId="1"/>
      <p:bldP spid="19" grpId="0" animBg="1"/>
      <p:bldP spid="19" grpId="1" animBg="1"/>
      <p:bldP spid="20" grpId="0" animBg="1"/>
      <p:bldP spid="20" grpId="1" animBg="1"/>
      <p:bldP spid="22" grpId="0"/>
      <p:bldP spid="24" grpId="0"/>
      <p:bldP spid="26" grpId="0"/>
      <p:bldP spid="28" grpId="0"/>
      <p:bldP spid="29" grpId="0"/>
      <p:bldP spid="29" grpId="1"/>
      <p:bldP spid="30" grpId="0"/>
      <p:bldP spid="30" grpId="1"/>
      <p:bldP spid="31" grpId="0"/>
      <p:bldP spid="31" grpId="1"/>
      <p:bldP spid="32" grpId="0" animBg="1"/>
      <p:bldP spid="32" grpId="1" animBg="1"/>
      <p:bldP spid="33" grpId="0" animBg="1"/>
      <p:bldP spid="33" grpId="1" animBg="1"/>
      <p:bldP spid="35" grpId="0"/>
      <p:bldP spid="36" grpId="0" animBg="1"/>
      <p:bldP spid="3" grpId="0" animBg="1"/>
      <p:bldP spid="3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6A80B-B2C2-58D7-F24C-687B64E5D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Total variation distance </a:t>
            </a:r>
            <a:r>
              <a:rPr lang="en-GB" sz="2400" dirty="0"/>
              <a:t>(aka. statistical distance)</a:t>
            </a:r>
            <a:endParaRPr lang="en-GB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A6BBD33-FEA1-0803-6626-4D68B86319AD}"/>
              </a:ext>
            </a:extLst>
          </p:cNvPr>
          <p:cNvSpPr/>
          <p:nvPr/>
        </p:nvSpPr>
        <p:spPr>
          <a:xfrm>
            <a:off x="2324114" y="4901184"/>
            <a:ext cx="621790" cy="922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20E324-EBE6-3B03-2C30-4F5E11121031}"/>
              </a:ext>
            </a:extLst>
          </p:cNvPr>
          <p:cNvSpPr/>
          <p:nvPr/>
        </p:nvSpPr>
        <p:spPr>
          <a:xfrm>
            <a:off x="2945904" y="4105656"/>
            <a:ext cx="621790" cy="1718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81053F-F1BF-E954-8A72-2652A8D85661}"/>
              </a:ext>
            </a:extLst>
          </p:cNvPr>
          <p:cNvSpPr/>
          <p:nvPr/>
        </p:nvSpPr>
        <p:spPr>
          <a:xfrm>
            <a:off x="3567694" y="2944369"/>
            <a:ext cx="621790" cy="28794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3DFA14E-2AFE-F83F-BB12-18098CBB13D3}"/>
              </a:ext>
            </a:extLst>
          </p:cNvPr>
          <p:cNvSpPr/>
          <p:nvPr/>
        </p:nvSpPr>
        <p:spPr>
          <a:xfrm>
            <a:off x="4189484" y="2551176"/>
            <a:ext cx="621790" cy="32725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73AC969-A19F-4F3F-7FAB-3978F1A14183}"/>
              </a:ext>
            </a:extLst>
          </p:cNvPr>
          <p:cNvSpPr/>
          <p:nvPr/>
        </p:nvSpPr>
        <p:spPr>
          <a:xfrm>
            <a:off x="4811274" y="3264408"/>
            <a:ext cx="621790" cy="2559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A9892A8-8D08-CCF6-E03B-A2D07F463795}"/>
              </a:ext>
            </a:extLst>
          </p:cNvPr>
          <p:cNvSpPr/>
          <p:nvPr/>
        </p:nvSpPr>
        <p:spPr>
          <a:xfrm>
            <a:off x="5433064" y="3730752"/>
            <a:ext cx="621790" cy="2093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56ECD44-E2E2-7456-8E1A-33B5C6F6972A}"/>
              </a:ext>
            </a:extLst>
          </p:cNvPr>
          <p:cNvSpPr/>
          <p:nvPr/>
        </p:nvSpPr>
        <p:spPr>
          <a:xfrm>
            <a:off x="6054854" y="4727448"/>
            <a:ext cx="621790" cy="10963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ED605A1-FA44-227F-FD86-BAF2B96CF2FC}"/>
              </a:ext>
            </a:extLst>
          </p:cNvPr>
          <p:cNvSpPr/>
          <p:nvPr/>
        </p:nvSpPr>
        <p:spPr>
          <a:xfrm>
            <a:off x="6676644" y="4498209"/>
            <a:ext cx="621790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305E732-C4E8-5E79-F411-073BF120E739}"/>
              </a:ext>
            </a:extLst>
          </p:cNvPr>
          <p:cNvSpPr/>
          <p:nvPr/>
        </p:nvSpPr>
        <p:spPr>
          <a:xfrm>
            <a:off x="7298434" y="4242816"/>
            <a:ext cx="621790" cy="15809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8926D61-EC07-66DA-E55A-CB1596C746CB}"/>
              </a:ext>
            </a:extLst>
          </p:cNvPr>
          <p:cNvSpPr/>
          <p:nvPr/>
        </p:nvSpPr>
        <p:spPr>
          <a:xfrm>
            <a:off x="7920224" y="4626864"/>
            <a:ext cx="621790" cy="1196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A8DE770-9498-DDB4-B48D-E6E87FB3A4F6}"/>
              </a:ext>
            </a:extLst>
          </p:cNvPr>
          <p:cNvSpPr/>
          <p:nvPr/>
        </p:nvSpPr>
        <p:spPr>
          <a:xfrm>
            <a:off x="8542014" y="4901184"/>
            <a:ext cx="621790" cy="922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95648D2-B3FF-1AE9-74F0-5B49EA485034}"/>
              </a:ext>
            </a:extLst>
          </p:cNvPr>
          <p:cNvSpPr/>
          <p:nvPr/>
        </p:nvSpPr>
        <p:spPr>
          <a:xfrm>
            <a:off x="9163804" y="5257800"/>
            <a:ext cx="621790" cy="565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38957F5-F50A-52AB-72AD-42E9EC0A90A1}"/>
              </a:ext>
            </a:extLst>
          </p:cNvPr>
          <p:cNvSpPr/>
          <p:nvPr/>
        </p:nvSpPr>
        <p:spPr>
          <a:xfrm>
            <a:off x="2324114" y="2468881"/>
            <a:ext cx="621790" cy="3354894"/>
          </a:xfrm>
          <a:prstGeom prst="rect">
            <a:avLst/>
          </a:prstGeom>
          <a:solidFill>
            <a:srgbClr val="9C85C0">
              <a:alpha val="50196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8F27ED2-A181-98BE-384D-70865A85F197}"/>
              </a:ext>
            </a:extLst>
          </p:cNvPr>
          <p:cNvSpPr/>
          <p:nvPr/>
        </p:nvSpPr>
        <p:spPr>
          <a:xfrm>
            <a:off x="2945904" y="3803904"/>
            <a:ext cx="621790" cy="2019868"/>
          </a:xfrm>
          <a:prstGeom prst="rect">
            <a:avLst/>
          </a:prstGeom>
          <a:solidFill>
            <a:srgbClr val="9C85C0">
              <a:alpha val="50196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567DB9C-2D60-42AC-2F4B-A940970B00C8}"/>
              </a:ext>
            </a:extLst>
          </p:cNvPr>
          <p:cNvSpPr/>
          <p:nvPr/>
        </p:nvSpPr>
        <p:spPr>
          <a:xfrm>
            <a:off x="3567694" y="3428999"/>
            <a:ext cx="621790" cy="2394773"/>
          </a:xfrm>
          <a:prstGeom prst="rect">
            <a:avLst/>
          </a:prstGeom>
          <a:solidFill>
            <a:srgbClr val="9C85C0">
              <a:alpha val="50196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590F5E2-A098-0BAC-4E00-E4130B2A7EDD}"/>
              </a:ext>
            </a:extLst>
          </p:cNvPr>
          <p:cNvSpPr/>
          <p:nvPr/>
        </p:nvSpPr>
        <p:spPr>
          <a:xfrm>
            <a:off x="4189484" y="4105656"/>
            <a:ext cx="621790" cy="1718118"/>
          </a:xfrm>
          <a:prstGeom prst="rect">
            <a:avLst/>
          </a:prstGeom>
          <a:solidFill>
            <a:srgbClr val="9C85C0">
              <a:alpha val="50196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5B03113-3BC9-E888-A01E-DD098782B986}"/>
              </a:ext>
            </a:extLst>
          </p:cNvPr>
          <p:cNvSpPr/>
          <p:nvPr/>
        </p:nvSpPr>
        <p:spPr>
          <a:xfrm>
            <a:off x="4811274" y="4626864"/>
            <a:ext cx="621790" cy="1196908"/>
          </a:xfrm>
          <a:prstGeom prst="rect">
            <a:avLst/>
          </a:prstGeom>
          <a:solidFill>
            <a:srgbClr val="9C85C0">
              <a:alpha val="50196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BF99856-D7DE-176F-920A-313572C132EE}"/>
              </a:ext>
            </a:extLst>
          </p:cNvPr>
          <p:cNvSpPr/>
          <p:nvPr/>
        </p:nvSpPr>
        <p:spPr>
          <a:xfrm>
            <a:off x="5433064" y="5084064"/>
            <a:ext cx="621790" cy="739708"/>
          </a:xfrm>
          <a:prstGeom prst="rect">
            <a:avLst/>
          </a:prstGeom>
          <a:solidFill>
            <a:srgbClr val="9C85C0">
              <a:alpha val="50196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6CC3D2C-1C23-8269-40BD-2F9F4216E5C9}"/>
              </a:ext>
            </a:extLst>
          </p:cNvPr>
          <p:cNvSpPr/>
          <p:nvPr/>
        </p:nvSpPr>
        <p:spPr>
          <a:xfrm>
            <a:off x="6054854" y="3428999"/>
            <a:ext cx="621790" cy="2394775"/>
          </a:xfrm>
          <a:prstGeom prst="rect">
            <a:avLst/>
          </a:prstGeom>
          <a:solidFill>
            <a:srgbClr val="9C85C0">
              <a:alpha val="50196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FCFC04F-57A1-1F2B-A933-6888E37074BD}"/>
              </a:ext>
            </a:extLst>
          </p:cNvPr>
          <p:cNvSpPr/>
          <p:nvPr/>
        </p:nvSpPr>
        <p:spPr>
          <a:xfrm>
            <a:off x="6676644" y="4005071"/>
            <a:ext cx="621790" cy="1818701"/>
          </a:xfrm>
          <a:prstGeom prst="rect">
            <a:avLst/>
          </a:prstGeom>
          <a:solidFill>
            <a:srgbClr val="9C85C0">
              <a:alpha val="50196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92DBBE8-F14D-BEC7-F0D1-036AEA5FD5D8}"/>
              </a:ext>
            </a:extLst>
          </p:cNvPr>
          <p:cNvSpPr/>
          <p:nvPr/>
        </p:nvSpPr>
        <p:spPr>
          <a:xfrm>
            <a:off x="7298434" y="4901184"/>
            <a:ext cx="621790" cy="922588"/>
          </a:xfrm>
          <a:prstGeom prst="rect">
            <a:avLst/>
          </a:prstGeom>
          <a:solidFill>
            <a:srgbClr val="9C85C0">
              <a:alpha val="50196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D635268-C758-D97F-A14A-30D0AD2F230F}"/>
              </a:ext>
            </a:extLst>
          </p:cNvPr>
          <p:cNvSpPr/>
          <p:nvPr/>
        </p:nvSpPr>
        <p:spPr>
          <a:xfrm>
            <a:off x="7920224" y="5257800"/>
            <a:ext cx="621790" cy="565974"/>
          </a:xfrm>
          <a:prstGeom prst="rect">
            <a:avLst/>
          </a:prstGeom>
          <a:solidFill>
            <a:srgbClr val="9C85C0">
              <a:alpha val="50196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D33F55D-394D-78C3-16C4-6327DEBD5F9F}"/>
              </a:ext>
            </a:extLst>
          </p:cNvPr>
          <p:cNvSpPr/>
          <p:nvPr/>
        </p:nvSpPr>
        <p:spPr>
          <a:xfrm>
            <a:off x="8542014" y="4361688"/>
            <a:ext cx="621790" cy="1462084"/>
          </a:xfrm>
          <a:prstGeom prst="rect">
            <a:avLst/>
          </a:prstGeom>
          <a:solidFill>
            <a:srgbClr val="9C85C0">
              <a:alpha val="50196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16F7B7B-3355-1DCD-7626-D92275CD5F5F}"/>
              </a:ext>
            </a:extLst>
          </p:cNvPr>
          <p:cNvSpPr/>
          <p:nvPr/>
        </p:nvSpPr>
        <p:spPr>
          <a:xfrm>
            <a:off x="9163804" y="4626864"/>
            <a:ext cx="621790" cy="1196908"/>
          </a:xfrm>
          <a:prstGeom prst="rect">
            <a:avLst/>
          </a:prstGeom>
          <a:solidFill>
            <a:srgbClr val="9C85C0">
              <a:alpha val="50196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A8A9B86-C947-C1CC-1560-6E32CF843D25}"/>
                  </a:ext>
                </a:extLst>
              </p:cNvPr>
              <p:cNvSpPr txBox="1"/>
              <p:nvPr/>
            </p:nvSpPr>
            <p:spPr>
              <a:xfrm>
                <a:off x="6470011" y="1603224"/>
                <a:ext cx="4910328" cy="18847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sz="2400" b="0" i="0" smtClean="0">
                              <a:latin typeface="Cambria Math" panose="02040503050406030204" pitchFamily="18" charset="0"/>
                            </a:rPr>
                            <m:t>TV</m:t>
                          </m:r>
                        </m:sub>
                      </m:sSub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GB" sz="2400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d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GB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GB" sz="2400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sz="24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</m:d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  <m:d>
                                    <m:dPr>
                                      <m:ctrlP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</m:d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,0</m:t>
                                  </m:r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A8A9B86-C947-C1CC-1560-6E32CF843D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0011" y="1603224"/>
                <a:ext cx="4910328" cy="188474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F8CFFDC-15F9-0E13-0E09-A2AC5B6572E8}"/>
                  </a:ext>
                </a:extLst>
              </p:cNvPr>
              <p:cNvSpPr txBox="1"/>
              <p:nvPr/>
            </p:nvSpPr>
            <p:spPr>
              <a:xfrm>
                <a:off x="838200" y="1690688"/>
                <a:ext cx="93268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F8CFFDC-15F9-0E13-0E09-A2AC5B6572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8"/>
                <a:ext cx="932687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74F7D364-522D-E834-466B-CDD28D5A3318}"/>
              </a:ext>
            </a:extLst>
          </p:cNvPr>
          <p:cNvGrpSpPr/>
          <p:nvPr/>
        </p:nvGrpSpPr>
        <p:grpSpPr>
          <a:xfrm>
            <a:off x="1770887" y="1690688"/>
            <a:ext cx="8567931" cy="4133088"/>
            <a:chOff x="1770887" y="1690688"/>
            <a:chExt cx="8567931" cy="4133088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59393367-D83B-86AB-6E4C-C19DD80F46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0890" y="1690688"/>
              <a:ext cx="0" cy="4133088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B2BFAC9-7E88-D806-5586-CE832E274C6C}"/>
                </a:ext>
              </a:extLst>
            </p:cNvPr>
            <p:cNvCxnSpPr>
              <a:cxnSpLocks/>
            </p:cNvCxnSpPr>
            <p:nvPr/>
          </p:nvCxnSpPr>
          <p:spPr>
            <a:xfrm>
              <a:off x="1770887" y="5801488"/>
              <a:ext cx="8567931" cy="0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00A9A48-C23C-1446-FBF1-325293E99B49}"/>
                  </a:ext>
                </a:extLst>
              </p:cNvPr>
              <p:cNvSpPr txBox="1"/>
              <p:nvPr/>
            </p:nvSpPr>
            <p:spPr>
              <a:xfrm>
                <a:off x="838199" y="2086225"/>
                <a:ext cx="93268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00A9A48-C23C-1446-FBF1-325293E99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2086225"/>
                <a:ext cx="932687" cy="461665"/>
              </a:xfrm>
              <a:prstGeom prst="rect">
                <a:avLst/>
              </a:prstGeom>
              <a:blipFill>
                <a:blip r:embed="rId4"/>
                <a:stretch>
                  <a:fillRect l="-1307" b="-157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>
            <a:extLst>
              <a:ext uri="{FF2B5EF4-FFF2-40B4-BE49-F238E27FC236}">
                <a16:creationId xmlns:a16="http://schemas.microsoft.com/office/drawing/2014/main" id="{B785C884-D2EA-973E-D419-B5496C0DDF64}"/>
              </a:ext>
            </a:extLst>
          </p:cNvPr>
          <p:cNvSpPr/>
          <p:nvPr/>
        </p:nvSpPr>
        <p:spPr>
          <a:xfrm>
            <a:off x="2324111" y="2486215"/>
            <a:ext cx="621793" cy="241496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BBEEBC9-5EF3-CA97-0BD4-DA249E84056C}"/>
              </a:ext>
            </a:extLst>
          </p:cNvPr>
          <p:cNvSpPr/>
          <p:nvPr/>
        </p:nvSpPr>
        <p:spPr>
          <a:xfrm>
            <a:off x="2945903" y="3827337"/>
            <a:ext cx="621793" cy="27831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090835A-8A0E-139F-AEC9-A5FA9884A79B}"/>
              </a:ext>
            </a:extLst>
          </p:cNvPr>
          <p:cNvSpPr/>
          <p:nvPr/>
        </p:nvSpPr>
        <p:spPr>
          <a:xfrm>
            <a:off x="3567689" y="2939316"/>
            <a:ext cx="621793" cy="48968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0285408-FA80-5C04-4441-17548040F837}"/>
              </a:ext>
            </a:extLst>
          </p:cNvPr>
          <p:cNvSpPr/>
          <p:nvPr/>
        </p:nvSpPr>
        <p:spPr>
          <a:xfrm>
            <a:off x="4189474" y="2547890"/>
            <a:ext cx="621793" cy="155776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330CC7C-D598-5351-1B36-219ADBA1F8B6}"/>
              </a:ext>
            </a:extLst>
          </p:cNvPr>
          <p:cNvSpPr/>
          <p:nvPr/>
        </p:nvSpPr>
        <p:spPr>
          <a:xfrm>
            <a:off x="4811263" y="3284296"/>
            <a:ext cx="621793" cy="134256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E257B1C-0179-590D-D271-5D9DF1945BEA}"/>
              </a:ext>
            </a:extLst>
          </p:cNvPr>
          <p:cNvSpPr/>
          <p:nvPr/>
        </p:nvSpPr>
        <p:spPr>
          <a:xfrm>
            <a:off x="5433052" y="3748369"/>
            <a:ext cx="621793" cy="134256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671966D-D86E-D315-709F-371E4A94EA18}"/>
              </a:ext>
            </a:extLst>
          </p:cNvPr>
          <p:cNvSpPr/>
          <p:nvPr/>
        </p:nvSpPr>
        <p:spPr>
          <a:xfrm>
            <a:off x="6054830" y="3428998"/>
            <a:ext cx="621793" cy="129543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A7B3AFD-FE3B-D9A3-449F-B61E0AD9AA9A}"/>
              </a:ext>
            </a:extLst>
          </p:cNvPr>
          <p:cNvSpPr/>
          <p:nvPr/>
        </p:nvSpPr>
        <p:spPr>
          <a:xfrm>
            <a:off x="6676619" y="4000622"/>
            <a:ext cx="621793" cy="49457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4FA59E3-B0BA-9073-8733-86D7139F23FB}"/>
              </a:ext>
            </a:extLst>
          </p:cNvPr>
          <p:cNvSpPr/>
          <p:nvPr/>
        </p:nvSpPr>
        <p:spPr>
          <a:xfrm>
            <a:off x="7298432" y="4242814"/>
            <a:ext cx="621793" cy="65534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A4FE9A2-56EE-68FF-0F5B-6475952176B6}"/>
              </a:ext>
            </a:extLst>
          </p:cNvPr>
          <p:cNvSpPr/>
          <p:nvPr/>
        </p:nvSpPr>
        <p:spPr>
          <a:xfrm>
            <a:off x="7920203" y="4626858"/>
            <a:ext cx="621793" cy="65534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A2429C6-993D-9C48-577E-E75289EB588C}"/>
              </a:ext>
            </a:extLst>
          </p:cNvPr>
          <p:cNvSpPr/>
          <p:nvPr/>
        </p:nvSpPr>
        <p:spPr>
          <a:xfrm>
            <a:off x="8542012" y="4393088"/>
            <a:ext cx="621793" cy="50507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BB477CA-950F-060E-DE11-4D38936A0303}"/>
              </a:ext>
            </a:extLst>
          </p:cNvPr>
          <p:cNvSpPr/>
          <p:nvPr/>
        </p:nvSpPr>
        <p:spPr>
          <a:xfrm>
            <a:off x="9163801" y="4645623"/>
            <a:ext cx="621793" cy="60915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2763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42" grpId="0" animBg="1"/>
      <p:bldP spid="42" grpId="1" animBg="1"/>
      <p:bldP spid="43" grpId="0" animBg="1"/>
      <p:bldP spid="43" grpId="1" animBg="1"/>
      <p:bldP spid="44" grpId="0" animBg="1"/>
      <p:bldP spid="45" grpId="0" animBg="1"/>
      <p:bldP spid="46" grpId="0" animBg="1"/>
      <p:bldP spid="47" grpId="0" animBg="1"/>
      <p:bldP spid="48" grpId="0" animBg="1"/>
      <p:bldP spid="48" grpId="1" animBg="1"/>
      <p:bldP spid="49" grpId="0" animBg="1"/>
      <p:bldP spid="49" grpId="1" animBg="1"/>
      <p:bldP spid="50" grpId="0" animBg="1"/>
      <p:bldP spid="51" grpId="0" animBg="1"/>
      <p:bldP spid="52" grpId="0" animBg="1"/>
      <p:bldP spid="52" grpId="1" animBg="1"/>
      <p:bldP spid="53" grpId="0" animBg="1"/>
      <p:bldP spid="53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DC027-4C25-AE98-2F05-1DFBA5569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Another estimator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9AA3EC-1EB0-EC35-2267-EBDFCC83E3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We choose:</a:t>
                </a:r>
              </a:p>
              <a:p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  <a:p>
                <a:r>
                  <a:rPr lang="en-GB" dirty="0"/>
                  <a:t>A simple calculation gives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∼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d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GB"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</m:e>
                              <m:lim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𝒪</m:t>
                                </m:r>
                              </m:lim>
                            </m:limLow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d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GB"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</m:e>
                              <m:lim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𝒞</m:t>
                                </m:r>
                              </m:lim>
                            </m:limLow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d>
                          </m:e>
                        </m:func>
                      </m:den>
                    </m:f>
                  </m:oMath>
                </a14:m>
                <a:endParaRPr lang="en-GB" dirty="0"/>
              </a:p>
              <a:p>
                <a:r>
                  <a:rPr lang="en-GB" dirty="0"/>
                  <a:t>Goals: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9AA3EC-1EB0-EC35-2267-EBDFCC83E3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249B2D7-7B34-B5A8-E2A0-06A3F7EA310B}"/>
                  </a:ext>
                </a:extLst>
              </p:cNvPr>
              <p:cNvSpPr/>
              <p:nvPr/>
            </p:nvSpPr>
            <p:spPr>
              <a:xfrm>
                <a:off x="838199" y="2289226"/>
                <a:ext cx="5155692" cy="1441526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GB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28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e>
                                <m:lim>
                                  <m:r>
                                    <a:rPr lang="en-GB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𝒪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GB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28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e>
                                <m:lim>
                                  <m:r>
                                    <a:rPr lang="en-GB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𝒞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249B2D7-7B34-B5A8-E2A0-06A3F7EA31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2289226"/>
                <a:ext cx="5155692" cy="14415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263F170-DBE2-D8E4-F272-0EF3956CC74B}"/>
                  </a:ext>
                </a:extLst>
              </p:cNvPr>
              <p:cNvSpPr/>
              <p:nvPr/>
            </p:nvSpPr>
            <p:spPr>
              <a:xfrm>
                <a:off x="6219445" y="2289226"/>
                <a:ext cx="5134355" cy="1441526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func>
                        <m:funcPr>
                          <m:ctrlPr>
                            <a:rPr lang="en-GB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2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e>
                            <m:lim>
                              <m: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𝒞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|"/>
                              <m:ctrlP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GB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GB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GB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func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263F170-DBE2-D8E4-F272-0EF3956CC7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9445" y="2289226"/>
                <a:ext cx="5134355" cy="14415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D72E654-380E-A651-C4B5-5E842F211771}"/>
              </a:ext>
            </a:extLst>
          </p:cNvPr>
          <p:cNvSpPr/>
          <p:nvPr/>
        </p:nvSpPr>
        <p:spPr>
          <a:xfrm>
            <a:off x="838199" y="5105578"/>
            <a:ext cx="3011424" cy="96603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High expectation</a:t>
            </a:r>
          </a:p>
          <a:p>
            <a:pPr algn="ctr"/>
            <a:r>
              <a:rPr lang="en-GB" sz="2800" dirty="0">
                <a:solidFill>
                  <a:schemeClr val="tx1"/>
                </a:solidFill>
              </a:rPr>
              <a:t>Low variance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4C5B5139-8C9F-A08A-8EB3-CE9DF939B0BA}"/>
                  </a:ext>
                </a:extLst>
              </p:cNvPr>
              <p:cNvSpPr/>
              <p:nvPr/>
            </p:nvSpPr>
            <p:spPr>
              <a:xfrm>
                <a:off x="4590287" y="5105578"/>
                <a:ext cx="3011424" cy="966038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800" dirty="0">
                    <a:solidFill>
                      <a:schemeClr val="tx1"/>
                    </a:solidFill>
                  </a:rPr>
                  <a:t>Easy to compute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</m:oMath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4C5B5139-8C9F-A08A-8EB3-CE9DF939B0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0287" y="5105578"/>
                <a:ext cx="3011424" cy="966038"/>
              </a:xfrm>
              <a:prstGeom prst="roundRect">
                <a:avLst/>
              </a:prstGeom>
              <a:blipFill>
                <a:blip r:embed="rId5"/>
                <a:stretch>
                  <a:fillRect t="-5000" r="-100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6A915A9A-CE65-CF9E-FA22-C3DF227A33DF}"/>
                  </a:ext>
                </a:extLst>
              </p:cNvPr>
              <p:cNvSpPr/>
              <p:nvPr/>
            </p:nvSpPr>
            <p:spPr>
              <a:xfrm>
                <a:off x="8342376" y="5105578"/>
                <a:ext cx="3011424" cy="966038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800" dirty="0">
                    <a:solidFill>
                      <a:schemeClr val="tx1"/>
                    </a:solidFill>
                  </a:rPr>
                  <a:t>Easy to sample from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</m:oMath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6A915A9A-CE65-CF9E-FA22-C3DF227A33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2376" y="5105578"/>
                <a:ext cx="3011424" cy="966038"/>
              </a:xfrm>
              <a:prstGeom prst="roundRect">
                <a:avLst/>
              </a:prstGeom>
              <a:blipFill>
                <a:blip r:embed="rId6"/>
                <a:stretch>
                  <a:fillRect t="-5000" b="-156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3241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1BAC8-462D-0640-B4B8-CCEF89CB0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High expectation / low variance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495003-DF7E-8725-B41A-C786D63AC5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Recall we have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≥1/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GB" dirty="0"/>
              </a:p>
              <a:p>
                <a:r>
                  <a:rPr lang="en-GB" dirty="0"/>
                  <a:t>Suffices to show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495003-DF7E-8725-B41A-C786D63AC5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C08C0DF3-1543-A49B-C814-2E8D43FAF80E}"/>
                  </a:ext>
                </a:extLst>
              </p:cNvPr>
              <p:cNvSpPr/>
              <p:nvPr/>
            </p:nvSpPr>
            <p:spPr>
              <a:xfrm>
                <a:off x="6361175" y="2348601"/>
                <a:ext cx="4992625" cy="53627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800" dirty="0">
                    <a:solidFill>
                      <a:schemeClr val="tx1"/>
                    </a:solidFill>
                  </a:rPr>
                  <a:t>This gives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C08C0DF3-1543-A49B-C814-2E8D43FAF8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1175" y="2348601"/>
                <a:ext cx="4992625" cy="536270"/>
              </a:xfrm>
              <a:prstGeom prst="roundRect">
                <a:avLst/>
              </a:prstGeom>
              <a:blipFill>
                <a:blip r:embed="rId3"/>
                <a:stretch>
                  <a:fillRect t="-8889" b="-2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7A9D9C4E-524A-3C90-F8D2-640721B19100}"/>
                  </a:ext>
                </a:extLst>
              </p:cNvPr>
              <p:cNvSpPr/>
              <p:nvPr/>
            </p:nvSpPr>
            <p:spPr>
              <a:xfrm>
                <a:off x="2642615" y="3074003"/>
                <a:ext cx="6906769" cy="1740225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GB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32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e>
                                <m:lim>
                                  <m:r>
                                    <a:rPr lang="en-GB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𝒪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lang="en-GB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GB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GB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GB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GB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32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e>
                                <m:lim>
                                  <m:r>
                                    <a:rPr lang="en-GB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𝒞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GB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7A9D9C4E-524A-3C90-F8D2-640721B191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2615" y="3074003"/>
                <a:ext cx="6906769" cy="1740225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68F0CE5-6D59-EC4C-3DD3-31EDFFAF775F}"/>
                  </a:ext>
                </a:extLst>
              </p:cNvPr>
              <p:cNvSpPr txBox="1"/>
              <p:nvPr/>
            </p:nvSpPr>
            <p:spPr>
              <a:xfrm>
                <a:off x="347472" y="5157798"/>
                <a:ext cx="3364992" cy="6531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2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28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280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e>
                            <m:lim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𝒪</m:t>
                              </m:r>
                            </m:lim>
                          </m:limLow>
                        </m:fName>
                        <m:e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func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68F0CE5-6D59-EC4C-3DD3-31EDFFAF77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472" y="5157798"/>
                <a:ext cx="3364992" cy="65312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A00219E-1619-7BB7-92B5-926BA5F7D7FC}"/>
                  </a:ext>
                </a:extLst>
              </p:cNvPr>
              <p:cNvSpPr txBox="1"/>
              <p:nvPr/>
            </p:nvSpPr>
            <p:spPr>
              <a:xfrm>
                <a:off x="3419856" y="5157798"/>
                <a:ext cx="8564880" cy="6531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2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28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280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e>
                            <m:lim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𝒪</m:t>
                              </m:r>
                            </m:lim>
                          </m:limLow>
                        </m:fName>
                        <m:e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func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28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280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e>
                            <m:lim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𝒪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GB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</m:e>
                      </m:func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8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d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A00219E-1619-7BB7-92B5-926BA5F7D7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856" y="5157798"/>
                <a:ext cx="8564880" cy="65312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4B4D36D9-F43A-0D3B-28ED-1EC68ABAC1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5351467"/>
              </p:ext>
            </p:extLst>
          </p:nvPr>
        </p:nvGraphicFramePr>
        <p:xfrm>
          <a:off x="5812209" y="1345157"/>
          <a:ext cx="5176158" cy="48318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2693">
                  <a:extLst>
                    <a:ext uri="{9D8B030D-6E8A-4147-A177-3AD203B41FA5}">
                      <a16:colId xmlns:a16="http://schemas.microsoft.com/office/drawing/2014/main" val="588486271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427918765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3829122851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4024991601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3695954786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2607436099"/>
                    </a:ext>
                  </a:extLst>
                </a:gridCol>
              </a:tblGrid>
              <a:tr h="805301">
                <a:tc>
                  <a:txBody>
                    <a:bodyPr/>
                    <a:lstStyle/>
                    <a:p>
                      <a:pPr algn="ctr"/>
                      <a:r>
                        <a:rPr lang="en-GB" sz="4400" b="0" i="1" baseline="-25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Q</a:t>
                      </a:r>
                      <a:r>
                        <a:rPr lang="en-GB" sz="4400" b="0" i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GB" sz="4400" b="0" i="1" baseline="30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00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01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10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11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4833969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00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solidFill>
                            <a:srgbClr val="FF0000"/>
                          </a:solidFill>
                        </a:rPr>
                        <a:t>.25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.11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.42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5054339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01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.18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.18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76830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10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solidFill>
                            <a:srgbClr val="FF0000"/>
                          </a:solidFill>
                        </a:rPr>
                        <a:t>.25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.28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9800709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11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.12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.12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226613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solidFill>
                            <a:srgbClr val="FF0000"/>
                          </a:solidFill>
                        </a:rPr>
                        <a:t>.25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.25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solidFill>
                            <a:srgbClr val="FF0000"/>
                          </a:solidFill>
                        </a:rPr>
                        <a:t>.25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.25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1941620"/>
                  </a:ext>
                </a:extLst>
              </a:tr>
            </a:tbl>
          </a:graphicData>
        </a:graphic>
      </p:graphicFrame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46DD86A-39DC-B34F-6FFF-B4368D42C7C1}"/>
              </a:ext>
            </a:extLst>
          </p:cNvPr>
          <p:cNvSpPr/>
          <p:nvPr/>
        </p:nvSpPr>
        <p:spPr>
          <a:xfrm>
            <a:off x="7644385" y="1485608"/>
            <a:ext cx="658367" cy="4558575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49E4422-1C35-CAE3-310B-A1CDEBD55DC9}"/>
              </a:ext>
            </a:extLst>
          </p:cNvPr>
          <p:cNvSpPr/>
          <p:nvPr/>
        </p:nvSpPr>
        <p:spPr>
          <a:xfrm>
            <a:off x="8522534" y="1481772"/>
            <a:ext cx="658367" cy="4558575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4944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8" grpId="0"/>
      <p:bldP spid="9" grpId="0"/>
      <p:bldP spid="13" grpId="0" animBg="1"/>
      <p:bldP spid="13" grpId="1" animBg="1"/>
      <p:bldP spid="14" grpId="0" animBg="1"/>
      <p:bldP spid="14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1BAC8-462D-0640-B4B8-CCEF89CB0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High expectation / low variance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495003-DF7E-8725-B41A-C786D63AC5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Recall we have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≥1/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GB" dirty="0"/>
              </a:p>
              <a:p>
                <a:r>
                  <a:rPr lang="en-GB" dirty="0"/>
                  <a:t>Suffices to show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495003-DF7E-8725-B41A-C786D63AC5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7A9D9C4E-524A-3C90-F8D2-640721B19100}"/>
                  </a:ext>
                </a:extLst>
              </p:cNvPr>
              <p:cNvSpPr/>
              <p:nvPr/>
            </p:nvSpPr>
            <p:spPr>
              <a:xfrm>
                <a:off x="2642615" y="3074003"/>
                <a:ext cx="6906769" cy="1740225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GB" sz="32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sz="32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GB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0,</m:t>
                                  </m:r>
                                  <m:r>
                                    <a:rPr lang="en-GB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GB" sz="3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3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</m:d>
                                  <m:r>
                                    <a:rPr lang="en-GB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  <m:d>
                                    <m:dPr>
                                      <m:ctrlPr>
                                        <a:rPr lang="en-GB" sz="3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3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GB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32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e>
                                <m:lim>
                                  <m:r>
                                    <a:rPr lang="en-GB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𝒞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GB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7A9D9C4E-524A-3C90-F8D2-640721B191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2615" y="3074003"/>
                <a:ext cx="6906769" cy="1740225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68F0CE5-6D59-EC4C-3DD3-31EDFFAF775F}"/>
                  </a:ext>
                </a:extLst>
              </p:cNvPr>
              <p:cNvSpPr txBox="1"/>
              <p:nvPr/>
            </p:nvSpPr>
            <p:spPr>
              <a:xfrm>
                <a:off x="3403091" y="4949165"/>
                <a:ext cx="53858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dirty="0"/>
                  <a:t>Only consider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GB" sz="2800" dirty="0"/>
                  <a:t> </a:t>
                </a:r>
                <a:r>
                  <a:rPr lang="en-GB" sz="2800" dirty="0" err="1"/>
                  <a:t>s.t.</a:t>
                </a:r>
                <a:r>
                  <a:rPr lang="en-GB" sz="2800" dirty="0"/>
                  <a:t>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</m:oMath>
                </a14:m>
                <a:endParaRPr lang="en-GB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68F0CE5-6D59-EC4C-3DD3-31EDFFAF77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3091" y="4949165"/>
                <a:ext cx="5385816" cy="523220"/>
              </a:xfrm>
              <a:prstGeom prst="rect">
                <a:avLst/>
              </a:prstGeom>
              <a:blipFill>
                <a:blip r:embed="rId4"/>
                <a:stretch>
                  <a:fillRect l="-2262" t="-12791" b="-313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6366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1BAC8-462D-0640-B4B8-CCEF89CB0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High expectation / low variance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495003-DF7E-8725-B41A-C786D63AC5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Recall we have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≥1/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GB" dirty="0"/>
              </a:p>
              <a:p>
                <a:r>
                  <a:rPr lang="en-GB" dirty="0"/>
                  <a:t>Suffices to show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495003-DF7E-8725-B41A-C786D63AC5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7A9D9C4E-524A-3C90-F8D2-640721B19100}"/>
                  </a:ext>
                </a:extLst>
              </p:cNvPr>
              <p:cNvSpPr/>
              <p:nvPr/>
            </p:nvSpPr>
            <p:spPr>
              <a:xfrm>
                <a:off x="2642615" y="3074003"/>
                <a:ext cx="6906769" cy="1740225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GB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  <m:r>
                            <a:rPr lang="en-GB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GB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</m:num>
                        <m:den>
                          <m:func>
                            <m:funcPr>
                              <m:ctrlP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GB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32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e>
                                <m:lim>
                                  <m:r>
                                    <a:rPr lang="en-GB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𝒞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GB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7A9D9C4E-524A-3C90-F8D2-640721B191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2615" y="3074003"/>
                <a:ext cx="6906769" cy="1740225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E8E17165-93E0-E519-BAA3-483B1D6B13D6}"/>
                  </a:ext>
                </a:extLst>
              </p:cNvPr>
              <p:cNvSpPr/>
              <p:nvPr/>
            </p:nvSpPr>
            <p:spPr>
              <a:xfrm>
                <a:off x="2642614" y="3072931"/>
                <a:ext cx="6906769" cy="1740225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</m:num>
                        <m:den>
                          <m:func>
                            <m:funcPr>
                              <m:ctrlPr>
                                <a:rPr lang="en-GB" sz="32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GB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32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e>
                                <m:lim>
                                  <m:r>
                                    <a:rPr lang="en-GB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𝒞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GB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GB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GB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GB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func>
                          <m:func>
                            <m:funcPr>
                              <m:ctrlPr>
                                <a:rPr lang="en-GB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GB" sz="3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3200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e>
                                <m:lim>
                                  <m:r>
                                    <a:rPr lang="en-GB" sz="3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𝒞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["/>
                                  <m:endChr m:val="|"/>
                                  <m:ctrlPr>
                                    <a:rPr lang="en-GB" sz="3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3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GB" sz="3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≠</m:t>
                                  </m:r>
                                  <m:r>
                                    <a:rPr lang="en-GB" sz="3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GB" sz="3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  <m:r>
                                <a:rPr lang="en-GB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GB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GB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GB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E8E17165-93E0-E519-BAA3-483B1D6B13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2614" y="3072931"/>
                <a:ext cx="6906769" cy="1740225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CF5F654E-0BF4-55B3-0D61-943CE03EB9D6}"/>
                  </a:ext>
                </a:extLst>
              </p:cNvPr>
              <p:cNvSpPr/>
              <p:nvPr/>
            </p:nvSpPr>
            <p:spPr>
              <a:xfrm>
                <a:off x="2642613" y="3072931"/>
                <a:ext cx="6906769" cy="1740225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</m:num>
                        <m:den>
                          <m:r>
                            <a:rPr lang="en-GB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GB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  <m:func>
                            <m:funcPr>
                              <m:ctrlP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GB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32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e>
                                <m:lim>
                                  <m:r>
                                    <a:rPr lang="en-GB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𝒞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["/>
                                  <m:endChr m:val="|"/>
                                  <m:ctrlPr>
                                    <a:rPr lang="en-GB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GB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≠</m:t>
                                  </m:r>
                                  <m:r>
                                    <a:rPr lang="en-GB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GB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GB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CF5F654E-0BF4-55B3-0D61-943CE03EB9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2613" y="3072931"/>
                <a:ext cx="6906769" cy="1740225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AA23B01D-D3F1-131E-FDED-655EE1D9D8C0}"/>
                  </a:ext>
                </a:extLst>
              </p:cNvPr>
              <p:cNvSpPr/>
              <p:nvPr/>
            </p:nvSpPr>
            <p:spPr>
              <a:xfrm>
                <a:off x="2642386" y="3072931"/>
                <a:ext cx="6906769" cy="1740225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</m:num>
                        <m:den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  <m:d>
                            <m:dPr>
                              <m:ctrlPr>
                                <a:rPr lang="en-GB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unc>
                                <m:funcPr>
                                  <m:ctrlPr>
                                    <a:rPr lang="en-GB" sz="3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GB" sz="32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3200" b="0" i="0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Pr</m:t>
                                      </m:r>
                                    </m:e>
                                    <m:lim>
                                      <m:r>
                                        <a:rPr lang="en-GB" sz="32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𝒞</m:t>
                                      </m:r>
                                    </m:lim>
                                  </m:limLow>
                                </m:fName>
                                <m:e>
                                  <m:d>
                                    <m:dPr>
                                      <m:begChr m:val="["/>
                                      <m:endChr m:val="|"/>
                                      <m:ctrlPr>
                                        <a:rPr lang="en-GB" sz="32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32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en-GB" sz="32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GB" sz="32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d>
                                  <m:r>
                                    <a:rPr lang="en-GB" sz="3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GB" sz="3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GB" sz="3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GB" sz="3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e>
                              </m:func>
                            </m:e>
                          </m:d>
                        </m:den>
                      </m:f>
                    </m:oMath>
                  </m:oMathPara>
                </a14:m>
                <a:endParaRPr lang="en-GB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AA23B01D-D3F1-131E-FDED-655EE1D9D8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2386" y="3072931"/>
                <a:ext cx="6906769" cy="1740225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F7FB42DF-8AE1-48BC-739B-0BCF896E253F}"/>
                  </a:ext>
                </a:extLst>
              </p:cNvPr>
              <p:cNvSpPr/>
              <p:nvPr/>
            </p:nvSpPr>
            <p:spPr>
              <a:xfrm>
                <a:off x="2642386" y="3071859"/>
                <a:ext cx="6906769" cy="1740225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  <m:r>
                            <a:rPr lang="en-GB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GB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GB" sz="3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3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</m:num>
                        <m:den>
                          <m:r>
                            <a:rPr lang="en-GB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func>
                            <m:funcPr>
                              <m:ctrlPr>
                                <a:rPr lang="en-GB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GB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3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e>
                                <m:lim>
                                  <m:r>
                                    <a:rPr lang="en-GB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𝒞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["/>
                                  <m:endChr m:val="|"/>
                                  <m:ctrlPr>
                                    <a:rPr lang="en-GB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GB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GB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d>
                              <m:r>
                                <a:rPr lang="en-GB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GB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GB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F7FB42DF-8AE1-48BC-739B-0BCF896E25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2386" y="3071859"/>
                <a:ext cx="6906769" cy="1740225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874D72D3-27EB-C79E-8D13-4C94688999D1}"/>
                  </a:ext>
                </a:extLst>
              </p:cNvPr>
              <p:cNvSpPr/>
              <p:nvPr/>
            </p:nvSpPr>
            <p:spPr>
              <a:xfrm>
                <a:off x="2642386" y="3071859"/>
                <a:ext cx="6906769" cy="1740225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3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GB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  <m:r>
                            <a:rPr lang="en-GB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GB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GB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</m:num>
                        <m:den>
                          <m:r>
                            <a:rPr lang="en-GB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func>
                            <m:funcPr>
                              <m:ctrlPr>
                                <a:rPr lang="en-GB" sz="32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GB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32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e>
                                <m:lim>
                                  <m:r>
                                    <a:rPr lang="en-GB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𝒞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["/>
                                  <m:endChr m:val="|"/>
                                  <m:ctrlPr>
                                    <a:rPr lang="en-GB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GB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GB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d>
                              <m:r>
                                <a:rPr lang="en-GB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GB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GB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GB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874D72D3-27EB-C79E-8D13-4C94688999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2386" y="3071859"/>
                <a:ext cx="6906769" cy="1740225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1AE694A-BCDA-1CBC-6CEA-D22F4E84C989}"/>
                  </a:ext>
                </a:extLst>
              </p:cNvPr>
              <p:cNvSpPr txBox="1"/>
              <p:nvPr/>
            </p:nvSpPr>
            <p:spPr>
              <a:xfrm>
                <a:off x="681225" y="4967276"/>
                <a:ext cx="7342632" cy="1268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2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28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280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e>
                            <m:lim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𝒞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|"/>
                              <m:ctrlPr>
                                <a:rPr lang="en-GB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func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 sz="2800" b="0" i="0" smtClean="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fName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GB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800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GB" sz="28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GB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sz="2800" i="1">
                                                  <a:latin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28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GB" sz="28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GB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𝑄</m:t>
                                          </m:r>
                                        </m:e>
                                        <m:sub>
                                          <m:r>
                                            <a:rPr lang="en-GB" sz="28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GB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sz="2800" i="1">
                                                  <a:latin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28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num>
                            <m:den>
                              <m:sSub>
                                <m:sSubPr>
                                  <m:ctrlP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e>
                      </m:nary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1AE694A-BCDA-1CBC-6CEA-D22F4E84C9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225" y="4967276"/>
                <a:ext cx="7342632" cy="126855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266B01B-5AA2-E37F-85DB-924BCBB16116}"/>
                  </a:ext>
                </a:extLst>
              </p:cNvPr>
              <p:cNvSpPr txBox="1"/>
              <p:nvPr/>
            </p:nvSpPr>
            <p:spPr>
              <a:xfrm>
                <a:off x="7496555" y="4931957"/>
                <a:ext cx="3857245" cy="1268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i="1" smtClean="0">
                          <a:latin typeface="Cambria Math" panose="02040503050406030204" pitchFamily="18" charset="0"/>
                        </a:rPr>
                        <m:t>≤</m:t>
                      </m:r>
                      <m:nary>
                        <m:naryPr>
                          <m:chr m:val="∏"/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800" b="0" i="1" smtClean="0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GB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e>
                      </m:nary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</m:num>
                        <m:den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266B01B-5AA2-E37F-85DB-924BCBB161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6555" y="4931957"/>
                <a:ext cx="3857245" cy="1268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3406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9" grpId="0" animBg="1"/>
      <p:bldP spid="10" grpId="0" animBg="1"/>
      <p:bldP spid="11" grpId="0" animBg="1"/>
      <p:bldP spid="12" grpId="0"/>
      <p:bldP spid="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1BAC8-462D-0640-B4B8-CCEF89CB0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 efficiency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495003-DF7E-8725-B41A-C786D63AC5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Last slide gives an explicit formula: </a:t>
                </a:r>
              </a:p>
              <a:p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en-GB" dirty="0"/>
                  <a:t> is also easy to sample from</a:t>
                </a:r>
              </a:p>
              <a:p>
                <a:pPr lvl="1"/>
                <a:r>
                  <a:rPr lang="en-GB" dirty="0"/>
                  <a:t>Sample bit by bit (see next slide if </a:t>
                </a:r>
                <a:r>
                  <a:rPr lang="en-GB"/>
                  <a:t>we want…)</a:t>
                </a:r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495003-DF7E-8725-B41A-C786D63AC5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4BD38D24-79C7-16FF-65E8-1D6E3DA0BAE5}"/>
                  </a:ext>
                </a:extLst>
              </p:cNvPr>
              <p:cNvSpPr/>
              <p:nvPr/>
            </p:nvSpPr>
            <p:spPr>
              <a:xfrm>
                <a:off x="1409700" y="2448445"/>
                <a:ext cx="9372599" cy="2199755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func>
                        <m:funcPr>
                          <m:ctrlP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3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f>
                                <m:fPr>
                                  <m:ctrlPr>
                                    <a:rPr lang="en-GB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GB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nary>
                                    <m:naryPr>
                                      <m:chr m:val="∏"/>
                                      <m:ctrlPr>
                                        <a:rPr lang="en-GB" sz="3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GB" sz="3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GB" sz="3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GB" sz="3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f>
                                        <m:fPr>
                                          <m:ctrlPr>
                                            <a:rPr lang="en-GB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GB" sz="3200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sz="3200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𝑄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3200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GB" sz="3200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GB" sz="3200" i="1">
                                                      <a:solidFill>
                                                        <a:prstClr val="black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GB" sz="3200" i="1">
                                                      <a:solidFill>
                                                        <a:prstClr val="black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𝜔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GB" sz="3200" i="1">
                                                      <a:solidFill>
                                                        <a:prstClr val="black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GB" sz="3200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sz="3200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3200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GB" sz="3200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GB" sz="3200" i="1">
                                                      <a:solidFill>
                                                        <a:prstClr val="black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GB" sz="3200" i="1">
                                                      <a:solidFill>
                                                        <a:prstClr val="black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𝜔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GB" sz="3200" i="1">
                                                      <a:solidFill>
                                                        <a:prstClr val="black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den>
                                      </m:f>
                                    </m:e>
                                  </m:nary>
                                </m:num>
                                <m:den>
                                  <m:r>
                                    <a:rPr lang="en-GB" sz="32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nary>
                                    <m:naryPr>
                                      <m:chr m:val="∏"/>
                                      <m:ctrlPr>
                                        <a:rPr lang="en-GB" sz="3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GB" sz="3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GB" sz="3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GB" sz="3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f>
                                        <m:fPr>
                                          <m:ctrlPr>
                                            <a:rPr lang="en-GB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func>
                                            <m:funcPr>
                                              <m:ctrlPr>
                                                <a:rPr lang="en-GB" sz="3200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GB" sz="3200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min</m:t>
                                              </m:r>
                                            </m:fName>
                                            <m:e>
                                              <m:d>
                                                <m:dPr>
                                                  <m:begChr m:val="{"/>
                                                  <m:endChr m:val="}"/>
                                                  <m:ctrlPr>
                                                    <a:rPr lang="en-GB" sz="3200" i="1">
                                                      <a:solidFill>
                                                        <a:prstClr val="black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GB" sz="3200" i="1">
                                                          <a:solidFill>
                                                            <a:prstClr val="black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GB" sz="3200" i="1">
                                                          <a:solidFill>
                                                            <a:prstClr val="black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𝑃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GB" sz="3200" i="1">
                                                          <a:solidFill>
                                                            <a:prstClr val="black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  <m:d>
                                                    <m:dPr>
                                                      <m:ctrlPr>
                                                        <a:rPr lang="en-GB" sz="3200" i="1">
                                                          <a:solidFill>
                                                            <a:prstClr val="black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lang="en-GB" sz="3200" i="1">
                                                              <a:solidFill>
                                                                <a:prstClr val="black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GB" sz="3200" i="1">
                                                              <a:solidFill>
                                                                <a:prstClr val="black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𝜔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GB" sz="3200" i="1">
                                                              <a:solidFill>
                                                                <a:prstClr val="black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𝑖</m:t>
                                                          </m:r>
                                                        </m:sub>
                                                      </m:sSub>
                                                    </m:e>
                                                  </m:d>
                                                  <m:r>
                                                    <a:rPr lang="en-GB" sz="3200" i="1">
                                                      <a:solidFill>
                                                        <a:prstClr val="black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GB" sz="3200" i="1">
                                                          <a:solidFill>
                                                            <a:prstClr val="black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GB" sz="3200" i="1">
                                                          <a:solidFill>
                                                            <a:prstClr val="black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𝑄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GB" sz="3200" i="1">
                                                          <a:solidFill>
                                                            <a:prstClr val="black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  <m:d>
                                                    <m:dPr>
                                                      <m:ctrlPr>
                                                        <a:rPr lang="en-GB" sz="3200" i="1">
                                                          <a:solidFill>
                                                            <a:prstClr val="black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lang="en-GB" sz="3200" i="1">
                                                              <a:solidFill>
                                                                <a:prstClr val="black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GB" sz="3200" i="1">
                                                              <a:solidFill>
                                                                <a:prstClr val="black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𝜔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GB" sz="3200" i="1">
                                                              <a:solidFill>
                                                                <a:prstClr val="black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𝑖</m:t>
                                                          </m:r>
                                                        </m:sub>
                                                      </m:sSub>
                                                    </m:e>
                                                  </m:d>
                                                </m:e>
                                              </m:d>
                                            </m:e>
                                          </m:func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GB" sz="3200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sz="3200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3200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GB" sz="3200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GB" sz="3200" i="1">
                                                      <a:solidFill>
                                                        <a:prstClr val="black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GB" sz="3200" i="1">
                                                      <a:solidFill>
                                                        <a:prstClr val="black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𝜔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GB" sz="3200" i="1">
                                                      <a:solidFill>
                                                        <a:prstClr val="black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den>
                                      </m:f>
                                    </m:e>
                                  </m:nary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GB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4BD38D24-79C7-16FF-65E8-1D6E3DA0BA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9700" y="2448445"/>
                <a:ext cx="9372599" cy="2199755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6889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1BAC8-462D-0640-B4B8-CCEF89CB0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Just to convince people…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95003-DF7E-8725-B41A-C786D63AC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i="1" dirty="0">
                <a:solidFill>
                  <a:schemeClr val="bg1">
                    <a:lumMod val="65000"/>
                  </a:schemeClr>
                </a:solidFill>
              </a:rPr>
              <a:t>(Rather straightforward) </a:t>
            </a:r>
            <a:r>
              <a:rPr lang="en-GB" dirty="0"/>
              <a:t>strategy: sample bit by bit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A2E58A06-321C-426F-B10B-1819FA337E84}"/>
                  </a:ext>
                </a:extLst>
              </p:cNvPr>
              <p:cNvSpPr/>
              <p:nvPr/>
            </p:nvSpPr>
            <p:spPr>
              <a:xfrm>
                <a:off x="7280149" y="499167"/>
                <a:ext cx="4561331" cy="1057478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func>
                        <m:funcPr>
                          <m:ctrlPr>
                            <a:rPr lang="en-GB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2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e>
                            <m:lim>
                              <m: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𝒞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|"/>
                              <m:ctrlP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GB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GB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GB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func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A2E58A06-321C-426F-B10B-1819FA337E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0149" y="499167"/>
                <a:ext cx="4561331" cy="10574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594ADAA-B718-29DF-8E3B-A38046745F55}"/>
                  </a:ext>
                </a:extLst>
              </p:cNvPr>
              <p:cNvSpPr txBox="1"/>
              <p:nvPr/>
            </p:nvSpPr>
            <p:spPr>
              <a:xfrm>
                <a:off x="568452" y="2272602"/>
                <a:ext cx="11055096" cy="13378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GB" sz="28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e>
                        <m:lim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∼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lim>
                      </m:limLow>
                      <m:d>
                        <m:dPr>
                          <m:begChr m:val="["/>
                          <m:endChr m:val="]"/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GB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 | </m:t>
                          </m:r>
                          <m:sSub>
                            <m:sSubPr>
                              <m:ctrlPr>
                                <a:rPr lang="en-GB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1,…,</m:t>
                              </m:r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GB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1,…,</m:t>
                              </m:r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2800" b="0" i="0" smtClean="0"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e>
                                <m:lim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∼</m:t>
                                  </m:r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8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GB" sz="2800" b="0" i="1" smtClean="0">
                                          <a:latin typeface="Cambria Math" panose="02040503050406030204" pitchFamily="18" charset="0"/>
                                        </a:rPr>
                                        <m:t>1,…,</m:t>
                                      </m:r>
                                      <m:r>
                                        <a:rPr lang="en-GB" sz="28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GB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800" b="0" i="1" smtClean="0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GB" sz="2800" b="0" i="1" smtClean="0">
                                          <a:latin typeface="Cambria Math" panose="02040503050406030204" pitchFamily="18" charset="0"/>
                                        </a:rPr>
                                        <m:t>1,…,</m:t>
                                      </m:r>
                                      <m:r>
                                        <a:rPr lang="en-GB" sz="28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GB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2800"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e>
                                <m:lim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∼</m:t>
                                  </m:r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  <m:t>1,…,</m:t>
                                      </m:r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  <m:t>1,…,</m:t>
                                      </m:r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594ADAA-B718-29DF-8E3B-A38046745F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452" y="2272602"/>
                <a:ext cx="11055096" cy="133780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3397A15-7F30-EF32-0408-A401C24480F8}"/>
                  </a:ext>
                </a:extLst>
              </p:cNvPr>
              <p:cNvSpPr txBox="1"/>
              <p:nvPr/>
            </p:nvSpPr>
            <p:spPr>
              <a:xfrm>
                <a:off x="3481959" y="3589560"/>
                <a:ext cx="5228082" cy="7396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2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28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280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e>
                            <m:lim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)∼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𝒞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GB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1,…,</m:t>
                                  </m:r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1,…,</m:t>
                                  </m:r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 | 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3397A15-7F30-EF32-0408-A401C24480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1959" y="3589560"/>
                <a:ext cx="5228082" cy="7396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257A984-47C1-23F7-5F87-87E63DBE79AC}"/>
                  </a:ext>
                </a:extLst>
              </p:cNvPr>
              <p:cNvSpPr txBox="1"/>
              <p:nvPr/>
            </p:nvSpPr>
            <p:spPr>
              <a:xfrm>
                <a:off x="320040" y="3610404"/>
                <a:ext cx="3301746" cy="6840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2800" b="0" i="0" smtClean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e>
                            <m:lim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∼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1,…,</m:t>
                                  </m:r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1,…,</m:t>
                                  </m:r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257A984-47C1-23F7-5F87-87E63DBE79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" y="3610404"/>
                <a:ext cx="3301746" cy="6840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1B4C988-20BF-9276-B439-1B39D3B5E743}"/>
                  </a:ext>
                </a:extLst>
              </p:cNvPr>
              <p:cNvSpPr txBox="1"/>
              <p:nvPr/>
            </p:nvSpPr>
            <p:spPr>
              <a:xfrm>
                <a:off x="1851660" y="4123236"/>
                <a:ext cx="10131552" cy="13967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unc>
                            <m:funcPr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2800" b="0" i="0" smtClean="0"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e>
                                <m:lim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)∼</m:t>
                                  </m:r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𝒞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["/>
                                  <m:endChr m:val="|"/>
                                  <m:ctrlP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1,…,</m:t>
                                  </m:r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1,…,</m:t>
                                  </m:r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func>
                        </m:e>
                      </m:d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2800" b="0" i="0" smtClean="0"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e>
                                <m:lim>
                                  <m:d>
                                    <m:dPr>
                                      <m:ctrlP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d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∼</m:t>
                                  </m:r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𝒞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  <m:t>1,…,</m:t>
                                      </m:r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  <m:t>1,…,</m:t>
                                      </m:r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2800" b="0" i="0" smtClean="0"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e>
                                <m:lim>
                                  <m:d>
                                    <m:dPr>
                                      <m:ctrlP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d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∼</m:t>
                                  </m:r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𝒞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≠</m:t>
                                  </m:r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1B4C988-20BF-9276-B439-1B39D3B5E7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660" y="4123236"/>
                <a:ext cx="10131552" cy="139672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1C12E6C-C94B-9C32-6BC5-C933294FD6AA}"/>
                  </a:ext>
                </a:extLst>
              </p:cNvPr>
              <p:cNvSpPr txBox="1"/>
              <p:nvPr/>
            </p:nvSpPr>
            <p:spPr>
              <a:xfrm>
                <a:off x="1210056" y="4121926"/>
                <a:ext cx="11414760" cy="13967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unc>
                            <m:funcPr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2800" b="0" i="0" smtClean="0"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e>
                                <m:lim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)∼</m:t>
                                  </m:r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𝒞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["/>
                                  <m:endChr m:val="|"/>
                                  <m:ctrlP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1,…,</m:t>
                                  </m:r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1,…,</m:t>
                                  </m:r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func>
                        </m:e>
                      </m:d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GB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2800"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e>
                                <m:lim>
                                  <m:d>
                                    <m:dPr>
                                      <m:ctrlP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d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∼</m:t>
                                  </m:r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𝒞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  <m:t>1,…,</m:t>
                                      </m:r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  <m:t>1,…,</m:t>
                                      </m:r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GB" sz="2800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GB" sz="2800" b="0" i="1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2800" b="0" i="0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e>
                                <m:lim>
                                  <m:d>
                                    <m:dPr>
                                      <m:ctrlPr>
                                        <a:rPr lang="en-GB" sz="2800" i="1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2800" i="1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en-GB" sz="2800" i="1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GB" sz="2800" i="1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d>
                                  <m:r>
                                    <a:rPr lang="en-GB" sz="2800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∼</m:t>
                                  </m:r>
                                  <m:r>
                                    <a:rPr lang="en-GB" sz="2800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𝒞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GB" sz="2800" b="0" i="1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800" b="0" i="1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GB" sz="2800" b="0" i="1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≠</m:t>
                                  </m:r>
                                  <m:r>
                                    <a:rPr lang="en-GB" sz="2800" b="0" i="1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1C12E6C-C94B-9C32-6BC5-C933294FD6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0056" y="4121926"/>
                <a:ext cx="11414760" cy="139672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3B8ACD2-A69E-B187-3ACE-8F8BDDDF6DB1}"/>
                  </a:ext>
                </a:extLst>
              </p:cNvPr>
              <p:cNvSpPr txBox="1"/>
              <p:nvPr/>
            </p:nvSpPr>
            <p:spPr>
              <a:xfrm>
                <a:off x="-331280" y="5410803"/>
                <a:ext cx="12854559" cy="11382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2400" b="0" i="0" smtClean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e>
                            <m:lim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)∼</m:t>
                              </m:r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𝒞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|"/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1,…,</m:t>
                              </m:r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1,…,</m:t>
                              </m:r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func>
                      <m:r>
                        <a:rPr lang="en-GB" sz="2400" i="1">
                          <a:latin typeface="Cambria Math" panose="02040503050406030204" pitchFamily="18" charset="0"/>
                        </a:rPr>
                        <m:t>]=</m:t>
                      </m:r>
                      <m:nary>
                        <m:naryPr>
                          <m:chr m:val="∏"/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f>
                            <m:fPr>
                              <m:ctrlPr>
                                <a:rPr lang="en-GB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GB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 sz="24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fName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GB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GB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GB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2400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sz="2400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2400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GB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GB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𝑄</m:t>
                                          </m:r>
                                        </m:e>
                                        <m:sub>
                                          <m:r>
                                            <a:rPr lang="en-GB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GB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2400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sz="2400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2400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num>
                            <m:den>
                              <m:sSub>
                                <m:sSubPr>
                                  <m:ctrlPr>
                                    <a:rPr lang="en-GB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GB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GB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e>
                      </m:nary>
                      <m:nary>
                        <m:naryPr>
                          <m:chr m:val="∏"/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𝑇𝑉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3B8ACD2-A69E-B187-3ACE-8F8BDDDF6D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31280" y="5410803"/>
                <a:ext cx="12854559" cy="113826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A17CA96-5837-CC81-BEA1-9EACDCE32D7C}"/>
                  </a:ext>
                </a:extLst>
              </p:cNvPr>
              <p:cNvSpPr txBox="1"/>
              <p:nvPr/>
            </p:nvSpPr>
            <p:spPr>
              <a:xfrm>
                <a:off x="1918335" y="4275452"/>
                <a:ext cx="8732520" cy="12842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unc>
                            <m:funcPr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2800" b="0" i="0" smtClean="0"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e>
                                <m:lim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)∼</m:t>
                                  </m:r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𝒞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["/>
                                  <m:endChr m:val="|"/>
                                  <m:ctrlP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1,…,</m:t>
                                  </m:r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1,…,</m:t>
                                  </m:r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func>
                        </m:e>
                      </m:d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∏"/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800" b="0" i="1" smtClean="0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GB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num>
                        <m:den>
                          <m:func>
                            <m:funcPr>
                              <m:ctrlPr>
                                <a:rPr lang="en-GB" sz="2800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GB" sz="2800" b="0" i="1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2800" b="0" i="0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e>
                                <m:lim>
                                  <m:d>
                                    <m:dPr>
                                      <m:ctrlPr>
                                        <a:rPr lang="en-GB" sz="2800" i="1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2800" i="1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en-GB" sz="2800" i="1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GB" sz="2800" i="1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d>
                                  <m:r>
                                    <a:rPr lang="en-GB" sz="2800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∼</m:t>
                                  </m:r>
                                  <m:r>
                                    <a:rPr lang="en-GB" sz="2800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𝒞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GB" sz="2800" b="0" i="1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800" b="0" i="1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GB" sz="2800" b="0" i="1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≠</m:t>
                                  </m:r>
                                  <m:r>
                                    <a:rPr lang="en-GB" sz="2800" b="0" i="1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A17CA96-5837-CC81-BEA1-9EACDCE32D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8335" y="4275452"/>
                <a:ext cx="8732520" cy="128426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1615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/>
      <p:bldP spid="13" grpId="0"/>
      <p:bldP spid="13" grpId="1"/>
      <p:bldP spid="14" grpId="0"/>
      <p:bldP spid="14" grpId="1"/>
      <p:bldP spid="16" grpId="0"/>
      <p:bldP spid="1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6765D-BA51-A7CD-C90C-AE0C96B42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Future directions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5ECB26-F76A-7D34-6E44-00313F8FF8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Deterministic approximation scheme (FP</a:t>
                </a:r>
                <a:r>
                  <a:rPr lang="en-GB" dirty="0">
                    <a:solidFill>
                      <a:srgbClr val="FF0000"/>
                    </a:solidFill>
                  </a:rPr>
                  <a:t>T</a:t>
                </a:r>
                <a:r>
                  <a:rPr lang="en-GB" dirty="0"/>
                  <a:t>AS)?</a:t>
                </a:r>
              </a:p>
              <a:p>
                <a:pPr lvl="1"/>
                <a:r>
                  <a:rPr lang="en-GB" dirty="0"/>
                  <a:t>Restricted version: connect to counting knapsack solutions</a:t>
                </a:r>
              </a:p>
              <a:p>
                <a:pPr lvl="1"/>
                <a:r>
                  <a:rPr lang="en-GB" dirty="0"/>
                  <a:t>The latter problem admits deterministic algorithms</a:t>
                </a:r>
              </a:p>
              <a:p>
                <a:pPr lvl="2"/>
                <a:endParaRPr lang="en-GB" dirty="0"/>
              </a:p>
              <a:p>
                <a:r>
                  <a:rPr lang="en-GB" dirty="0"/>
                  <a:t>Other interesting distributions? </a:t>
                </a:r>
              </a:p>
              <a:p>
                <a:pPr lvl="2"/>
                <a:endParaRPr lang="en-GB" dirty="0"/>
              </a:p>
              <a:p>
                <a:r>
                  <a:rPr lang="en-GB" dirty="0"/>
                  <a:t>Complexity dichotomy for computing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GB" dirty="0"/>
                  <a:t>-divergences (for product distributions)? </a:t>
                </a:r>
              </a:p>
              <a:p>
                <a:pPr lvl="2"/>
                <a:endParaRPr lang="en-GB" dirty="0"/>
              </a:p>
              <a:p>
                <a:r>
                  <a:rPr lang="en-GB" dirty="0"/>
                  <a:t>Potential applications of our algorithm?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5ECB26-F76A-7D34-6E44-00313F8FF8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b="-14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FAEDD8C-822C-E34F-1329-E22D7139CA5D}"/>
              </a:ext>
            </a:extLst>
          </p:cNvPr>
          <p:cNvCxnSpPr>
            <a:cxnSpLocks/>
          </p:cNvCxnSpPr>
          <p:nvPr/>
        </p:nvCxnSpPr>
        <p:spPr>
          <a:xfrm>
            <a:off x="740780" y="1967696"/>
            <a:ext cx="8762035" cy="96069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4C073A1-C145-38BB-DAFB-B8A9B6F6C10F}"/>
              </a:ext>
            </a:extLst>
          </p:cNvPr>
          <p:cNvSpPr txBox="1"/>
          <p:nvPr/>
        </p:nvSpPr>
        <p:spPr>
          <a:xfrm>
            <a:off x="6399835" y="632430"/>
            <a:ext cx="56021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An FPTAS to be made public ... but </a:t>
            </a:r>
            <a:r>
              <a:rPr lang="en-GB" sz="2400" i="1" dirty="0"/>
              <a:t>not</a:t>
            </a:r>
            <a:r>
              <a:rPr lang="en-GB" sz="2400" dirty="0"/>
              <a:t> via </a:t>
            </a:r>
            <a:r>
              <a:rPr lang="en-GB" sz="2400" dirty="0" err="1"/>
              <a:t>derandomising</a:t>
            </a:r>
            <a:r>
              <a:rPr lang="en-GB" sz="2400" dirty="0"/>
              <a:t> the algorithm here!</a:t>
            </a:r>
          </a:p>
          <a:p>
            <a:r>
              <a:rPr lang="en-GB" sz="2400" b="1" dirty="0">
                <a:solidFill>
                  <a:srgbClr val="9C85C0">
                    <a:lumMod val="50000"/>
                  </a:srgbClr>
                </a:solidFill>
              </a:rPr>
              <a:t>[Feng, Liu, Liu’23]</a:t>
            </a:r>
            <a:r>
              <a:rPr lang="en-GB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54073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08D772A-E055-F70F-1D65-641E5F185D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47801"/>
            <a:ext cx="9144000" cy="2387600"/>
          </a:xfrm>
        </p:spPr>
        <p:txBody>
          <a:bodyPr/>
          <a:lstStyle/>
          <a:p>
            <a:r>
              <a:rPr lang="en-GB" dirty="0"/>
              <a:t>Thank you!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B719968-30B4-C0EC-B254-980C80BC65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27476"/>
            <a:ext cx="9144000" cy="1655762"/>
          </a:xfrm>
        </p:spPr>
        <p:txBody>
          <a:bodyPr/>
          <a:lstStyle/>
          <a:p>
            <a:r>
              <a:rPr lang="en-GB" dirty="0" err="1"/>
              <a:t>arXiv</a:t>
            </a:r>
            <a:r>
              <a:rPr lang="en-GB" dirty="0"/>
              <a:t>: 2208.00740v3</a:t>
            </a:r>
          </a:p>
          <a:p>
            <a:r>
              <a:rPr lang="en-GB" b="1" dirty="0">
                <a:solidFill>
                  <a:srgbClr val="FF0000"/>
                </a:solidFill>
              </a:rPr>
              <a:t>(5 pages)</a:t>
            </a:r>
          </a:p>
          <a:p>
            <a:r>
              <a:rPr lang="en-GB" dirty="0"/>
              <a:t>(7 pages)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9A655CB-6AE1-56BB-A58A-C92A15C5E4FA}"/>
              </a:ext>
            </a:extLst>
          </p:cNvPr>
          <p:cNvCxnSpPr/>
          <p:nvPr/>
        </p:nvCxnSpPr>
        <p:spPr>
          <a:xfrm>
            <a:off x="5335929" y="3715473"/>
            <a:ext cx="1516284" cy="21991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6723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B6A8E08-0ADE-5F05-BD8D-FBB6351E455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4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4400" b="0" i="0" smtClean="0">
                            <a:latin typeface="Cambria Math" panose="02040503050406030204" pitchFamily="18" charset="0"/>
                          </a:rPr>
                          <m:t>TV</m:t>
                        </m:r>
                      </m:sub>
                    </m:sSub>
                    <m:r>
                      <a:rPr lang="en-GB" sz="4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for product distributions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B6A8E08-0ADE-5F05-BD8D-FBB6351E45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EF47F384-0013-9841-BCB9-C212474D3262}"/>
                  </a:ext>
                </a:extLst>
              </p:cNvPr>
              <p:cNvSpPr/>
              <p:nvPr/>
            </p:nvSpPr>
            <p:spPr>
              <a:xfrm>
                <a:off x="838200" y="1581595"/>
                <a:ext cx="10515600" cy="1527365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>
                  <a:lnSpc>
                    <a:spcPct val="90000"/>
                  </a:lnSpc>
                  <a:spcBef>
                    <a:spcPts val="100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sz="28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TV</m:t>
                          </m:r>
                        </m:sub>
                      </m:sSub>
                      <m:d>
                        <m:dPr>
                          <m:ctrlP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GB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GB" sz="28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GB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GB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d>
                              <m:r>
                                <a:rPr lang="en-GB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lang="en-GB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d>
                            </m:e>
                          </m:d>
                        </m:e>
                      </m:nary>
                      <m:r>
                        <a:rPr lang="en-GB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GB" sz="28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GB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sz="28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GB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GB" sz="28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28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</m:d>
                                  <m:r>
                                    <a:rPr lang="en-GB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  <m:d>
                                    <m:dPr>
                                      <m:ctrlPr>
                                        <a:rPr lang="en-GB" sz="28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28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</m:d>
                                  <m:r>
                                    <a:rPr lang="en-GB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,0</m:t>
                                  </m:r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EF47F384-0013-9841-BCB9-C212474D32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81595"/>
                <a:ext cx="10515600" cy="1527365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872CA91B-625C-A95F-ADCA-D91881AF5C82}"/>
                  </a:ext>
                </a:extLst>
              </p:cNvPr>
              <p:cNvSpPr/>
              <p:nvPr/>
            </p:nvSpPr>
            <p:spPr>
              <a:xfrm>
                <a:off x="838200" y="3243897"/>
                <a:ext cx="10515600" cy="1200087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R="0" lvl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GB" sz="2800" b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Product distribution:</a:t>
                </a:r>
                <a:r>
                  <a:rPr kumimoji="0" lang="en-GB" sz="2800" b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GB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𝑃</m:t>
                    </m:r>
                    <m:r>
                      <a:rPr kumimoji="0" lang="en-GB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sSub>
                      <m:sSubPr>
                        <m:ctrlPr>
                          <a:rPr kumimoji="0" lang="en-GB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GB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𝑃</m:t>
                        </m:r>
                      </m:e>
                      <m:sub>
                        <m:r>
                          <a:rPr kumimoji="0" lang="en-GB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sub>
                    </m:sSub>
                    <m:r>
                      <a:rPr kumimoji="0" lang="en-GB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⊗…⊗</m:t>
                    </m:r>
                    <m:sSub>
                      <m:sSubPr>
                        <m:ctrlPr>
                          <a:rPr kumimoji="0" lang="en-GB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GB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𝑃</m:t>
                        </m:r>
                      </m:e>
                      <m:sub>
                        <m:r>
                          <a:rPr kumimoji="0" lang="en-GB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</m:t>
                        </m:r>
                      </m:sub>
                    </m:sSub>
                  </m:oMath>
                </a14:m>
                <a:r>
                  <a:rPr kumimoji="0" lang="en-GB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+mn-ea"/>
                    <a:cs typeface="+mn-cs"/>
                  </a:rPr>
                  <a:t> </a:t>
                </a:r>
                <a:r>
                  <a:rPr kumimoji="0" lang="en-GB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+mn-ea"/>
                    <a:cs typeface="+mn-cs"/>
                  </a:rPr>
                  <a:t>given by </a:t>
                </a:r>
              </a:p>
              <a:p>
                <a:pPr marR="0" lvl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GB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𝑃</m:t>
                      </m:r>
                      <m:d>
                        <m:dPr>
                          <m:ctrlPr>
                            <a:rPr kumimoji="0" lang="en-GB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GB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en-GB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0" lang="en-GB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en-GB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  <m:r>
                            <a:rPr kumimoji="0" lang="en-GB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…</m:t>
                          </m:r>
                          <m:sSub>
                            <m:sSubPr>
                              <m:ctrlPr>
                                <a:rPr kumimoji="0" lang="en-GB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en-GB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kumimoji="0" lang="en-GB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≔</m:t>
                      </m:r>
                      <m:sSub>
                        <m:sSubPr>
                          <m:ctrlPr>
                            <a:rPr kumimoji="0" lang="en-GB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GB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</m:e>
                        <m:sub>
                          <m:r>
                            <a:rPr kumimoji="0" lang="en-GB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0" lang="en-GB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GB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en-GB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0" lang="en-GB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×</m:t>
                      </m:r>
                      <m:sSub>
                        <m:sSubPr>
                          <m:ctrlPr>
                            <a:rPr kumimoji="0" lang="en-GB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GB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</m:e>
                        <m:sub>
                          <m:r>
                            <a:rPr kumimoji="0" lang="en-GB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kumimoji="0" lang="en-GB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GB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en-GB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kumimoji="0" lang="en-GB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×…×</m:t>
                      </m:r>
                      <m:sSub>
                        <m:sSubPr>
                          <m:ctrlPr>
                            <a:rPr kumimoji="0" lang="en-GB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GB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</m:e>
                        <m:sub>
                          <m:r>
                            <a:rPr kumimoji="0" lang="en-GB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kumimoji="0" lang="en-GB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GB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en-GB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872CA91B-625C-A95F-ADCA-D91881AF5C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243897"/>
                <a:ext cx="10515600" cy="1200087"/>
              </a:xfrm>
              <a:prstGeom prst="roundRect">
                <a:avLst/>
              </a:prstGeom>
              <a:blipFill>
                <a:blip r:embed="rId4"/>
                <a:stretch>
                  <a:fillRect l="-57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9338CB54-A2D6-C107-67FF-DFD62913E047}"/>
                  </a:ext>
                </a:extLst>
              </p:cNvPr>
              <p:cNvSpPr/>
              <p:nvPr/>
            </p:nvSpPr>
            <p:spPr>
              <a:xfrm>
                <a:off x="838200" y="4578921"/>
                <a:ext cx="10515600" cy="1136112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/>
                    <a:ea typeface="+mn-ea"/>
                    <a:cs typeface="+mn-cs"/>
                  </a:rPr>
                  <a:t>Question:</a:t>
                </a:r>
                <a:r>
                  <a:rPr kumimoji="0" lang="en-GB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/>
                    <a:ea typeface="+mn-ea"/>
                    <a:cs typeface="+mn-cs"/>
                  </a:rPr>
                  <a:t> Given product distributions </a:t>
                </a:r>
                <a14:m>
                  <m:oMath xmlns:m="http://schemas.openxmlformats.org/officeDocument/2006/math">
                    <m:r>
                      <a:rPr kumimoji="0" lang="en-GB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𝑃</m:t>
                    </m:r>
                  </m:oMath>
                </a14:m>
                <a:r>
                  <a:rPr kumimoji="0" lang="en-GB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/>
                    <a:ea typeface="+mn-ea"/>
                    <a:cs typeface="+mn-cs"/>
                  </a:rPr>
                  <a:t> and </a:t>
                </a:r>
                <a14:m>
                  <m:oMath xmlns:m="http://schemas.openxmlformats.org/officeDocument/2006/math">
                    <m:r>
                      <a:rPr kumimoji="0" lang="en-GB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𝑄</m:t>
                    </m:r>
                  </m:oMath>
                </a14:m>
                <a:r>
                  <a:rPr kumimoji="0" lang="en-GB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/>
                    <a:ea typeface="+mn-ea"/>
                    <a:cs typeface="+mn-cs"/>
                  </a:rPr>
                  <a:t>, is there any simple formula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GB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𝑑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0" lang="en-GB" sz="2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TV</m:t>
                        </m:r>
                      </m:sub>
                    </m:sSub>
                    <m:d>
                      <m:dPr>
                        <m:ctrlPr>
                          <a:rPr kumimoji="0" lang="en-GB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GB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𝑃</m:t>
                        </m:r>
                        <m:r>
                          <a:rPr kumimoji="0" lang="en-GB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,</m:t>
                        </m:r>
                        <m:r>
                          <a:rPr kumimoji="0" lang="en-GB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𝑄</m:t>
                        </m:r>
                      </m:e>
                    </m:d>
                  </m:oMath>
                </a14:m>
                <a:r>
                  <a:rPr kumimoji="0" lang="en-GB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/>
                    <a:ea typeface="+mn-ea"/>
                    <a:cs typeface="+mn-cs"/>
                  </a:rPr>
                  <a:t>?</a:t>
                </a:r>
              </a:p>
            </p:txBody>
          </p:sp>
        </mc:Choice>
        <mc:Fallback xmlns="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9338CB54-A2D6-C107-67FF-DFD62913E0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578921"/>
                <a:ext cx="10515600" cy="1136112"/>
              </a:xfrm>
              <a:prstGeom prst="roundRect">
                <a:avLst/>
              </a:prstGeom>
              <a:blipFill>
                <a:blip r:embed="rId5"/>
                <a:stretch>
                  <a:fillRect l="-463" b="-211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085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75D8F-2DEC-64CC-E89A-9EEC97FFF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Kullback-Leibler</a:t>
            </a:r>
            <a:r>
              <a:rPr lang="en-GB" dirty="0"/>
              <a:t> divergence </a:t>
            </a:r>
            <a:r>
              <a:rPr lang="en-GB" sz="2400" dirty="0"/>
              <a:t>(aka. relative entropy)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C2325-7596-B4C9-235E-76FCAEBF7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EE334832-F1FD-8721-DAC2-662DEF0A586A}"/>
                  </a:ext>
                </a:extLst>
              </p:cNvPr>
              <p:cNvSpPr/>
              <p:nvPr/>
            </p:nvSpPr>
            <p:spPr>
              <a:xfrm>
                <a:off x="838200" y="1581595"/>
                <a:ext cx="10515600" cy="1527365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sz="28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KL</m:t>
                          </m:r>
                        </m:sub>
                      </m:sSub>
                      <m:d>
                        <m:dPr>
                          <m:ctrlP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lit/>
                            </m:rP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| </m:t>
                          </m:r>
                          <m: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GB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GB" sz="28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GB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  <m:func>
                            <m:funcPr>
                              <m:ctrlPr>
                                <a:rPr lang="en-GB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sz="28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GB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GB" sz="28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28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GB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  <m:d>
                                    <m:dPr>
                                      <m:ctrlPr>
                                        <a:rPr lang="en-GB" sz="28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28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</m:d>
                                </m:den>
                              </m:f>
                            </m:e>
                          </m:func>
                        </m:e>
                      </m:nary>
                      <m:r>
                        <a:rPr lang="en-GB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∼</m:t>
                          </m:r>
                          <m: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GB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GB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lang="en-GB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d>
                            </m:den>
                          </m:f>
                          <m:func>
                            <m:funcPr>
                              <m:ctrlPr>
                                <a:rPr lang="en-GB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sz="28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GB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GB" sz="28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28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GB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  <m:d>
                                    <m:dPr>
                                      <m:ctrlPr>
                                        <a:rPr lang="en-GB" sz="28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28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</m:d>
                                </m:den>
                              </m:f>
                            </m:e>
                          </m:func>
                        </m:e>
                      </m:d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EE334832-F1FD-8721-DAC2-662DEF0A58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81595"/>
                <a:ext cx="10515600" cy="1527365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A115AF36-3854-179A-3E3C-ABA60E9D4CF0}"/>
                  </a:ext>
                </a:extLst>
              </p:cNvPr>
              <p:cNvSpPr/>
              <p:nvPr/>
            </p:nvSpPr>
            <p:spPr>
              <a:xfrm>
                <a:off x="838200" y="3243897"/>
                <a:ext cx="10515600" cy="1136112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/>
                    <a:ea typeface="+mn-ea"/>
                    <a:cs typeface="+mn-cs"/>
                  </a:rPr>
                  <a:t>Question:</a:t>
                </a:r>
                <a:r>
                  <a:rPr kumimoji="0" lang="en-GB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/>
                    <a:ea typeface="+mn-ea"/>
                    <a:cs typeface="+mn-cs"/>
                  </a:rPr>
                  <a:t> Given product distributions </a:t>
                </a:r>
                <a14:m>
                  <m:oMath xmlns:m="http://schemas.openxmlformats.org/officeDocument/2006/math">
                    <m:r>
                      <a:rPr kumimoji="0" lang="en-GB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𝑃</m:t>
                    </m:r>
                  </m:oMath>
                </a14:m>
                <a:r>
                  <a:rPr kumimoji="0" lang="en-GB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/>
                    <a:ea typeface="+mn-ea"/>
                    <a:cs typeface="+mn-cs"/>
                  </a:rPr>
                  <a:t> and </a:t>
                </a:r>
                <a14:m>
                  <m:oMath xmlns:m="http://schemas.openxmlformats.org/officeDocument/2006/math">
                    <m:r>
                      <a:rPr kumimoji="0" lang="en-GB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𝑄</m:t>
                    </m:r>
                  </m:oMath>
                </a14:m>
                <a:r>
                  <a:rPr kumimoji="0" lang="en-GB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/>
                    <a:ea typeface="+mn-ea"/>
                    <a:cs typeface="+mn-cs"/>
                  </a:rPr>
                  <a:t>, is there any simple formula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GB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𝑑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0" lang="en-GB" sz="2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KL</m:t>
                        </m:r>
                      </m:sub>
                    </m:sSub>
                    <m:d>
                      <m:dPr>
                        <m:ctrlPr>
                          <a:rPr kumimoji="0" lang="en-GB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GB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𝑃</m:t>
                        </m:r>
                        <m:r>
                          <a:rPr kumimoji="0" lang="en-GB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,</m:t>
                        </m:r>
                        <m:r>
                          <a:rPr kumimoji="0" lang="en-GB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𝑄</m:t>
                        </m:r>
                      </m:e>
                    </m:d>
                  </m:oMath>
                </a14:m>
                <a:r>
                  <a:rPr kumimoji="0" lang="en-GB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/>
                    <a:ea typeface="+mn-ea"/>
                    <a:cs typeface="+mn-cs"/>
                  </a:rPr>
                  <a:t>?</a:t>
                </a:r>
              </a:p>
            </p:txBody>
          </p:sp>
        </mc:Choice>
        <mc:Fallback xmlns="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A115AF36-3854-179A-3E3C-ABA60E9D4C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243897"/>
                <a:ext cx="10515600" cy="1136112"/>
              </a:xfrm>
              <a:prstGeom prst="roundRect">
                <a:avLst/>
              </a:prstGeom>
              <a:blipFill>
                <a:blip r:embed="rId3"/>
                <a:stretch>
                  <a:fillRect l="-463" b="-211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3490A1BE-54C6-BA74-E82C-9D4FC71D1C65}"/>
                  </a:ext>
                </a:extLst>
              </p:cNvPr>
              <p:cNvSpPr/>
              <p:nvPr/>
            </p:nvSpPr>
            <p:spPr>
              <a:xfrm>
                <a:off x="838200" y="4514946"/>
                <a:ext cx="10515600" cy="1796954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GB" sz="2800" b="1" strike="noStrike" kern="1200" cap="none" spc="0" normalizeH="0" baseline="0" noProof="0" dirty="0" err="1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mbria" panose="02040503050406030204"/>
                    <a:ea typeface="+mn-ea"/>
                    <a:cs typeface="+mn-cs"/>
                  </a:rPr>
                  <a:t>Tensorisation</a:t>
                </a:r>
                <a:r>
                  <a:rPr kumimoji="0" lang="en-GB" sz="2800" b="1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/>
                    <a:ea typeface="+mn-ea"/>
                    <a:cs typeface="+mn-cs"/>
                  </a:rPr>
                  <a:t> of KL: </a:t>
                </a:r>
                <a:endParaRPr kumimoji="0" lang="en-GB" sz="2800" b="0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/>
                  <a:ea typeface="+mn-ea"/>
                  <a:cs typeface="+mn-cs"/>
                </a:endParaRPr>
              </a:p>
              <a:p>
                <a:pPr marR="0" lvl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GB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GB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𝑑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0" lang="en-GB" sz="2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KL</m:t>
                          </m:r>
                        </m:sub>
                      </m:sSub>
                      <m:d>
                        <m:dPr>
                          <m:ctrlPr>
                            <a:rPr kumimoji="0" lang="en-GB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GB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  <m:r>
                            <a:rPr kumimoji="0" lang="en-GB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m:rPr>
                              <m:lit/>
                            </m:rPr>
                            <a:rPr kumimoji="0" lang="en-GB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|</m:t>
                          </m:r>
                          <m:r>
                            <a:rPr kumimoji="0" lang="en-GB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| </m:t>
                          </m:r>
                          <m:r>
                            <a:rPr kumimoji="0" lang="en-GB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𝑄</m:t>
                          </m:r>
                        </m:e>
                      </m:d>
                      <m:r>
                        <a:rPr kumimoji="0" lang="en-GB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0" lang="en-GB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GB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𝑖</m:t>
                          </m:r>
                          <m:r>
                            <a:rPr kumimoji="0" lang="en-GB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=1</m:t>
                          </m:r>
                        </m:sub>
                        <m:sup>
                          <m:r>
                            <a:rPr kumimoji="0" lang="en-GB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kumimoji="0" lang="en-GB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𝑑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kumimoji="0" lang="en-GB" sz="28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KL</m:t>
                              </m:r>
                            </m:sub>
                          </m:sSub>
                          <m:d>
                            <m:dPr>
                              <m:ctrlPr>
                                <a:rPr kumimoji="0" lang="en-GB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GB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GB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kumimoji="0" lang="en-GB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0" lang="en-GB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m:rPr>
                                  <m:lit/>
                                </m:rPr>
                                <a:rPr kumimoji="0" lang="en-GB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|</m:t>
                              </m:r>
                              <m:r>
                                <a:rPr kumimoji="0" lang="en-GB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| </m:t>
                              </m:r>
                              <m:sSub>
                                <m:sSubPr>
                                  <m:ctrlPr>
                                    <a:rPr kumimoji="0" lang="en-GB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GB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kumimoji="0" lang="en-GB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3490A1BE-54C6-BA74-E82C-9D4FC71D1C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514946"/>
                <a:ext cx="10515600" cy="1796954"/>
              </a:xfrm>
              <a:prstGeom prst="roundRect">
                <a:avLst/>
              </a:prstGeom>
              <a:blipFill>
                <a:blip r:embed="rId4"/>
                <a:stretch>
                  <a:fillRect l="-17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8092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8775D8F-2DEC-64CC-E89A-9EEC97FFFAE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GB" dirty="0"/>
                  <a:t>-divergence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8775D8F-2DEC-64CC-E89A-9EEC97FFFA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5C2325-7596-B4C9-235E-76FCAEBF78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  <a:p>
                <a:r>
                  <a:rPr lang="en-GB" b="0" dirty="0"/>
                  <a:t>Total variation distance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TV</m:t>
                        </m:r>
                      </m:sub>
                    </m:sSub>
                  </m:oMath>
                </a14:m>
                <a:r>
                  <a:rPr lang="en-GB" b="0" dirty="0"/>
                  <a:t>: 	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endParaRPr lang="en-GB" dirty="0"/>
              </a:p>
              <a:p>
                <a:r>
                  <a:rPr lang="en-GB" dirty="0"/>
                  <a:t>KL divergence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KL</m:t>
                        </m:r>
                      </m:sub>
                    </m:sSub>
                  </m:oMath>
                </a14:m>
                <a:r>
                  <a:rPr lang="en-GB" dirty="0"/>
                  <a:t>: 			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endParaRPr lang="en-GB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dirty="0"/>
                  <a:t> divergence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𝜒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GB" dirty="0"/>
                  <a:t>:			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dirty="0"/>
              </a:p>
              <a:p>
                <a:r>
                  <a:rPr lang="en-GB" dirty="0"/>
                  <a:t>Hellinger</a:t>
                </a:r>
                <a:r>
                  <a:rPr lang="en-GB" baseline="30000" dirty="0"/>
                  <a:t>2</a:t>
                </a:r>
                <a:r>
                  <a:rPr lang="en-GB" dirty="0"/>
                  <a:t> distance</a:t>
                </a:r>
                <a:r>
                  <a:rPr lang="en-GB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p>
                            <m:r>
                              <a:rPr lang="en-GB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GB" dirty="0"/>
                  <a:t>:		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ad>
                              <m:radPr>
                                <m:degHide m:val="on"/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rad>
                          </m:e>
                        </m:d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5C2325-7596-B4C9-235E-76FCAEBF78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C47ECC17-0FA1-17CE-AAFB-1062FEC5A1D7}"/>
                  </a:ext>
                </a:extLst>
              </p:cNvPr>
              <p:cNvSpPr/>
              <p:nvPr/>
            </p:nvSpPr>
            <p:spPr>
              <a:xfrm>
                <a:off x="838200" y="1581595"/>
                <a:ext cx="10515600" cy="1527365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>
                  <a:lnSpc>
                    <a:spcPct val="90000"/>
                  </a:lnSpc>
                  <a:spcBef>
                    <a:spcPts val="1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d>
                        <m:dPr>
                          <m:ctrlP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lit/>
                            </m:rP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| </m:t>
                          </m:r>
                          <m: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GB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GB" sz="28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GB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  <m: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GB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GB" sz="28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28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GB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  <m:d>
                                    <m:dPr>
                                      <m:ctrlPr>
                                        <a:rPr lang="en-GB" sz="28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28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</m:nary>
                      <m:r>
                        <a:rPr lang="en-GB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∼</m:t>
                          </m:r>
                          <m: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GB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GB" sz="28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28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GB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  <m:d>
                                    <m:dPr>
                                      <m:ctrlPr>
                                        <a:rPr lang="en-GB" sz="28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28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en-GB" sz="28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C47ECC17-0FA1-17CE-AAFB-1062FEC5A1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81595"/>
                <a:ext cx="10515600" cy="1527365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C39D084-4C49-A9BF-E64B-F363613CB0E1}"/>
              </a:ext>
            </a:extLst>
          </p:cNvPr>
          <p:cNvSpPr/>
          <p:nvPr/>
        </p:nvSpPr>
        <p:spPr>
          <a:xfrm>
            <a:off x="9241536" y="4962445"/>
            <a:ext cx="2755392" cy="46507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800" dirty="0" err="1">
                <a:solidFill>
                  <a:prstClr val="black"/>
                </a:solidFill>
                <a:latin typeface="Cambria" panose="02040503050406030204"/>
              </a:rPr>
              <a:t>Tensorisable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/>
              <a:ea typeface="+mn-ea"/>
              <a:cs typeface="+mn-cs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B435203-D41B-A75B-243D-49E2C6E9EA96}"/>
              </a:ext>
            </a:extLst>
          </p:cNvPr>
          <p:cNvSpPr/>
          <p:nvPr/>
        </p:nvSpPr>
        <p:spPr>
          <a:xfrm>
            <a:off x="9241536" y="3407286"/>
            <a:ext cx="2755392" cy="46507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800" dirty="0">
                <a:solidFill>
                  <a:prstClr val="black"/>
                </a:solidFill>
                <a:latin typeface="Cambria" panose="02040503050406030204"/>
              </a:rPr>
              <a:t>?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/>
              <a:ea typeface="+mn-ea"/>
              <a:cs typeface="+mn-cs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EA439C8-A882-928D-A9DA-1FDFF5E812A9}"/>
              </a:ext>
            </a:extLst>
          </p:cNvPr>
          <p:cNvSpPr/>
          <p:nvPr/>
        </p:nvSpPr>
        <p:spPr>
          <a:xfrm>
            <a:off x="9241536" y="4447001"/>
            <a:ext cx="2755392" cy="46507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800" dirty="0" err="1">
                <a:solidFill>
                  <a:prstClr val="black"/>
                </a:solidFill>
                <a:latin typeface="Cambria" panose="02040503050406030204"/>
              </a:rPr>
              <a:t>Tensorisable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DF77430-A9BF-0200-A439-9CAE4630378F}"/>
              </a:ext>
            </a:extLst>
          </p:cNvPr>
          <p:cNvSpPr/>
          <p:nvPr/>
        </p:nvSpPr>
        <p:spPr>
          <a:xfrm>
            <a:off x="9243060" y="3922730"/>
            <a:ext cx="2755392" cy="46507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800" dirty="0" err="1">
                <a:solidFill>
                  <a:prstClr val="black"/>
                </a:solidFill>
                <a:latin typeface="Cambria" panose="02040503050406030204"/>
              </a:rPr>
              <a:t>Tensorisable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313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8E1B1-0881-F4E4-3707-22284D263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Lack of </a:t>
            </a:r>
            <a:r>
              <a:rPr lang="en-GB" dirty="0" err="1"/>
              <a:t>tensorisation</a:t>
            </a:r>
            <a:r>
              <a:rPr lang="en-GB" dirty="0"/>
              <a:t> is essential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036A2-3913-CFF5-DBE4-4BA7AC130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57017"/>
            <a:ext cx="10515600" cy="2619946"/>
          </a:xfrm>
        </p:spPr>
        <p:txBody>
          <a:bodyPr/>
          <a:lstStyle/>
          <a:p>
            <a:endParaRPr lang="en-GB" dirty="0"/>
          </a:p>
          <a:p>
            <a:r>
              <a:rPr lang="en-GB" dirty="0"/>
              <a:t>A possible reduction chain: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7CA7D1BB-2CCF-780A-4C4B-50ECFF531A35}"/>
                  </a:ext>
                </a:extLst>
              </p:cNvPr>
              <p:cNvSpPr/>
              <p:nvPr/>
            </p:nvSpPr>
            <p:spPr>
              <a:xfrm>
                <a:off x="838200" y="1825625"/>
                <a:ext cx="10515600" cy="1731391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28600" lvl="0" indent="-22860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r>
                  <a:rPr lang="en-GB" sz="2800" b="1" dirty="0">
                    <a:solidFill>
                      <a:prstClr val="black"/>
                    </a:solidFill>
                  </a:rPr>
                  <a:t>Theorem.</a:t>
                </a:r>
                <a:r>
                  <a:rPr lang="en-GB" sz="2800" dirty="0">
                    <a:solidFill>
                      <a:prstClr val="black"/>
                    </a:solidFill>
                  </a:rPr>
                  <a:t> </a:t>
                </a:r>
                <a:r>
                  <a:rPr lang="en-GB" sz="2000" b="1" dirty="0">
                    <a:solidFill>
                      <a:srgbClr val="9C85C0">
                        <a:lumMod val="50000"/>
                      </a:srgbClr>
                    </a:solidFill>
                  </a:rPr>
                  <a:t>[Bhattacharyya-Gayen-Meel-Myrisiotis-Pavan-Vinodchandran’22]</a:t>
                </a:r>
                <a:br>
                  <a:rPr lang="en-GB" sz="2800" b="1" dirty="0">
                    <a:solidFill>
                      <a:prstClr val="black"/>
                    </a:solidFill>
                  </a:rPr>
                </a:br>
                <a:r>
                  <a:rPr lang="en-GB" sz="2800" b="1" dirty="0">
                    <a:solidFill>
                      <a:srgbClr val="FF0000"/>
                    </a:solidFill>
                  </a:rPr>
                  <a:t>Exact</a:t>
                </a:r>
                <a:r>
                  <a:rPr lang="en-GB" sz="2800" dirty="0">
                    <a:solidFill>
                      <a:prstClr val="black"/>
                    </a:solidFill>
                  </a:rPr>
                  <a:t> computing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28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TV</m:t>
                        </m:r>
                      </m:sub>
                    </m:sSub>
                    <m:d>
                      <m:dPr>
                        <m:ctrlP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</m:oMath>
                </a14:m>
                <a:r>
                  <a:rPr lang="en-GB" sz="2800" dirty="0">
                    <a:solidFill>
                      <a:prstClr val="black"/>
                    </a:solidFill>
                  </a:rPr>
                  <a:t> for product distributions </a:t>
                </a:r>
                <a14:m>
                  <m:oMath xmlns:m="http://schemas.openxmlformats.org/officeDocument/2006/math">
                    <m:r>
                      <a:rPr lang="en-GB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GB" sz="2800" dirty="0">
                    <a:solidFill>
                      <a:prstClr val="black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GB" sz="2800" dirty="0">
                    <a:solidFill>
                      <a:prstClr val="black"/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a:rPr lang="en-GB" sz="28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#</m:t>
                    </m:r>
                    <m:r>
                      <a:rPr lang="en-GB" sz="2800" b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𝐏</m:t>
                    </m:r>
                  </m:oMath>
                </a14:m>
                <a:r>
                  <a:rPr lang="en-GB" sz="2800" dirty="0">
                    <a:solidFill>
                      <a:srgbClr val="FF0000"/>
                    </a:solidFill>
                  </a:rPr>
                  <a:t>-complete</a:t>
                </a:r>
                <a:r>
                  <a:rPr lang="en-GB" sz="2800" dirty="0">
                    <a:solidFill>
                      <a:prstClr val="black"/>
                    </a:solidFill>
                  </a:rPr>
                  <a:t>, even on Boolean domain.</a:t>
                </a:r>
                <a:endParaRPr lang="en-GB" sz="2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7CA7D1BB-2CCF-780A-4C4B-50ECFF531A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5"/>
                <a:ext cx="10515600" cy="1731391"/>
              </a:xfrm>
              <a:prstGeom prst="roundRect">
                <a:avLst/>
              </a:prstGeom>
              <a:blipFill>
                <a:blip r:embed="rId2"/>
                <a:stretch>
                  <a:fillRect l="-23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9AB4BFD-C027-9486-864C-ADCE3012B776}"/>
              </a:ext>
            </a:extLst>
          </p:cNvPr>
          <p:cNvSpPr/>
          <p:nvPr/>
        </p:nvSpPr>
        <p:spPr>
          <a:xfrm>
            <a:off x="838201" y="4602658"/>
            <a:ext cx="3011424" cy="966038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#PerfectMatching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983C782-056C-DEFC-B614-22E0CB3B237A}"/>
              </a:ext>
            </a:extLst>
          </p:cNvPr>
          <p:cNvSpPr/>
          <p:nvPr/>
        </p:nvSpPr>
        <p:spPr>
          <a:xfrm>
            <a:off x="4590288" y="4602658"/>
            <a:ext cx="3011424" cy="966038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#SubsetProduct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D5035D2-1842-6514-8621-DFDFD3CB0552}"/>
              </a:ext>
            </a:extLst>
          </p:cNvPr>
          <p:cNvSpPr/>
          <p:nvPr/>
        </p:nvSpPr>
        <p:spPr>
          <a:xfrm>
            <a:off x="8342377" y="4602658"/>
            <a:ext cx="3011424" cy="966038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 err="1">
                <a:solidFill>
                  <a:schemeClr val="tx1"/>
                </a:solidFill>
              </a:rPr>
              <a:t>TVProdDist</a:t>
            </a:r>
            <a:endParaRPr lang="en-GB" sz="28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E61DE1F-8391-84C5-F311-09D1E2BF17BA}"/>
                  </a:ext>
                </a:extLst>
              </p:cNvPr>
              <p:cNvSpPr txBox="1"/>
              <p:nvPr/>
            </p:nvSpPr>
            <p:spPr>
              <a:xfrm>
                <a:off x="3849623" y="4793289"/>
                <a:ext cx="80467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</m:e>
                        <m:sub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E61DE1F-8391-84C5-F311-09D1E2BF17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9623" y="4793289"/>
                <a:ext cx="804671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A7F7BD7-88B3-F120-DB79-EA3CE1EF8F23}"/>
                  </a:ext>
                </a:extLst>
              </p:cNvPr>
              <p:cNvSpPr txBox="1"/>
              <p:nvPr/>
            </p:nvSpPr>
            <p:spPr>
              <a:xfrm>
                <a:off x="7597140" y="4793288"/>
                <a:ext cx="80467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</m:e>
                        <m:sub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A7F7BD7-88B3-F120-DB79-EA3CE1EF8F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7140" y="4793288"/>
                <a:ext cx="804671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3032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9" grpId="0" animBg="1"/>
      <p:bldP spid="10" grpId="0" animBg="1"/>
      <p:bldP spid="12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8E1B1-0881-F4E4-3707-22284D263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Approximation algorithms?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5036A2-3913-CFF5-DBE4-4BA7AC1309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Is it possible to approximate it in polynomial time?</a:t>
                </a:r>
                <a:br>
                  <a:rPr lang="en-GB" dirty="0"/>
                </a:br>
                <a:r>
                  <a:rPr lang="en-GB" dirty="0">
                    <a:solidFill>
                      <a:srgbClr val="FF0000"/>
                    </a:solidFill>
                  </a:rPr>
                  <a:t>F</a:t>
                </a:r>
                <a:r>
                  <a:rPr lang="en-GB" dirty="0"/>
                  <a:t>ully </a:t>
                </a:r>
                <a:r>
                  <a:rPr lang="en-GB" dirty="0">
                    <a:solidFill>
                      <a:srgbClr val="FF0000"/>
                    </a:solidFill>
                  </a:rPr>
                  <a:t>P</a:t>
                </a:r>
                <a:r>
                  <a:rPr lang="en-GB" dirty="0"/>
                  <a:t>olynomial </a:t>
                </a:r>
                <a:r>
                  <a:rPr lang="en-GB" dirty="0">
                    <a:solidFill>
                      <a:srgbClr val="FF0000"/>
                    </a:solidFill>
                  </a:rPr>
                  <a:t>R</a:t>
                </a:r>
                <a:r>
                  <a:rPr lang="en-GB" dirty="0"/>
                  <a:t>andomised </a:t>
                </a:r>
                <a:r>
                  <a:rPr lang="en-GB" dirty="0">
                    <a:solidFill>
                      <a:srgbClr val="FF0000"/>
                    </a:solidFill>
                  </a:rPr>
                  <a:t>A</a:t>
                </a:r>
                <a:r>
                  <a:rPr lang="en-GB" dirty="0"/>
                  <a:t>pproximation </a:t>
                </a:r>
                <a:r>
                  <a:rPr lang="en-GB" dirty="0">
                    <a:solidFill>
                      <a:srgbClr val="FF0000"/>
                    </a:solidFill>
                  </a:rPr>
                  <a:t>S</a:t>
                </a:r>
                <a:r>
                  <a:rPr lang="en-GB" dirty="0"/>
                  <a:t>cheme (FPRAS)</a:t>
                </a:r>
              </a:p>
              <a:p>
                <a:pPr lvl="1"/>
                <a:r>
                  <a:rPr lang="en-GB" dirty="0"/>
                  <a:t>Relative (multiplicative) error: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≤</m:t>
                    </m:r>
                    <m:acc>
                      <m:accPr>
                        <m:chr m:val="̂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acc>
                    <m:r>
                      <a:rPr lang="en-GB" b="0" i="1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endParaRPr lang="en-GB" dirty="0"/>
              </a:p>
              <a:p>
                <a:pPr lvl="1"/>
                <a:r>
                  <a:rPr lang="en-GB" dirty="0"/>
                  <a:t>Running time: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poly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input</m:t>
                        </m:r>
                        <m:r>
                          <a:rPr lang="en-GB" b="0" i="0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size</m:t>
                        </m:r>
                      </m:e>
                    </m:d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poly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1/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5036A2-3913-CFF5-DBE4-4BA7AC1309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E2767D4D-3455-4CED-E8DD-4128B6640CE5}"/>
                  </a:ext>
                </a:extLst>
              </p:cNvPr>
              <p:cNvSpPr/>
              <p:nvPr/>
            </p:nvSpPr>
            <p:spPr>
              <a:xfrm>
                <a:off x="838200" y="3035460"/>
                <a:ext cx="10515600" cy="3141503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28600" lvl="0" indent="-22860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r>
                  <a:rPr lang="en-GB" sz="2800" b="1" dirty="0">
                    <a:solidFill>
                      <a:prstClr val="black"/>
                    </a:solidFill>
                  </a:rPr>
                  <a:t>Theorem.</a:t>
                </a:r>
                <a:r>
                  <a:rPr lang="en-GB" sz="2800" dirty="0">
                    <a:solidFill>
                      <a:prstClr val="black"/>
                    </a:solidFill>
                  </a:rPr>
                  <a:t> </a:t>
                </a:r>
                <a:r>
                  <a:rPr lang="en-GB" sz="2000" b="1" dirty="0">
                    <a:solidFill>
                      <a:srgbClr val="9C85C0">
                        <a:lumMod val="50000"/>
                      </a:srgbClr>
                    </a:solidFill>
                  </a:rPr>
                  <a:t>[Bhattacharyya-Gayen-Meel-Myrisiotis-Pavan-Vinodchandran’22]</a:t>
                </a:r>
                <a:br>
                  <a:rPr lang="en-GB" sz="2800" b="1" dirty="0">
                    <a:solidFill>
                      <a:prstClr val="black"/>
                    </a:solidFill>
                  </a:rPr>
                </a:br>
                <a:r>
                  <a:rPr lang="en-GB" sz="2800" dirty="0">
                    <a:solidFill>
                      <a:prstClr val="black"/>
                    </a:solidFill>
                  </a:rPr>
                  <a:t>There is an </a:t>
                </a:r>
                <a:r>
                  <a:rPr lang="en-GB" sz="2800" b="1" dirty="0">
                    <a:solidFill>
                      <a:schemeClr val="accent2">
                        <a:lumMod val="75000"/>
                      </a:schemeClr>
                    </a:solidFill>
                  </a:rPr>
                  <a:t>FPRAS</a:t>
                </a:r>
                <a:r>
                  <a:rPr lang="en-GB" sz="2800" dirty="0">
                    <a:solidFill>
                      <a:prstClr val="black"/>
                    </a:solidFill>
                  </a:rPr>
                  <a:t> that outputs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28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TV</m:t>
                        </m:r>
                      </m:sub>
                    </m:sSub>
                    <m:d>
                      <m:dPr>
                        <m:ctrlP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</m:oMath>
                </a14:m>
                <a:r>
                  <a:rPr lang="en-GB" sz="2800" dirty="0">
                    <a:solidFill>
                      <a:prstClr val="black"/>
                    </a:solidFill>
                  </a:rPr>
                  <a:t> within </a:t>
                </a:r>
                <a:r>
                  <a:rPr lang="en-GB" sz="2800" b="1" dirty="0">
                    <a:solidFill>
                      <a:schemeClr val="accent4">
                        <a:lumMod val="75000"/>
                      </a:schemeClr>
                    </a:solidFill>
                  </a:rPr>
                  <a:t>relative error </a:t>
                </a:r>
                <a14:m>
                  <m:oMath xmlns:m="http://schemas.openxmlformats.org/officeDocument/2006/math">
                    <m:r>
                      <a:rPr lang="en-GB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1±</m:t>
                    </m:r>
                    <m:r>
                      <a:rPr lang="en-GB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GB" sz="2800" dirty="0">
                    <a:solidFill>
                      <a:prstClr val="black"/>
                    </a:solidFill>
                  </a:rPr>
                  <a:t> with probability </a:t>
                </a:r>
                <a14:m>
                  <m:oMath xmlns:m="http://schemas.openxmlformats.org/officeDocument/2006/math">
                    <m:r>
                      <a:rPr lang="en-GB" sz="28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GB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GB" sz="2800" dirty="0">
                    <a:solidFill>
                      <a:prstClr val="black"/>
                    </a:solidFill>
                  </a:rPr>
                  <a:t> in time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8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poly</m:t>
                    </m:r>
                    <m:d>
                      <m:dPr>
                        <m:ctrlP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,1/</m:t>
                        </m:r>
                        <m: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,1/</m:t>
                        </m:r>
                        <m: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</m:oMath>
                </a14:m>
                <a:r>
                  <a:rPr lang="en-GB" sz="2800" dirty="0">
                    <a:solidFill>
                      <a:prstClr val="black"/>
                    </a:solidFill>
                  </a:rPr>
                  <a:t>, if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GB" sz="2800" dirty="0">
                    <a:solidFill>
                      <a:prstClr val="black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GB" sz="2800" dirty="0">
                    <a:solidFill>
                      <a:prstClr val="black"/>
                    </a:solidFill>
                  </a:rPr>
                  <a:t> are product distributions on </a:t>
                </a:r>
                <a:r>
                  <a:rPr lang="en-GB" sz="2800" b="1" dirty="0">
                    <a:solidFill>
                      <a:srgbClr val="FF0000"/>
                    </a:solidFill>
                  </a:rPr>
                  <a:t>Boolean domain, and one of the following two holds</a:t>
                </a:r>
                <a:r>
                  <a:rPr lang="en-GB" sz="2800" dirty="0">
                    <a:solidFill>
                      <a:prstClr val="black"/>
                    </a:solidFill>
                  </a:rPr>
                  <a:t>: </a:t>
                </a:r>
              </a:p>
              <a:p>
                <a:pPr marL="685800" lvl="1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1/2≤</m:t>
                    </m:r>
                    <m:sSub>
                      <m:sSubPr>
                        <m:ctrlPr>
                          <a:rPr lang="en-GB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GB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GB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0&lt;</m:t>
                    </m:r>
                    <m:sSub>
                      <m:sSubPr>
                        <m:ctrlPr>
                          <a:rPr lang="en-GB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GB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GB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GB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GB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GB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GB" sz="2400" dirty="0">
                    <a:solidFill>
                      <a:prstClr val="black"/>
                    </a:solidFill>
                  </a:rPr>
                  <a:t>; </a:t>
                </a:r>
              </a:p>
              <a:p>
                <a:pPr marL="685800" lvl="1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400" dirty="0">
                    <a:solidFill>
                      <a:prstClr val="black"/>
                    </a:solidFill>
                  </a:rPr>
                  <a:t>’s are arbitrary, but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GB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GB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GB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GB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GB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:1≤</m:t>
                            </m:r>
                            <m:r>
                              <a:rPr lang="en-GB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GB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GB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GB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GB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GB" sz="2400" dirty="0">
                    <a:solidFill>
                      <a:prstClr val="black"/>
                    </a:solidFill>
                  </a:rPr>
                  <a:t>. </a:t>
                </a:r>
              </a:p>
            </p:txBody>
          </p:sp>
        </mc:Choice>
        <mc:Fallback xmlns="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E2767D4D-3455-4CED-E8DD-4128B6640C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035460"/>
                <a:ext cx="10515600" cy="3141503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3097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5FE1F-5CDC-3E5F-47CC-ADA651315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Our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4CAF6-D8B8-7E43-C820-89B46EF6C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27561"/>
            <a:ext cx="10515600" cy="1549401"/>
          </a:xfrm>
        </p:spPr>
        <p:txBody>
          <a:bodyPr/>
          <a:lstStyle/>
          <a:p>
            <a:r>
              <a:rPr lang="en-GB" dirty="0"/>
              <a:t>There is no further restriction. </a:t>
            </a:r>
          </a:p>
          <a:p>
            <a:r>
              <a:rPr lang="en-GB" dirty="0"/>
              <a:t>Also polynomial under bit complexity.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48A0ADA6-531C-DBD3-699D-2D9DD52C670B}"/>
                  </a:ext>
                </a:extLst>
              </p:cNvPr>
              <p:cNvSpPr/>
              <p:nvPr/>
            </p:nvSpPr>
            <p:spPr>
              <a:xfrm>
                <a:off x="838200" y="1825625"/>
                <a:ext cx="10515600" cy="2667000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28600" lvl="0" indent="-22860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r>
                  <a:rPr lang="en-GB" sz="2800" b="1" dirty="0">
                    <a:solidFill>
                      <a:prstClr val="black"/>
                    </a:solidFill>
                  </a:rPr>
                  <a:t>Theorem.</a:t>
                </a:r>
                <a:r>
                  <a:rPr lang="en-GB" sz="2800" dirty="0">
                    <a:solidFill>
                      <a:prstClr val="black"/>
                    </a:solidFill>
                  </a:rPr>
                  <a:t> </a:t>
                </a:r>
                <a:r>
                  <a:rPr lang="en-GB" sz="2000" b="1" dirty="0">
                    <a:solidFill>
                      <a:srgbClr val="9C85C0">
                        <a:lumMod val="50000"/>
                      </a:srgbClr>
                    </a:solidFill>
                  </a:rPr>
                  <a:t>[This paper]</a:t>
                </a:r>
                <a:br>
                  <a:rPr lang="en-GB" sz="2800" dirty="0">
                    <a:solidFill>
                      <a:prstClr val="black"/>
                    </a:solidFill>
                  </a:rPr>
                </a:br>
                <a:r>
                  <a:rPr lang="en-GB" sz="2800" dirty="0">
                    <a:solidFill>
                      <a:prstClr val="black"/>
                    </a:solidFill>
                  </a:rPr>
                  <a:t>There is an </a:t>
                </a:r>
                <a:r>
                  <a:rPr lang="en-GB" sz="2800" b="1" dirty="0">
                    <a:solidFill>
                      <a:schemeClr val="accent2">
                        <a:lumMod val="75000"/>
                      </a:schemeClr>
                    </a:solidFill>
                  </a:rPr>
                  <a:t>FPRAS</a:t>
                </a:r>
                <a:r>
                  <a:rPr lang="en-GB" sz="2800" dirty="0">
                    <a:solidFill>
                      <a:prstClr val="black"/>
                    </a:solidFill>
                  </a:rPr>
                  <a:t> that outputs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28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TV</m:t>
                        </m:r>
                      </m:sub>
                    </m:sSub>
                    <m:d>
                      <m:dPr>
                        <m:ctrlP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</m:oMath>
                </a14:m>
                <a:r>
                  <a:rPr lang="en-GB" sz="2800" dirty="0">
                    <a:solidFill>
                      <a:prstClr val="black"/>
                    </a:solidFill>
                  </a:rPr>
                  <a:t> within </a:t>
                </a:r>
                <a:r>
                  <a:rPr lang="en-GB" sz="2800" b="1" dirty="0">
                    <a:solidFill>
                      <a:schemeClr val="accent4">
                        <a:lumMod val="75000"/>
                      </a:schemeClr>
                    </a:solidFill>
                  </a:rPr>
                  <a:t>relative error </a:t>
                </a:r>
                <a14:m>
                  <m:oMath xmlns:m="http://schemas.openxmlformats.org/officeDocument/2006/math">
                    <m:r>
                      <a:rPr lang="en-GB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1±</m:t>
                    </m:r>
                    <m:r>
                      <a:rPr lang="en-GB" sz="2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GB" sz="2800" dirty="0">
                    <a:solidFill>
                      <a:prstClr val="black"/>
                    </a:solidFill>
                  </a:rPr>
                  <a:t> with probability </a:t>
                </a:r>
                <a14:m>
                  <m:oMath xmlns:m="http://schemas.openxmlformats.org/officeDocument/2006/math">
                    <m:r>
                      <a:rPr lang="en-GB" sz="28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GB" sz="280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GB" sz="2800" dirty="0">
                    <a:solidFill>
                      <a:prstClr val="black"/>
                    </a:solidFill>
                  </a:rPr>
                  <a:t> in time </a:t>
                </a:r>
                <a14:m>
                  <m:oMath xmlns:m="http://schemas.openxmlformats.org/officeDocument/2006/math">
                    <m:r>
                      <a:rPr lang="en-GB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sSup>
                          <m:sSupPr>
                            <m:ctrlPr>
                              <a:rPr lang="en-GB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8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GB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GB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GB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p>
                        </m:sSup>
                        <m:func>
                          <m:funcPr>
                            <m:ctrlPr>
                              <a:rPr lang="en-GB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sz="28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GB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1/</m:t>
                            </m:r>
                            <m:r>
                              <a:rPr lang="en-GB" sz="280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</m:func>
                      </m:e>
                    </m:d>
                  </m:oMath>
                </a14:m>
                <a:r>
                  <a:rPr lang="en-GB" sz="2800" dirty="0">
                    <a:solidFill>
                      <a:prstClr val="black"/>
                    </a:solidFill>
                  </a:rPr>
                  <a:t>, if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GB" sz="2800" dirty="0">
                    <a:solidFill>
                      <a:prstClr val="black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GB" sz="2800" dirty="0">
                    <a:solidFill>
                      <a:prstClr val="black"/>
                    </a:solidFill>
                  </a:rPr>
                  <a:t> are product distributions of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2800" dirty="0">
                    <a:solidFill>
                      <a:prstClr val="black"/>
                    </a:solidFill>
                  </a:rPr>
                  <a:t> coordinates over a size-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GB" sz="2800" dirty="0">
                    <a:solidFill>
                      <a:prstClr val="black"/>
                    </a:solidFill>
                  </a:rPr>
                  <a:t> domain. </a:t>
                </a:r>
              </a:p>
            </p:txBody>
          </p:sp>
        </mc:Choice>
        <mc:Fallback xmlns="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48A0ADA6-531C-DBD3-699D-2D9DD52C67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5"/>
                <a:ext cx="10515600" cy="2667000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5612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3CCF7-15B2-487D-9C0F-6D94F3624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One attempt…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EBB83C15-8954-FF09-F838-F8A734B45F88}"/>
                  </a:ext>
                </a:extLst>
              </p:cNvPr>
              <p:cNvSpPr/>
              <p:nvPr/>
            </p:nvSpPr>
            <p:spPr>
              <a:xfrm>
                <a:off x="838200" y="1757204"/>
                <a:ext cx="10515600" cy="2627503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30400" indent="-230400">
                  <a:buFont typeface="Arial" panose="020B0604020202020204" pitchFamily="34" charset="0"/>
                  <a:buChar char="•"/>
                </a:pPr>
                <a:r>
                  <a:rPr lang="en-GB" sz="2800" b="1" u="sng" dirty="0">
                    <a:solidFill>
                      <a:schemeClr val="tx1"/>
                    </a:solidFill>
                  </a:rPr>
                  <a:t>Monte Carlo.</a:t>
                </a:r>
                <a:r>
                  <a:rPr lang="en-GB" sz="2800" dirty="0">
                    <a:solidFill>
                      <a:schemeClr val="tx1"/>
                    </a:solidFill>
                  </a:rPr>
                  <a:t> </a:t>
                </a:r>
                <a:r>
                  <a:rPr lang="en-GB" sz="2800" dirty="0">
                    <a:solidFill>
                      <a:prstClr val="black"/>
                    </a:solidFill>
                  </a:rPr>
                  <a:t>Take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GB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≔</m:t>
                    </m:r>
                    <m:f>
                      <m:fPr>
                        <m:ctrlPr>
                          <a:rPr lang="en-GB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|"/>
                        <m:endChr m:val="|"/>
                        <m:ctrlPr>
                          <a:rPr lang="en-GB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GB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GB" sz="28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28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</m:d>
                          </m:num>
                          <m:den>
                            <m:r>
                              <a:rPr lang="en-GB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GB" sz="28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28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</m:d>
                          </m:den>
                        </m:f>
                      </m:e>
                    </m:d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. Then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∼</m:t>
                          </m:r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</m:e>
                      </m:d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TV</m:t>
                          </m:r>
                        </m:sub>
                      </m:sSub>
                      <m:d>
                        <m:dPr>
                          <m:ctrlPr>
                            <a:rPr lang="en-GB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GB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  <a:p>
                <a:r>
                  <a:rPr lang="en-GB" sz="2800" dirty="0">
                    <a:solidFill>
                      <a:schemeClr val="tx1"/>
                    </a:solidFill>
                  </a:rPr>
                  <a:t>(Providing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 for all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.)</a:t>
                </a:r>
              </a:p>
              <a:p>
                <a:endParaRPr lang="en-GB" sz="2800" dirty="0">
                  <a:solidFill>
                    <a:schemeClr val="tx1"/>
                  </a:solidFill>
                </a:endParaRPr>
              </a:p>
              <a:p>
                <a:r>
                  <a:rPr lang="en-GB" sz="2800" dirty="0">
                    <a:solidFill>
                      <a:schemeClr val="tx1"/>
                    </a:solidFill>
                  </a:rPr>
                  <a:t>Note that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 is easy to sample and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 is easy to compute. </a:t>
                </a:r>
              </a:p>
            </p:txBody>
          </p:sp>
        </mc:Choice>
        <mc:Fallback xmlns="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EBB83C15-8954-FF09-F838-F8A734B45F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57204"/>
                <a:ext cx="10515600" cy="2627503"/>
              </a:xfrm>
              <a:prstGeom prst="roundRect">
                <a:avLst/>
              </a:prstGeom>
              <a:blipFill>
                <a:blip r:embed="rId2"/>
                <a:stretch>
                  <a:fillRect b="-346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AB05A0B6-C020-1667-9FE8-3E6B0E9704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544567"/>
                <a:ext cx="10515600" cy="1632395"/>
              </a:xfrm>
            </p:spPr>
            <p:txBody>
              <a:bodyPr/>
              <a:lstStyle/>
              <a:p>
                <a:r>
                  <a:rPr lang="en-GB" dirty="0"/>
                  <a:t>How many samples do we need?</a:t>
                </a:r>
              </a:p>
              <a:p>
                <a:r>
                  <a:rPr lang="en-GB" dirty="0"/>
                  <a:t>Troublesome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TV</m:t>
                        </m:r>
                      </m:sub>
                    </m:sSub>
                  </m:oMath>
                </a14:m>
                <a:r>
                  <a:rPr lang="en-GB" dirty="0"/>
                  <a:t> is exponentially small…</a:t>
                </a:r>
              </a:p>
              <a:p>
                <a:pPr lvl="1"/>
                <a:r>
                  <a:rPr lang="en-GB" dirty="0"/>
                  <a:t>(Linear so many bits can represent such a numeric value)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AB05A0B6-C020-1667-9FE8-3E6B0E9704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544567"/>
                <a:ext cx="10515600" cy="1632395"/>
              </a:xfrm>
              <a:blipFill>
                <a:blip r:embed="rId3"/>
                <a:stretch>
                  <a:fillRect l="-1043" t="-63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7050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4112</TotalTime>
  <Words>1866</Words>
  <Application>Microsoft Office PowerPoint</Application>
  <PresentationFormat>Widescreen</PresentationFormat>
  <Paragraphs>525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Cambria</vt:lpstr>
      <vt:lpstr>Cambria Math</vt:lpstr>
      <vt:lpstr>Office Theme</vt:lpstr>
      <vt:lpstr>A simple polynomial-time approximation algorithm for the total variation distance between two product distributions</vt:lpstr>
      <vt:lpstr>Total variation distance (aka. statistical distance)</vt:lpstr>
      <vt:lpstr>d_TV  for product distributions</vt:lpstr>
      <vt:lpstr>Kullback-Leibler divergence (aka. relative entropy)</vt:lpstr>
      <vt:lpstr>f-divergence</vt:lpstr>
      <vt:lpstr>Lack of tensorisation is essential</vt:lpstr>
      <vt:lpstr>Approximation algorithms?</vt:lpstr>
      <vt:lpstr>Our result</vt:lpstr>
      <vt:lpstr>One attempt…</vt:lpstr>
      <vt:lpstr>A good estimator?</vt:lpstr>
      <vt:lpstr>Coupling</vt:lpstr>
      <vt:lpstr>Coupling</vt:lpstr>
      <vt:lpstr>Optimal coupling</vt:lpstr>
      <vt:lpstr>Greedy coupling</vt:lpstr>
      <vt:lpstr>Greedy coupling</vt:lpstr>
      <vt:lpstr>Greedy coupling</vt:lpstr>
      <vt:lpstr>Greedy coupling</vt:lpstr>
      <vt:lpstr>Temptation</vt:lpstr>
      <vt:lpstr>Greedy coupling is not that bad</vt:lpstr>
      <vt:lpstr>Another estimator</vt:lpstr>
      <vt:lpstr>High expectation / low variance</vt:lpstr>
      <vt:lpstr>High expectation / low variance</vt:lpstr>
      <vt:lpstr>High expectation / low variance</vt:lpstr>
      <vt:lpstr>Time efficiency</vt:lpstr>
      <vt:lpstr>Just to convince people…</vt:lpstr>
      <vt:lpstr>Future directions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simple polynomial-time approximation algorithm for the total variation distance between two product distributions</dc:title>
  <dc:creator>Wang Jiaheng</dc:creator>
  <cp:lastModifiedBy>Jiaheng Wang</cp:lastModifiedBy>
  <cp:revision>102</cp:revision>
  <dcterms:created xsi:type="dcterms:W3CDTF">2022-11-17T13:02:05Z</dcterms:created>
  <dcterms:modified xsi:type="dcterms:W3CDTF">2023-09-21T05:54:47Z</dcterms:modified>
</cp:coreProperties>
</file>