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353" r:id="rId3"/>
    <p:sldId id="356" r:id="rId4"/>
    <p:sldId id="342" r:id="rId5"/>
    <p:sldId id="355" r:id="rId6"/>
    <p:sldId id="359" r:id="rId7"/>
    <p:sldId id="343" r:id="rId8"/>
    <p:sldId id="357" r:id="rId9"/>
    <p:sldId id="358" r:id="rId10"/>
    <p:sldId id="347" r:id="rId11"/>
    <p:sldId id="364" r:id="rId12"/>
    <p:sldId id="348" r:id="rId13"/>
    <p:sldId id="360" r:id="rId1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9645" autoAdjust="0"/>
  </p:normalViewPr>
  <p:slideViewPr>
    <p:cSldViewPr snapToGrid="0">
      <p:cViewPr varScale="1">
        <p:scale>
          <a:sx n="79" d="100"/>
          <a:sy n="79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I_MSP43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ce382.com/datasheets/msp430g2x53_2x13_mixed_sig_mcu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Peripherals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Memory-Mapped </a:t>
            </a:r>
            <a:r>
              <a:rPr lang="en-US" sz="2000" dirty="0">
                <a:solidFill>
                  <a:srgbClr val="0070C0"/>
                </a:solidFill>
              </a:rPr>
              <a:t>IO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Ports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GPIO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Input was FLOATING!   Low is ground, High is floating, so use a pull- _________?</a:t>
            </a: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" y="957924"/>
            <a:ext cx="7210425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1093" y="4984124"/>
            <a:ext cx="383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 code to toggle the LEDs when button is pressed (i.e. one LED on and one off)</a:t>
            </a:r>
          </a:p>
        </p:txBody>
      </p:sp>
    </p:spTree>
    <p:extLst>
      <p:ext uri="{BB962C8B-B14F-4D97-AF65-F5344CB8AC3E}">
        <p14:creationId xmlns:p14="http://schemas.microsoft.com/office/powerpoint/2010/main" val="2536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1638300"/>
            <a:ext cx="6486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762000" y="5562600"/>
            <a:ext cx="3325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1.23 Logic levels and noise margins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5533" y="76200"/>
            <a:ext cx="8447617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Why Pullup and Pulldown Resistors are needed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2232991" y="979666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/>
              <a:t>Voltage Levels and Noise Margins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57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Anything wrong with this?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P1DIR</a:t>
            </a:r>
            <a:endParaRPr lang="en-US" sz="1600" dirty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Inclass</a:t>
            </a:r>
            <a:r>
              <a:rPr lang="en-US" b="1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Modify this program so the two LEDs always have the opposite value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Peripherals?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MSP430G2xx Peripherals?</a:t>
            </a:r>
          </a:p>
          <a:p>
            <a:pPr lvl="1"/>
            <a:r>
              <a:rPr lang="en-US" sz="2000" dirty="0" smtClean="0">
                <a:hlinkClick r:id="rId2"/>
              </a:rPr>
              <a:t>MSP430 </a:t>
            </a:r>
            <a:r>
              <a:rPr lang="en-US" sz="2000" dirty="0" err="1">
                <a:hlinkClick r:id="rId2"/>
              </a:rPr>
              <a:t>wikipedia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Watchdog </a:t>
            </a:r>
            <a:r>
              <a:rPr lang="en-US" sz="2000" dirty="0"/>
              <a:t>Timer</a:t>
            </a:r>
          </a:p>
          <a:p>
            <a:pPr lvl="1"/>
            <a:r>
              <a:rPr lang="en-US" sz="2000" dirty="0" smtClean="0"/>
              <a:t>Universal </a:t>
            </a:r>
            <a:r>
              <a:rPr lang="en-US" sz="2000" dirty="0"/>
              <a:t>Serial Communication Interface (USCI) </a:t>
            </a:r>
            <a:endParaRPr lang="en-US" sz="2000" dirty="0" smtClean="0"/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mplements </a:t>
            </a:r>
            <a:r>
              <a:rPr lang="en-US" sz="1600" dirty="0"/>
              <a:t>SPI and I2C protocols </a:t>
            </a:r>
            <a:endParaRPr lang="en-US" sz="1600" dirty="0" smtClean="0"/>
          </a:p>
          <a:p>
            <a:pPr lvl="2"/>
            <a:r>
              <a:rPr lang="en-US" sz="1600" dirty="0" smtClean="0"/>
              <a:t>We'll </a:t>
            </a:r>
            <a:r>
              <a:rPr lang="en-US" sz="1600" dirty="0"/>
              <a:t>use SPI to interface with the LCD in your black </a:t>
            </a:r>
            <a:r>
              <a:rPr lang="en-US" sz="1600" dirty="0" smtClean="0"/>
              <a:t>box</a:t>
            </a:r>
            <a:endParaRPr lang="en-US" sz="1600" dirty="0"/>
          </a:p>
          <a:p>
            <a:pPr lvl="1"/>
            <a:r>
              <a:rPr lang="en-US" sz="2000" dirty="0" smtClean="0"/>
              <a:t>Pulse </a:t>
            </a:r>
            <a:r>
              <a:rPr lang="en-US" sz="2000" dirty="0"/>
              <a:t>Width Modulation (PWM) </a:t>
            </a:r>
          </a:p>
          <a:p>
            <a:pPr lvl="2"/>
            <a:r>
              <a:rPr lang="en-US" sz="1600" dirty="0"/>
              <a:t>W</a:t>
            </a:r>
            <a:r>
              <a:rPr lang="en-US" sz="1600" dirty="0" smtClean="0"/>
              <a:t>e'll </a:t>
            </a:r>
            <a:r>
              <a:rPr lang="en-US" sz="1600" dirty="0"/>
              <a:t>use this later to drive the robot</a:t>
            </a:r>
          </a:p>
          <a:p>
            <a:pPr lvl="1"/>
            <a:r>
              <a:rPr lang="en-US" sz="2000" dirty="0" smtClean="0"/>
              <a:t>Temperature </a:t>
            </a:r>
            <a:r>
              <a:rPr lang="en-US" sz="2000" dirty="0"/>
              <a:t>Sensor</a:t>
            </a:r>
          </a:p>
          <a:p>
            <a:pPr lvl="1"/>
            <a:r>
              <a:rPr lang="en-US" sz="2000" dirty="0" smtClean="0"/>
              <a:t>Multipliers</a:t>
            </a:r>
          </a:p>
          <a:p>
            <a:pPr lvl="1"/>
            <a:r>
              <a:rPr lang="en-US" sz="2000" dirty="0" smtClean="0"/>
              <a:t>Capacitive </a:t>
            </a:r>
            <a:r>
              <a:rPr lang="en-US" sz="2000" dirty="0"/>
              <a:t>Touch I/O </a:t>
            </a:r>
            <a:endParaRPr lang="en-US" sz="2000" dirty="0" smtClean="0"/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working with touch screens, </a:t>
            </a:r>
            <a:r>
              <a:rPr lang="en-US" sz="1600" dirty="0" err="1" smtClean="0"/>
              <a:t>etc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81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Ports?   Examples?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Your </a:t>
            </a:r>
            <a:r>
              <a:rPr lang="en-US" sz="2000" dirty="0" err="1" smtClean="0">
                <a:solidFill>
                  <a:schemeClr val="accent2"/>
                </a:solidFill>
              </a:rPr>
              <a:t>LaunchPad</a:t>
            </a:r>
            <a:r>
              <a:rPr lang="en-US" sz="2000" dirty="0" smtClean="0">
                <a:solidFill>
                  <a:schemeClr val="accent2"/>
                </a:solidFill>
              </a:rPr>
              <a:t> Board has…</a:t>
            </a:r>
          </a:p>
          <a:p>
            <a:pPr lvl="1"/>
            <a:r>
              <a:rPr lang="en-US" sz="2000" dirty="0" smtClean="0"/>
              <a:t>Port 1, Pin 0 to Pin 7</a:t>
            </a:r>
          </a:p>
          <a:p>
            <a:pPr lvl="1"/>
            <a:r>
              <a:rPr lang="en-US" sz="2000" dirty="0"/>
              <a:t>Port </a:t>
            </a:r>
            <a:r>
              <a:rPr lang="en-US" sz="2000" dirty="0" smtClean="0"/>
              <a:t>2, </a:t>
            </a:r>
            <a:r>
              <a:rPr lang="en-US" sz="2000" dirty="0"/>
              <a:t>Pin 0 to Pin </a:t>
            </a:r>
            <a:r>
              <a:rPr lang="en-US" sz="2000" dirty="0" smtClean="0"/>
              <a:t>5                (where are pin 6 and 7?)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" y="2459744"/>
            <a:ext cx="8846808" cy="32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68HC12</a:t>
            </a:r>
          </a:p>
        </p:txBody>
      </p:sp>
      <p:pic>
        <p:nvPicPr>
          <p:cNvPr id="4" name="Picture 1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2981" y="600740"/>
            <a:ext cx="4981354" cy="625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several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 action="ppaction://hlinkfile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4" y="133441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8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Let's </a:t>
            </a:r>
            <a:r>
              <a:rPr lang="en-US" sz="1800" dirty="0"/>
              <a:t>say I wanted to make the UCA0SOMI function available on </a:t>
            </a:r>
            <a:r>
              <a:rPr lang="en-US" sz="1800" dirty="0" smtClean="0"/>
              <a:t>P1.1: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'from USCI' means this bit is set automatically by the USCI when enabled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P1SEL  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P1SEL2</a:t>
            </a:r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64" y="119695"/>
            <a:ext cx="67532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we talk to Ports? Do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Two classic methods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Memory-Mapped I/O                        (Motorola)</a:t>
            </a:r>
          </a:p>
          <a:p>
            <a:pPr lvl="1"/>
            <a:r>
              <a:rPr lang="en-US" sz="2000" dirty="0" smtClean="0"/>
              <a:t>Port-Mapped I/O [or Isolated IO]     (Intel)</a:t>
            </a:r>
            <a:endParaRPr lang="en-US" sz="1800" dirty="0" smtClean="0"/>
          </a:p>
          <a:p>
            <a:r>
              <a:rPr lang="en-US" sz="2000" dirty="0">
                <a:solidFill>
                  <a:schemeClr val="accent2"/>
                </a:solidFill>
              </a:rPr>
              <a:t>Memory-Mapped I/O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I/O and memory SHARE the same address space</a:t>
            </a:r>
          </a:p>
          <a:p>
            <a:pPr lvl="1"/>
            <a:r>
              <a:rPr lang="en-US" sz="2000" dirty="0" smtClean="0"/>
              <a:t>Advantage</a:t>
            </a:r>
          </a:p>
          <a:p>
            <a:pPr lvl="2"/>
            <a:r>
              <a:rPr lang="en-US" sz="1800" dirty="0" smtClean="0"/>
              <a:t>Fewer </a:t>
            </a:r>
            <a:r>
              <a:rPr lang="en-US" sz="1800" dirty="0"/>
              <a:t>instructions</a:t>
            </a:r>
          </a:p>
          <a:p>
            <a:pPr lvl="2"/>
            <a:r>
              <a:rPr lang="en-US" sz="1800" dirty="0" smtClean="0"/>
              <a:t>Can </a:t>
            </a:r>
            <a:r>
              <a:rPr lang="en-US" sz="1800" dirty="0"/>
              <a:t>use </a:t>
            </a:r>
            <a:r>
              <a:rPr lang="en-US" sz="1800" dirty="0" smtClean="0"/>
              <a:t>all addressing modes</a:t>
            </a:r>
          </a:p>
          <a:p>
            <a:pPr lvl="1"/>
            <a:r>
              <a:rPr lang="en-US" sz="2200" dirty="0" smtClean="0"/>
              <a:t>Disadvantage</a:t>
            </a:r>
          </a:p>
          <a:p>
            <a:pPr lvl="2"/>
            <a:r>
              <a:rPr lang="en-US" sz="1800" dirty="0" smtClean="0"/>
              <a:t>Lose </a:t>
            </a:r>
            <a:r>
              <a:rPr lang="en-US" sz="1800" dirty="0"/>
              <a:t>memory to </a:t>
            </a:r>
            <a:r>
              <a:rPr lang="en-US" sz="1800" dirty="0" smtClean="0"/>
              <a:t>IO</a:t>
            </a:r>
          </a:p>
          <a:p>
            <a:pPr lvl="2"/>
            <a:r>
              <a:rPr lang="en-US" sz="1800" dirty="0" smtClean="0"/>
              <a:t>Programmer mistakes</a:t>
            </a: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mov.b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#0x55, &amp;P1OUT</a:t>
            </a:r>
          </a:p>
          <a:p>
            <a:pPr lvl="2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ov.b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#0x55,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&amp;0x0021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User’s Guide p 333, Table 8-2 (BB pp 41)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Watchdog Timer, page 341 (BB pp 42)</a:t>
            </a:r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63" y="2513628"/>
            <a:ext cx="3110914" cy="43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we talk to Ports? Do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Port-Mapped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  <a:r>
              <a:rPr lang="en-US" sz="2000" dirty="0" smtClean="0">
                <a:solidFill>
                  <a:schemeClr val="accent2"/>
                </a:solidFill>
              </a:rPr>
              <a:t>   </a:t>
            </a:r>
            <a:r>
              <a:rPr lang="en-US" sz="2000" dirty="0" smtClean="0"/>
              <a:t>(Intel)</a:t>
            </a:r>
          </a:p>
          <a:p>
            <a:pPr lvl="1"/>
            <a:r>
              <a:rPr lang="en-US" sz="2000" dirty="0" smtClean="0"/>
              <a:t>I/O and memory have their own separate address space</a:t>
            </a:r>
          </a:p>
          <a:p>
            <a:pPr lvl="1"/>
            <a:r>
              <a:rPr lang="en-US" sz="2000" dirty="0" smtClean="0"/>
              <a:t>Advantage</a:t>
            </a:r>
          </a:p>
          <a:p>
            <a:pPr lvl="2"/>
            <a:r>
              <a:rPr lang="en-US" sz="1800" dirty="0" smtClean="0"/>
              <a:t>Don't </a:t>
            </a:r>
            <a:r>
              <a:rPr lang="en-US" sz="1800" dirty="0"/>
              <a:t>lose memory for IO.</a:t>
            </a:r>
          </a:p>
          <a:p>
            <a:pPr lvl="2"/>
            <a:r>
              <a:rPr lang="en-US" sz="1800" dirty="0" smtClean="0"/>
              <a:t>Protects </a:t>
            </a:r>
            <a:r>
              <a:rPr lang="en-US" sz="1800" dirty="0"/>
              <a:t>coder from mistakes.</a:t>
            </a:r>
          </a:p>
          <a:p>
            <a:pPr lvl="1"/>
            <a:r>
              <a:rPr lang="en-US" sz="2200" dirty="0" smtClean="0"/>
              <a:t>Disadvantage</a:t>
            </a:r>
          </a:p>
          <a:p>
            <a:pPr lvl="2"/>
            <a:r>
              <a:rPr lang="en-US" sz="1800" dirty="0" smtClean="0"/>
              <a:t>Need More Instructions (like In/Out)</a:t>
            </a:r>
          </a:p>
          <a:p>
            <a:pPr lvl="2"/>
            <a:r>
              <a:rPr lang="en-US" sz="1800" dirty="0" smtClean="0"/>
              <a:t>More restrictive addressing </a:t>
            </a:r>
            <a:r>
              <a:rPr lang="en-US" sz="1800" dirty="0" smtClean="0"/>
              <a:t>modes</a:t>
            </a:r>
          </a:p>
          <a:p>
            <a:pPr lvl="2"/>
            <a:r>
              <a:rPr lang="en-US" sz="1800" dirty="0" smtClean="0"/>
              <a:t>Works only with </a:t>
            </a:r>
            <a:r>
              <a:rPr lang="en-US" sz="1800" smtClean="0"/>
              <a:t>limited registers</a:t>
            </a:r>
            <a:endParaRPr lang="en-US" sz="1800" dirty="0" smtClean="0"/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#0x55, &amp;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PORT1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Purpose Input Output (GPIO)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The registers used to configure GPIO are </a:t>
            </a:r>
            <a:r>
              <a:rPr lang="en-US" sz="2000" dirty="0" err="1">
                <a:solidFill>
                  <a:schemeClr val="accent2"/>
                </a:solidFill>
              </a:rPr>
              <a:t>PxDIR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</a:rPr>
              <a:t>PxREN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PxOUT</a:t>
            </a:r>
            <a:r>
              <a:rPr lang="en-US" sz="2000" dirty="0">
                <a:solidFill>
                  <a:schemeClr val="accent2"/>
                </a:solidFill>
              </a:rPr>
              <a:t>, and </a:t>
            </a:r>
            <a:r>
              <a:rPr lang="en-US" sz="2000" dirty="0" err="1" smtClean="0">
                <a:solidFill>
                  <a:schemeClr val="accent2"/>
                </a:solidFill>
              </a:rPr>
              <a:t>PxIN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800" dirty="0" err="1" smtClean="0"/>
              <a:t>PxDIR</a:t>
            </a:r>
            <a:r>
              <a:rPr lang="en-US" sz="1800" dirty="0" smtClean="0"/>
              <a:t> </a:t>
            </a:r>
            <a:r>
              <a:rPr lang="en-US" sz="1800" dirty="0"/>
              <a:t>configures which pins are input and which pins are output </a:t>
            </a:r>
          </a:p>
          <a:p>
            <a:pPr lvl="2"/>
            <a:r>
              <a:rPr lang="en-US" sz="1400" dirty="0" smtClean="0"/>
              <a:t>1 </a:t>
            </a:r>
            <a:r>
              <a:rPr lang="en-US" sz="1400" dirty="0"/>
              <a:t>corresponds to output, 0 to input</a:t>
            </a:r>
          </a:p>
          <a:p>
            <a:pPr lvl="1"/>
            <a:r>
              <a:rPr lang="en-US" sz="1800" dirty="0" err="1"/>
              <a:t>PxREN</a:t>
            </a:r>
            <a:r>
              <a:rPr lang="en-US" sz="1800" dirty="0"/>
              <a:t> controls pull up / pull down resistors to avoid floating inputs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Writing </a:t>
            </a:r>
            <a:r>
              <a:rPr lang="en-US" sz="1800" dirty="0"/>
              <a:t>to </a:t>
            </a:r>
            <a:r>
              <a:rPr lang="en-US" sz="1800" dirty="0" err="1"/>
              <a:t>PxOUT</a:t>
            </a:r>
            <a:r>
              <a:rPr lang="en-US" sz="1800" dirty="0"/>
              <a:t> controls the output of each pin</a:t>
            </a:r>
          </a:p>
          <a:p>
            <a:pPr lvl="1"/>
            <a:r>
              <a:rPr lang="en-US" sz="1800" dirty="0" err="1" smtClean="0"/>
              <a:t>PxIN</a:t>
            </a:r>
            <a:r>
              <a:rPr lang="en-US" sz="1800" dirty="0" smtClean="0"/>
              <a:t> </a:t>
            </a:r>
            <a:r>
              <a:rPr lang="en-US" sz="1800" dirty="0"/>
              <a:t>allows you to read the values on these </a:t>
            </a:r>
            <a:r>
              <a:rPr lang="en-US" sz="1800" dirty="0" smtClean="0"/>
              <a:t>pins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1800" dirty="0"/>
              <a:t>Let's write a program that controls the onboard LEDs with the onboard push button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&amp;P1DIR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/>
              <a:t>Any problem with this code?</a:t>
            </a:r>
            <a:endParaRPr lang="en-US" sz="2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3949" y="1940673"/>
            <a:ext cx="3616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Users Guide p 328</a:t>
            </a:r>
          </a:p>
          <a:p>
            <a:r>
              <a:rPr lang="en-US" dirty="0" smtClean="0"/>
              <a:t>Blue Book pp 38</a:t>
            </a:r>
          </a:p>
        </p:txBody>
      </p:sp>
    </p:spTree>
    <p:extLst>
      <p:ext uri="{BB962C8B-B14F-4D97-AF65-F5344CB8AC3E}">
        <p14:creationId xmlns:p14="http://schemas.microsoft.com/office/powerpoint/2010/main" val="26972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794</Words>
  <Application>Microsoft Office PowerPoint</Application>
  <PresentationFormat>On-screen Show (4:3)</PresentationFormat>
  <Paragraphs>174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ECE 382  Lesson 13</vt:lpstr>
      <vt:lpstr>Peripherals</vt:lpstr>
      <vt:lpstr>Ports</vt:lpstr>
      <vt:lpstr>68HC12</vt:lpstr>
      <vt:lpstr>Multiplexing</vt:lpstr>
      <vt:lpstr>Pitfall !!!</vt:lpstr>
      <vt:lpstr>How do we talk to Ports? Do I/O?</vt:lpstr>
      <vt:lpstr>How do we talk to Ports? Do I/O?</vt:lpstr>
      <vt:lpstr>General Purpose Input Output (GPIO)</vt:lpstr>
      <vt:lpstr>Example Program</vt:lpstr>
      <vt:lpstr>PowerPoint Presentation</vt:lpstr>
      <vt:lpstr>Pitfall !!!</vt:lpstr>
      <vt:lpstr>Inclass Exercise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314</cp:revision>
  <cp:lastPrinted>2014-09-18T22:39:44Z</cp:lastPrinted>
  <dcterms:created xsi:type="dcterms:W3CDTF">2001-06-27T14:08:57Z</dcterms:created>
  <dcterms:modified xsi:type="dcterms:W3CDTF">2017-09-15T04:28:25Z</dcterms:modified>
</cp:coreProperties>
</file>