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82" r:id="rId2"/>
    <p:sldId id="428" r:id="rId3"/>
    <p:sldId id="429" r:id="rId4"/>
    <p:sldId id="430" r:id="rId5"/>
    <p:sldId id="431" r:id="rId6"/>
    <p:sldId id="432" r:id="rId7"/>
    <p:sldId id="433" r:id="rId8"/>
    <p:sldId id="434" r:id="rId9"/>
    <p:sldId id="435" r:id="rId10"/>
    <p:sldId id="436" r:id="rId1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-81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69699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23" tIns="48362" rIns="96723" bIns="48362" numCol="1" anchor="t" anchorCtr="0" compatLnSpc="1">
            <a:prstTxWarp prst="textNoShape">
              <a:avLst/>
            </a:prstTxWarp>
          </a:bodyPr>
          <a:lstStyle>
            <a:lvl1pPr defTabSz="967194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501" y="0"/>
            <a:ext cx="3169699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23" tIns="48362" rIns="96723" bIns="48362" numCol="1" anchor="t" anchorCtr="0" compatLnSpc="1">
            <a:prstTxWarp prst="textNoShape">
              <a:avLst/>
            </a:prstTxWarp>
          </a:bodyPr>
          <a:lstStyle>
            <a:lvl1pPr algn="r" defTabSz="967194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1797"/>
            <a:ext cx="3169699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23" tIns="48362" rIns="96723" bIns="48362" numCol="1" anchor="b" anchorCtr="0" compatLnSpc="1">
            <a:prstTxWarp prst="textNoShape">
              <a:avLst/>
            </a:prstTxWarp>
          </a:bodyPr>
          <a:lstStyle>
            <a:lvl1pPr defTabSz="967194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501" y="9121797"/>
            <a:ext cx="3169699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23" tIns="48362" rIns="96723" bIns="48362" numCol="1" anchor="b" anchorCtr="0" compatLnSpc="1">
            <a:prstTxWarp prst="textNoShape">
              <a:avLst/>
            </a:prstTxWarp>
          </a:bodyPr>
          <a:lstStyle>
            <a:lvl1pPr algn="r" defTabSz="967194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69699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23" tIns="48362" rIns="96723" bIns="48362" numCol="1" anchor="t" anchorCtr="0" compatLnSpc="1">
            <a:prstTxWarp prst="textNoShape">
              <a:avLst/>
            </a:prstTxWarp>
          </a:bodyPr>
          <a:lstStyle>
            <a:lvl1pPr defTabSz="967194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501" y="0"/>
            <a:ext cx="3169699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23" tIns="48362" rIns="96723" bIns="48362" numCol="1" anchor="t" anchorCtr="0" compatLnSpc="1">
            <a:prstTxWarp prst="textNoShape">
              <a:avLst/>
            </a:prstTxWarp>
          </a:bodyPr>
          <a:lstStyle>
            <a:lvl1pPr algn="r" defTabSz="967194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803" y="4560900"/>
            <a:ext cx="5363595" cy="4319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23" tIns="48362" rIns="96723" bIns="483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797"/>
            <a:ext cx="3169699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23" tIns="48362" rIns="96723" bIns="48362" numCol="1" anchor="b" anchorCtr="0" compatLnSpc="1">
            <a:prstTxWarp prst="textNoShape">
              <a:avLst/>
            </a:prstTxWarp>
          </a:bodyPr>
          <a:lstStyle>
            <a:lvl1pPr defTabSz="967194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501" y="9121797"/>
            <a:ext cx="3169699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23" tIns="48362" rIns="96723" bIns="48362" numCol="1" anchor="b" anchorCtr="0" compatLnSpc="1">
            <a:prstTxWarp prst="textNoShape">
              <a:avLst/>
            </a:prstTxWarp>
          </a:bodyPr>
          <a:lstStyle>
            <a:lvl1pPr algn="r" defTabSz="967194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300789AD-077F-478F-BA91-4026ECB15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8BE1B9E-7810-4DC0-98F1-B5E91A5F9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D4956635-316B-48E9-B54E-059C0C92A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A12BF82E-ADAD-49ED-A77A-ED5DF0B65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F546C83E-D34C-4426-95F6-2654480D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529EA55-24E0-47FE-9525-85722F17A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13F22054-8C62-4088-A050-DEA693430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BEF648AD-7E68-4E64-B5E8-4FFE6B57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4FC795F6-C5F7-438C-85C7-B4E8406E8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5D2A924E-FC12-4018-B09E-073E60386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EB713571-4EB9-41EE-B6BB-443A0F662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UvoHwFvAvQE" TargetMode="External"/><Relationship Id="rId2" Type="http://schemas.openxmlformats.org/officeDocument/2006/relationships/hyperlink" Target="http://boredzo.org/pointers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logs.oracle.com/ksplice/entry/the_ksplice_pointer_challeng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523" y="285441"/>
            <a:ext cx="7772400" cy="1470025"/>
          </a:xfrm>
        </p:spPr>
        <p:txBody>
          <a:bodyPr/>
          <a:lstStyle/>
          <a:p>
            <a:r>
              <a:rPr lang="en-US" dirty="0" smtClean="0"/>
              <a:t>ECE 382  Lesson 21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1504" y="1392913"/>
            <a:ext cx="6660656" cy="4757034"/>
          </a:xfrm>
        </p:spPr>
        <p:txBody>
          <a:bodyPr/>
          <a:lstStyle/>
          <a:p>
            <a:pPr algn="l"/>
            <a:r>
              <a:rPr lang="en-US" sz="2800" b="1" dirty="0" smtClean="0"/>
              <a:t>Readings</a:t>
            </a:r>
          </a:p>
          <a:p>
            <a:pPr lvl="1" algn="l"/>
            <a:r>
              <a:rPr lang="en-US" sz="2000" dirty="0">
                <a:hlinkClick r:id="rId2"/>
              </a:rPr>
              <a:t>Everything You Need to Know About Pointers in C</a:t>
            </a:r>
            <a:endParaRPr lang="en-US" sz="2000" dirty="0"/>
          </a:p>
          <a:p>
            <a:pPr lvl="1" algn="l"/>
            <a:r>
              <a:rPr lang="en-US" sz="2000" dirty="0">
                <a:hlinkClick r:id="rId3"/>
              </a:rPr>
              <a:t>Short, Funny Pointer Video</a:t>
            </a:r>
            <a:endParaRPr lang="en-US" sz="2000" dirty="0"/>
          </a:p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Pointers</a:t>
            </a: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Arrays</a:t>
            </a: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Function Parameters</a:t>
            </a: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Practice</a:t>
            </a:r>
          </a:p>
          <a:p>
            <a:pPr algn="l"/>
            <a:r>
              <a:rPr lang="en-US" sz="2000" b="1" dirty="0" smtClean="0"/>
              <a:t>Admin</a:t>
            </a: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Assignment </a:t>
            </a:r>
            <a:r>
              <a:rPr lang="en-US" sz="2000" dirty="0" smtClean="0">
                <a:solidFill>
                  <a:srgbClr val="0070C0"/>
                </a:solidFill>
              </a:rPr>
              <a:t>7 </a:t>
            </a:r>
            <a:r>
              <a:rPr lang="en-US" sz="2000" dirty="0">
                <a:solidFill>
                  <a:srgbClr val="0070C0"/>
                </a:solidFill>
              </a:rPr>
              <a:t>due </a:t>
            </a:r>
            <a:r>
              <a:rPr lang="en-US" sz="2000" dirty="0" smtClean="0">
                <a:solidFill>
                  <a:srgbClr val="0070C0"/>
                </a:solidFill>
              </a:rPr>
              <a:t>next Lesson</a:t>
            </a:r>
            <a:endParaRPr lang="en-US" sz="2000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1600" dirty="0" err="1" smtClean="0">
                <a:hlinkClick r:id="rId4"/>
              </a:rPr>
              <a:t>KSplice</a:t>
            </a:r>
            <a:r>
              <a:rPr lang="en-US" sz="1600" dirty="0" smtClean="0">
                <a:hlinkClick r:id="rId4"/>
              </a:rPr>
              <a:t> </a:t>
            </a:r>
            <a:r>
              <a:rPr lang="en-US" sz="1600" dirty="0">
                <a:hlinkClick r:id="rId4"/>
              </a:rPr>
              <a:t>pointer </a:t>
            </a:r>
            <a:r>
              <a:rPr lang="en-US" sz="1600" dirty="0" smtClean="0">
                <a:hlinkClick r:id="rId4"/>
              </a:rPr>
              <a:t>challenge</a:t>
            </a:r>
            <a:r>
              <a:rPr lang="en-US" sz="1600" dirty="0" smtClean="0"/>
              <a:t>   (optional, but kind of fun)</a:t>
            </a:r>
            <a:endParaRPr lang="en-US" sz="1600" dirty="0">
              <a:solidFill>
                <a:srgbClr val="0070C0"/>
              </a:solidFill>
            </a:endParaRPr>
          </a:p>
          <a:p>
            <a:pPr lvl="1"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368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Clean Comments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747330"/>
          </a:xfrm>
        </p:spPr>
        <p:txBody>
          <a:bodyPr/>
          <a:lstStyle/>
          <a:p>
            <a:r>
              <a:rPr lang="en-US" sz="1400" dirty="0"/>
              <a:t>Comment on "big picture" items</a:t>
            </a:r>
          </a:p>
          <a:p>
            <a:pPr lvl="1"/>
            <a:r>
              <a:rPr lang="en-US" sz="1400" dirty="0"/>
              <a:t>Head of each file</a:t>
            </a:r>
          </a:p>
          <a:p>
            <a:pPr lvl="1"/>
            <a:r>
              <a:rPr lang="en-US" sz="1400" dirty="0"/>
              <a:t>Definition of each function</a:t>
            </a:r>
          </a:p>
          <a:p>
            <a:pPr lvl="1"/>
            <a:r>
              <a:rPr lang="en-US" sz="1400" dirty="0"/>
              <a:t>Beginning of each major block of code</a:t>
            </a:r>
          </a:p>
          <a:p>
            <a:r>
              <a:rPr lang="en-US" sz="1400" dirty="0"/>
              <a:t>As you move deeper in the hierarchy, the comments are more specific</a:t>
            </a:r>
          </a:p>
          <a:p>
            <a:r>
              <a:rPr lang="en-US" sz="1400" dirty="0"/>
              <a:t>Try writing functions / meaningful names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 ((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employeeFlags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&amp; HOURLY_FLAGS) &amp;&amp; 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employeeAge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&gt; 65)) ...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isEligibleForFullBenefits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(employee)) ...</a:t>
            </a:r>
          </a:p>
          <a:p>
            <a:r>
              <a:rPr lang="en-US" sz="1400" dirty="0"/>
              <a:t>TODO comments</a:t>
            </a:r>
          </a:p>
          <a:p>
            <a:pPr lvl="1"/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TODO: Make this into a function</a:t>
            </a:r>
          </a:p>
          <a:p>
            <a:pPr lvl="1"/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TODO: Write new header file to group these functions</a:t>
            </a:r>
          </a:p>
          <a:p>
            <a:r>
              <a:rPr lang="en-US" sz="1400" dirty="0"/>
              <a:t>Bad comments</a:t>
            </a:r>
          </a:p>
          <a:p>
            <a:pPr lvl="1"/>
            <a:r>
              <a:rPr lang="en-US" sz="1400" dirty="0"/>
              <a:t>Restating your code (a = 1; // Setting a to 1)</a:t>
            </a:r>
          </a:p>
          <a:p>
            <a:pPr lvl="1"/>
            <a:r>
              <a:rPr lang="en-US" sz="1400" dirty="0"/>
              <a:t>Commented-Out code</a:t>
            </a:r>
          </a:p>
          <a:p>
            <a:pPr lvl="1"/>
            <a:r>
              <a:rPr lang="en-US" sz="1400" dirty="0"/>
              <a:t>Too much information</a:t>
            </a:r>
          </a:p>
          <a:p>
            <a:pPr lvl="1"/>
            <a:r>
              <a:rPr lang="en-US" sz="1400" dirty="0"/>
              <a:t>Don't comment bad code - rewrite it.</a:t>
            </a:r>
          </a:p>
        </p:txBody>
      </p:sp>
    </p:spTree>
    <p:extLst>
      <p:ext uri="{BB962C8B-B14F-4D97-AF65-F5344CB8AC3E}">
        <p14:creationId xmlns:p14="http://schemas.microsoft.com/office/powerpoint/2010/main" val="1189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74733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/>
              <a:t>Pointer:  </a:t>
            </a:r>
            <a:r>
              <a:rPr lang="en-US" sz="1400" dirty="0"/>
              <a:t>A pointer is a variable that holds a memory address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An address “points” to a value in memory.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In assembly: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0(r5), r6             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is r5 or r6 the pointer?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Examples: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x = 0x1234, y= 0x5678;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//assume put at 0x200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*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yPtr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&amp;x;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//what is in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y = *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//what is in y?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 = y;  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what is in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x?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0x2019;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//what is x?</a:t>
            </a:r>
          </a:p>
          <a:p>
            <a:pPr marL="0" indent="0">
              <a:buNone/>
            </a:pP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0x0206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y;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//where is this stored?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518521"/>
              </p:ext>
            </p:extLst>
          </p:nvPr>
        </p:nvGraphicFramePr>
        <p:xfrm>
          <a:off x="540144" y="1702640"/>
          <a:ext cx="7772400" cy="1985142"/>
        </p:xfrm>
        <a:graphic>
          <a:graphicData uri="http://schemas.openxmlformats.org/drawingml/2006/table">
            <a:tbl>
              <a:tblPr/>
              <a:tblGrid>
                <a:gridCol w="633202"/>
                <a:gridCol w="1650775"/>
                <a:gridCol w="5488423"/>
              </a:tblGrid>
              <a:tr h="290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dirty="0">
                          <a:effectLst/>
                        </a:rPr>
                        <a:t>Token</a:t>
                      </a:r>
                    </a:p>
                  </a:txBody>
                  <a:tcPr marL="53190" marR="53190" marT="53190" marB="5319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>
                          <a:effectLst/>
                        </a:rPr>
                        <a:t>Context</a:t>
                      </a:r>
                    </a:p>
                  </a:txBody>
                  <a:tcPr marL="53190" marR="53190" marT="53190" marB="5319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dirty="0">
                          <a:effectLst/>
                        </a:rPr>
                        <a:t>Description</a:t>
                      </a:r>
                    </a:p>
                  </a:txBody>
                  <a:tcPr marL="53190" marR="53190" marT="53190" marB="5319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483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>
                          <a:effectLst/>
                        </a:rPr>
                        <a:t>&amp;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Assignment statement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Returns the address of the variable after this token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2483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*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Variable declaration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Variable contains the address pointing to a variable of type var_type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193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>
                          <a:effectLst/>
                        </a:rPr>
                        <a:t>*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Assignment statement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Allows you to access the contents of the variable at which the pointer is pointing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7904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-&gt;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Structure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Access a structure's elements through a structure pointer (instead of the "." notation). Also can use (*structure).element.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787775"/>
              </p:ext>
            </p:extLst>
          </p:nvPr>
        </p:nvGraphicFramePr>
        <p:xfrm>
          <a:off x="6894414" y="4941312"/>
          <a:ext cx="2032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0x201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0x202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0x203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99351"/>
              </p:ext>
            </p:extLst>
          </p:nvPr>
        </p:nvGraphicFramePr>
        <p:xfrm>
          <a:off x="6368430" y="3638494"/>
          <a:ext cx="2694649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3414"/>
                <a:gridCol w="16912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xPtr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4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86" y="734390"/>
            <a:ext cx="8973686" cy="574733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Examples: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a = 10;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declaring an integer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*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declaring a pointer to an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integer</a:t>
            </a:r>
          </a:p>
          <a:p>
            <a:pPr marL="0" indent="0">
              <a:buNone/>
            </a:pPr>
            <a:r>
              <a:rPr lang="fr-FR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point {</a:t>
            </a:r>
          </a:p>
          <a:p>
            <a:pPr marL="0" indent="0">
              <a:buNone/>
            </a:pPr>
            <a:r>
              <a:rPr lang="fr-FR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char x, y;</a:t>
            </a:r>
          </a:p>
          <a:p>
            <a:pPr marL="0" indent="0">
              <a:buNone/>
            </a:pPr>
            <a:r>
              <a:rPr lang="fr-FR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&amp;a; 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setting the value of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aPtr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to the address of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20;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sets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to 20 by dereferencing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aPtr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fr-FR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point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myPoint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{1,2};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declaring a structure of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point_t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, initializing 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     // with constants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point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myPointPtr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declaring a pointer to a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point_t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myPointPtr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&amp;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myPoint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setting the value of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myPointPtr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to address of 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//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myPoint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myPoint.x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5;      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sets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myPoint.x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5 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myPointPtr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).x = 10;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sets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myPoint.x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to 10 by dereferencing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myPointPtr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myPointPtr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-&gt;x = 20;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sets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myPoint.x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10 20 by dereferencing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myPointPtr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// (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alternative method)</a:t>
            </a:r>
          </a:p>
        </p:txBody>
      </p:sp>
    </p:spTree>
    <p:extLst>
      <p:ext uri="{BB962C8B-B14F-4D97-AF65-F5344CB8AC3E}">
        <p14:creationId xmlns:p14="http://schemas.microsoft.com/office/powerpoint/2010/main" val="109335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155" y="782942"/>
            <a:ext cx="8633820" cy="574733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Examples: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unsigned char x = 0x25;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address of x is 0x1000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unsigned int y = 0x1234;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address of y is 0x1001 - 0x1002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unsigned char*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&amp;x;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address of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is 0x1003 - 0x1004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unsigned char*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yPtr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&amp;y;       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address of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yPtr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is 0x1005 - 0x1006</a:t>
            </a:r>
          </a:p>
          <a:p>
            <a:pPr marL="0" indent="0"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Examples: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Questions are independent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reset variables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to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original state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++;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 = *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+ 1;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x =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Reset variables to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original state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0x12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x =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?  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 ?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Reset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variables to original state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yPtr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+ *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yPtr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 ?  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yPtr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 ?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586746"/>
              </p:ext>
            </p:extLst>
          </p:nvPr>
        </p:nvGraphicFramePr>
        <p:xfrm>
          <a:off x="6627377" y="2198112"/>
          <a:ext cx="2032000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35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74733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/>
              <a:t>Array:  </a:t>
            </a:r>
            <a:r>
              <a:rPr lang="en-US" sz="1400" dirty="0"/>
              <a:t>a collection of elements of the same data type stored in consecutive memory locations</a:t>
            </a:r>
            <a:r>
              <a:rPr lang="en-US" sz="1400" dirty="0" smtClean="0"/>
              <a:t>.</a:t>
            </a:r>
          </a:p>
          <a:p>
            <a:r>
              <a:rPr lang="en-US" sz="1400" dirty="0"/>
              <a:t>Index counting starts at 0</a:t>
            </a:r>
          </a:p>
          <a:p>
            <a:r>
              <a:rPr lang="en-US" sz="1400" dirty="0"/>
              <a:t>Max index is NUM_ELEMENTS - 1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data_type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array_name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[NUM_ELEMENTS]; // Uninitialized 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data_type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array_name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[] = {val0, val1, ...}; // Initialized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rgbClr val="00B050"/>
                </a:solidFill>
              </a:rPr>
              <a:t>array_name</a:t>
            </a:r>
            <a:r>
              <a:rPr lang="en-US" sz="1400" dirty="0"/>
              <a:t> </a:t>
            </a:r>
            <a:r>
              <a:rPr lang="en-US" sz="1400" b="1" dirty="0"/>
              <a:t>decays</a:t>
            </a:r>
            <a:r>
              <a:rPr lang="en-US" sz="1400" dirty="0"/>
              <a:t> into a </a:t>
            </a:r>
            <a:r>
              <a:rPr lang="en-US" sz="1400" dirty="0">
                <a:solidFill>
                  <a:schemeClr val="accent2"/>
                </a:solidFill>
              </a:rPr>
              <a:t>pointer</a:t>
            </a:r>
            <a:r>
              <a:rPr lang="en-US" sz="1400" dirty="0"/>
              <a:t> to the first element in the array</a:t>
            </a:r>
          </a:p>
          <a:p>
            <a:r>
              <a:rPr lang="en-US" sz="1400" dirty="0">
                <a:solidFill>
                  <a:srgbClr val="00B050"/>
                </a:solidFill>
              </a:rPr>
              <a:t>&lt;</a:t>
            </a:r>
            <a:r>
              <a:rPr lang="en-US" sz="1400" dirty="0" err="1">
                <a:solidFill>
                  <a:srgbClr val="00B050"/>
                </a:solidFill>
              </a:rPr>
              <a:t>data_type</a:t>
            </a:r>
            <a:r>
              <a:rPr lang="en-US" sz="1400" dirty="0">
                <a:solidFill>
                  <a:srgbClr val="00B050"/>
                </a:solidFill>
              </a:rPr>
              <a:t>&gt; </a:t>
            </a:r>
            <a:r>
              <a:rPr lang="en-US" sz="1400" dirty="0"/>
              <a:t>lets the compiler know how much to "jump" between elements in the array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Examples: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unsigned int a[3];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address of a[0] is 0x1000,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// address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of a[1] is 0x1002, 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// address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of a[2] is 0x1004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int*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myPtr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is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0x1006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nsigned int x;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a[0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 = 0x1234;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a[1] = 0x5678;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a[2] = 0x9ABC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 = a[0];</a:t>
            </a:r>
          </a:p>
          <a:p>
            <a:pPr marL="0" indent="0">
              <a:buNone/>
            </a:pP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a;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can I do this?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 = *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[1];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 = *(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+ 2);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tricky?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you   can’t   do   that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377847"/>
              </p:ext>
            </p:extLst>
          </p:nvPr>
        </p:nvGraphicFramePr>
        <p:xfrm>
          <a:off x="6934874" y="2699818"/>
          <a:ext cx="2032000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97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</a:t>
            </a:r>
            <a:r>
              <a:rPr lang="en-US" b="1" dirty="0"/>
              <a:t>Function </a:t>
            </a:r>
            <a:r>
              <a:rPr lang="en-US" b="1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74733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Pass by Value </a:t>
            </a:r>
            <a:r>
              <a:rPr lang="en-US" sz="1400" dirty="0"/>
              <a:t>- Passing the actual </a:t>
            </a:r>
            <a:r>
              <a:rPr lang="en-US" sz="1400" dirty="0" smtClean="0"/>
              <a:t>value of the variable   (  </a:t>
            </a:r>
            <a:r>
              <a:rPr lang="en-US" sz="1400" dirty="0" smtClean="0">
                <a:solidFill>
                  <a:srgbClr val="FF0000"/>
                </a:solidFill>
              </a:rPr>
              <a:t>pass a copy </a:t>
            </a:r>
            <a:r>
              <a:rPr lang="en-US" sz="1400" dirty="0" smtClean="0"/>
              <a:t>)</a:t>
            </a:r>
            <a:endParaRPr lang="en-US" sz="1400" dirty="0"/>
          </a:p>
          <a:p>
            <a:r>
              <a:rPr lang="en-US" sz="1400" dirty="0"/>
              <a:t>Good choice for small-sized variables</a:t>
            </a:r>
          </a:p>
          <a:p>
            <a:r>
              <a:rPr lang="en-US" sz="1400" dirty="0"/>
              <a:t>Expensive to copy larger variables (e.g. structures, arrays, etc.)</a:t>
            </a:r>
          </a:p>
          <a:p>
            <a:pPr marL="0" indent="0">
              <a:buNone/>
            </a:pPr>
            <a:r>
              <a:rPr lang="en-US" sz="1400" b="1" dirty="0"/>
              <a:t>Pass by Pointer </a:t>
            </a:r>
            <a:r>
              <a:rPr lang="en-US" sz="1400" dirty="0"/>
              <a:t>- Pass pointer into variable (same as </a:t>
            </a:r>
            <a:r>
              <a:rPr lang="en-US" sz="1400" b="1" dirty="0"/>
              <a:t>Pass by </a:t>
            </a:r>
            <a:r>
              <a:rPr lang="en-US" sz="1400" b="1" dirty="0" smtClean="0"/>
              <a:t>Reference</a:t>
            </a:r>
            <a:r>
              <a:rPr lang="en-US" sz="1400" dirty="0" smtClean="0"/>
              <a:t>)   ( </a:t>
            </a:r>
            <a:r>
              <a:rPr lang="en-US" sz="1400" dirty="0" smtClean="0">
                <a:solidFill>
                  <a:srgbClr val="FF0000"/>
                </a:solidFill>
              </a:rPr>
              <a:t>pass access to the original </a:t>
            </a:r>
            <a:r>
              <a:rPr lang="en-US" sz="1400" dirty="0" smtClean="0"/>
              <a:t>)</a:t>
            </a:r>
            <a:endParaRPr lang="en-US" sz="1400" dirty="0"/>
          </a:p>
          <a:p>
            <a:r>
              <a:rPr lang="en-US" sz="1400" dirty="0"/>
              <a:t>Constant size parameter no matter how large the object it is to point to</a:t>
            </a:r>
          </a:p>
          <a:p>
            <a:r>
              <a:rPr lang="en-US" sz="1400" dirty="0"/>
              <a:t>Allows you to directly modify the variable in the function without a return </a:t>
            </a:r>
            <a:r>
              <a:rPr lang="en-US" sz="1400" dirty="0" smtClean="0"/>
              <a:t>statement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Pass by Value Example: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char x=5; y=10;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z =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some_function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(x, y)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some_function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(char a, char 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a += 5;  b += 5;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does this change x and y?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 b;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Pass by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Reference Example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char x=5; y=10;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z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some_function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(&amp;x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&amp;y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some_function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(char*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a,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char*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*a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+= 5;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*b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+= 5;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does this change x and y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return *a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*b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62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8" y="847679"/>
            <a:ext cx="8698557" cy="574733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char x;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Memory location 0x0800 = 0xFF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char y[3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];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Memory locations: 0x0801 = 0x23, 0x0802 = 0x56, 0x0803 = 0x89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char*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letter_ptr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Memory locations: 0x0804 - 0x0805 =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0xABDC</a:t>
            </a:r>
          </a:p>
          <a:p>
            <a:pPr marL="0" indent="0"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/>
              <a:t>Question: </a:t>
            </a:r>
            <a:r>
              <a:rPr lang="en-US" sz="1400" dirty="0"/>
              <a:t>What values would be assigned using the following statements?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Questions are independent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reset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variables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to original state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fr-FR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 </a:t>
            </a:r>
            <a:r>
              <a:rPr lang="fr-FR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y[2]; </a:t>
            </a:r>
            <a:r>
              <a:rPr lang="fr-FR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 </a:t>
            </a:r>
            <a:endParaRPr lang="fr-FR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fr-FR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Reset variables to original state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letter_ptr</a:t>
            </a:r>
            <a:r>
              <a:rPr lang="fr-FR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y;                 </a:t>
            </a:r>
            <a:endParaRPr lang="fr-FR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 = *(</a:t>
            </a:r>
            <a:r>
              <a:rPr lang="fr-FR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letter_ptr</a:t>
            </a:r>
            <a:r>
              <a:rPr lang="fr-FR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+ 2);          </a:t>
            </a:r>
            <a:endParaRPr lang="fr-FR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fr-FR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Reset variables to original state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letter_ptr</a:t>
            </a:r>
            <a:r>
              <a:rPr lang="fr-FR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&amp;x;</a:t>
            </a:r>
            <a:endParaRPr lang="fr-FR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y[2] = *(</a:t>
            </a:r>
            <a:r>
              <a:rPr lang="fr-FR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letter_ptr</a:t>
            </a:r>
            <a:r>
              <a:rPr lang="fr-FR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+ 1);       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494237"/>
              </p:ext>
            </p:extLst>
          </p:nvPr>
        </p:nvGraphicFramePr>
        <p:xfrm>
          <a:off x="6934874" y="2699818"/>
          <a:ext cx="203200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0x804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0x805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58067"/>
              </p:ext>
            </p:extLst>
          </p:nvPr>
        </p:nvGraphicFramePr>
        <p:xfrm>
          <a:off x="6943334" y="2708278"/>
          <a:ext cx="203200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0xFF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0x804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0x805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89330"/>
              </p:ext>
            </p:extLst>
          </p:nvPr>
        </p:nvGraphicFramePr>
        <p:xfrm>
          <a:off x="6943335" y="2708279"/>
          <a:ext cx="203200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0xFF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0x23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0x804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0x805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642162"/>
              </p:ext>
            </p:extLst>
          </p:nvPr>
        </p:nvGraphicFramePr>
        <p:xfrm>
          <a:off x="6934874" y="2716751"/>
          <a:ext cx="203200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0xFF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0x23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0x804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0xDC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0x805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0xAB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25599" y="2676955"/>
            <a:ext cx="1634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 = 0x89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11399" y="3396621"/>
            <a:ext cx="3124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kern="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letter_ptr</a:t>
            </a:r>
            <a:r>
              <a:rPr lang="en-US" sz="14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 0x0801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51669" y="3677508"/>
            <a:ext cx="3124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 = 0x89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26268" y="3926016"/>
            <a:ext cx="3632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same as x = </a:t>
            </a:r>
            <a:r>
              <a:rPr lang="en-US" sz="1400" b="1" kern="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letter_ptr</a:t>
            </a:r>
            <a:r>
              <a:rPr lang="en-US" sz="14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[2]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11399" y="4421088"/>
            <a:ext cx="3124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kern="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letter_ptr</a:t>
            </a:r>
            <a:r>
              <a:rPr lang="en-US" sz="14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 0x0800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11399" y="5035149"/>
            <a:ext cx="3632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y[2] = *(0x800 + 1) = 0x23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61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Writing Clean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74733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Meaningful Names</a:t>
            </a:r>
          </a:p>
          <a:p>
            <a:r>
              <a:rPr lang="en-US" sz="1400" dirty="0"/>
              <a:t>Use intention-revealing names ("self-documenting")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d, temp;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elapsed time in days, a temporary variable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elapsedTimeInDays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daysSinceModification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/>
              <a:t>Make meaningful distinctions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copyChars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(char* a1, char* a2)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copyChars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(char* source, char* destination)</a:t>
            </a:r>
          </a:p>
          <a:p>
            <a:r>
              <a:rPr lang="en-US" sz="1400" dirty="0"/>
              <a:t>Use pronounceable names</a:t>
            </a:r>
          </a:p>
          <a:p>
            <a:pPr lvl="1"/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DtaRcrd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DataRecord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/>
              <a:t>Use searchable names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MAX_STUDENTS</a:t>
            </a:r>
          </a:p>
          <a:p>
            <a:r>
              <a:rPr lang="en-US" sz="1400" dirty="0"/>
              <a:t>Functions: use verbs!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forward()</a:t>
            </a:r>
          </a:p>
          <a:p>
            <a:pPr lvl="1"/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moveForward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/>
              <a:t>Don't be cute</a:t>
            </a:r>
          </a:p>
          <a:p>
            <a:pPr lvl="1"/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holyHandGrenade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deleteItem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/>
              <a:t>Pick one word per concept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Bad: fetch(), retrieve(), get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800" dirty="0" smtClean="0"/>
              <a:t>Okay to use </a:t>
            </a:r>
            <a:r>
              <a:rPr lang="en-US" sz="1800" dirty="0" err="1" smtClean="0">
                <a:solidFill>
                  <a:schemeClr val="accent2"/>
                </a:solidFill>
              </a:rPr>
              <a:t>i</a:t>
            </a:r>
            <a:r>
              <a:rPr lang="en-US" sz="1800" dirty="0" smtClean="0">
                <a:solidFill>
                  <a:schemeClr val="accent2"/>
                </a:solidFill>
              </a:rPr>
              <a:t>, j, k </a:t>
            </a:r>
            <a:r>
              <a:rPr lang="en-US" sz="1800" dirty="0" smtClean="0"/>
              <a:t>for loop counters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1112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Clean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747330"/>
          </a:xfrm>
        </p:spPr>
        <p:txBody>
          <a:bodyPr/>
          <a:lstStyle/>
          <a:p>
            <a:r>
              <a:rPr lang="en-US" sz="1400" dirty="0" smtClean="0"/>
              <a:t>Small </a:t>
            </a:r>
            <a:r>
              <a:rPr lang="en-US" sz="1400" dirty="0"/>
              <a:t>- ideally less than 10 lines long</a:t>
            </a:r>
          </a:p>
          <a:p>
            <a:r>
              <a:rPr lang="en-US" sz="1400" dirty="0"/>
              <a:t>Do one thing</a:t>
            </a:r>
          </a:p>
          <a:p>
            <a:r>
              <a:rPr lang="en-US" sz="1400" dirty="0"/>
              <a:t>Use descriptive names</a:t>
            </a:r>
          </a:p>
          <a:p>
            <a:r>
              <a:rPr lang="en-US" sz="1400" dirty="0"/>
              <a:t>Parameters: rarely need more than two or three</a:t>
            </a:r>
          </a:p>
          <a:p>
            <a:r>
              <a:rPr lang="en-US" sz="1400" dirty="0"/>
              <a:t>Side effects - function should only do what you say it does</a:t>
            </a:r>
          </a:p>
          <a:p>
            <a:r>
              <a:rPr lang="en-US" sz="1400" dirty="0"/>
              <a:t>Do not use static or global variables</a:t>
            </a:r>
          </a:p>
          <a:p>
            <a:r>
              <a:rPr lang="en-US" sz="1400" dirty="0"/>
              <a:t>Only depend on local variables / parameters</a:t>
            </a:r>
          </a:p>
          <a:p>
            <a:r>
              <a:rPr lang="en-US" sz="1400" dirty="0"/>
              <a:t>Don't repeat yourself - write a function instead of copy / paste</a:t>
            </a:r>
          </a:p>
          <a:p>
            <a:r>
              <a:rPr lang="en-US" sz="1400" dirty="0"/>
              <a:t>Only one entry / exit point</a:t>
            </a:r>
          </a:p>
          <a:p>
            <a:r>
              <a:rPr lang="en-US" sz="1400" dirty="0"/>
              <a:t>Indent correctly!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351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8235</TotalTime>
  <Words>1172</Words>
  <Application>Microsoft Office PowerPoint</Application>
  <PresentationFormat>On-screen Show (4:3)</PresentationFormat>
  <Paragraphs>282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Default Design</vt:lpstr>
      <vt:lpstr>ECE 382  Lesson 21</vt:lpstr>
      <vt:lpstr>C Language:  Pointers</vt:lpstr>
      <vt:lpstr>C Language:  Pointers</vt:lpstr>
      <vt:lpstr>C Language:  Pointers</vt:lpstr>
      <vt:lpstr>C Language:  Arrays</vt:lpstr>
      <vt:lpstr>C Language:  Function Parameters</vt:lpstr>
      <vt:lpstr>C Language:  Practice</vt:lpstr>
      <vt:lpstr>Writing Clean Code</vt:lpstr>
      <vt:lpstr>Clean Functions</vt:lpstr>
      <vt:lpstr>Clean Comments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Test</cp:lastModifiedBy>
  <cp:revision>430</cp:revision>
  <cp:lastPrinted>2015-10-08T19:55:26Z</cp:lastPrinted>
  <dcterms:created xsi:type="dcterms:W3CDTF">2001-06-27T14:08:57Z</dcterms:created>
  <dcterms:modified xsi:type="dcterms:W3CDTF">2017-10-09T13:11:20Z</dcterms:modified>
</cp:coreProperties>
</file>