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2" r:id="rId2"/>
    <p:sldId id="377" r:id="rId3"/>
    <p:sldId id="361" r:id="rId4"/>
    <p:sldId id="380" r:id="rId5"/>
    <p:sldId id="381" r:id="rId6"/>
    <p:sldId id="383" r:id="rId7"/>
    <p:sldId id="384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385" r:id="rId18"/>
    <p:sldId id="386" r:id="rId19"/>
    <p:sldId id="390" r:id="rId20"/>
    <p:sldId id="387" r:id="rId21"/>
    <p:sldId id="388" r:id="rId22"/>
    <p:sldId id="389" r:id="rId23"/>
    <p:sldId id="382" r:id="rId24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9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25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dsZvzz7olM" TargetMode="External"/><Relationship Id="rId2" Type="http://schemas.openxmlformats.org/officeDocument/2006/relationships/hyperlink" Target="https://www.youtube.com/watch?v=-1Y2WfcCb4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t.com/web/en/catalog/mmc/FM141/SC1169/SS1576?sc=stm32f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2/labs/lab3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S/W Delays Wrap up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Serial </a:t>
            </a:r>
            <a:r>
              <a:rPr lang="en-US" sz="2000" dirty="0" err="1">
                <a:solidFill>
                  <a:srgbClr val="0070C0"/>
                </a:solidFill>
              </a:rPr>
              <a:t>Comm</a:t>
            </a:r>
            <a:r>
              <a:rPr lang="en-US" sz="2000" dirty="0">
                <a:solidFill>
                  <a:srgbClr val="0070C0"/>
                </a:solidFill>
              </a:rPr>
              <a:t> Fundamentals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Serial </a:t>
            </a:r>
            <a:r>
              <a:rPr lang="en-US" sz="2000" dirty="0">
                <a:solidFill>
                  <a:srgbClr val="0070C0"/>
                </a:solidFill>
              </a:rPr>
              <a:t>Peripheral Interface (SPI)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SPI </a:t>
            </a:r>
            <a:r>
              <a:rPr lang="en-US" sz="2000" dirty="0">
                <a:solidFill>
                  <a:srgbClr val="0070C0"/>
                </a:solidFill>
              </a:rPr>
              <a:t>on the </a:t>
            </a:r>
            <a:r>
              <a:rPr lang="en-US" sz="2000" dirty="0" smtClean="0">
                <a:solidFill>
                  <a:srgbClr val="0070C0"/>
                </a:solidFill>
              </a:rPr>
              <a:t>MSP430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</a:t>
            </a:r>
            <a:r>
              <a:rPr lang="en-US" sz="2000" dirty="0">
                <a:solidFill>
                  <a:srgbClr val="0070C0"/>
                </a:solidFill>
              </a:rPr>
              <a:t>3 </a:t>
            </a:r>
            <a:r>
              <a:rPr lang="en-US" sz="2000" dirty="0" smtClean="0">
                <a:solidFill>
                  <a:srgbClr val="0070C0"/>
                </a:solidFill>
              </a:rPr>
              <a:t>Introduction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  <a:hlinkClick r:id="rId2"/>
              </a:rPr>
              <a:t>BB-8 in </a:t>
            </a:r>
            <a:r>
              <a:rPr lang="en-US" sz="2000" dirty="0" smtClean="0">
                <a:solidFill>
                  <a:srgbClr val="0070C0"/>
                </a:solidFill>
                <a:hlinkClick r:id="rId2"/>
              </a:rPr>
              <a:t>action</a:t>
            </a:r>
            <a:r>
              <a:rPr lang="en-US" sz="2000" dirty="0" smtClean="0">
                <a:solidFill>
                  <a:srgbClr val="0070C0"/>
                </a:solidFill>
              </a:rPr>
              <a:t>, </a:t>
            </a:r>
            <a:r>
              <a:rPr lang="en-US" sz="2000" dirty="0" smtClean="0">
                <a:solidFill>
                  <a:srgbClr val="0070C0"/>
                </a:solidFill>
                <a:hlinkClick r:id="rId3"/>
              </a:rPr>
              <a:t>Cracking open BB-8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4"/>
              </a:rPr>
              <a:t>STM32F3</a:t>
            </a:r>
            <a:endParaRPr lang="en-US" sz="2000" dirty="0" smtClean="0">
              <a:solidFill>
                <a:srgbClr val="0070C0"/>
              </a:solidFill>
            </a:endParaRPr>
          </a:p>
          <a:p>
            <a:pPr algn="l"/>
            <a:r>
              <a:rPr lang="en-US" sz="2000" b="1" dirty="0" smtClean="0"/>
              <a:t>Admin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</a:t>
            </a:r>
            <a:r>
              <a:rPr lang="en-US" sz="2000" dirty="0" smtClean="0">
                <a:solidFill>
                  <a:srgbClr val="0070C0"/>
                </a:solidFill>
              </a:rPr>
              <a:t>3 prelab? (a bit different this time…must be typed, pushed, and </a:t>
            </a:r>
            <a:r>
              <a:rPr lang="en-US" sz="2000" dirty="0" smtClean="0">
                <a:solidFill>
                  <a:srgbClr val="0070C0"/>
                </a:solidFill>
              </a:rPr>
              <a:t>printed)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400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#UCCKPL|UCMSB|UCMST|UCSYNC,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0, UCCKPL =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04668" y="1890823"/>
            <a:ext cx="1026700" cy="1397809"/>
            <a:chOff x="32081" y="1483895"/>
            <a:chExt cx="1026700" cy="1397809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2081" y="1483895"/>
              <a:ext cx="102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11497" y="1714725"/>
            <a:ext cx="1010656" cy="1573907"/>
            <a:chOff x="40103" y="1483895"/>
            <a:chExt cx="1010656" cy="1573907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Oval 21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862846" y="4868777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0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400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975812" y="1890823"/>
            <a:ext cx="946480" cy="1397809"/>
            <a:chOff x="72191" y="1483895"/>
            <a:chExt cx="946480" cy="13978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72191" y="1483895"/>
              <a:ext cx="94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43581" y="1714725"/>
            <a:ext cx="1010656" cy="1573907"/>
            <a:chOff x="40103" y="1483895"/>
            <a:chExt cx="1010656" cy="15739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4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5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#UCCKPH|UCCKPL|UCMSB|UCMST|UCSYNC, &amp;UCA0CTL0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00401" y="1890823"/>
            <a:ext cx="1010646" cy="1397809"/>
            <a:chOff x="40108" y="1483895"/>
            <a:chExt cx="1010646" cy="13978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40108" y="1483895"/>
              <a:ext cx="1010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08274" y="1714725"/>
            <a:ext cx="1010656" cy="1573907"/>
            <a:chOff x="40103" y="1483895"/>
            <a:chExt cx="1010656" cy="15739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/>
          <p:cNvSpPr/>
          <p:nvPr/>
        </p:nvSpPr>
        <p:spPr bwMode="auto">
          <a:xfrm>
            <a:off x="2862846" y="4876798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86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#UCMSB|UCMST|UCSYNC, &amp;UCA0CTL0     </a:t>
            </a:r>
            <a:r>
              <a:rPr lang="en-US" sz="1600" dirty="0">
                <a:solidFill>
                  <a:srgbClr val="00B050"/>
                </a:solidFill>
              </a:rPr>
              <a:t>; UCCKPH = 0, UCCKPL = </a:t>
            </a:r>
            <a:r>
              <a:rPr lang="en-US" sz="1600" dirty="0" smtClean="0">
                <a:solidFill>
                  <a:srgbClr val="00B050"/>
                </a:solidFill>
              </a:rPr>
              <a:t>0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172384" y="1890823"/>
            <a:ext cx="930446" cy="1397809"/>
            <a:chOff x="80208" y="1483895"/>
            <a:chExt cx="930446" cy="1397809"/>
          </a:xfrm>
        </p:grpSpPr>
        <p:cxnSp>
          <p:nvCxnSpPr>
            <p:cNvPr id="31" name="Straight Connector 30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80208" y="1483895"/>
              <a:ext cx="93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31086" y="1714725"/>
            <a:ext cx="1010656" cy="1573907"/>
            <a:chOff x="40103" y="1483895"/>
            <a:chExt cx="1010656" cy="1573907"/>
          </a:xfrm>
        </p:grpSpPr>
        <p:cxnSp>
          <p:nvCxnSpPr>
            <p:cNvPr id="34" name="Straight Connector 33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Oval 36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6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#UCCKPL|UCMSB|UCMST|UCSYNC,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0, UCCKPL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59260" y="1890823"/>
            <a:ext cx="1026700" cy="1397809"/>
            <a:chOff x="32081" y="1483895"/>
            <a:chExt cx="1026700" cy="13978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32081" y="1483895"/>
              <a:ext cx="102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66089" y="1714725"/>
            <a:ext cx="1010656" cy="1573907"/>
            <a:chOff x="40103" y="1483895"/>
            <a:chExt cx="1010656" cy="15739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4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862846" y="4868777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86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71348" y="1890823"/>
            <a:ext cx="946480" cy="1397809"/>
            <a:chOff x="72191" y="1483895"/>
            <a:chExt cx="946480" cy="1397809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72191" y="1483895"/>
              <a:ext cx="94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39117" y="1714725"/>
            <a:ext cx="1010656" cy="1573907"/>
            <a:chOff x="40103" y="1483895"/>
            <a:chExt cx="1010656" cy="1573907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9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8" cy="4724399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#UCCKPH|UCCKPL|UCMSB|UCMST|UCSYNC, &amp;UCA0CTL0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68641" y="1890823"/>
            <a:ext cx="1010646" cy="1397809"/>
            <a:chOff x="40108" y="1483895"/>
            <a:chExt cx="1010646" cy="1397809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40108" y="1483895"/>
              <a:ext cx="1010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76514" y="1714725"/>
            <a:ext cx="1010656" cy="1573907"/>
            <a:chOff x="40103" y="1483895"/>
            <a:chExt cx="1010656" cy="1573907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/>
          <p:nvPr/>
        </p:nvSpPr>
        <p:spPr bwMode="auto">
          <a:xfrm>
            <a:off x="2862846" y="4876798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75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8215440" cy="4724400"/>
          </a:xfrm>
        </p:spPr>
        <p:txBody>
          <a:bodyPr/>
          <a:lstStyle/>
          <a:p>
            <a:r>
              <a:rPr lang="en-US" sz="2400" dirty="0" smtClean="0"/>
              <a:t>On </a:t>
            </a:r>
            <a:r>
              <a:rPr lang="en-US" sz="2400" dirty="0"/>
              <a:t>the MSP430: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Two Universal </a:t>
            </a:r>
            <a:r>
              <a:rPr lang="en-US" sz="2000" dirty="0">
                <a:solidFill>
                  <a:schemeClr val="accent2"/>
                </a:solidFill>
              </a:rPr>
              <a:t>Serial Communication Interfaces (USCI), A and </a:t>
            </a:r>
            <a:r>
              <a:rPr lang="en-US" sz="2000" dirty="0" smtClean="0">
                <a:solidFill>
                  <a:schemeClr val="accent2"/>
                </a:solidFill>
              </a:rPr>
              <a:t>B</a:t>
            </a:r>
          </a:p>
          <a:p>
            <a:pPr lvl="2"/>
            <a:r>
              <a:rPr lang="en-US" sz="1600" dirty="0" smtClean="0"/>
              <a:t>Can do multiple protocols (one is SPI), defined by configuration registers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UCA0 and UCB0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datasheet - </a:t>
            </a:r>
            <a:r>
              <a:rPr lang="en-US" sz="2000" dirty="0" smtClean="0">
                <a:solidFill>
                  <a:schemeClr val="accent2"/>
                </a:solidFill>
              </a:rPr>
              <a:t>control </a:t>
            </a:r>
            <a:r>
              <a:rPr lang="en-US" sz="2000" dirty="0">
                <a:solidFill>
                  <a:schemeClr val="accent2"/>
                </a:solidFill>
              </a:rPr>
              <a:t>registers (</a:t>
            </a:r>
            <a:r>
              <a:rPr lang="en-US" sz="2000" dirty="0" err="1" smtClean="0">
                <a:solidFill>
                  <a:schemeClr val="accent2"/>
                </a:solidFill>
              </a:rPr>
              <a:t>pp</a:t>
            </a:r>
            <a:r>
              <a:rPr lang="en-US" sz="2000" dirty="0" smtClean="0">
                <a:solidFill>
                  <a:schemeClr val="accent2"/>
                </a:solidFill>
              </a:rPr>
              <a:t> 435-448)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6146" name="Picture 2" descr="MSP430 SPI Initialization Sequ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63" y="3166162"/>
            <a:ext cx="7656661" cy="20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80930" y="5134573"/>
            <a:ext cx="4763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smtClean="0"/>
              <a:t>436 or 452 </a:t>
            </a:r>
            <a:r>
              <a:rPr lang="en-US" dirty="0"/>
              <a:t>of the Family User Guide (Blue book pp </a:t>
            </a:r>
            <a:r>
              <a:rPr lang="en-US" dirty="0" smtClean="0"/>
              <a:t>69 or 76)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2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9" y="615833"/>
            <a:ext cx="8215440" cy="4724400"/>
          </a:xfrm>
        </p:spPr>
        <p:txBody>
          <a:bodyPr/>
          <a:lstStyle/>
          <a:p>
            <a:r>
              <a:rPr lang="en-US" sz="2000" dirty="0"/>
              <a:t>Step </a:t>
            </a:r>
            <a:r>
              <a:rPr lang="en-US" sz="2000" dirty="0" smtClean="0"/>
              <a:t>1</a:t>
            </a:r>
            <a:endParaRPr lang="en-US" sz="2000" dirty="0"/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Setting the </a:t>
            </a:r>
            <a:r>
              <a:rPr lang="en-US" sz="1600" dirty="0"/>
              <a:t>UCSWRST</a:t>
            </a:r>
            <a:r>
              <a:rPr lang="en-US" sz="1600" dirty="0">
                <a:solidFill>
                  <a:schemeClr val="accent2"/>
                </a:solidFill>
              </a:rPr>
              <a:t> bit in the CTL1 </a:t>
            </a:r>
            <a:r>
              <a:rPr lang="en-US" sz="1600" dirty="0" smtClean="0">
                <a:solidFill>
                  <a:schemeClr val="accent2"/>
                </a:solidFill>
              </a:rPr>
              <a:t>register </a:t>
            </a:r>
            <a:r>
              <a:rPr lang="en-US" sz="1600" dirty="0" smtClean="0"/>
              <a:t>[16.4.2] </a:t>
            </a:r>
            <a:r>
              <a:rPr lang="en-US" sz="1600" dirty="0">
                <a:solidFill>
                  <a:schemeClr val="accent2"/>
                </a:solidFill>
              </a:rPr>
              <a:t>resets the subsystem into a known state until it is cleared. All the registers will hold their default values</a:t>
            </a:r>
            <a:r>
              <a:rPr lang="en-US" sz="1600" dirty="0" smtClean="0"/>
              <a:t>.</a:t>
            </a:r>
            <a:endParaRPr lang="en-US" sz="2000" dirty="0"/>
          </a:p>
          <a:p>
            <a:r>
              <a:rPr lang="en-US" sz="2000" dirty="0"/>
              <a:t>Step </a:t>
            </a:r>
            <a:r>
              <a:rPr lang="en-US" sz="2000" dirty="0" smtClean="0"/>
              <a:t>2</a:t>
            </a:r>
            <a:endParaRPr lang="en-US" sz="20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Set </a:t>
            </a:r>
            <a:r>
              <a:rPr lang="en-US" sz="1600" dirty="0">
                <a:solidFill>
                  <a:schemeClr val="accent2"/>
                </a:solidFill>
              </a:rPr>
              <a:t>the appropriate bits in the control registers to configure our signal the way we </a:t>
            </a:r>
            <a:r>
              <a:rPr lang="en-US" sz="1600" dirty="0" smtClean="0">
                <a:solidFill>
                  <a:schemeClr val="accent2"/>
                </a:solidFill>
              </a:rPr>
              <a:t>want.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Remember</a:t>
            </a:r>
            <a:r>
              <a:rPr lang="en-US" sz="1600" dirty="0">
                <a:solidFill>
                  <a:schemeClr val="accent2"/>
                </a:solidFill>
              </a:rPr>
              <a:t>, you've got to set </a:t>
            </a:r>
            <a:r>
              <a:rPr lang="en-US" sz="1600" dirty="0"/>
              <a:t>UCSYNC</a:t>
            </a:r>
            <a:r>
              <a:rPr lang="en-US" sz="1600" dirty="0">
                <a:solidFill>
                  <a:schemeClr val="accent2"/>
                </a:solidFill>
              </a:rPr>
              <a:t> for the system to function! </a:t>
            </a:r>
            <a:endParaRPr lang="en-US" sz="1600" dirty="0" smtClean="0">
              <a:solidFill>
                <a:schemeClr val="accent2"/>
              </a:solidFill>
            </a:endParaRPr>
          </a:p>
          <a:p>
            <a:pPr lvl="2"/>
            <a:r>
              <a:rPr lang="en-US" sz="1200" dirty="0" smtClean="0"/>
              <a:t>CTL0   [bit 7 phase; bit 6 polarity; bit 3 master/slave; bit 0 UCSYNC = 1 ]    [16.4.1] </a:t>
            </a:r>
          </a:p>
          <a:p>
            <a:pPr lvl="2"/>
            <a:r>
              <a:rPr lang="en-US" sz="1200" dirty="0" smtClean="0"/>
              <a:t>CTL1   [bit 7&amp;6 clock; bit 0 UCSWRST][16.4.2] </a:t>
            </a:r>
            <a:endParaRPr lang="en-US" sz="1200" dirty="0"/>
          </a:p>
          <a:p>
            <a:pPr lvl="2"/>
            <a:r>
              <a:rPr lang="en-US" sz="1200" dirty="0" err="1" smtClean="0"/>
              <a:t>UCBRx</a:t>
            </a:r>
            <a:r>
              <a:rPr lang="en-US" sz="1200" dirty="0" smtClean="0"/>
              <a:t> [clock speed] [16.4.3 &amp; 16.4.4]</a:t>
            </a:r>
            <a:endParaRPr lang="en-US" sz="1200" dirty="0"/>
          </a:p>
          <a:p>
            <a:pPr lvl="2"/>
            <a:r>
              <a:rPr lang="en-US" sz="1200" dirty="0" smtClean="0"/>
              <a:t>STAT [16.4.5]</a:t>
            </a:r>
          </a:p>
          <a:p>
            <a:r>
              <a:rPr lang="en-US" sz="2000" dirty="0" smtClean="0"/>
              <a:t>Step </a:t>
            </a:r>
            <a:r>
              <a:rPr lang="en-US" sz="2000" dirty="0"/>
              <a:t>3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All </a:t>
            </a:r>
            <a:r>
              <a:rPr lang="en-US" sz="1600" dirty="0">
                <a:solidFill>
                  <a:schemeClr val="accent2"/>
                </a:solidFill>
              </a:rPr>
              <a:t>the ports on our MSP430 are multiplexed! We need to set the </a:t>
            </a:r>
            <a:r>
              <a:rPr lang="en-US" sz="1600" dirty="0" err="1"/>
              <a:t>PxSEL</a:t>
            </a:r>
            <a:r>
              <a:rPr lang="en-US" sz="1600" dirty="0">
                <a:solidFill>
                  <a:schemeClr val="accent2"/>
                </a:solidFill>
              </a:rPr>
              <a:t> and </a:t>
            </a:r>
            <a:r>
              <a:rPr lang="en-US" sz="1600" dirty="0" smtClean="0"/>
              <a:t>PxSEL2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Step </a:t>
            </a:r>
            <a:r>
              <a:rPr lang="en-US" sz="2000" dirty="0"/>
              <a:t>4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Clear </a:t>
            </a:r>
            <a:r>
              <a:rPr lang="en-US" sz="1600" dirty="0">
                <a:solidFill>
                  <a:schemeClr val="accent2"/>
                </a:solidFill>
              </a:rPr>
              <a:t>the </a:t>
            </a:r>
            <a:r>
              <a:rPr lang="en-US" sz="1600" dirty="0"/>
              <a:t>UCSWRST</a:t>
            </a:r>
            <a:r>
              <a:rPr lang="en-US" sz="1600" dirty="0">
                <a:solidFill>
                  <a:schemeClr val="accent2"/>
                </a:solidFill>
              </a:rPr>
              <a:t> bit in the CTL1 register - releases the system to operate</a:t>
            </a:r>
            <a:r>
              <a:rPr lang="en-US" sz="1600" dirty="0" smtClean="0">
                <a:solidFill>
                  <a:schemeClr val="accent2"/>
                </a:solidFill>
              </a:rPr>
              <a:t>.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82" y="4081920"/>
            <a:ext cx="6543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37915" y="6232337"/>
            <a:ext cx="360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pp 437 for Block Diagram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69080" y="589244"/>
            <a:ext cx="360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i.e</a:t>
            </a:r>
            <a:r>
              <a:rPr lang="en-US" dirty="0" smtClean="0"/>
              <a:t> (SW reset)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9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SPI Setup for Lab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03358" cy="47244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1)</a:t>
            </a:r>
            <a:r>
              <a:rPr lang="en-US" sz="2000" dirty="0"/>
              <a:t>	</a:t>
            </a:r>
            <a:r>
              <a:rPr lang="en-US" sz="2000" dirty="0" err="1" smtClean="0"/>
              <a:t>bis.b</a:t>
            </a:r>
            <a:r>
              <a:rPr lang="en-US" sz="2000" dirty="0"/>
              <a:t>	</a:t>
            </a:r>
            <a:r>
              <a:rPr lang="en-US" sz="2000" dirty="0" smtClean="0"/>
              <a:t>#UCSWRST</a:t>
            </a:r>
            <a:r>
              <a:rPr lang="en-US" sz="2000" dirty="0"/>
              <a:t>, &amp;</a:t>
            </a:r>
            <a:r>
              <a:rPr lang="en-US" sz="2000" dirty="0" smtClean="0"/>
              <a:t>UCB0CTL1</a:t>
            </a:r>
            <a:endParaRPr lang="en-US" sz="2000" dirty="0"/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2)</a:t>
            </a:r>
            <a:r>
              <a:rPr lang="en-US" sz="2000" dirty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	#</a:t>
            </a:r>
            <a:r>
              <a:rPr lang="en-US" sz="2000" dirty="0"/>
              <a:t>UCCKPH|UCMSB|UCMST|UCSYNC, &amp;UCB0CTL0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 smtClean="0"/>
              <a:t> 	#</a:t>
            </a:r>
            <a:r>
              <a:rPr lang="en-US" sz="2000" dirty="0"/>
              <a:t>UCSSEL_2, &amp;UCB0CTL1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 smtClean="0"/>
              <a:t> 	#</a:t>
            </a:r>
            <a:r>
              <a:rPr lang="en-US" sz="2000" dirty="0"/>
              <a:t>BIT0, &amp;UCB0BR0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clr</a:t>
            </a:r>
            <a:r>
              <a:rPr lang="en-US" sz="2000" dirty="0"/>
              <a:t>	&amp;UCB0BR1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3)</a:t>
            </a: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/>
              <a:t>	#LCD_SCLK_PIN|LCD_MOSI_PIN|LCD_MISO_PIN, &amp;P1SEL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/>
              <a:t>	#LCD_SCLK_PIN|LCD_MOSI_PIN|LCD_MISO_PIN, &amp;</a:t>
            </a:r>
            <a:r>
              <a:rPr lang="en-US" sz="2000" dirty="0" smtClean="0"/>
              <a:t>P1SEL2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4)</a:t>
            </a:r>
            <a:r>
              <a:rPr lang="en-US" sz="2000" dirty="0"/>
              <a:t>	</a:t>
            </a:r>
            <a:r>
              <a:rPr lang="en-US" sz="2000" dirty="0" err="1"/>
              <a:t>bic.b</a:t>
            </a:r>
            <a:r>
              <a:rPr lang="en-US" sz="2000" dirty="0"/>
              <a:t>	#UCSWRST, &amp;UCB0CTL1</a:t>
            </a:r>
          </a:p>
          <a:p>
            <a:pPr marL="0" indent="0">
              <a:buNone/>
              <a:tabLst>
                <a:tab pos="231775" algn="l"/>
              </a:tabLst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3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Lab#2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9" y="621102"/>
            <a:ext cx="8083562" cy="2818013"/>
          </a:xfrm>
        </p:spPr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What is wrong with this subroutine?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Other Issues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pass-by-reference and pass-by-value; using labels to refer to location of the encrypted and decrypted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messsages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and the key; committing early and often.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Subroutine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Header: Which is the best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Choice A</a:t>
            </a:r>
          </a:p>
          <a:p>
            <a:pPr marL="400050" lvl="1" indent="0">
              <a:buNone/>
            </a:pP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Inputs:</a:t>
            </a:r>
          </a:p>
          <a:p>
            <a:pPr marL="400050" lvl="1" indent="0">
              <a:buNone/>
            </a:pP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Outputs:</a:t>
            </a:r>
          </a:p>
          <a:p>
            <a:pPr marL="400050" lvl="1" indent="0">
              <a:buNone/>
            </a:pPr>
            <a:endParaRPr lang="en-US" sz="1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Choice B</a:t>
            </a:r>
          </a:p>
          <a:p>
            <a:pPr marL="400050" lvl="1" indent="0">
              <a:buNone/>
            </a:pP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Inputs: r10, r11, r6, r8</a:t>
            </a:r>
          </a:p>
          <a:p>
            <a:pPr marL="400050" lvl="1" indent="0">
              <a:buNone/>
            </a:pP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Outputs: r8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887220"/>
              </p:ext>
            </p:extLst>
          </p:nvPr>
        </p:nvGraphicFramePr>
        <p:xfrm>
          <a:off x="1308887" y="1308550"/>
          <a:ext cx="2971799" cy="2113280"/>
        </p:xfrm>
        <a:graphic>
          <a:graphicData uri="http://schemas.openxmlformats.org/drawingml/2006/table">
            <a:tbl>
              <a:tblPr firstRow="1" firstCol="1" bandRow="1"/>
              <a:tblGrid>
                <a:gridCol w="2971799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decryptMessage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:</a:t>
                      </a:r>
                      <a:endParaRPr lang="en-US" sz="1600" dirty="0" smtClean="0">
                        <a:effectLst/>
                        <a:latin typeface="Calibri"/>
                        <a:ea typeface="Calibri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   </a:t>
                      </a:r>
                      <a:r>
                        <a:rPr lang="en-US" sz="1100" b="1" dirty="0" err="1">
                          <a:solidFill>
                            <a:srgbClr val="990000"/>
                          </a:solidFill>
                          <a:effectLst/>
                          <a:latin typeface="Consolas"/>
                          <a:ea typeface="Calibri"/>
                        </a:rPr>
                        <a:t>tst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   </a:t>
                      </a:r>
                      <a:r>
                        <a:rPr lang="en-US" sz="1100" dirty="0" smtClean="0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r5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   </a:t>
                      </a:r>
                      <a:r>
                        <a:rPr lang="en-US" sz="1100" b="1" dirty="0" err="1">
                          <a:solidFill>
                            <a:srgbClr val="990000"/>
                          </a:solidFill>
                          <a:effectLst/>
                          <a:latin typeface="Consolas"/>
                          <a:ea typeface="Calibri"/>
                        </a:rPr>
                        <a:t>jz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 </a:t>
                      </a:r>
                      <a:r>
                        <a:rPr lang="en-US" sz="1100" dirty="0" smtClean="0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forever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   </a:t>
                      </a:r>
                      <a:r>
                        <a:rPr lang="en-US" sz="1100" b="1" dirty="0" err="1">
                          <a:solidFill>
                            <a:srgbClr val="990000"/>
                          </a:solidFill>
                          <a:effectLst/>
                          <a:latin typeface="Consolas"/>
                          <a:ea typeface="Calibri"/>
                        </a:rPr>
                        <a:t>mov.b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A61717"/>
                          </a:solidFill>
                          <a:effectLst/>
                          <a:latin typeface="Consolas"/>
                          <a:ea typeface="Calibri"/>
                        </a:rPr>
                        <a:t>@</a:t>
                      </a:r>
                      <a:r>
                        <a:rPr lang="en-US" sz="1100" dirty="0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r7</a:t>
                      </a:r>
                      <a:r>
                        <a:rPr lang="en-US" sz="1100" b="1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+</a:t>
                      </a:r>
                      <a:r>
                        <a:rPr lang="en-US" sz="11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r10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   </a:t>
                      </a:r>
                      <a:r>
                        <a:rPr lang="en-US" sz="1100" b="1" dirty="0">
                          <a:solidFill>
                            <a:srgbClr val="990000"/>
                          </a:solidFill>
                          <a:effectLst/>
                          <a:latin typeface="Consolas"/>
                          <a:ea typeface="Calibri"/>
                        </a:rPr>
                        <a:t>call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 </a:t>
                      </a:r>
                      <a:r>
                        <a:rPr lang="en-US" sz="1100" dirty="0">
                          <a:solidFill>
                            <a:srgbClr val="A61717"/>
                          </a:solidFill>
                          <a:effectLst/>
                          <a:latin typeface="Consolas"/>
                          <a:ea typeface="Calibri"/>
                        </a:rPr>
                        <a:t>#</a:t>
                      </a:r>
                      <a:r>
                        <a:rPr lang="en-US" sz="1100" dirty="0" err="1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decryptCharacter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   </a:t>
                      </a:r>
                      <a:r>
                        <a:rPr lang="en-US" sz="1100" b="1" dirty="0" err="1">
                          <a:solidFill>
                            <a:srgbClr val="990000"/>
                          </a:solidFill>
                          <a:effectLst/>
                          <a:latin typeface="Consolas"/>
                          <a:ea typeface="Calibri"/>
                        </a:rPr>
                        <a:t>mov.b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</a:t>
                      </a:r>
                      <a:r>
                        <a:rPr lang="en-US" sz="1100" dirty="0" smtClean="0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r10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, </a:t>
                      </a:r>
                      <a:r>
                        <a:rPr lang="en-US" sz="1100" dirty="0" smtClean="0">
                          <a:solidFill>
                            <a:srgbClr val="009999"/>
                          </a:solidFill>
                          <a:effectLst/>
                          <a:latin typeface="Consolas"/>
                          <a:ea typeface="Calibri"/>
                        </a:rPr>
                        <a:t>0</a:t>
                      </a:r>
                      <a:r>
                        <a:rPr lang="en-US" sz="11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(</a:t>
                      </a:r>
                      <a:r>
                        <a:rPr lang="en-US" sz="1100" dirty="0" smtClean="0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r9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   </a:t>
                      </a:r>
                      <a:r>
                        <a:rPr lang="en-US" sz="1100" b="1" dirty="0" err="1">
                          <a:solidFill>
                            <a:srgbClr val="990000"/>
                          </a:solidFill>
                          <a:effectLst/>
                          <a:latin typeface="Consolas"/>
                          <a:ea typeface="Calibri"/>
                        </a:rPr>
                        <a:t>inc.w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 </a:t>
                      </a:r>
                      <a:r>
                        <a:rPr lang="en-US" sz="1100" dirty="0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r9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   </a:t>
                      </a:r>
                      <a:r>
                        <a:rPr lang="en-US" sz="1100" b="1" dirty="0" err="1">
                          <a:solidFill>
                            <a:srgbClr val="990000"/>
                          </a:solidFill>
                          <a:effectLst/>
                          <a:latin typeface="Consolas"/>
                          <a:ea typeface="Calibri"/>
                        </a:rPr>
                        <a:t>dec.b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 </a:t>
                      </a:r>
                      <a:r>
                        <a:rPr lang="en-US" sz="1100" dirty="0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r5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   </a:t>
                      </a:r>
                      <a:r>
                        <a:rPr lang="en-US" sz="1100" b="1" dirty="0" err="1">
                          <a:solidFill>
                            <a:srgbClr val="990000"/>
                          </a:solidFill>
                          <a:effectLst/>
                          <a:latin typeface="Consolas"/>
                          <a:ea typeface="Calibri"/>
                        </a:rPr>
                        <a:t>jmp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</a:t>
                      </a:r>
                      <a:r>
                        <a:rPr lang="en-US" sz="1100" dirty="0" err="1" smtClean="0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decryptMessage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Times New Roman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   </a:t>
                      </a:r>
                      <a:r>
                        <a:rPr lang="en-US" sz="1100" b="1" dirty="0" smtClean="0">
                          <a:solidFill>
                            <a:srgbClr val="990000"/>
                          </a:solidFill>
                          <a:effectLst/>
                          <a:latin typeface="Consolas"/>
                          <a:ea typeface="Calibri"/>
                        </a:rPr>
                        <a:t>ret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96353" y="4661929"/>
            <a:ext cx="4952326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Choice C</a:t>
            </a:r>
          </a:p>
          <a:p>
            <a:pPr marL="400050" lvl="1" indent="0">
              <a:buNone/>
            </a:pPr>
            <a:r>
              <a:rPr lang="en-US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;Inputs: </a:t>
            </a:r>
          </a:p>
          <a:p>
            <a:pPr marL="400050" lvl="1" indent="0">
              <a:buNone/>
            </a:pP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r10 length of message</a:t>
            </a:r>
          </a:p>
          <a:p>
            <a:pPr marL="400050" lvl="1" indent="0">
              <a:buNone/>
            </a:pPr>
            <a:r>
              <a:rPr lang="en-US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r11 </a:t>
            </a:r>
            <a:r>
              <a:rPr lang="en-US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length of 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key</a:t>
            </a:r>
            <a:endParaRPr lang="en-US" sz="10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/>
            <a:r>
              <a:rPr lang="en-US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r6  address location of </a:t>
            </a:r>
            <a:r>
              <a:rPr lang="en-US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encrypted message</a:t>
            </a:r>
          </a:p>
          <a:p>
            <a:pPr marL="400050" lvl="1" indent="0">
              <a:buNone/>
            </a:pP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r8  address </a:t>
            </a:r>
            <a:r>
              <a:rPr lang="en-US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location for decrypted message 	</a:t>
            </a:r>
            <a:endParaRPr lang="en-US" sz="1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Outputs: </a:t>
            </a:r>
            <a:endParaRPr lang="en-US" sz="1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RAM </a:t>
            </a:r>
            <a:r>
              <a:rPr lang="en-US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@r8 to @(r8+r11)] decrypted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01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8215440" cy="4724400"/>
          </a:xfrm>
        </p:spPr>
        <p:txBody>
          <a:bodyPr/>
          <a:lstStyle/>
          <a:p>
            <a:r>
              <a:rPr lang="en-US" sz="2000" dirty="0" smtClean="0"/>
              <a:t>Step 5</a:t>
            </a:r>
            <a:endParaRPr lang="en-US" sz="20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Use </a:t>
            </a:r>
            <a:r>
              <a:rPr lang="en-US" sz="1600" dirty="0">
                <a:solidFill>
                  <a:schemeClr val="accent2"/>
                </a:solidFill>
              </a:rPr>
              <a:t>the subsystem</a:t>
            </a:r>
            <a:r>
              <a:rPr lang="en-US" sz="1600" dirty="0" smtClean="0">
                <a:solidFill>
                  <a:schemeClr val="accent2"/>
                </a:solidFill>
              </a:rPr>
              <a:t>! </a:t>
            </a:r>
          </a:p>
          <a:p>
            <a:pPr lvl="2"/>
            <a:r>
              <a:rPr lang="en-US" sz="1400" dirty="0"/>
              <a:t>To send a byte, just write to the </a:t>
            </a:r>
            <a:r>
              <a:rPr lang="en-US" sz="1400" dirty="0">
                <a:solidFill>
                  <a:schemeClr val="accent2"/>
                </a:solidFill>
              </a:rPr>
              <a:t>TXBUF</a:t>
            </a:r>
            <a:r>
              <a:rPr lang="en-US" sz="1400" dirty="0"/>
              <a:t> register. </a:t>
            </a:r>
            <a:r>
              <a:rPr lang="en-US" sz="1400" dirty="0" smtClean="0"/>
              <a:t> [16.4.6]</a:t>
            </a:r>
          </a:p>
          <a:p>
            <a:pPr lvl="2"/>
            <a:r>
              <a:rPr lang="en-US" sz="1400" dirty="0" smtClean="0"/>
              <a:t>To </a:t>
            </a:r>
            <a:r>
              <a:rPr lang="en-US" sz="1400" dirty="0"/>
              <a:t>read a received byte, read from the </a:t>
            </a:r>
            <a:r>
              <a:rPr lang="en-US" sz="1400" dirty="0">
                <a:solidFill>
                  <a:schemeClr val="accent2"/>
                </a:solidFill>
              </a:rPr>
              <a:t>RXBUF</a:t>
            </a:r>
            <a:r>
              <a:rPr lang="en-US" sz="1400" dirty="0"/>
              <a:t> register</a:t>
            </a:r>
            <a:r>
              <a:rPr lang="en-US" sz="1400" dirty="0" smtClean="0"/>
              <a:t>. </a:t>
            </a:r>
            <a:r>
              <a:rPr lang="en-US" sz="1400" dirty="0"/>
              <a:t>[</a:t>
            </a:r>
            <a:r>
              <a:rPr lang="en-US" sz="1400" dirty="0" smtClean="0"/>
              <a:t>16.4.7]</a:t>
            </a:r>
            <a:endParaRPr lang="en-US" sz="14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How do  you know “you’ve got mail” or last transmission is done?</a:t>
            </a:r>
          </a:p>
          <a:p>
            <a:pPr lvl="2"/>
            <a:r>
              <a:rPr lang="en-US" sz="1400" dirty="0" smtClean="0"/>
              <a:t>You've </a:t>
            </a:r>
            <a:r>
              <a:rPr lang="en-US" sz="1400" dirty="0"/>
              <a:t>got to monitor the flags in the </a:t>
            </a:r>
            <a:r>
              <a:rPr lang="en-US" sz="1400" dirty="0">
                <a:solidFill>
                  <a:schemeClr val="accent2"/>
                </a:solidFill>
              </a:rPr>
              <a:t>IFG2</a:t>
            </a:r>
            <a:r>
              <a:rPr lang="en-US" sz="1400" dirty="0"/>
              <a:t> register </a:t>
            </a:r>
            <a:r>
              <a:rPr lang="en-US" sz="1400" dirty="0" smtClean="0"/>
              <a:t>[16.4.9] to </a:t>
            </a:r>
            <a:r>
              <a:rPr lang="en-US" sz="1400" dirty="0"/>
              <a:t>know when it's safe the </a:t>
            </a:r>
            <a:r>
              <a:rPr lang="en-US" sz="1400" dirty="0" smtClean="0"/>
              <a:t>send</a:t>
            </a:r>
            <a:endParaRPr lang="en-US" sz="1400" dirty="0"/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TXIFG </a:t>
            </a:r>
          </a:p>
          <a:p>
            <a:pPr lvl="2"/>
            <a:r>
              <a:rPr lang="en-US" sz="1600" dirty="0" smtClean="0"/>
              <a:t>Set </a:t>
            </a:r>
            <a:r>
              <a:rPr lang="en-US" sz="1600" dirty="0"/>
              <a:t>when </a:t>
            </a:r>
            <a:r>
              <a:rPr lang="en-US" sz="1600" dirty="0">
                <a:solidFill>
                  <a:schemeClr val="accent2"/>
                </a:solidFill>
              </a:rPr>
              <a:t>TXBUF</a:t>
            </a:r>
            <a:r>
              <a:rPr lang="en-US" sz="1600" dirty="0"/>
              <a:t> is ready for a byte</a:t>
            </a:r>
          </a:p>
          <a:p>
            <a:pPr lvl="2"/>
            <a:r>
              <a:rPr lang="en-US" sz="1600" dirty="0" smtClean="0"/>
              <a:t>Cleared </a:t>
            </a:r>
            <a:r>
              <a:rPr lang="en-US" sz="1600" dirty="0"/>
              <a:t>on write</a:t>
            </a:r>
          </a:p>
          <a:p>
            <a:pPr lvl="2"/>
            <a:r>
              <a:rPr lang="en-US" sz="1600" dirty="0" smtClean="0"/>
              <a:t>Just </a:t>
            </a:r>
            <a:r>
              <a:rPr lang="en-US" sz="1600" dirty="0"/>
              <a:t>because the TXBUF is ready for another byte doesn't mean that the transmission is complete! It's double-buffered!</a:t>
            </a:r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RXIFG</a:t>
            </a:r>
          </a:p>
          <a:p>
            <a:pPr lvl="2"/>
            <a:r>
              <a:rPr lang="en-US" sz="1600" dirty="0" smtClean="0"/>
              <a:t>Set </a:t>
            </a:r>
            <a:r>
              <a:rPr lang="en-US" sz="1600" dirty="0"/>
              <a:t>when </a:t>
            </a:r>
            <a:r>
              <a:rPr lang="en-US" sz="1600" dirty="0">
                <a:solidFill>
                  <a:schemeClr val="accent2"/>
                </a:solidFill>
              </a:rPr>
              <a:t>RXBUF</a:t>
            </a:r>
            <a:r>
              <a:rPr lang="en-US" sz="1600" dirty="0"/>
              <a:t> has received a complete character</a:t>
            </a:r>
          </a:p>
          <a:p>
            <a:pPr lvl="2"/>
            <a:r>
              <a:rPr lang="en-US" sz="1600" dirty="0" smtClean="0"/>
              <a:t>Cleared </a:t>
            </a:r>
            <a:r>
              <a:rPr lang="en-US" sz="1600" dirty="0"/>
              <a:t>on read</a:t>
            </a:r>
          </a:p>
          <a:p>
            <a:pPr lvl="2"/>
            <a:r>
              <a:rPr lang="en-US" sz="1600" dirty="0" smtClean="0"/>
              <a:t>This </a:t>
            </a:r>
            <a:r>
              <a:rPr lang="en-US" sz="1600" dirty="0"/>
              <a:t>is what you should monitor to determine a transmission has completed</a:t>
            </a:r>
            <a:r>
              <a:rPr lang="en-US" sz="1600" dirty="0" smtClean="0"/>
              <a:t>!</a:t>
            </a:r>
            <a:endParaRPr lang="en-US" sz="16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88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 (loopback)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16" y="774850"/>
            <a:ext cx="860145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#UCSWRST, &amp;UCA0CTL1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#UCCKPL|UCMSB|UCMST|UCSYNC, &amp;UCA0CTL0     ; don't forget UCSYNC!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#UCSSEL1, &amp;UCA0CTL1                       ; select a clock to use!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#UCLISTEN, &amp;UCA0STAT                      ; enables internal loopback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#BIT4, &amp;P1SEL                             ; make UCA0CLK available on P1.4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#BIT4,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#BIT2, &amp;P1SEL                             ; make UCA0SSIMO available on P1.2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#BIT2,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#BIT1, &amp;P1SEL                             ; make UCA0SSOMI available on P1.1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#BIT1,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#UCSWRST, &amp;UCA0CTL1                       ; enable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subsystem</a:t>
            </a: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#0xBB, &amp;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UCA0TXBUF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place a byte in the TX buffer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UCA0RXIFG, &amp;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IFG2          </a:t>
            </a:r>
            <a:r>
              <a:rPr lang="en-US" sz="1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 for receive flag to be set (operation complete)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</a:t>
            </a: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UCA0RXBUF,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   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read RX buffer to clear flag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           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another byte</a:t>
            </a:r>
          </a:p>
        </p:txBody>
      </p:sp>
    </p:spTree>
    <p:extLst>
      <p:ext uri="{BB962C8B-B14F-4D97-AF65-F5344CB8AC3E}">
        <p14:creationId xmlns:p14="http://schemas.microsoft.com/office/powerpoint/2010/main" val="10207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1600" dirty="0" smtClean="0"/>
              <a:t>Sending 0xBB once  (0x1011 1011)      </a:t>
            </a:r>
            <a:r>
              <a:rPr lang="en-US" sz="1600" dirty="0" smtClean="0">
                <a:solidFill>
                  <a:schemeClr val="accent2"/>
                </a:solidFill>
              </a:rPr>
              <a:t>[MSB first!]</a:t>
            </a:r>
          </a:p>
          <a:p>
            <a:pPr lvl="1"/>
            <a:r>
              <a:rPr lang="en-US" sz="1200" dirty="0"/>
              <a:t>Note how the clock default state is high and data is read on the second clock edge - consistent with our settings.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64" y="1219874"/>
            <a:ext cx="7517501" cy="563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37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http://ece.ninja/382/labs/lab3/index.html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2400" dirty="0" smtClean="0"/>
              <a:t>Lab#3: Using Serial port to control LCD Display</a:t>
            </a:r>
          </a:p>
          <a:p>
            <a:r>
              <a:rPr lang="en-US" sz="2400" dirty="0" smtClean="0"/>
              <a:t>Parallel versus Serial?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Serial Advantages?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Serial Disadvantages?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406667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27216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005477" y="1948830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999409" y="2028401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2005476" y="2101230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999408" y="2190242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005476" y="2279254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1999408" y="2358825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2005475" y="2431654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999407" y="2520666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614444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834993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4207185" y="2190242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5783110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003659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381920" y="1948830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6381919" y="2101230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6381919" y="2279254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381918" y="2431654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023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2400" dirty="0" smtClean="0"/>
              <a:t>Lab#3: Using Serial port to control LCD Display</a:t>
            </a:r>
          </a:p>
          <a:p>
            <a:r>
              <a:rPr lang="en-US" sz="2400" dirty="0" smtClean="0"/>
              <a:t>Parallel versus Serial?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Serial Advantages?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Simple interface – less hardware, less pins, less cost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Faster clock speed per wire (no “cross-talk”)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Longer Distance (no “cross-talk”)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/>
              <a:t>Serial </a:t>
            </a:r>
            <a:r>
              <a:rPr lang="en-US" sz="2400" dirty="0" smtClean="0"/>
              <a:t>Disadvantages?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Slower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Overhead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On-chip hardware to encode/decode serial signal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406667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27216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005477" y="1948830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999409" y="2028401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2005476" y="2101230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999408" y="2190242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005476" y="2279254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1999408" y="2358825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2005475" y="2431654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999407" y="2520666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614444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834993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4207185" y="2190242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5783110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003659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381920" y="1948830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6381919" y="2101230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6381919" y="2279254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381918" y="2431654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323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2400" dirty="0" smtClean="0"/>
              <a:t>Simple: </a:t>
            </a:r>
            <a:r>
              <a:rPr lang="en-US" sz="2400" dirty="0" smtClean="0">
                <a:solidFill>
                  <a:schemeClr val="accent2"/>
                </a:solidFill>
              </a:rPr>
              <a:t>with each clock cycle, a single bit is transferred from the  MSB of one shift register to the other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Is </a:t>
            </a:r>
            <a:r>
              <a:rPr lang="en-US" sz="2400" dirty="0"/>
              <a:t>this a half-duplex or full-duplex protocol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Synchronous or Asynchronous protocol?</a:t>
            </a:r>
          </a:p>
          <a:p>
            <a:r>
              <a:rPr lang="en-US" sz="2400" dirty="0" smtClean="0"/>
              <a:t>How many clocks cycles to transfer a byte?</a:t>
            </a:r>
          </a:p>
          <a:p>
            <a:r>
              <a:rPr lang="en-US" sz="2400" dirty="0" smtClean="0"/>
              <a:t>Signals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MOSI: Master </a:t>
            </a:r>
            <a:r>
              <a:rPr lang="en-US" sz="2000" dirty="0">
                <a:solidFill>
                  <a:schemeClr val="accent2"/>
                </a:solidFill>
              </a:rPr>
              <a:t>Out Slave In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MISO: Master </a:t>
            </a:r>
            <a:r>
              <a:rPr lang="en-US" sz="2000" dirty="0">
                <a:solidFill>
                  <a:schemeClr val="accent2"/>
                </a:solidFill>
              </a:rPr>
              <a:t>In Slave Out 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SCLK: Clock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SS:       Slave Select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2050" name="Picture 2" descr="SPI Inter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458" y="1596351"/>
            <a:ext cx="4666908" cy="182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70216" y="4887589"/>
            <a:ext cx="25154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TI renamed these: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MOSI = SIMO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MISO = SOMI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5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2400" dirty="0"/>
              <a:t>Slave Select signal allows the master to potentially use the same interface to potentially interact with multiple slaves. It's usually </a:t>
            </a:r>
            <a:r>
              <a:rPr lang="en-US" sz="2400" b="1" dirty="0"/>
              <a:t>active low</a:t>
            </a:r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098" name="Picture 2" descr="SPI Driving Multiple Slave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611" y="2529927"/>
            <a:ext cx="33337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PI Inter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22" y="3254220"/>
            <a:ext cx="31432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42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2400" dirty="0" smtClean="0"/>
              <a:t>Can we just tie SS low?</a:t>
            </a:r>
          </a:p>
          <a:p>
            <a:r>
              <a:rPr lang="en-US" sz="2400" dirty="0" smtClean="0"/>
              <a:t>Configurable Elements: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frequency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polarity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phase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400" dirty="0"/>
              <a:t>On the MSP430: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MSB </a:t>
            </a:r>
            <a:r>
              <a:rPr lang="en-US" sz="2000" dirty="0">
                <a:solidFill>
                  <a:schemeClr val="accent2"/>
                </a:solidFill>
              </a:rPr>
              <a:t>first or LSB first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2"/>
            <a:r>
              <a:rPr lang="en-US" sz="1600" dirty="0" smtClean="0"/>
              <a:t>you'll </a:t>
            </a:r>
            <a:r>
              <a:rPr lang="en-US" sz="1600" dirty="0"/>
              <a:t>pretty much always want MSB first, which isn't the </a:t>
            </a:r>
            <a:r>
              <a:rPr lang="en-US" sz="1600" dirty="0" smtClean="0"/>
              <a:t>default</a:t>
            </a:r>
            <a:endParaRPr lang="en-US" sz="1600" dirty="0"/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8-bits </a:t>
            </a:r>
            <a:r>
              <a:rPr lang="en-US" sz="2000" dirty="0">
                <a:solidFill>
                  <a:schemeClr val="accent2"/>
                </a:solidFill>
              </a:rPr>
              <a:t>or 7-bits per transmission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2"/>
            <a:r>
              <a:rPr lang="en-US" sz="1600" dirty="0" smtClean="0"/>
              <a:t>7-bits </a:t>
            </a:r>
            <a:r>
              <a:rPr lang="en-US" sz="1600" dirty="0"/>
              <a:t>is justified toward the </a:t>
            </a:r>
            <a:r>
              <a:rPr lang="en-US" sz="1600" dirty="0" smtClean="0"/>
              <a:t>LSB</a:t>
            </a:r>
            <a:endParaRPr lang="en-US" sz="1600" dirty="0"/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3-pin </a:t>
            </a:r>
            <a:r>
              <a:rPr lang="en-US" sz="2000" dirty="0">
                <a:solidFill>
                  <a:schemeClr val="accent2"/>
                </a:solidFill>
              </a:rPr>
              <a:t>or 4-pin </a:t>
            </a:r>
            <a:r>
              <a:rPr lang="en-US" sz="2000" dirty="0" smtClean="0">
                <a:solidFill>
                  <a:schemeClr val="accent2"/>
                </a:solidFill>
              </a:rPr>
              <a:t>modes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122" name="Picture 2" descr="SPI Clock Polarity and Phase Image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531" y="1257566"/>
            <a:ext cx="5245469" cy="305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31856" y="795901"/>
            <a:ext cx="437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35 of LCD Driver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48919" y="4184265"/>
            <a:ext cx="4995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Register:  Page 445 of the Family User </a:t>
            </a:r>
            <a:r>
              <a:rPr lang="en-US" dirty="0"/>
              <a:t>Guide (Blue book pp 73)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67458" y="5482884"/>
            <a:ext cx="2987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SPI:  Page 436 of the Family User Guide (</a:t>
            </a:r>
            <a:r>
              <a:rPr lang="en-US" dirty="0"/>
              <a:t>Blue book pp </a:t>
            </a:r>
            <a:r>
              <a:rPr lang="en-US" dirty="0" smtClean="0"/>
              <a:t>69)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3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UCA/B Control Register 0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40" y="1316215"/>
            <a:ext cx="7747000" cy="5356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77053" y="687528"/>
            <a:ext cx="3767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Control Register:  Page 445 of the Family User </a:t>
            </a:r>
            <a:r>
              <a:rPr lang="en-US" dirty="0">
                <a:solidFill>
                  <a:srgbClr val="000000"/>
                </a:solidFill>
              </a:rPr>
              <a:t>Guide (Blue book pp 73) </a:t>
            </a:r>
          </a:p>
        </p:txBody>
      </p:sp>
    </p:spTree>
    <p:extLst>
      <p:ext uri="{BB962C8B-B14F-4D97-AF65-F5344CB8AC3E}">
        <p14:creationId xmlns:p14="http://schemas.microsoft.com/office/powerpoint/2010/main" val="285328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400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#UCMSB|UCMST|UCSYNC, &amp;UCA0CTL0     </a:t>
            </a:r>
            <a:r>
              <a:rPr lang="en-US" sz="1600" dirty="0">
                <a:solidFill>
                  <a:srgbClr val="00B050"/>
                </a:solidFill>
              </a:rPr>
              <a:t>; UCCKPH = 0, UCCKPL = </a:t>
            </a:r>
            <a:r>
              <a:rPr lang="en-US" sz="1600" dirty="0" smtClean="0">
                <a:solidFill>
                  <a:srgbClr val="00B050"/>
                </a:solidFill>
              </a:rPr>
              <a:t>0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104144" y="1890823"/>
            <a:ext cx="930446" cy="1397809"/>
            <a:chOff x="80208" y="1483895"/>
            <a:chExt cx="930446" cy="1397809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80208" y="1483895"/>
              <a:ext cx="93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62846" y="1714725"/>
            <a:ext cx="1010656" cy="1573907"/>
            <a:chOff x="40103" y="1483895"/>
            <a:chExt cx="1010656" cy="1573907"/>
          </a:xfrm>
        </p:grpSpPr>
        <p:cxnSp>
          <p:nvCxnSpPr>
            <p:cNvPr id="22" name="Straight Connector 2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Oval 27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1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6465</TotalTime>
  <Words>1227</Words>
  <Application>Microsoft Office PowerPoint</Application>
  <PresentationFormat>On-screen Show (4:3)</PresentationFormat>
  <Paragraphs>251</Paragraphs>
  <Slides>23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ECE 382  Lesson 15</vt:lpstr>
      <vt:lpstr>Lab#2 feedback</vt:lpstr>
      <vt:lpstr>Serial Communication</vt:lpstr>
      <vt:lpstr>Serial Communication</vt:lpstr>
      <vt:lpstr>Serial Peripheral Interface (SPI)</vt:lpstr>
      <vt:lpstr>Serial Peripheral Interface (SPI)</vt:lpstr>
      <vt:lpstr>Serial Peripheral Interface (SPI)</vt:lpstr>
      <vt:lpstr>UCA/B Control Register 0</vt:lpstr>
      <vt:lpstr>Phase = 0 and Polarity = 0</vt:lpstr>
      <vt:lpstr>Phase = 0 and Polarity = 1</vt:lpstr>
      <vt:lpstr>Phase = 1 and Polarity = 0</vt:lpstr>
      <vt:lpstr>Phase = 1 and Polarity = 1</vt:lpstr>
      <vt:lpstr>Phase = 0 and Polarity = 0</vt:lpstr>
      <vt:lpstr>Phase = 0 and Polarity = 1</vt:lpstr>
      <vt:lpstr>Phase = 1 and Polarity = 0</vt:lpstr>
      <vt:lpstr>Phase = 1 and Polarity = 1</vt:lpstr>
      <vt:lpstr>Universal Serial Communication Interface (USCI)</vt:lpstr>
      <vt:lpstr>Universal Serial Communication Interface (USCI)</vt:lpstr>
      <vt:lpstr>Example SPI Setup for Lab 3 </vt:lpstr>
      <vt:lpstr>Universal Serial Communication Interface (USCI)</vt:lpstr>
      <vt:lpstr>Example  (loopback)</vt:lpstr>
      <vt:lpstr>Logic Analyzer</vt:lpstr>
      <vt:lpstr>Lab3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357</cp:revision>
  <cp:lastPrinted>2014-09-18T22:39:44Z</cp:lastPrinted>
  <dcterms:created xsi:type="dcterms:W3CDTF">2001-06-27T14:08:57Z</dcterms:created>
  <dcterms:modified xsi:type="dcterms:W3CDTF">2017-09-21T21:20:34Z</dcterms:modified>
</cp:coreProperties>
</file>