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33" r:id="rId5"/>
    <p:sldId id="343" r:id="rId6"/>
    <p:sldId id="339" r:id="rId7"/>
    <p:sldId id="334" r:id="rId8"/>
    <p:sldId id="335" r:id="rId9"/>
    <p:sldId id="336" r:id="rId10"/>
    <p:sldId id="341" r:id="rId11"/>
    <p:sldId id="342" r:id="rId12"/>
    <p:sldId id="340" r:id="rId13"/>
    <p:sldId id="338" r:id="rId14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521415D9-36F7-43E2-AB2F-B90AF26B5E84}">
      <p14:sectionLst xmlns:p14="http://schemas.microsoft.com/office/powerpoint/2010/main">
        <p14:section name="Default Section" id="{85D671C4-B0DA-451D-81E5-1DBE5E9F16EC}">
          <p14:sldIdLst>
            <p14:sldId id="333"/>
            <p14:sldId id="343"/>
            <p14:sldId id="339"/>
            <p14:sldId id="334"/>
            <p14:sldId id="335"/>
            <p14:sldId id="336"/>
            <p14:sldId id="341"/>
            <p14:sldId id="342"/>
            <p14:sldId id="340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28" userDrawn="1">
          <p15:clr>
            <a:srgbClr val="A4A3A4"/>
          </p15:clr>
        </p15:guide>
        <p15:guide id="2" pos="72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BB3E520-F2BA-30F4-EF4A-DD81AC5C37CF}" name="Zhang, Belem" initials="ZB" userId="S::belem.zhang@intel.com::4ed6d50d-c874-47e3-894d-fdff908ad304" providerId="AD"/>
  <p188:author id="{C00FC06A-E25F-61B8-EC46-A51EDC08119D}" name="Hu, Ningxin" initials="HN" userId="S::ningxin.hu@intel.com::fc6c409b-94b2-4d83-9441-8b67caa4cbf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, Belem" initials="ZB" lastIdx="3" clrIdx="0">
    <p:extLst>
      <p:ext uri="{19B8F6BF-5375-455C-9EA6-DF929625EA0E}">
        <p15:presenceInfo xmlns:p15="http://schemas.microsoft.com/office/powerpoint/2012/main" userId="S::belem.zhang@intel.com::4ed6d50d-c874-47e3-894d-fdff908ad3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0056B4"/>
    <a:srgbClr val="0071C5"/>
    <a:srgbClr val="B721FF"/>
    <a:srgbClr val="764CA4"/>
    <a:srgbClr val="21D4FD"/>
    <a:srgbClr val="E3FDF5"/>
    <a:srgbClr val="FFE6FA"/>
    <a:srgbClr val="3D1488"/>
    <a:srgbClr val="667D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7748" autoAdjust="0"/>
  </p:normalViewPr>
  <p:slideViewPr>
    <p:cSldViewPr snapToGrid="0">
      <p:cViewPr varScale="1">
        <p:scale>
          <a:sx n="84" d="100"/>
          <a:sy n="84" d="100"/>
        </p:scale>
        <p:origin x="630" y="54"/>
      </p:cViewPr>
      <p:guideLst>
        <p:guide orient="horz" pos="4128"/>
        <p:guide pos="72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80" y="5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726A-C477-6444-83BF-F1538D69AD12}" type="datetimeFigureOut">
              <a:rPr lang="en-US" smtClean="0"/>
              <a:t>8/6/2022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1B3882BA-4A02-400B-BB75-1D4423B2E3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456"/>
            <a:ext cx="12192000" cy="6886456"/>
          </a:xfrm>
          <a:prstGeom prst="rect">
            <a:avLst/>
          </a:prstGeom>
        </p:spPr>
      </p:pic>
      <p:sp>
        <p:nvSpPr>
          <p:cNvPr id="137" name="Rectangle"/>
          <p:cNvSpPr/>
          <p:nvPr/>
        </p:nvSpPr>
        <p:spPr>
          <a:xfrm>
            <a:off x="7793194" y="-508"/>
            <a:ext cx="3430768" cy="5421617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82EC668F-6093-6548-B182-47568630A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77814" y="3039949"/>
            <a:ext cx="8902227" cy="801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5600" b="1">
                <a:solidFill>
                  <a:srgbClr val="0071C5"/>
                </a:solidFill>
                <a:latin typeface="+mj-lt"/>
                <a:cs typeface="IntelOne Display HE Regular" panose="020B0503020203020204" pitchFamily="34" charset="-79"/>
              </a:defRPr>
            </a:lvl1pPr>
          </a:lstStyle>
          <a:p>
            <a:r>
              <a:rPr lang="en-US" dirty="0"/>
              <a:t>56pt MS </a:t>
            </a:r>
            <a:r>
              <a:rPr lang="en-US" dirty="0" err="1"/>
              <a:t>Yahei</a:t>
            </a:r>
            <a:r>
              <a:rPr lang="en-US" dirty="0"/>
              <a:t> UI </a:t>
            </a:r>
            <a:r>
              <a:rPr lang="zh-CN" altLang="en-US" dirty="0"/>
              <a:t>标题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0C3E650-A810-40D9-81A8-D3E73C9326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24114" y="3943075"/>
            <a:ext cx="8902227" cy="801893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24pt MS </a:t>
            </a:r>
            <a:r>
              <a:rPr lang="en-US" dirty="0" err="1"/>
              <a:t>Yahei</a:t>
            </a:r>
            <a:r>
              <a:rPr lang="en-US" dirty="0"/>
              <a:t> UI Li</a:t>
            </a:r>
            <a:r>
              <a:rPr lang="en-US" altLang="zh-CN" dirty="0"/>
              <a:t>ght</a:t>
            </a:r>
            <a:r>
              <a:rPr lang="en-US" dirty="0"/>
              <a:t> </a:t>
            </a:r>
            <a:r>
              <a:rPr lang="zh-CN" altLang="en-US" dirty="0"/>
              <a:t>演讲者</a:t>
            </a:r>
            <a:endParaRPr lang="en-US" altLang="zh-CN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72C4A13-1574-49ED-B174-B6F298126C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28315" y="341153"/>
            <a:ext cx="1360526" cy="5122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5E79280-D641-4D42-A855-9B4BE07CD310}"/>
              </a:ext>
            </a:extLst>
          </p:cNvPr>
          <p:cNvSpPr/>
          <p:nvPr userDrawn="1"/>
        </p:nvSpPr>
        <p:spPr>
          <a:xfrm>
            <a:off x="948932" y="2506590"/>
            <a:ext cx="373371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solidFill>
                  <a:srgbClr val="00B0F0"/>
                </a:solidFill>
                <a:latin typeface="Arial Nova Cond" panose="020B0506020202020204" pitchFamily="34" charset="0"/>
                <a:ea typeface="+mj-ea"/>
              </a:rPr>
              <a:t>2022 </a:t>
            </a:r>
            <a:r>
              <a:rPr lang="zh-CN" altLang="en-US" sz="2400" b="1" spc="300" dirty="0">
                <a:solidFill>
                  <a:srgbClr val="00B0F0"/>
                </a:solidFill>
                <a:latin typeface="+mj-lt"/>
                <a:ea typeface="+mj-ea"/>
              </a:rPr>
              <a:t>中国 </a:t>
            </a:r>
            <a:r>
              <a:rPr lang="en-US" altLang="zh-CN" sz="2400" b="1" spc="300" dirty="0">
                <a:solidFill>
                  <a:srgbClr val="00B0F0"/>
                </a:solidFill>
                <a:latin typeface="+mj-lt"/>
                <a:ea typeface="+mj-ea"/>
              </a:rPr>
              <a:t>     </a:t>
            </a:r>
            <a:r>
              <a:rPr lang="zh-CN" altLang="en-US" sz="2400" b="1" spc="300" dirty="0">
                <a:solidFill>
                  <a:srgbClr val="00B0F0"/>
                </a:solidFill>
                <a:latin typeface="+mj-lt"/>
                <a:ea typeface="+mj-ea"/>
              </a:rPr>
              <a:t>开发者日</a:t>
            </a:r>
            <a:endParaRPr lang="en-US" sz="2400" b="1" spc="300" dirty="0">
              <a:solidFill>
                <a:srgbClr val="00B0F0"/>
              </a:solidFill>
              <a:latin typeface="+mj-lt"/>
              <a:ea typeface="+mj-ea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70234B-2AAF-4D57-9E7B-763543F52E6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09472" y="2563868"/>
            <a:ext cx="731245" cy="27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7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38678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32pt MS </a:t>
            </a:r>
            <a:r>
              <a:rPr lang="en-US" dirty="0" err="1"/>
              <a:t>Yahei</a:t>
            </a:r>
            <a:r>
              <a:rPr lang="en-US" dirty="0"/>
              <a:t> UI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备用页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F0786838-B7EC-4EFC-8574-4CF25F1BA5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010"/>
            <a:ext cx="12187537" cy="68635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198E6C-C41F-48DC-9AB5-B921534D6E21}"/>
              </a:ext>
            </a:extLst>
          </p:cNvPr>
          <p:cNvGrpSpPr/>
          <p:nvPr userDrawn="1"/>
        </p:nvGrpSpPr>
        <p:grpSpPr>
          <a:xfrm>
            <a:off x="935905" y="3714947"/>
            <a:ext cx="3733714" cy="424732"/>
            <a:chOff x="1764893" y="2697267"/>
            <a:chExt cx="3733714" cy="4247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6AA5D96-8B5C-47FF-9F10-263435BAFBF4}"/>
                </a:ext>
              </a:extLst>
            </p:cNvPr>
            <p:cNvSpPr/>
            <p:nvPr userDrawn="1"/>
          </p:nvSpPr>
          <p:spPr>
            <a:xfrm>
              <a:off x="1764893" y="2697267"/>
              <a:ext cx="3733714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0B0F0"/>
                  </a:solidFill>
                  <a:latin typeface="Arial Nova Cond" panose="020B0506020202020204" pitchFamily="34" charset="0"/>
                  <a:ea typeface="+mj-ea"/>
                </a:rPr>
                <a:t>2022 </a:t>
              </a:r>
              <a:r>
                <a:rPr lang="zh-CN" altLang="en-US" sz="2400" b="1" spc="300" dirty="0">
                  <a:solidFill>
                    <a:srgbClr val="00B0F0"/>
                  </a:solidFill>
                  <a:latin typeface="+mj-lt"/>
                  <a:ea typeface="+mj-ea"/>
                </a:rPr>
                <a:t>中国 </a:t>
              </a:r>
              <a:r>
                <a:rPr lang="en-US" altLang="zh-CN" sz="2400" b="1" spc="300" dirty="0">
                  <a:solidFill>
                    <a:srgbClr val="00B0F0"/>
                  </a:solidFill>
                  <a:latin typeface="+mj-lt"/>
                  <a:ea typeface="+mj-ea"/>
                </a:rPr>
                <a:t>     </a:t>
              </a:r>
              <a:r>
                <a:rPr lang="zh-CN" altLang="en-US" sz="2400" b="1" spc="300" dirty="0">
                  <a:solidFill>
                    <a:srgbClr val="00B0F0"/>
                  </a:solidFill>
                  <a:latin typeface="+mj-lt"/>
                  <a:ea typeface="+mj-ea"/>
                </a:rPr>
                <a:t>开发者日</a:t>
              </a:r>
              <a:endParaRPr lang="en-US" sz="2400" b="1" spc="300" dirty="0">
                <a:solidFill>
                  <a:srgbClr val="00B0F0"/>
                </a:solidFill>
                <a:latin typeface="+mj-lt"/>
                <a:ea typeface="+mj-ea"/>
              </a:endParaRP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4D0C8A5-5826-4559-83D7-EA2B56629C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25433" y="2754545"/>
              <a:ext cx="731245" cy="275340"/>
            </a:xfrm>
            <a:prstGeom prst="rect">
              <a:avLst/>
            </a:prstGeom>
          </p:spPr>
        </p:pic>
      </p:grpSp>
      <p:sp>
        <p:nvSpPr>
          <p:cNvPr id="8" name="Title Text">
            <a:extLst>
              <a:ext uri="{FF2B5EF4-FFF2-40B4-BE49-F238E27FC236}">
                <a16:creationId xmlns:a16="http://schemas.microsoft.com/office/drawing/2014/main" id="{9329084A-99B6-4B5B-818B-E913B712113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26614" y="3181680"/>
            <a:ext cx="5086801" cy="424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200" b="1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32pt MS </a:t>
            </a:r>
            <a:r>
              <a:rPr lang="en-US" dirty="0" err="1"/>
              <a:t>Yahei</a:t>
            </a:r>
            <a:r>
              <a:rPr lang="en-US" dirty="0"/>
              <a:t> UI</a:t>
            </a: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备用页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F0786838-B7EC-4EFC-8574-4CF25F1BA5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010"/>
            <a:ext cx="12187537" cy="68635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4B37CA-38A8-4A7A-B2E2-0DBC74F752AA}"/>
              </a:ext>
            </a:extLst>
          </p:cNvPr>
          <p:cNvSpPr/>
          <p:nvPr userDrawn="1"/>
        </p:nvSpPr>
        <p:spPr>
          <a:xfrm>
            <a:off x="930771" y="3090728"/>
            <a:ext cx="2335896" cy="6740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4200" b="1" dirty="0">
                <a:solidFill>
                  <a:srgbClr val="0071C5"/>
                </a:solidFill>
                <a:latin typeface="+mj-ea"/>
                <a:ea typeface="+mj-ea"/>
              </a:rPr>
              <a:t>备用材料</a:t>
            </a:r>
            <a:endParaRPr lang="en-US" sz="4200" b="1" dirty="0">
              <a:solidFill>
                <a:srgbClr val="0071C5"/>
              </a:solidFill>
              <a:latin typeface="+mj-ea"/>
              <a:ea typeface="+mj-ea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69C147-D77A-43C5-B68F-4C6B03CF6929}"/>
              </a:ext>
            </a:extLst>
          </p:cNvPr>
          <p:cNvGrpSpPr/>
          <p:nvPr userDrawn="1"/>
        </p:nvGrpSpPr>
        <p:grpSpPr>
          <a:xfrm>
            <a:off x="930771" y="3712506"/>
            <a:ext cx="3733714" cy="424732"/>
            <a:chOff x="1764893" y="2714685"/>
            <a:chExt cx="3733714" cy="4247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6F07E38-7D4E-40B6-A1ED-68A98BD32041}"/>
                </a:ext>
              </a:extLst>
            </p:cNvPr>
            <p:cNvSpPr/>
            <p:nvPr userDrawn="1"/>
          </p:nvSpPr>
          <p:spPr>
            <a:xfrm>
              <a:off x="1764893" y="2714685"/>
              <a:ext cx="3733714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0B0F0"/>
                  </a:solidFill>
                  <a:latin typeface="Arial Nova Cond" panose="020B0506020202020204" pitchFamily="34" charset="0"/>
                  <a:ea typeface="+mj-ea"/>
                </a:rPr>
                <a:t>2022 </a:t>
              </a:r>
              <a:r>
                <a:rPr lang="zh-CN" altLang="en-US" sz="2400" b="1" spc="300" dirty="0">
                  <a:solidFill>
                    <a:srgbClr val="00B0F0"/>
                  </a:solidFill>
                  <a:latin typeface="+mj-lt"/>
                  <a:ea typeface="+mj-ea"/>
                </a:rPr>
                <a:t>中国 </a:t>
              </a:r>
              <a:r>
                <a:rPr lang="en-US" altLang="zh-CN" sz="2400" b="1" spc="300" dirty="0">
                  <a:solidFill>
                    <a:srgbClr val="00B0F0"/>
                  </a:solidFill>
                  <a:latin typeface="+mj-lt"/>
                  <a:ea typeface="+mj-ea"/>
                </a:rPr>
                <a:t>     </a:t>
              </a:r>
              <a:r>
                <a:rPr lang="zh-CN" altLang="en-US" sz="2400" b="1" spc="300" dirty="0">
                  <a:solidFill>
                    <a:srgbClr val="00B0F0"/>
                  </a:solidFill>
                  <a:latin typeface="+mj-lt"/>
                  <a:ea typeface="+mj-ea"/>
                </a:rPr>
                <a:t>开发者日</a:t>
              </a:r>
              <a:endParaRPr lang="en-US" sz="2400" b="1" spc="300" dirty="0">
                <a:solidFill>
                  <a:srgbClr val="00B0F0"/>
                </a:solidFill>
                <a:latin typeface="+mj-lt"/>
                <a:ea typeface="+mj-ea"/>
              </a:endParaRP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72310B9-4064-4F8B-A505-B9A2A41AC7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25433" y="2771963"/>
              <a:ext cx="731245" cy="2753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615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55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备用页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F0786838-B7EC-4EFC-8574-4CF25F1BA5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010"/>
            <a:ext cx="12187537" cy="68635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6270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备用页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F0786838-B7EC-4EFC-8574-4CF25F1BA5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010"/>
            <a:ext cx="12187537" cy="68635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3461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简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3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38pt MS </a:t>
            </a:r>
            <a:r>
              <a:rPr lang="en-US" dirty="0" err="1"/>
              <a:t>Yahei</a:t>
            </a:r>
            <a:r>
              <a:rPr lang="en-US" dirty="0"/>
              <a:t> UI</a:t>
            </a:r>
            <a:br>
              <a:rPr lang="en-US" dirty="0"/>
            </a:br>
            <a:r>
              <a:rPr lang="zh-CN" altLang="en-US" dirty="0"/>
              <a:t>仅在文本中具有重要意义的内容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F0786838-B7EC-4EFC-8574-4CF25F1BA5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010"/>
            <a:ext cx="12187537" cy="68635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B06115-7323-4741-ABD0-AF7FE78B11AE}"/>
              </a:ext>
            </a:extLst>
          </p:cNvPr>
          <p:cNvGrpSpPr/>
          <p:nvPr userDrawn="1"/>
        </p:nvGrpSpPr>
        <p:grpSpPr>
          <a:xfrm>
            <a:off x="903124" y="3122464"/>
            <a:ext cx="5987537" cy="674031"/>
            <a:chOff x="2721181" y="2895800"/>
            <a:chExt cx="5987537" cy="67403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4B37CA-38A8-4A7A-B2E2-0DBC74F752AA}"/>
                </a:ext>
              </a:extLst>
            </p:cNvPr>
            <p:cNvSpPr/>
            <p:nvPr userDrawn="1"/>
          </p:nvSpPr>
          <p:spPr>
            <a:xfrm>
              <a:off x="2721181" y="2895800"/>
              <a:ext cx="5987537" cy="6740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4200" b="1" dirty="0">
                  <a:solidFill>
                    <a:srgbClr val="0071C5"/>
                  </a:solidFill>
                  <a:latin typeface="Arial Nova Cond" panose="020B0506020202020204" pitchFamily="34" charset="0"/>
                  <a:ea typeface="+mj-ea"/>
                </a:rPr>
                <a:t>2022 </a:t>
              </a:r>
              <a:r>
                <a:rPr lang="zh-CN" altLang="en-US" sz="4200" b="1" dirty="0">
                  <a:solidFill>
                    <a:srgbClr val="0071C5"/>
                  </a:solidFill>
                  <a:latin typeface="+mj-ea"/>
                  <a:ea typeface="+mj-ea"/>
                </a:rPr>
                <a:t>中国 </a:t>
              </a:r>
              <a:r>
                <a:rPr lang="en-US" altLang="zh-CN" sz="4200" b="1" dirty="0">
                  <a:solidFill>
                    <a:srgbClr val="0071C5"/>
                  </a:solidFill>
                  <a:latin typeface="+mj-ea"/>
                  <a:ea typeface="+mj-ea"/>
                </a:rPr>
                <a:t>       </a:t>
              </a:r>
              <a:r>
                <a:rPr lang="en-US" altLang="zh-CN" sz="2000" b="1" dirty="0">
                  <a:solidFill>
                    <a:srgbClr val="0071C5"/>
                  </a:solidFill>
                  <a:latin typeface="+mj-ea"/>
                  <a:ea typeface="+mj-ea"/>
                </a:rPr>
                <a:t> </a:t>
              </a:r>
              <a:r>
                <a:rPr lang="zh-CN" altLang="en-US" sz="4200" b="1" dirty="0">
                  <a:solidFill>
                    <a:srgbClr val="0071C5"/>
                  </a:solidFill>
                  <a:latin typeface="+mj-ea"/>
                  <a:ea typeface="+mj-ea"/>
                </a:rPr>
                <a:t>开发者日</a:t>
              </a:r>
              <a:endParaRPr lang="en-US" sz="4200" b="1" dirty="0">
                <a:solidFill>
                  <a:srgbClr val="0071C5"/>
                </a:solidFill>
                <a:latin typeface="+mj-ea"/>
                <a:ea typeface="+mj-ea"/>
              </a:endParaRPr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E3005D7-92C9-476B-A88E-6DCFB12EA3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12793" y="2973576"/>
              <a:ext cx="1283940" cy="483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56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zh-CN" altLang="en-US" dirty="0"/>
              <a:t>内容 </a:t>
            </a:r>
            <a:r>
              <a:rPr lang="en-US" dirty="0" err="1"/>
              <a:t>Yahei</a:t>
            </a:r>
            <a:r>
              <a:rPr lang="en-US" dirty="0"/>
              <a:t> Light 28 point</a:t>
            </a:r>
          </a:p>
          <a:p>
            <a:pPr lvl="1"/>
            <a:r>
              <a:rPr lang="en-US" dirty="0"/>
              <a:t>Sub Bullet one 24 point</a:t>
            </a:r>
          </a:p>
          <a:p>
            <a:pPr lvl="2"/>
            <a:r>
              <a:rPr lang="en-US" dirty="0"/>
              <a:t>Sub Bullet two 20 point</a:t>
            </a:r>
          </a:p>
          <a:p>
            <a:pPr lvl="3"/>
            <a:r>
              <a:rPr lang="en-US" dirty="0"/>
              <a:t>Sub Bullet three 18 point</a:t>
            </a:r>
          </a:p>
          <a:p>
            <a:pPr lvl="4"/>
            <a:r>
              <a:rPr lang="en-US" dirty="0"/>
              <a:t>Sub Bullet four 16 point</a:t>
            </a:r>
            <a:br>
              <a:rPr lang="en-US" dirty="0"/>
            </a:b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 dirty="0"/>
              <a:t>40pt MS </a:t>
            </a:r>
            <a:r>
              <a:rPr lang="en-US" dirty="0" err="1"/>
              <a:t>Yahei</a:t>
            </a:r>
            <a:r>
              <a:rPr lang="en-US" dirty="0"/>
              <a:t> UI </a:t>
            </a:r>
            <a:r>
              <a:rPr lang="zh-CN" altLang="en-US" dirty="0"/>
              <a:t>标题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2005A-EE28-4562-A018-55A90BB1BA11}"/>
              </a:ext>
            </a:extLst>
          </p:cNvPr>
          <p:cNvSpPr/>
          <p:nvPr userDrawn="1"/>
        </p:nvSpPr>
        <p:spPr>
          <a:xfrm>
            <a:off x="483010" y="6544032"/>
            <a:ext cx="1620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b="0" dirty="0">
                <a:solidFill>
                  <a:schemeClr val="bg2"/>
                </a:solidFill>
                <a:latin typeface="Arial Nova Cond" panose="020B0506020202020204" pitchFamily="34" charset="0"/>
              </a:rPr>
              <a:t>2022 </a:t>
            </a:r>
            <a:r>
              <a:rPr lang="zh-CN" altLang="en-US" sz="1000" b="0" dirty="0">
                <a:solidFill>
                  <a:schemeClr val="bg2"/>
                </a:solidFill>
                <a:latin typeface="+mn-lt"/>
              </a:rPr>
              <a:t>中国</a:t>
            </a:r>
            <a:r>
              <a:rPr lang="zh-CN" altLang="en-US" sz="1000" b="0" dirty="0">
                <a:solidFill>
                  <a:schemeClr val="bg2"/>
                </a:solidFill>
                <a:latin typeface="Arial Nova Cond" panose="020B0506020202020204" pitchFamily="34" charset="0"/>
              </a:rPr>
              <a:t> </a:t>
            </a:r>
            <a:r>
              <a:rPr lang="en-US" altLang="zh-CN" sz="1000" b="0" dirty="0">
                <a:solidFill>
                  <a:schemeClr val="bg2"/>
                </a:solidFill>
                <a:latin typeface="Arial Nova Cond" panose="020B0506020202020204" pitchFamily="34" charset="0"/>
              </a:rPr>
              <a:t>PWA </a:t>
            </a:r>
            <a:r>
              <a:rPr lang="zh-CN" altLang="en-US" sz="1000" b="0" dirty="0">
                <a:solidFill>
                  <a:schemeClr val="bg2"/>
                </a:solidFill>
                <a:latin typeface="+mn-lt"/>
              </a:rPr>
              <a:t>开发者日</a:t>
            </a:r>
            <a:endParaRPr lang="en-US" sz="10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742380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6" name="Picture 5" descr="A picture containing text, windmill&#10;&#10;Description automatically generated">
            <a:extLst>
              <a:ext uri="{FF2B5EF4-FFF2-40B4-BE49-F238E27FC236}">
                <a16:creationId xmlns:a16="http://schemas.microsoft.com/office/drawing/2014/main" id="{8393157C-A02C-4D13-8EDB-383BA042CA7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0" r:id="rId3"/>
    <p:sldLayoutId id="2147483768" r:id="rId4"/>
    <p:sldLayoutId id="2147483771" r:id="rId5"/>
    <p:sldLayoutId id="2147483769" r:id="rId6"/>
    <p:sldLayoutId id="2147483770" r:id="rId7"/>
    <p:sldLayoutId id="2147483745" r:id="rId8"/>
    <p:sldLayoutId id="214748376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71C5"/>
          </a:solidFill>
          <a:uFillTx/>
          <a:latin typeface="+mj-ea"/>
          <a:ea typeface="+mj-ea"/>
          <a:cs typeface="IntelOne Display HE Regular" panose="020B0503020203020204" pitchFamily="34" charset="-79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bg2"/>
          </a:solidFill>
          <a:uFillTx/>
          <a:latin typeface="+mn-ea"/>
          <a:ea typeface="+mn-ea"/>
          <a:cs typeface="Intel Clear Light" panose="020B0404020203020204" pitchFamily="34" charset="0"/>
          <a:sym typeface="Helvetica"/>
        </a:defRPr>
      </a:lvl1pPr>
      <a:lvl2pPr marL="431800" marR="0" indent="-2032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bg2"/>
          </a:solidFill>
          <a:uFillTx/>
          <a:latin typeface="+mn-ea"/>
          <a:ea typeface="+mn-ea"/>
          <a:cs typeface="Intel Clear Light" panose="020B0404020203020204" pitchFamily="34" charset="0"/>
          <a:sym typeface="Helvetica"/>
        </a:defRPr>
      </a:lvl2pPr>
      <a:lvl3pPr marL="686594" marR="0" indent="-197644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+mn-ea"/>
          <a:ea typeface="+mn-ea"/>
          <a:cs typeface="Intel Clear Light" panose="020B0404020203020204" pitchFamily="34" charset="0"/>
          <a:sym typeface="Helvetica"/>
        </a:defRPr>
      </a:lvl3pPr>
      <a:lvl4pPr marL="9199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+mn-ea"/>
          <a:ea typeface="+mn-ea"/>
          <a:cs typeface="Intel Clear Light" panose="020B0404020203020204" pitchFamily="34" charset="0"/>
          <a:sym typeface="Helvetica"/>
        </a:defRPr>
      </a:lvl4pPr>
      <a:lvl5pPr marL="11485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bg2"/>
          </a:solidFill>
          <a:uFillTx/>
          <a:latin typeface="+mn-ea"/>
          <a:ea typeface="+mn-ea"/>
          <a:cs typeface="Intel Clear Light" panose="020B0404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.csdn.net/room/MicrosoftReactor/VG6bKaiW" TargetMode="External"/><Relationship Id="rId2" Type="http://schemas.openxmlformats.org/officeDocument/2006/relationships/hyperlink" Target="http://hdxu.cn/eNme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ve.bilibili.com/21704593" TargetMode="External"/><Relationship Id="rId5" Type="http://schemas.openxmlformats.org/officeDocument/2006/relationships/hyperlink" Target="https://www.slidestalk.com/m/1044" TargetMode="External"/><Relationship Id="rId4" Type="http://schemas.openxmlformats.org/officeDocument/2006/relationships/hyperlink" Target="https://ke.segmentfault.com/course/1650000042228977/section/150000004222928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2073E65-FAD1-4A27-B27A-6E1D4F748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56D43256-BAFE-47D6-A1F3-B7965C289E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69" y="122320"/>
            <a:ext cx="1977785" cy="1977785"/>
          </a:xfrm>
          <a:prstGeom prst="rect">
            <a:avLst/>
          </a:prstGeom>
        </p:spPr>
      </p:pic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F657480-1656-420C-8AA4-E95D40994C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40704"/>
            <a:ext cx="2608385" cy="5571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097410-55FA-4A01-A25F-D956175F0E9F}"/>
              </a:ext>
            </a:extLst>
          </p:cNvPr>
          <p:cNvSpPr txBox="1"/>
          <p:nvPr/>
        </p:nvSpPr>
        <p:spPr>
          <a:xfrm>
            <a:off x="914400" y="5894185"/>
            <a:ext cx="3305908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微软、英特尔携手谷歌联合举办</a:t>
            </a:r>
            <a:endParaRPr kumimoji="0" lang="en-US" sz="16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3E5086A3-3EBB-D3A4-8E49-2E44D7D374E3}"/>
              </a:ext>
            </a:extLst>
          </p:cNvPr>
          <p:cNvSpPr txBox="1"/>
          <p:nvPr/>
        </p:nvSpPr>
        <p:spPr>
          <a:xfrm>
            <a:off x="6965947" y="5524853"/>
            <a:ext cx="2513144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今天的分享 </a:t>
            </a:r>
            <a:r>
              <a:rPr lang="en-US" altLang="zh-CN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09:55</a:t>
            </a:r>
            <a:r>
              <a:rPr lang="zh-CN" altLang="en-US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 开始</a:t>
            </a:r>
            <a:endParaRPr kumimoji="0" lang="en-US" altLang="zh-CN" sz="1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 Nova Cond" panose="020B0506020202020204" pitchFamily="34" charset="0"/>
              <a:sym typeface="Helvetica Neue"/>
            </a:endParaRPr>
          </a:p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请关注公众号 </a:t>
            </a:r>
            <a:r>
              <a:rPr kumimoji="0" lang="en-US" altLang="zh-CN" sz="16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MSReactor</a:t>
            </a:r>
            <a:endParaRPr lang="en-US" altLang="zh-CN" sz="1600" b="1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回复 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PWA 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加入直播交流群</a:t>
            </a:r>
            <a:endParaRPr kumimoji="0" lang="en-US" altLang="zh-CN" sz="1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 Nova Cond" panose="020B0506020202020204" pitchFamily="34" charset="0"/>
              <a:sym typeface="Helvetica Neue"/>
            </a:endParaRPr>
          </a:p>
        </p:txBody>
      </p:sp>
      <p:pic>
        <p:nvPicPr>
          <p:cNvPr id="7" name="Picture 5" descr="Qr code&#10;&#10;Description automatically generated">
            <a:extLst>
              <a:ext uri="{FF2B5EF4-FFF2-40B4-BE49-F238E27FC236}">
                <a16:creationId xmlns:a16="http://schemas.microsoft.com/office/drawing/2014/main" id="{0D52C848-EB9A-92B5-AD04-3DADE070DC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995" y="4614924"/>
            <a:ext cx="1756156" cy="17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3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FC5408-FED1-4D08-898D-620FEBDC9221}"/>
              </a:ext>
            </a:extLst>
          </p:cNvPr>
          <p:cNvSpPr txBox="1">
            <a:spLocks/>
          </p:cNvSpPr>
          <p:nvPr/>
        </p:nvSpPr>
        <p:spPr>
          <a:xfrm>
            <a:off x="1026614" y="3181680"/>
            <a:ext cx="5086801" cy="424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bg1"/>
                </a:solidFill>
                <a:uFillTx/>
                <a:latin typeface="+mj-ea"/>
                <a:ea typeface="+mj-ea"/>
                <a:cs typeface="IntelOne Display HE Regular" panose="020B0503020203020204" pitchFamily="34" charset="-79"/>
                <a:sym typeface="Helvetica"/>
              </a:defRPr>
            </a:lvl1pPr>
            <a:lvl2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zh-CN" altLang="en-US" dirty="0">
                <a:latin typeface="Arial Nova Cond" panose="020B0506020202020204" pitchFamily="34" charset="0"/>
              </a:rPr>
              <a:t>嘉宾问答 </a:t>
            </a:r>
            <a:r>
              <a:rPr lang="en-US" altLang="zh-CN" dirty="0">
                <a:latin typeface="Arial Nova Cond" panose="020B0506020202020204" pitchFamily="34" charset="0"/>
              </a:rPr>
              <a:t>Q&amp;A</a:t>
            </a:r>
            <a:endParaRPr lang="en-US" dirty="0">
              <a:latin typeface="Arial Nova Cond" panose="020B0506020202020204" pitchFamily="34" charset="0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51ED19E-BFD8-4468-A9EF-F3C53A39E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9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2073E65-FAD1-4A27-B27A-6E1D4F748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56D43256-BAFE-47D6-A1F3-B7965C289E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69" y="122320"/>
            <a:ext cx="1977785" cy="1977785"/>
          </a:xfrm>
          <a:prstGeom prst="rect">
            <a:avLst/>
          </a:prstGeom>
        </p:spPr>
      </p:pic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F657480-1656-420C-8AA4-E95D40994C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40704"/>
            <a:ext cx="2608385" cy="5571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097410-55FA-4A01-A25F-D956175F0E9F}"/>
              </a:ext>
            </a:extLst>
          </p:cNvPr>
          <p:cNvSpPr txBox="1"/>
          <p:nvPr/>
        </p:nvSpPr>
        <p:spPr>
          <a:xfrm>
            <a:off x="914400" y="5894185"/>
            <a:ext cx="3305908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微软、英特尔携手谷歌联合举办</a:t>
            </a:r>
            <a:endParaRPr kumimoji="0" lang="en-US" sz="16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0505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2B75DEC-6D3F-4244-8BB3-8556FC504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4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36AC-36FD-426C-8A42-4F221A1D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487260"/>
            <a:ext cx="11010816" cy="952499"/>
          </a:xfrm>
        </p:spPr>
        <p:txBody>
          <a:bodyPr/>
          <a:lstStyle/>
          <a:p>
            <a:r>
              <a:rPr lang="zh-CN" altLang="en-US" b="1" dirty="0">
                <a:latin typeface="Arial Nova Cond" panose="020B0506020202020204" pitchFamily="34" charset="0"/>
              </a:rPr>
              <a:t>中国 </a:t>
            </a:r>
            <a:r>
              <a:rPr lang="en-US" altLang="zh-CN" b="1" dirty="0">
                <a:latin typeface="Arial Nova Cond" panose="020B0506020202020204" pitchFamily="34" charset="0"/>
              </a:rPr>
              <a:t>PWA </a:t>
            </a:r>
            <a:r>
              <a:rPr lang="zh-CN" altLang="en-US" b="1" dirty="0">
                <a:latin typeface="Arial Nova Cond" panose="020B0506020202020204" pitchFamily="34" charset="0"/>
              </a:rPr>
              <a:t>开发者日 </a:t>
            </a:r>
            <a:r>
              <a:rPr lang="en-US" altLang="zh-CN" b="1" dirty="0">
                <a:latin typeface="Arial Nova Cond" panose="020B0506020202020204" pitchFamily="34" charset="0"/>
              </a:rPr>
              <a:t>- </a:t>
            </a:r>
            <a:r>
              <a:rPr lang="zh-CN" altLang="en-US" b="1" dirty="0">
                <a:latin typeface="Arial Nova Cond" panose="020B0506020202020204" pitchFamily="34" charset="0"/>
              </a:rPr>
              <a:t>活动礼品</a:t>
            </a:r>
            <a:endParaRPr lang="en-US" b="1" dirty="0">
              <a:latin typeface="Arial Nova Cond" panose="020B0506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C4BDCF-193C-422B-8265-57CCEBB0A396}"/>
              </a:ext>
            </a:extLst>
          </p:cNvPr>
          <p:cNvSpPr txBox="1"/>
          <p:nvPr/>
        </p:nvSpPr>
        <p:spPr>
          <a:xfrm>
            <a:off x="8691820" y="4635135"/>
            <a:ext cx="2662813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关注公众号 </a:t>
            </a:r>
            <a:r>
              <a:rPr kumimoji="0" lang="en-US" altLang="zh-CN" sz="16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MSReactor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 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回复 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PWA 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加入直播交流群</a:t>
            </a:r>
            <a:endParaRPr kumimoji="0" lang="en-US" altLang="zh-CN" sz="1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 Nova Cond" panose="020B0506020202020204" pitchFamily="34" charset="0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联系 小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R 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领取奖品。</a:t>
            </a:r>
            <a:endParaRPr kumimoji="0" lang="en-US" sz="1600" b="1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Arial Nova Cond" panose="020B0506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BCF1C-DA87-4517-BCDE-09D44B5EA548}"/>
              </a:ext>
            </a:extLst>
          </p:cNvPr>
          <p:cNvSpPr txBox="1"/>
          <p:nvPr/>
        </p:nvSpPr>
        <p:spPr>
          <a:xfrm>
            <a:off x="886180" y="4871582"/>
            <a:ext cx="6721909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PWA 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社区 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T 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恤                    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Edge T 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恤                           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PWA 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社区鼠标垫</a:t>
            </a:r>
            <a:endParaRPr kumimoji="0" lang="en-US" sz="1600" b="1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Arial Nova Cond" panose="020B0506020202020204" pitchFamily="34" charset="0"/>
              <a:sym typeface="Helvetica Neue"/>
            </a:endParaRP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CAA62AE3-A945-4300-8B0A-6F8AA7286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119" y="2283086"/>
            <a:ext cx="2288546" cy="2251634"/>
          </a:xfrm>
          <a:prstGeom prst="rect">
            <a:avLst/>
          </a:prstGeom>
        </p:spPr>
      </p:pic>
      <p:pic>
        <p:nvPicPr>
          <p:cNvPr id="7" name="Picture 6" descr="A pair of white t-shirts&#10;&#10;Description automatically generated with medium confidence">
            <a:extLst>
              <a:ext uri="{FF2B5EF4-FFF2-40B4-BE49-F238E27FC236}">
                <a16:creationId xmlns:a16="http://schemas.microsoft.com/office/drawing/2014/main" id="{3AED1311-A022-4EE6-8B35-AE60BDAD4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85" y="2041961"/>
            <a:ext cx="6721910" cy="251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8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40891E5-DD50-46AB-826E-9041FA738E49}"/>
              </a:ext>
            </a:extLst>
          </p:cNvPr>
          <p:cNvSpPr txBox="1">
            <a:spLocks/>
          </p:cNvSpPr>
          <p:nvPr/>
        </p:nvSpPr>
        <p:spPr>
          <a:xfrm>
            <a:off x="480938" y="437021"/>
            <a:ext cx="11010816" cy="431826"/>
          </a:xfrm>
          <a:prstGeom prst="rect">
            <a:avLst/>
          </a:prstGeom>
        </p:spPr>
        <p:txBody>
          <a:bodyPr/>
          <a:lstStyle>
            <a:lvl1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71C5"/>
                </a:solidFill>
                <a:uFillTx/>
                <a:latin typeface="+mj-ea"/>
                <a:ea typeface="+mj-ea"/>
                <a:cs typeface="IntelOne Display HE Regular" panose="020B0503020203020204" pitchFamily="34" charset="-79"/>
                <a:sym typeface="Helvetica"/>
              </a:defRPr>
            </a:lvl1pPr>
            <a:lvl2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活动</a:t>
            </a:r>
            <a:r>
              <a:rPr lang="en-US" altLang="zh-CN" sz="32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弹幕提问</a:t>
            </a:r>
            <a:endParaRPr lang="en-US" sz="3200" b="1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23179-C230-4A34-BCA1-F3D147D4B3D3}"/>
              </a:ext>
            </a:extLst>
          </p:cNvPr>
          <p:cNvSpPr txBox="1"/>
          <p:nvPr/>
        </p:nvSpPr>
        <p:spPr>
          <a:xfrm>
            <a:off x="585110" y="2581989"/>
            <a:ext cx="5677319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弹幕提问，问题被选中即可获得大会礼品</a:t>
            </a:r>
            <a:endParaRPr kumimoji="0" lang="en-US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Arial Nova Cond" panose="020B0506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82F9E-161F-4107-965E-CCDCD93638FB}"/>
              </a:ext>
            </a:extLst>
          </p:cNvPr>
          <p:cNvSpPr txBox="1"/>
          <p:nvPr/>
        </p:nvSpPr>
        <p:spPr>
          <a:xfrm>
            <a:off x="2592729" y="5503608"/>
            <a:ext cx="3335798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请关注公众号 </a:t>
            </a:r>
            <a:r>
              <a:rPr kumimoji="0" lang="en-US" altLang="zh-CN" sz="16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MSReactor</a:t>
            </a:r>
            <a:endParaRPr lang="en-US" altLang="zh-CN" sz="1600" b="1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回复 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PWA 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加入直播交流群</a:t>
            </a:r>
            <a:endParaRPr kumimoji="0" lang="en-US" altLang="zh-CN" sz="1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 Nova Cond" panose="020B0506020202020204" pitchFamily="34" charset="0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联系 小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R 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领取奖品。</a:t>
            </a:r>
            <a:endParaRPr kumimoji="0" lang="en-US" sz="1600" b="1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Arial Nova Cond" panose="020B0506020202020204" pitchFamily="34" charset="0"/>
              <a:sym typeface="Helvetica Neue"/>
            </a:endParaRP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0AFB3D0E-7EC3-4BA4-8D4C-F568FF9F8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10" y="4590401"/>
            <a:ext cx="1756156" cy="172783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FDD5022-1858-4885-A02B-B9CEFB704135}"/>
              </a:ext>
            </a:extLst>
          </p:cNvPr>
          <p:cNvGrpSpPr/>
          <p:nvPr/>
        </p:nvGrpSpPr>
        <p:grpSpPr>
          <a:xfrm>
            <a:off x="7389923" y="1216879"/>
            <a:ext cx="3854184" cy="2540469"/>
            <a:chOff x="7389923" y="1216879"/>
            <a:chExt cx="3854184" cy="2540469"/>
          </a:xfrm>
        </p:grpSpPr>
        <p:pic>
          <p:nvPicPr>
            <p:cNvPr id="7" name="Picture 6" descr="A pair of white t-shirts&#10;&#10;Description automatically generated with medium confidence">
              <a:extLst>
                <a:ext uri="{FF2B5EF4-FFF2-40B4-BE49-F238E27FC236}">
                  <a16:creationId xmlns:a16="http://schemas.microsoft.com/office/drawing/2014/main" id="{59A09EC4-B8D6-46BB-A680-839A2B4F9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9923" y="1216879"/>
              <a:ext cx="3645831" cy="221212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4128C7-B057-4F79-A763-9CE6FCC2F9FC}"/>
                </a:ext>
              </a:extLst>
            </p:cNvPr>
            <p:cNvSpPr txBox="1"/>
            <p:nvPr/>
          </p:nvSpPr>
          <p:spPr>
            <a:xfrm>
              <a:off x="7698963" y="3511127"/>
              <a:ext cx="3545144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 Nova Cond" panose="020B0506020202020204" pitchFamily="34" charset="0"/>
                  <a:sym typeface="Helvetica Neue"/>
                </a:rPr>
                <a:t>PWA </a:t>
              </a:r>
              <a:r>
                <a:rPr kumimoji="0" lang="zh-CN" altLang="en-US" sz="16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 Nova Cond" panose="020B0506020202020204" pitchFamily="34" charset="0"/>
                  <a:sym typeface="Helvetica Neue"/>
                </a:rPr>
                <a:t>社区 </a:t>
              </a:r>
              <a:r>
                <a:rPr kumimoji="0" lang="en-US" altLang="zh-CN" sz="16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 Nova Cond" panose="020B0506020202020204" pitchFamily="34" charset="0"/>
                  <a:sym typeface="Helvetica Neue"/>
                </a:rPr>
                <a:t>T </a:t>
              </a:r>
              <a:r>
                <a:rPr kumimoji="0" lang="zh-CN" altLang="en-US" sz="16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 Nova Cond" panose="020B0506020202020204" pitchFamily="34" charset="0"/>
                  <a:sym typeface="Helvetica Neue"/>
                </a:rPr>
                <a:t>恤             </a:t>
              </a:r>
              <a:r>
                <a:rPr kumimoji="0" lang="en-US" altLang="zh-CN" sz="16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 Nova Cond" panose="020B0506020202020204" pitchFamily="34" charset="0"/>
                  <a:sym typeface="Helvetica Neue"/>
                </a:rPr>
                <a:t>Edge T </a:t>
              </a:r>
              <a:r>
                <a:rPr kumimoji="0" lang="zh-CN" altLang="en-US" sz="16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 Nova Cond" panose="020B0506020202020204" pitchFamily="34" charset="0"/>
                  <a:sym typeface="Helvetica Neue"/>
                </a:rPr>
                <a:t>恤</a:t>
              </a:r>
              <a:endPara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3249DA8-17A9-4460-9438-2CBA36E5D046}"/>
              </a:ext>
            </a:extLst>
          </p:cNvPr>
          <p:cNvGrpSpPr/>
          <p:nvPr/>
        </p:nvGrpSpPr>
        <p:grpSpPr>
          <a:xfrm>
            <a:off x="8200904" y="3799284"/>
            <a:ext cx="1787604" cy="1737931"/>
            <a:chOff x="8200904" y="3799284"/>
            <a:chExt cx="1787604" cy="1737931"/>
          </a:xfrm>
        </p:grpSpPr>
        <p:pic>
          <p:nvPicPr>
            <p:cNvPr id="8" name="Picture 7" descr="Shape, rectangle&#10;&#10;Description automatically generated">
              <a:extLst>
                <a:ext uri="{FF2B5EF4-FFF2-40B4-BE49-F238E27FC236}">
                  <a16:creationId xmlns:a16="http://schemas.microsoft.com/office/drawing/2014/main" id="{8BFCFF11-C20E-4ECF-B034-8B78D7FAD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0904" y="3799284"/>
              <a:ext cx="1737364" cy="169773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D2F567-1927-4179-877A-84D7EE1C099E}"/>
                </a:ext>
              </a:extLst>
            </p:cNvPr>
            <p:cNvSpPr txBox="1"/>
            <p:nvPr/>
          </p:nvSpPr>
          <p:spPr>
            <a:xfrm>
              <a:off x="8383087" y="5290994"/>
              <a:ext cx="1605421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 Nova Cond" panose="020B0506020202020204" pitchFamily="34" charset="0"/>
                  <a:sym typeface="Helvetica Neue"/>
                </a:rPr>
                <a:t>PWA </a:t>
              </a:r>
              <a:r>
                <a:rPr kumimoji="0" lang="zh-CN" altLang="en-US" sz="16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 Nova Cond" panose="020B0506020202020204" pitchFamily="34" charset="0"/>
                  <a:sym typeface="Helvetica Neue"/>
                </a:rPr>
                <a:t>社区鼠标垫</a:t>
              </a:r>
              <a:endParaRPr kumimoji="0" lang="en-US" sz="16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485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78F35D0-2F1A-49DD-B6FC-86E98DCDD43C}"/>
              </a:ext>
            </a:extLst>
          </p:cNvPr>
          <p:cNvSpPr txBox="1">
            <a:spLocks/>
          </p:cNvSpPr>
          <p:nvPr/>
        </p:nvSpPr>
        <p:spPr>
          <a:xfrm>
            <a:off x="480938" y="437021"/>
            <a:ext cx="11010816" cy="431826"/>
          </a:xfrm>
          <a:prstGeom prst="rect">
            <a:avLst/>
          </a:prstGeom>
        </p:spPr>
        <p:txBody>
          <a:bodyPr/>
          <a:lstStyle>
            <a:lvl1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71C5"/>
                </a:solidFill>
                <a:uFillTx/>
                <a:latin typeface="+mj-ea"/>
                <a:ea typeface="+mj-ea"/>
                <a:cs typeface="IntelOne Display HE Regular" panose="020B0503020203020204" pitchFamily="34" charset="-79"/>
                <a:sym typeface="Helvetica"/>
              </a:defRPr>
            </a:lvl1pPr>
            <a:lvl2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活动</a:t>
            </a:r>
            <a:r>
              <a:rPr lang="en-US" altLang="zh-CN" sz="32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朋友圈、微信群转发</a:t>
            </a:r>
            <a:endParaRPr lang="en-US" sz="3200" b="1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809FA-3F19-46B9-8698-4C759F07F6A3}"/>
              </a:ext>
            </a:extLst>
          </p:cNvPr>
          <p:cNvSpPr txBox="1"/>
          <p:nvPr/>
        </p:nvSpPr>
        <p:spPr>
          <a:xfrm>
            <a:off x="585109" y="1375407"/>
            <a:ext cx="5152499" cy="29546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大会当天转发任意渠道</a:t>
            </a:r>
            <a:r>
              <a:rPr kumimoji="0" lang="zh-CN" altLang="en-US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直播链接</a:t>
            </a: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到朋友圈，带话题 </a:t>
            </a: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#PWA</a:t>
            </a:r>
            <a:r>
              <a:rPr kumimoji="0" lang="zh-CN" altLang="en-US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开发者日</a:t>
            </a: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2022 #</a:t>
            </a:r>
            <a:r>
              <a:rPr kumimoji="0" lang="zh-CN" altLang="en-US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前端 </a:t>
            </a: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#</a:t>
            </a:r>
            <a:r>
              <a:rPr kumimoji="0" lang="zh-CN" altLang="en-US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周末一起来学习</a:t>
            </a: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 向小伙伴们分享本次 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PWA </a:t>
            </a: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大会，获得 </a:t>
            </a: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52 </a:t>
            </a:r>
            <a:r>
              <a:rPr kumimoji="0" lang="zh-CN" altLang="en-US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赞</a:t>
            </a: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，或</a:t>
            </a:r>
            <a:r>
              <a:rPr kumimoji="0" lang="zh-CN" altLang="en-US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转发到 </a:t>
            </a: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300 </a:t>
            </a:r>
            <a:r>
              <a:rPr kumimoji="0" lang="zh-CN" altLang="en-US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人以上非本次活动的前端或相关技术交流群</a:t>
            </a: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，截屏到本次活动的直播交流群，即可获得大会纪念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T</a:t>
            </a: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恤或鼠标垫一份，</a:t>
            </a:r>
            <a:r>
              <a:rPr kumimoji="0" lang="zh-CN" altLang="en-US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仅限前 </a:t>
            </a: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50 </a:t>
            </a:r>
            <a:r>
              <a:rPr kumimoji="0" lang="zh-CN" altLang="en-US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位</a:t>
            </a: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，先到先得。</a:t>
            </a:r>
            <a:endParaRPr kumimoji="0" lang="en-US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Arial Nova Cond" panose="020B0506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018760-5DD3-499C-ADB3-B84A09D4BB88}"/>
              </a:ext>
            </a:extLst>
          </p:cNvPr>
          <p:cNvSpPr txBox="1"/>
          <p:nvPr/>
        </p:nvSpPr>
        <p:spPr>
          <a:xfrm>
            <a:off x="2592729" y="5604091"/>
            <a:ext cx="3335798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请关注公众号 </a:t>
            </a:r>
            <a:r>
              <a:rPr kumimoji="0" lang="en-US" altLang="zh-CN" sz="16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MSReactor</a:t>
            </a:r>
            <a:endParaRPr lang="en-US" altLang="zh-CN" sz="1600" b="1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回复 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PWA 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加入直播交流群</a:t>
            </a:r>
            <a:endParaRPr kumimoji="0" lang="en-US" altLang="zh-CN" sz="1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 Nova Cond" panose="020B0506020202020204" pitchFamily="34" charset="0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联系 小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R 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领取奖品。</a:t>
            </a:r>
            <a:endParaRPr kumimoji="0" lang="en-US" sz="1600" b="1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Arial Nova Cond" panose="020B0506020202020204" pitchFamily="34" charset="0"/>
              <a:sym typeface="Helvetica Neue"/>
            </a:endParaRP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D6ECDFC0-EDD6-4118-B3E4-D7E0888AD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10" y="4590401"/>
            <a:ext cx="1756156" cy="17278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F1319D-6A35-47C7-A0E5-2609E22FA8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133" y="1375406"/>
            <a:ext cx="2337226" cy="411611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9720E94-2EEF-49CA-9214-6717651070BF}"/>
              </a:ext>
            </a:extLst>
          </p:cNvPr>
          <p:cNvGrpSpPr/>
          <p:nvPr/>
        </p:nvGrpSpPr>
        <p:grpSpPr>
          <a:xfrm>
            <a:off x="8044102" y="2809328"/>
            <a:ext cx="3854184" cy="2540469"/>
            <a:chOff x="7389923" y="1216879"/>
            <a:chExt cx="3854184" cy="2540469"/>
          </a:xfrm>
        </p:grpSpPr>
        <p:pic>
          <p:nvPicPr>
            <p:cNvPr id="11" name="Picture 10" descr="A pair of white t-shirts&#10;&#10;Description automatically generated with medium confidence">
              <a:extLst>
                <a:ext uri="{FF2B5EF4-FFF2-40B4-BE49-F238E27FC236}">
                  <a16:creationId xmlns:a16="http://schemas.microsoft.com/office/drawing/2014/main" id="{B448532A-AA78-48A9-A1A7-6ED03AF5E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9923" y="1216879"/>
              <a:ext cx="3645831" cy="221212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AE17970-3B98-45B2-984B-70FBEA2EC97D}"/>
                </a:ext>
              </a:extLst>
            </p:cNvPr>
            <p:cNvSpPr txBox="1"/>
            <p:nvPr/>
          </p:nvSpPr>
          <p:spPr>
            <a:xfrm>
              <a:off x="7698963" y="3511127"/>
              <a:ext cx="3545144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 Nova Cond" panose="020B0506020202020204" pitchFamily="34" charset="0"/>
                  <a:sym typeface="Helvetica Neue"/>
                </a:rPr>
                <a:t>PWA </a:t>
              </a:r>
              <a:r>
                <a:rPr kumimoji="0" lang="zh-CN" altLang="en-US" sz="16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 Nova Cond" panose="020B0506020202020204" pitchFamily="34" charset="0"/>
                  <a:sym typeface="Helvetica Neue"/>
                </a:rPr>
                <a:t>社区 </a:t>
              </a:r>
              <a:r>
                <a:rPr kumimoji="0" lang="en-US" altLang="zh-CN" sz="16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 Nova Cond" panose="020B0506020202020204" pitchFamily="34" charset="0"/>
                  <a:sym typeface="Helvetica Neue"/>
                </a:rPr>
                <a:t>T </a:t>
              </a:r>
              <a:r>
                <a:rPr kumimoji="0" lang="zh-CN" altLang="en-US" sz="16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 Nova Cond" panose="020B0506020202020204" pitchFamily="34" charset="0"/>
                  <a:sym typeface="Helvetica Neue"/>
                </a:rPr>
                <a:t>恤             </a:t>
              </a:r>
              <a:r>
                <a:rPr kumimoji="0" lang="en-US" altLang="zh-CN" sz="16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 Nova Cond" panose="020B0506020202020204" pitchFamily="34" charset="0"/>
                  <a:sym typeface="Helvetica Neue"/>
                </a:rPr>
                <a:t>Edge T </a:t>
              </a:r>
              <a:r>
                <a:rPr kumimoji="0" lang="zh-CN" altLang="en-US" sz="16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 Nova Cond" panose="020B0506020202020204" pitchFamily="34" charset="0"/>
                  <a:sym typeface="Helvetica Neue"/>
                </a:rPr>
                <a:t>恤</a:t>
              </a:r>
              <a:endPara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735166-9548-44CE-BFEE-0CEC47977962}"/>
              </a:ext>
            </a:extLst>
          </p:cNvPr>
          <p:cNvGrpSpPr/>
          <p:nvPr/>
        </p:nvGrpSpPr>
        <p:grpSpPr>
          <a:xfrm>
            <a:off x="8850127" y="1098663"/>
            <a:ext cx="1787604" cy="1737931"/>
            <a:chOff x="8200904" y="3799284"/>
            <a:chExt cx="1787604" cy="1737931"/>
          </a:xfrm>
        </p:grpSpPr>
        <p:pic>
          <p:nvPicPr>
            <p:cNvPr id="14" name="Picture 13" descr="Shape, rectangle&#10;&#10;Description automatically generated">
              <a:extLst>
                <a:ext uri="{FF2B5EF4-FFF2-40B4-BE49-F238E27FC236}">
                  <a16:creationId xmlns:a16="http://schemas.microsoft.com/office/drawing/2014/main" id="{8BC8D832-31FD-490B-A9A3-7D3D7016E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0904" y="3799284"/>
              <a:ext cx="1737364" cy="169773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A2FDA9-7227-4492-A59C-3CC688590CB7}"/>
                </a:ext>
              </a:extLst>
            </p:cNvPr>
            <p:cNvSpPr txBox="1"/>
            <p:nvPr/>
          </p:nvSpPr>
          <p:spPr>
            <a:xfrm>
              <a:off x="8383087" y="5290994"/>
              <a:ext cx="1605421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 Nova Cond" panose="020B0506020202020204" pitchFamily="34" charset="0"/>
                  <a:sym typeface="Helvetica Neue"/>
                </a:rPr>
                <a:t>PWA </a:t>
              </a:r>
              <a:r>
                <a:rPr kumimoji="0" lang="zh-CN" altLang="en-US" sz="16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 Nova Cond" panose="020B0506020202020204" pitchFamily="34" charset="0"/>
                  <a:sym typeface="Helvetica Neue"/>
                </a:rPr>
                <a:t>社区鼠标垫</a:t>
              </a:r>
              <a:endParaRPr kumimoji="0" lang="en-US" sz="16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254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8A0B31-0A5C-4BA0-A0B8-9E56D3BEE95D}"/>
              </a:ext>
            </a:extLst>
          </p:cNvPr>
          <p:cNvSpPr txBox="1">
            <a:spLocks/>
          </p:cNvSpPr>
          <p:nvPr/>
        </p:nvSpPr>
        <p:spPr>
          <a:xfrm>
            <a:off x="480938" y="437021"/>
            <a:ext cx="11010816" cy="431826"/>
          </a:xfrm>
          <a:prstGeom prst="rect">
            <a:avLst/>
          </a:prstGeom>
        </p:spPr>
        <p:txBody>
          <a:bodyPr/>
          <a:lstStyle>
            <a:lvl1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71C5"/>
                </a:solidFill>
                <a:uFillTx/>
                <a:latin typeface="+mj-ea"/>
                <a:ea typeface="+mj-ea"/>
                <a:cs typeface="IntelOne Display HE Regular" panose="020B0503020203020204" pitchFamily="34" charset="-79"/>
                <a:sym typeface="Helvetica"/>
              </a:defRPr>
            </a:lvl1pPr>
            <a:lvl2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转发示例</a:t>
            </a:r>
            <a:endParaRPr lang="en-US" sz="3200" b="1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C8D19-37AC-4FA1-9868-7A17558BBD3F}"/>
              </a:ext>
            </a:extLst>
          </p:cNvPr>
          <p:cNvSpPr txBox="1"/>
          <p:nvPr/>
        </p:nvSpPr>
        <p:spPr>
          <a:xfrm>
            <a:off x="622998" y="1736229"/>
            <a:ext cx="10641204" cy="34470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#PWA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开发者日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2022 #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前端 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#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周末一起来学习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 Nova Cond" panose="020B0506020202020204" pitchFamily="34" charset="0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8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月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6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日（周六）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10:00 - 18:00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，微软、英特尔与谷歌携手举办“第二届中国 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PWA 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开发者日”，共同加速推动渐进式 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Web 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应用（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PWA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）在中国的发展。一众业界大咖围绕 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PWA 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展开分享，探讨最新技术进展，及 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PWA 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生态的实践与落地。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 Nova Cond" panose="020B0506020202020204" pitchFamily="34" charset="0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观看直播更有更多惊喜礼品掉落，欢迎与我们线上相聚！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 Nova Cond" panose="020B0506020202020204" pitchFamily="34" charset="0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Reactor 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微信视频号</a:t>
            </a:r>
            <a:endParaRPr kumimoji="0" lang="en-US" altLang="zh-CN" sz="1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 Nova Cond" panose="020B0506020202020204" pitchFamily="34" charset="0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活动行：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http://hdxu.cn/eNmed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 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CSDN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：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https://live.csdn.net/room/MicrosoftReactor/VG6bKaiW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 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思否：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https://ke.segmentfault.com/course/1650000042228977/section/1500000042229287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 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示说：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https://www.slidestalk.com/m/1044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 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B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站：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http://live.bilibili.com/21704593</a:t>
            </a:r>
            <a:endParaRPr kumimoji="0" lang="en-US" altLang="zh-CN" sz="1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 Nova Cond" panose="020B0506020202020204" pitchFamily="34" charset="0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陆想汇：</a:t>
            </a:r>
            <a:r>
              <a:rPr lang="en-US" altLang="zh-CN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https://h5.ljzforum.com/pages/activity/online/room?id=37427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 </a:t>
            </a: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 Nova Cond" panose="020B0506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3086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36AC-36FD-426C-8A42-4F221A1D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487260"/>
            <a:ext cx="11010816" cy="952499"/>
          </a:xfrm>
        </p:spPr>
        <p:txBody>
          <a:bodyPr/>
          <a:lstStyle/>
          <a:p>
            <a:r>
              <a:rPr lang="zh-CN" altLang="en-US" b="1" dirty="0">
                <a:latin typeface="Arial Nova Cond" panose="020B0506020202020204" pitchFamily="34" charset="0"/>
              </a:rPr>
              <a:t>中国 </a:t>
            </a:r>
            <a:r>
              <a:rPr lang="en-US" altLang="zh-CN" b="1" dirty="0">
                <a:latin typeface="Arial Nova Cond" panose="020B0506020202020204" pitchFamily="34" charset="0"/>
              </a:rPr>
              <a:t>PWA </a:t>
            </a:r>
            <a:r>
              <a:rPr lang="zh-CN" altLang="en-US" b="1" dirty="0">
                <a:latin typeface="Arial Nova Cond" panose="020B0506020202020204" pitchFamily="34" charset="0"/>
              </a:rPr>
              <a:t>开发者日 </a:t>
            </a:r>
            <a:r>
              <a:rPr lang="en-US" altLang="zh-CN" b="1" dirty="0">
                <a:latin typeface="Arial Nova Cond" panose="020B0506020202020204" pitchFamily="34" charset="0"/>
              </a:rPr>
              <a:t>- </a:t>
            </a:r>
            <a:r>
              <a:rPr lang="zh-CN" altLang="en-US" b="1" dirty="0">
                <a:latin typeface="Arial Nova Cond" panose="020B0506020202020204" pitchFamily="34" charset="0"/>
              </a:rPr>
              <a:t>活动礼品</a:t>
            </a:r>
            <a:endParaRPr lang="en-US" b="1" dirty="0">
              <a:latin typeface="Arial Nova Cond" panose="020B0506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C4BDCF-193C-422B-8265-57CCEBB0A396}"/>
              </a:ext>
            </a:extLst>
          </p:cNvPr>
          <p:cNvSpPr txBox="1"/>
          <p:nvPr/>
        </p:nvSpPr>
        <p:spPr>
          <a:xfrm>
            <a:off x="8691820" y="4635135"/>
            <a:ext cx="2662813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关注公众号 </a:t>
            </a:r>
            <a:r>
              <a:rPr kumimoji="0" lang="en-US" altLang="zh-CN" sz="16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MSReactor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 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回复 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PWA 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加入直播交流群</a:t>
            </a:r>
            <a:endParaRPr kumimoji="0" lang="en-US" altLang="zh-CN" sz="1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 Nova Cond" panose="020B0506020202020204" pitchFamily="34" charset="0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联系 小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R 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领取奖品。</a:t>
            </a:r>
            <a:endParaRPr kumimoji="0" lang="en-US" sz="1600" b="1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Arial Nova Cond" panose="020B0506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BCF1C-DA87-4517-BCDE-09D44B5EA548}"/>
              </a:ext>
            </a:extLst>
          </p:cNvPr>
          <p:cNvSpPr txBox="1"/>
          <p:nvPr/>
        </p:nvSpPr>
        <p:spPr>
          <a:xfrm>
            <a:off x="886180" y="4871582"/>
            <a:ext cx="6721909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PWA 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社区 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T 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恤                    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Edge T 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恤                           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PWA 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Nova Cond" panose="020B0506020202020204" pitchFamily="34" charset="0"/>
                <a:sym typeface="Helvetica Neue"/>
              </a:rPr>
              <a:t>社区鼠标垫</a:t>
            </a:r>
            <a:endParaRPr kumimoji="0" lang="en-US" sz="1600" b="1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Arial Nova Cond" panose="020B0506020202020204" pitchFamily="34" charset="0"/>
              <a:sym typeface="Helvetica Neue"/>
            </a:endParaRP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CAA62AE3-A945-4300-8B0A-6F8AA7286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119" y="2283086"/>
            <a:ext cx="2288546" cy="2251634"/>
          </a:xfrm>
          <a:prstGeom prst="rect">
            <a:avLst/>
          </a:prstGeom>
        </p:spPr>
      </p:pic>
      <p:pic>
        <p:nvPicPr>
          <p:cNvPr id="7" name="Picture 6" descr="A pair of white t-shirts&#10;&#10;Description automatically generated with medium confidence">
            <a:extLst>
              <a:ext uri="{FF2B5EF4-FFF2-40B4-BE49-F238E27FC236}">
                <a16:creationId xmlns:a16="http://schemas.microsoft.com/office/drawing/2014/main" id="{3AED1311-A022-4EE6-8B35-AE60BDAD4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85" y="2041961"/>
            <a:ext cx="6721910" cy="251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7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FC5408-FED1-4D08-898D-620FEBDC9221}"/>
              </a:ext>
            </a:extLst>
          </p:cNvPr>
          <p:cNvSpPr txBox="1">
            <a:spLocks/>
          </p:cNvSpPr>
          <p:nvPr/>
        </p:nvSpPr>
        <p:spPr>
          <a:xfrm>
            <a:off x="1026614" y="3181680"/>
            <a:ext cx="5086801" cy="424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bg1"/>
                </a:solidFill>
                <a:uFillTx/>
                <a:latin typeface="+mj-ea"/>
                <a:ea typeface="+mj-ea"/>
                <a:cs typeface="IntelOne Display HE Regular" panose="020B0503020203020204" pitchFamily="34" charset="-79"/>
                <a:sym typeface="Helvetica"/>
              </a:defRPr>
            </a:lvl1pPr>
            <a:lvl2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zh-CN" altLang="en-US" sz="4800" b="1" dirty="0">
                <a:latin typeface="Arial Nova Cond" panose="020B0506020202020204" pitchFamily="34" charset="0"/>
              </a:rPr>
              <a:t>嘉宾问答 </a:t>
            </a:r>
            <a:r>
              <a:rPr lang="en-US" altLang="zh-CN" sz="4800" b="1" dirty="0">
                <a:latin typeface="Arial Nova Cond" panose="020B0506020202020204" pitchFamily="34" charset="0"/>
              </a:rPr>
              <a:t>Q&amp;A</a:t>
            </a:r>
            <a:endParaRPr lang="en-US" sz="4800" b="1" dirty="0"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41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基础页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2">
      <a:majorFont>
        <a:latin typeface="Microsoft YaHei UI"/>
        <a:ea typeface="Microsoft YaHei UI"/>
        <a:cs typeface="Helvetica Neue"/>
      </a:majorFont>
      <a:minorFont>
        <a:latin typeface="Microsoft YaHei UI"/>
        <a:ea typeface="Microsoft YaHei UI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ntel_Internal_PPT_Template_White_Intel_Internal _PPT_Template_Final" id="{C3456016-2AA3-D34E-86BF-A1D609CAAC0C}" vid="{9A918FA0-80F6-F84A-9634-3248CA2F271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82F01242CE5640A86A1048566294BC" ma:contentTypeVersion="12" ma:contentTypeDescription="Create a new document." ma:contentTypeScope="" ma:versionID="04f6788b591359c47b688c149dfa76e5">
  <xsd:schema xmlns:xsd="http://www.w3.org/2001/XMLSchema" xmlns:xs="http://www.w3.org/2001/XMLSchema" xmlns:p="http://schemas.microsoft.com/office/2006/metadata/properties" xmlns:ns2="ad5f19aa-d21e-4b88-b1ab-6caa40169551" xmlns:ns3="e9d1035c-67d4-4928-b713-82f7150888ab" targetNamespace="http://schemas.microsoft.com/office/2006/metadata/properties" ma:root="true" ma:fieldsID="2bc4d0882b8d3306fdeaa85d5f81dff7" ns2:_="" ns3:_="">
    <xsd:import namespace="ad5f19aa-d21e-4b88-b1ab-6caa40169551"/>
    <xsd:import namespace="e9d1035c-67d4-4928-b713-82f7150888a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5f19aa-d21e-4b88-b1ab-6caa401695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d1035c-67d4-4928-b713-82f7150888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1C66F3-FBD8-4B0F-98D9-445FE3649D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6DC74C-311C-414B-AB28-BA2F45F308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5f19aa-d21e-4b88-b1ab-6caa40169551"/>
    <ds:schemaRef ds:uri="e9d1035c-67d4-4928-b713-82f7150888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4B8A99-8161-4D52-8DFD-478F5C1B3170}">
  <ds:schemaRefs>
    <ds:schemaRef ds:uri="e9d1035c-67d4-4928-b713-82f7150888ab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ad5f19aa-d21e-4b88-b1ab-6caa40169551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Standard PowerPoint template</Template>
  <TotalTime>3341</TotalTime>
  <Words>475</Words>
  <Application>Microsoft Office PowerPoint</Application>
  <PresentationFormat>宽屏</PresentationFormat>
  <Paragraphs>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Helvetica Neue</vt:lpstr>
      <vt:lpstr>Helvetica Neue Medium</vt:lpstr>
      <vt:lpstr>Intel Clear</vt:lpstr>
      <vt:lpstr>Microsoft YaHei UI</vt:lpstr>
      <vt:lpstr>Microsoft YaHei UI Light</vt:lpstr>
      <vt:lpstr>Arial</vt:lpstr>
      <vt:lpstr>Arial Nova Cond</vt:lpstr>
      <vt:lpstr>Calibri</vt:lpstr>
      <vt:lpstr>Helvetica</vt:lpstr>
      <vt:lpstr>Wingdings</vt:lpstr>
      <vt:lpstr>基础页</vt:lpstr>
      <vt:lpstr>PowerPoint 演示文稿</vt:lpstr>
      <vt:lpstr>PowerPoint 演示文稿</vt:lpstr>
      <vt:lpstr>PowerPoint 演示文稿</vt:lpstr>
      <vt:lpstr>中国 PWA 开发者日 - 活动礼品</vt:lpstr>
      <vt:lpstr>PowerPoint 演示文稿</vt:lpstr>
      <vt:lpstr>PowerPoint 演示文稿</vt:lpstr>
      <vt:lpstr>PowerPoint 演示文稿</vt:lpstr>
      <vt:lpstr>中国 PWA 开发者日 - 活动礼品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新兴 Web 技术助力 PWA</dc:title>
  <dc:creator>Zhang, Belem</dc:creator>
  <cp:keywords>CTPClassification=CTP_NT</cp:keywords>
  <cp:lastModifiedBy>webnn</cp:lastModifiedBy>
  <cp:revision>321</cp:revision>
  <dcterms:created xsi:type="dcterms:W3CDTF">2021-08-26T01:49:17Z</dcterms:created>
  <dcterms:modified xsi:type="dcterms:W3CDTF">2022-08-06T01:21:47Z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77294acb-f791-4422-865e-0b7527e37b89</vt:lpwstr>
  </property>
  <property fmtid="{D5CDD505-2E9C-101B-9397-08002B2CF9AE}" pid="3" name="CTP_TimeStamp">
    <vt:lpwstr>2020-08-21 21:49:33Z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0x0101005882F01242CE5640A86A1048566294BC</vt:lpwstr>
  </property>
</Properties>
</file>