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210DD-CE5D-41D2-B983-6F4EF4B9BB0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D288E-386B-489F-87AA-4C212B53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7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D288E-386B-489F-87AA-4C212B53A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6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3B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3B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60467" y="1146175"/>
            <a:ext cx="3878579" cy="2894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53A6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1104" y="382524"/>
            <a:ext cx="1248156" cy="830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1655" y="2568448"/>
            <a:ext cx="2007235" cy="539115"/>
          </a:xfrm>
          <a:custGeom>
            <a:avLst/>
            <a:gdLst/>
            <a:ahLst/>
            <a:cxnLst/>
            <a:rect l="l" t="t" r="r" b="b"/>
            <a:pathLst>
              <a:path w="2007235" h="539114">
                <a:moveTo>
                  <a:pt x="172275" y="7619"/>
                </a:moveTo>
                <a:lnTo>
                  <a:pt x="80441" y="7619"/>
                </a:lnTo>
                <a:lnTo>
                  <a:pt x="0" y="531240"/>
                </a:lnTo>
                <a:lnTo>
                  <a:pt x="76644" y="531240"/>
                </a:lnTo>
                <a:lnTo>
                  <a:pt x="91833" y="405256"/>
                </a:lnTo>
                <a:lnTo>
                  <a:pt x="235098" y="405256"/>
                </a:lnTo>
                <a:lnTo>
                  <a:pt x="224183" y="336169"/>
                </a:lnTo>
                <a:lnTo>
                  <a:pt x="100939" y="336169"/>
                </a:lnTo>
                <a:lnTo>
                  <a:pt x="125983" y="125221"/>
                </a:lnTo>
                <a:lnTo>
                  <a:pt x="190855" y="125221"/>
                </a:lnTo>
                <a:lnTo>
                  <a:pt x="172275" y="7619"/>
                </a:lnTo>
                <a:close/>
              </a:path>
              <a:path w="2007235" h="539114">
                <a:moveTo>
                  <a:pt x="235098" y="405256"/>
                </a:moveTo>
                <a:lnTo>
                  <a:pt x="160134" y="405256"/>
                </a:lnTo>
                <a:lnTo>
                  <a:pt x="176834" y="531240"/>
                </a:lnTo>
                <a:lnTo>
                  <a:pt x="255003" y="531240"/>
                </a:lnTo>
                <a:lnTo>
                  <a:pt x="235098" y="405256"/>
                </a:lnTo>
                <a:close/>
              </a:path>
              <a:path w="2007235" h="539114">
                <a:moveTo>
                  <a:pt x="190855" y="125221"/>
                </a:moveTo>
                <a:lnTo>
                  <a:pt x="125983" y="125221"/>
                </a:lnTo>
                <a:lnTo>
                  <a:pt x="151790" y="336169"/>
                </a:lnTo>
                <a:lnTo>
                  <a:pt x="224183" y="336169"/>
                </a:lnTo>
                <a:lnTo>
                  <a:pt x="190855" y="125221"/>
                </a:lnTo>
                <a:close/>
              </a:path>
              <a:path w="2007235" h="539114">
                <a:moveTo>
                  <a:pt x="377431" y="7619"/>
                </a:moveTo>
                <a:lnTo>
                  <a:pt x="274967" y="7619"/>
                </a:lnTo>
                <a:lnTo>
                  <a:pt x="274967" y="531240"/>
                </a:lnTo>
                <a:lnTo>
                  <a:pt x="351624" y="531240"/>
                </a:lnTo>
                <a:lnTo>
                  <a:pt x="351624" y="320294"/>
                </a:lnTo>
                <a:lnTo>
                  <a:pt x="466237" y="320294"/>
                </a:lnTo>
                <a:lnTo>
                  <a:pt x="464802" y="314741"/>
                </a:lnTo>
                <a:lnTo>
                  <a:pt x="459016" y="303021"/>
                </a:lnTo>
                <a:lnTo>
                  <a:pt x="451143" y="293874"/>
                </a:lnTo>
                <a:lnTo>
                  <a:pt x="441185" y="287274"/>
                </a:lnTo>
                <a:lnTo>
                  <a:pt x="461771" y="274629"/>
                </a:lnTo>
                <a:lnTo>
                  <a:pt x="476475" y="255746"/>
                </a:lnTo>
                <a:lnTo>
                  <a:pt x="477534" y="252729"/>
                </a:lnTo>
                <a:lnTo>
                  <a:pt x="351624" y="252729"/>
                </a:lnTo>
                <a:lnTo>
                  <a:pt x="351624" y="78866"/>
                </a:lnTo>
                <a:lnTo>
                  <a:pt x="483593" y="78866"/>
                </a:lnTo>
                <a:lnTo>
                  <a:pt x="481503" y="69230"/>
                </a:lnTo>
                <a:lnTo>
                  <a:pt x="461289" y="34416"/>
                </a:lnTo>
                <a:lnTo>
                  <a:pt x="426856" y="14303"/>
                </a:lnTo>
                <a:lnTo>
                  <a:pt x="404017" y="9288"/>
                </a:lnTo>
                <a:lnTo>
                  <a:pt x="377431" y="7619"/>
                </a:lnTo>
                <a:close/>
              </a:path>
              <a:path w="2007235" h="539114">
                <a:moveTo>
                  <a:pt x="466237" y="320294"/>
                </a:moveTo>
                <a:lnTo>
                  <a:pt x="373887" y="320294"/>
                </a:lnTo>
                <a:lnTo>
                  <a:pt x="381101" y="322452"/>
                </a:lnTo>
                <a:lnTo>
                  <a:pt x="385394" y="326644"/>
                </a:lnTo>
                <a:lnTo>
                  <a:pt x="422960" y="531240"/>
                </a:lnTo>
                <a:lnTo>
                  <a:pt x="504177" y="531240"/>
                </a:lnTo>
                <a:lnTo>
                  <a:pt x="468502" y="329056"/>
                </a:lnTo>
                <a:lnTo>
                  <a:pt x="466237" y="320294"/>
                </a:lnTo>
                <a:close/>
              </a:path>
              <a:path w="2007235" h="539114">
                <a:moveTo>
                  <a:pt x="483593" y="78866"/>
                </a:moveTo>
                <a:lnTo>
                  <a:pt x="370598" y="78866"/>
                </a:lnTo>
                <a:lnTo>
                  <a:pt x="380461" y="79509"/>
                </a:lnTo>
                <a:lnTo>
                  <a:pt x="388808" y="81438"/>
                </a:lnTo>
                <a:lnTo>
                  <a:pt x="410057" y="123697"/>
                </a:lnTo>
                <a:lnTo>
                  <a:pt x="410057" y="202564"/>
                </a:lnTo>
                <a:lnTo>
                  <a:pt x="400570" y="240537"/>
                </a:lnTo>
                <a:lnTo>
                  <a:pt x="370598" y="252729"/>
                </a:lnTo>
                <a:lnTo>
                  <a:pt x="477534" y="252729"/>
                </a:lnTo>
                <a:lnTo>
                  <a:pt x="485297" y="230624"/>
                </a:lnTo>
                <a:lnTo>
                  <a:pt x="488238" y="199262"/>
                </a:lnTo>
                <a:lnTo>
                  <a:pt x="488238" y="119760"/>
                </a:lnTo>
                <a:lnTo>
                  <a:pt x="486555" y="92513"/>
                </a:lnTo>
                <a:lnTo>
                  <a:pt x="483593" y="78866"/>
                </a:lnTo>
                <a:close/>
              </a:path>
              <a:path w="2007235" h="539114">
                <a:moveTo>
                  <a:pt x="662305" y="80390"/>
                </a:moveTo>
                <a:lnTo>
                  <a:pt x="584123" y="80390"/>
                </a:lnTo>
                <a:lnTo>
                  <a:pt x="584123" y="531240"/>
                </a:lnTo>
                <a:lnTo>
                  <a:pt x="662305" y="531240"/>
                </a:lnTo>
                <a:lnTo>
                  <a:pt x="662305" y="80390"/>
                </a:lnTo>
                <a:close/>
              </a:path>
              <a:path w="2007235" h="539114">
                <a:moveTo>
                  <a:pt x="733640" y="7619"/>
                </a:moveTo>
                <a:lnTo>
                  <a:pt x="512787" y="7619"/>
                </a:lnTo>
                <a:lnTo>
                  <a:pt x="512787" y="80390"/>
                </a:lnTo>
                <a:lnTo>
                  <a:pt x="733640" y="80390"/>
                </a:lnTo>
                <a:lnTo>
                  <a:pt x="733640" y="7619"/>
                </a:lnTo>
                <a:close/>
              </a:path>
              <a:path w="2007235" h="539114">
                <a:moveTo>
                  <a:pt x="840790" y="7619"/>
                </a:moveTo>
                <a:lnTo>
                  <a:pt x="762647" y="7619"/>
                </a:lnTo>
                <a:lnTo>
                  <a:pt x="762647" y="531240"/>
                </a:lnTo>
                <a:lnTo>
                  <a:pt x="840790" y="531240"/>
                </a:lnTo>
                <a:lnTo>
                  <a:pt x="840790" y="7619"/>
                </a:lnTo>
                <a:close/>
              </a:path>
              <a:path w="2007235" h="539114">
                <a:moveTo>
                  <a:pt x="1057579" y="7619"/>
                </a:moveTo>
                <a:lnTo>
                  <a:pt x="887653" y="7619"/>
                </a:lnTo>
                <a:lnTo>
                  <a:pt x="887653" y="531240"/>
                </a:lnTo>
                <a:lnTo>
                  <a:pt x="965758" y="531240"/>
                </a:lnTo>
                <a:lnTo>
                  <a:pt x="965758" y="311150"/>
                </a:lnTo>
                <a:lnTo>
                  <a:pt x="1040180" y="311150"/>
                </a:lnTo>
                <a:lnTo>
                  <a:pt x="1040180" y="238251"/>
                </a:lnTo>
                <a:lnTo>
                  <a:pt x="965758" y="238251"/>
                </a:lnTo>
                <a:lnTo>
                  <a:pt x="965758" y="80390"/>
                </a:lnTo>
                <a:lnTo>
                  <a:pt x="1057579" y="80390"/>
                </a:lnTo>
                <a:lnTo>
                  <a:pt x="1057579" y="7619"/>
                </a:lnTo>
                <a:close/>
              </a:path>
              <a:path w="2007235" h="539114">
                <a:moveTo>
                  <a:pt x="1168450" y="7619"/>
                </a:moveTo>
                <a:lnTo>
                  <a:pt x="1090345" y="7619"/>
                </a:lnTo>
                <a:lnTo>
                  <a:pt x="1090345" y="531240"/>
                </a:lnTo>
                <a:lnTo>
                  <a:pt x="1168450" y="531240"/>
                </a:lnTo>
                <a:lnTo>
                  <a:pt x="1168450" y="7619"/>
                </a:lnTo>
                <a:close/>
              </a:path>
              <a:path w="2007235" h="539114">
                <a:moveTo>
                  <a:pt x="1323771" y="0"/>
                </a:moveTo>
                <a:lnTo>
                  <a:pt x="1317675" y="0"/>
                </a:lnTo>
                <a:lnTo>
                  <a:pt x="1290934" y="2028"/>
                </a:lnTo>
                <a:lnTo>
                  <a:pt x="1249595" y="18323"/>
                </a:lnTo>
                <a:lnTo>
                  <a:pt x="1224070" y="51687"/>
                </a:lnTo>
                <a:lnTo>
                  <a:pt x="1211549" y="106308"/>
                </a:lnTo>
                <a:lnTo>
                  <a:pt x="1209979" y="141858"/>
                </a:lnTo>
                <a:lnTo>
                  <a:pt x="1209979" y="396875"/>
                </a:lnTo>
                <a:lnTo>
                  <a:pt x="1216345" y="461168"/>
                </a:lnTo>
                <a:lnTo>
                  <a:pt x="1235379" y="505078"/>
                </a:lnTo>
                <a:lnTo>
                  <a:pt x="1268352" y="530399"/>
                </a:lnTo>
                <a:lnTo>
                  <a:pt x="1316278" y="538860"/>
                </a:lnTo>
                <a:lnTo>
                  <a:pt x="1323771" y="538860"/>
                </a:lnTo>
                <a:lnTo>
                  <a:pt x="1369507" y="530494"/>
                </a:lnTo>
                <a:lnTo>
                  <a:pt x="1400479" y="505459"/>
                </a:lnTo>
                <a:lnTo>
                  <a:pt x="1417248" y="464438"/>
                </a:lnTo>
                <a:lnTo>
                  <a:pt x="1318437" y="464438"/>
                </a:lnTo>
                <a:lnTo>
                  <a:pt x="1310795" y="463440"/>
                </a:lnTo>
                <a:lnTo>
                  <a:pt x="1291132" y="425767"/>
                </a:lnTo>
                <a:lnTo>
                  <a:pt x="1289608" y="389254"/>
                </a:lnTo>
                <a:lnTo>
                  <a:pt x="1289608" y="149478"/>
                </a:lnTo>
                <a:lnTo>
                  <a:pt x="1293037" y="99490"/>
                </a:lnTo>
                <a:lnTo>
                  <a:pt x="1319199" y="74294"/>
                </a:lnTo>
                <a:lnTo>
                  <a:pt x="1418610" y="74294"/>
                </a:lnTo>
                <a:lnTo>
                  <a:pt x="1411931" y="51186"/>
                </a:lnTo>
                <a:lnTo>
                  <a:pt x="1402003" y="32257"/>
                </a:lnTo>
                <a:lnTo>
                  <a:pt x="1388547" y="18109"/>
                </a:lnTo>
                <a:lnTo>
                  <a:pt x="1371031" y="8032"/>
                </a:lnTo>
                <a:lnTo>
                  <a:pt x="1349443" y="2004"/>
                </a:lnTo>
                <a:lnTo>
                  <a:pt x="1323771" y="0"/>
                </a:lnTo>
                <a:close/>
              </a:path>
              <a:path w="2007235" h="539114">
                <a:moveTo>
                  <a:pt x="1423974" y="346837"/>
                </a:moveTo>
                <a:lnTo>
                  <a:pt x="1350314" y="346837"/>
                </a:lnTo>
                <a:lnTo>
                  <a:pt x="1350314" y="389254"/>
                </a:lnTo>
                <a:lnTo>
                  <a:pt x="1349953" y="409237"/>
                </a:lnTo>
                <a:lnTo>
                  <a:pt x="1344345" y="448563"/>
                </a:lnTo>
                <a:lnTo>
                  <a:pt x="1321485" y="464438"/>
                </a:lnTo>
                <a:lnTo>
                  <a:pt x="1417248" y="464438"/>
                </a:lnTo>
                <a:lnTo>
                  <a:pt x="1418085" y="461644"/>
                </a:lnTo>
                <a:lnTo>
                  <a:pt x="1422500" y="431879"/>
                </a:lnTo>
                <a:lnTo>
                  <a:pt x="1423974" y="396875"/>
                </a:lnTo>
                <a:lnTo>
                  <a:pt x="1423974" y="346837"/>
                </a:lnTo>
                <a:close/>
              </a:path>
              <a:path w="2007235" h="539114">
                <a:moveTo>
                  <a:pt x="1418610" y="74294"/>
                </a:moveTo>
                <a:lnTo>
                  <a:pt x="1329359" y="74294"/>
                </a:lnTo>
                <a:lnTo>
                  <a:pt x="1335074" y="76200"/>
                </a:lnTo>
                <a:lnTo>
                  <a:pt x="1343710" y="83819"/>
                </a:lnTo>
                <a:lnTo>
                  <a:pt x="1350425" y="121602"/>
                </a:lnTo>
                <a:lnTo>
                  <a:pt x="1351076" y="182118"/>
                </a:lnTo>
                <a:lnTo>
                  <a:pt x="1424736" y="182118"/>
                </a:lnTo>
                <a:lnTo>
                  <a:pt x="1424736" y="141858"/>
                </a:lnTo>
                <a:lnTo>
                  <a:pt x="1423310" y="105999"/>
                </a:lnTo>
                <a:lnTo>
                  <a:pt x="1419037" y="75771"/>
                </a:lnTo>
                <a:lnTo>
                  <a:pt x="1418610" y="74294"/>
                </a:lnTo>
                <a:close/>
              </a:path>
              <a:path w="2007235" h="539114">
                <a:moveTo>
                  <a:pt x="1535734" y="7619"/>
                </a:moveTo>
                <a:lnTo>
                  <a:pt x="1457629" y="7619"/>
                </a:lnTo>
                <a:lnTo>
                  <a:pt x="1457629" y="531240"/>
                </a:lnTo>
                <a:lnTo>
                  <a:pt x="1535734" y="531240"/>
                </a:lnTo>
                <a:lnTo>
                  <a:pt x="1535734" y="7619"/>
                </a:lnTo>
                <a:close/>
              </a:path>
              <a:path w="2007235" h="539114">
                <a:moveTo>
                  <a:pt x="1728266" y="7619"/>
                </a:moveTo>
                <a:lnTo>
                  <a:pt x="1636445" y="7619"/>
                </a:lnTo>
                <a:lnTo>
                  <a:pt x="1556054" y="531240"/>
                </a:lnTo>
                <a:lnTo>
                  <a:pt x="1632635" y="531240"/>
                </a:lnTo>
                <a:lnTo>
                  <a:pt x="1647875" y="405256"/>
                </a:lnTo>
                <a:lnTo>
                  <a:pt x="1791051" y="405256"/>
                </a:lnTo>
                <a:lnTo>
                  <a:pt x="1780142" y="336169"/>
                </a:lnTo>
                <a:lnTo>
                  <a:pt x="1656892" y="336169"/>
                </a:lnTo>
                <a:lnTo>
                  <a:pt x="1682038" y="125221"/>
                </a:lnTo>
                <a:lnTo>
                  <a:pt x="1746835" y="125221"/>
                </a:lnTo>
                <a:lnTo>
                  <a:pt x="1728266" y="7619"/>
                </a:lnTo>
                <a:close/>
              </a:path>
              <a:path w="2007235" h="539114">
                <a:moveTo>
                  <a:pt x="1791051" y="405256"/>
                </a:moveTo>
                <a:lnTo>
                  <a:pt x="1716074" y="405256"/>
                </a:lnTo>
                <a:lnTo>
                  <a:pt x="1732838" y="531240"/>
                </a:lnTo>
                <a:lnTo>
                  <a:pt x="1810943" y="531240"/>
                </a:lnTo>
                <a:lnTo>
                  <a:pt x="1791051" y="405256"/>
                </a:lnTo>
                <a:close/>
              </a:path>
              <a:path w="2007235" h="539114">
                <a:moveTo>
                  <a:pt x="1746835" y="125221"/>
                </a:moveTo>
                <a:lnTo>
                  <a:pt x="1682038" y="125221"/>
                </a:lnTo>
                <a:lnTo>
                  <a:pt x="1707819" y="336169"/>
                </a:lnTo>
                <a:lnTo>
                  <a:pt x="1780142" y="336169"/>
                </a:lnTo>
                <a:lnTo>
                  <a:pt x="1746835" y="125221"/>
                </a:lnTo>
                <a:close/>
              </a:path>
              <a:path w="2007235" h="539114">
                <a:moveTo>
                  <a:pt x="1909114" y="7619"/>
                </a:moveTo>
                <a:lnTo>
                  <a:pt x="1831009" y="7619"/>
                </a:lnTo>
                <a:lnTo>
                  <a:pt x="1831009" y="531240"/>
                </a:lnTo>
                <a:lnTo>
                  <a:pt x="2007031" y="531240"/>
                </a:lnTo>
                <a:lnTo>
                  <a:pt x="2007031" y="458343"/>
                </a:lnTo>
                <a:lnTo>
                  <a:pt x="1909114" y="458343"/>
                </a:lnTo>
                <a:lnTo>
                  <a:pt x="1909114" y="7619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52141" y="2568448"/>
            <a:ext cx="2552065" cy="539115"/>
          </a:xfrm>
          <a:custGeom>
            <a:avLst/>
            <a:gdLst/>
            <a:ahLst/>
            <a:cxnLst/>
            <a:rect l="l" t="t" r="r" b="b"/>
            <a:pathLst>
              <a:path w="2552065" h="539114">
                <a:moveTo>
                  <a:pt x="78104" y="7619"/>
                </a:moveTo>
                <a:lnTo>
                  <a:pt x="0" y="7619"/>
                </a:lnTo>
                <a:lnTo>
                  <a:pt x="0" y="531240"/>
                </a:lnTo>
                <a:lnTo>
                  <a:pt x="78104" y="531240"/>
                </a:lnTo>
                <a:lnTo>
                  <a:pt x="78104" y="7619"/>
                </a:lnTo>
                <a:close/>
              </a:path>
              <a:path w="2552065" h="539114">
                <a:moveTo>
                  <a:pt x="187959" y="7619"/>
                </a:moveTo>
                <a:lnTo>
                  <a:pt x="124967" y="7619"/>
                </a:lnTo>
                <a:lnTo>
                  <a:pt x="124967" y="531240"/>
                </a:lnTo>
                <a:lnTo>
                  <a:pt x="195452" y="531240"/>
                </a:lnTo>
                <a:lnTo>
                  <a:pt x="195452" y="226187"/>
                </a:lnTo>
                <a:lnTo>
                  <a:pt x="253202" y="226187"/>
                </a:lnTo>
                <a:lnTo>
                  <a:pt x="187959" y="7619"/>
                </a:lnTo>
                <a:close/>
              </a:path>
              <a:path w="2552065" h="539114">
                <a:moveTo>
                  <a:pt x="253202" y="226187"/>
                </a:moveTo>
                <a:lnTo>
                  <a:pt x="195452" y="226187"/>
                </a:lnTo>
                <a:lnTo>
                  <a:pt x="286638" y="531240"/>
                </a:lnTo>
                <a:lnTo>
                  <a:pt x="349631" y="531240"/>
                </a:lnTo>
                <a:lnTo>
                  <a:pt x="349631" y="312674"/>
                </a:lnTo>
                <a:lnTo>
                  <a:pt x="279019" y="312674"/>
                </a:lnTo>
                <a:lnTo>
                  <a:pt x="253202" y="226187"/>
                </a:lnTo>
                <a:close/>
              </a:path>
              <a:path w="2552065" h="539114">
                <a:moveTo>
                  <a:pt x="349631" y="7619"/>
                </a:moveTo>
                <a:lnTo>
                  <a:pt x="279019" y="7619"/>
                </a:lnTo>
                <a:lnTo>
                  <a:pt x="279019" y="312674"/>
                </a:lnTo>
                <a:lnTo>
                  <a:pt x="349631" y="312674"/>
                </a:lnTo>
                <a:lnTo>
                  <a:pt x="349631" y="7619"/>
                </a:lnTo>
                <a:close/>
              </a:path>
              <a:path w="2552065" h="539114">
                <a:moveTo>
                  <a:pt x="527557" y="80390"/>
                </a:moveTo>
                <a:lnTo>
                  <a:pt x="449325" y="80390"/>
                </a:lnTo>
                <a:lnTo>
                  <a:pt x="449325" y="531240"/>
                </a:lnTo>
                <a:lnTo>
                  <a:pt x="527557" y="531240"/>
                </a:lnTo>
                <a:lnTo>
                  <a:pt x="527557" y="80390"/>
                </a:lnTo>
                <a:close/>
              </a:path>
              <a:path w="2552065" h="539114">
                <a:moveTo>
                  <a:pt x="598804" y="7619"/>
                </a:moveTo>
                <a:lnTo>
                  <a:pt x="377951" y="7619"/>
                </a:lnTo>
                <a:lnTo>
                  <a:pt x="377951" y="80390"/>
                </a:lnTo>
                <a:lnTo>
                  <a:pt x="598804" y="80390"/>
                </a:lnTo>
                <a:lnTo>
                  <a:pt x="598804" y="7619"/>
                </a:lnTo>
                <a:close/>
              </a:path>
              <a:path w="2552065" h="539114">
                <a:moveTo>
                  <a:pt x="806195" y="7619"/>
                </a:moveTo>
                <a:lnTo>
                  <a:pt x="627887" y="7619"/>
                </a:lnTo>
                <a:lnTo>
                  <a:pt x="627887" y="531240"/>
                </a:lnTo>
                <a:lnTo>
                  <a:pt x="810006" y="531240"/>
                </a:lnTo>
                <a:lnTo>
                  <a:pt x="810006" y="458343"/>
                </a:lnTo>
                <a:lnTo>
                  <a:pt x="705993" y="458343"/>
                </a:lnTo>
                <a:lnTo>
                  <a:pt x="705993" y="303529"/>
                </a:lnTo>
                <a:lnTo>
                  <a:pt x="786510" y="303529"/>
                </a:lnTo>
                <a:lnTo>
                  <a:pt x="786510" y="230631"/>
                </a:lnTo>
                <a:lnTo>
                  <a:pt x="705993" y="230631"/>
                </a:lnTo>
                <a:lnTo>
                  <a:pt x="705993" y="80390"/>
                </a:lnTo>
                <a:lnTo>
                  <a:pt x="806195" y="80390"/>
                </a:lnTo>
                <a:lnTo>
                  <a:pt x="806195" y="7619"/>
                </a:lnTo>
                <a:close/>
              </a:path>
              <a:path w="2552065" h="539114">
                <a:moveTo>
                  <a:pt x="920876" y="7619"/>
                </a:moveTo>
                <a:lnTo>
                  <a:pt x="842771" y="7619"/>
                </a:lnTo>
                <a:lnTo>
                  <a:pt x="842771" y="531240"/>
                </a:lnTo>
                <a:lnTo>
                  <a:pt x="1018794" y="531240"/>
                </a:lnTo>
                <a:lnTo>
                  <a:pt x="1018794" y="458343"/>
                </a:lnTo>
                <a:lnTo>
                  <a:pt x="920876" y="458343"/>
                </a:lnTo>
                <a:lnTo>
                  <a:pt x="920876" y="7619"/>
                </a:lnTo>
                <a:close/>
              </a:path>
              <a:path w="2552065" h="539114">
                <a:moveTo>
                  <a:pt x="1128141" y="7619"/>
                </a:moveTo>
                <a:lnTo>
                  <a:pt x="1050035" y="7619"/>
                </a:lnTo>
                <a:lnTo>
                  <a:pt x="1050035" y="531240"/>
                </a:lnTo>
                <a:lnTo>
                  <a:pt x="1226058" y="531240"/>
                </a:lnTo>
                <a:lnTo>
                  <a:pt x="1226058" y="458343"/>
                </a:lnTo>
                <a:lnTo>
                  <a:pt x="1128141" y="458343"/>
                </a:lnTo>
                <a:lnTo>
                  <a:pt x="1128141" y="7619"/>
                </a:lnTo>
                <a:close/>
              </a:path>
              <a:path w="2552065" h="539114">
                <a:moveTo>
                  <a:pt x="1335405" y="7619"/>
                </a:moveTo>
                <a:lnTo>
                  <a:pt x="1257299" y="7619"/>
                </a:lnTo>
                <a:lnTo>
                  <a:pt x="1257299" y="531240"/>
                </a:lnTo>
                <a:lnTo>
                  <a:pt x="1335405" y="531240"/>
                </a:lnTo>
                <a:lnTo>
                  <a:pt x="1335405" y="7619"/>
                </a:lnTo>
                <a:close/>
              </a:path>
              <a:path w="2552065" h="539114">
                <a:moveTo>
                  <a:pt x="1496059" y="0"/>
                </a:moveTo>
                <a:lnTo>
                  <a:pt x="1488439" y="0"/>
                </a:lnTo>
                <a:lnTo>
                  <a:pt x="1461561" y="2194"/>
                </a:lnTo>
                <a:lnTo>
                  <a:pt x="1419234" y="19823"/>
                </a:lnTo>
                <a:lnTo>
                  <a:pt x="1392096" y="55425"/>
                </a:lnTo>
                <a:lnTo>
                  <a:pt x="1378622" y="110618"/>
                </a:lnTo>
                <a:lnTo>
                  <a:pt x="1376933" y="395350"/>
                </a:lnTo>
                <a:lnTo>
                  <a:pt x="1378670" y="429164"/>
                </a:lnTo>
                <a:lnTo>
                  <a:pt x="1392525" y="483076"/>
                </a:lnTo>
                <a:lnTo>
                  <a:pt x="1420282" y="518769"/>
                </a:lnTo>
                <a:lnTo>
                  <a:pt x="1462609" y="536624"/>
                </a:lnTo>
                <a:lnTo>
                  <a:pt x="1489201" y="538860"/>
                </a:lnTo>
                <a:lnTo>
                  <a:pt x="1498345" y="538860"/>
                </a:lnTo>
                <a:lnTo>
                  <a:pt x="1544843" y="530304"/>
                </a:lnTo>
                <a:lnTo>
                  <a:pt x="1576578" y="504697"/>
                </a:lnTo>
                <a:lnTo>
                  <a:pt x="1593491" y="464438"/>
                </a:lnTo>
                <a:lnTo>
                  <a:pt x="1492249" y="464438"/>
                </a:lnTo>
                <a:lnTo>
                  <a:pt x="1483155" y="463369"/>
                </a:lnTo>
                <a:lnTo>
                  <a:pt x="1458563" y="424338"/>
                </a:lnTo>
                <a:lnTo>
                  <a:pt x="1456562" y="389254"/>
                </a:lnTo>
                <a:lnTo>
                  <a:pt x="1456579" y="151764"/>
                </a:lnTo>
                <a:lnTo>
                  <a:pt x="1460634" y="101681"/>
                </a:lnTo>
                <a:lnTo>
                  <a:pt x="1490725" y="74294"/>
                </a:lnTo>
                <a:lnTo>
                  <a:pt x="1593639" y="74294"/>
                </a:lnTo>
                <a:lnTo>
                  <a:pt x="1586958" y="52782"/>
                </a:lnTo>
                <a:lnTo>
                  <a:pt x="1576196" y="33400"/>
                </a:lnTo>
                <a:lnTo>
                  <a:pt x="1561907" y="18752"/>
                </a:lnTo>
                <a:lnTo>
                  <a:pt x="1543796" y="8318"/>
                </a:lnTo>
                <a:lnTo>
                  <a:pt x="1521850" y="2075"/>
                </a:lnTo>
                <a:lnTo>
                  <a:pt x="1496059" y="0"/>
                </a:lnTo>
                <a:close/>
              </a:path>
              <a:path w="2552065" h="539114">
                <a:moveTo>
                  <a:pt x="1600834" y="255777"/>
                </a:moveTo>
                <a:lnTo>
                  <a:pt x="1490725" y="255777"/>
                </a:lnTo>
                <a:lnTo>
                  <a:pt x="1490725" y="328549"/>
                </a:lnTo>
                <a:lnTo>
                  <a:pt x="1527174" y="328549"/>
                </a:lnTo>
                <a:lnTo>
                  <a:pt x="1527174" y="389254"/>
                </a:lnTo>
                <a:lnTo>
                  <a:pt x="1523317" y="439368"/>
                </a:lnTo>
                <a:lnTo>
                  <a:pt x="1495297" y="464438"/>
                </a:lnTo>
                <a:lnTo>
                  <a:pt x="1593491" y="464438"/>
                </a:lnTo>
                <a:lnTo>
                  <a:pt x="1594681" y="460549"/>
                </a:lnTo>
                <a:lnTo>
                  <a:pt x="1594776" y="460168"/>
                </a:lnTo>
                <a:lnTo>
                  <a:pt x="1599312" y="430402"/>
                </a:lnTo>
                <a:lnTo>
                  <a:pt x="1600834" y="395350"/>
                </a:lnTo>
                <a:lnTo>
                  <a:pt x="1600834" y="255777"/>
                </a:lnTo>
                <a:close/>
              </a:path>
              <a:path w="2552065" h="539114">
                <a:moveTo>
                  <a:pt x="1593639" y="74294"/>
                </a:moveTo>
                <a:lnTo>
                  <a:pt x="1493773" y="74294"/>
                </a:lnTo>
                <a:lnTo>
                  <a:pt x="1502850" y="75295"/>
                </a:lnTo>
                <a:lnTo>
                  <a:pt x="1510283" y="78295"/>
                </a:lnTo>
                <a:lnTo>
                  <a:pt x="1525460" y="113649"/>
                </a:lnTo>
                <a:lnTo>
                  <a:pt x="1527174" y="182118"/>
                </a:lnTo>
                <a:lnTo>
                  <a:pt x="1600834" y="182118"/>
                </a:lnTo>
                <a:lnTo>
                  <a:pt x="1600834" y="143382"/>
                </a:lnTo>
                <a:lnTo>
                  <a:pt x="1599289" y="107785"/>
                </a:lnTo>
                <a:lnTo>
                  <a:pt x="1594659" y="77581"/>
                </a:lnTo>
                <a:lnTo>
                  <a:pt x="1593639" y="74294"/>
                </a:lnTo>
                <a:close/>
              </a:path>
              <a:path w="2552065" h="539114">
                <a:moveTo>
                  <a:pt x="1819656" y="7619"/>
                </a:moveTo>
                <a:lnTo>
                  <a:pt x="1641347" y="7619"/>
                </a:lnTo>
                <a:lnTo>
                  <a:pt x="1641347" y="531240"/>
                </a:lnTo>
                <a:lnTo>
                  <a:pt x="1823466" y="531240"/>
                </a:lnTo>
                <a:lnTo>
                  <a:pt x="1823466" y="458343"/>
                </a:lnTo>
                <a:lnTo>
                  <a:pt x="1719453" y="458343"/>
                </a:lnTo>
                <a:lnTo>
                  <a:pt x="1719453" y="303529"/>
                </a:lnTo>
                <a:lnTo>
                  <a:pt x="1799970" y="303529"/>
                </a:lnTo>
                <a:lnTo>
                  <a:pt x="1799970" y="230631"/>
                </a:lnTo>
                <a:lnTo>
                  <a:pt x="1719453" y="230631"/>
                </a:lnTo>
                <a:lnTo>
                  <a:pt x="1719453" y="80390"/>
                </a:lnTo>
                <a:lnTo>
                  <a:pt x="1819656" y="80390"/>
                </a:lnTo>
                <a:lnTo>
                  <a:pt x="1819656" y="7619"/>
                </a:lnTo>
                <a:close/>
              </a:path>
              <a:path w="2552065" h="539114">
                <a:moveTo>
                  <a:pt x="1919223" y="7619"/>
                </a:moveTo>
                <a:lnTo>
                  <a:pt x="1856232" y="7619"/>
                </a:lnTo>
                <a:lnTo>
                  <a:pt x="1856232" y="531240"/>
                </a:lnTo>
                <a:lnTo>
                  <a:pt x="1926717" y="531240"/>
                </a:lnTo>
                <a:lnTo>
                  <a:pt x="1926717" y="226187"/>
                </a:lnTo>
                <a:lnTo>
                  <a:pt x="1984466" y="226187"/>
                </a:lnTo>
                <a:lnTo>
                  <a:pt x="1919223" y="7619"/>
                </a:lnTo>
                <a:close/>
              </a:path>
              <a:path w="2552065" h="539114">
                <a:moveTo>
                  <a:pt x="1984466" y="226187"/>
                </a:moveTo>
                <a:lnTo>
                  <a:pt x="1926717" y="226187"/>
                </a:lnTo>
                <a:lnTo>
                  <a:pt x="2017903" y="531240"/>
                </a:lnTo>
                <a:lnTo>
                  <a:pt x="2080895" y="531240"/>
                </a:lnTo>
                <a:lnTo>
                  <a:pt x="2080895" y="312674"/>
                </a:lnTo>
                <a:lnTo>
                  <a:pt x="2010283" y="312674"/>
                </a:lnTo>
                <a:lnTo>
                  <a:pt x="1984466" y="226187"/>
                </a:lnTo>
                <a:close/>
              </a:path>
              <a:path w="2552065" h="539114">
                <a:moveTo>
                  <a:pt x="2080895" y="7619"/>
                </a:moveTo>
                <a:lnTo>
                  <a:pt x="2010283" y="7619"/>
                </a:lnTo>
                <a:lnTo>
                  <a:pt x="2010283" y="312674"/>
                </a:lnTo>
                <a:lnTo>
                  <a:pt x="2080895" y="312674"/>
                </a:lnTo>
                <a:lnTo>
                  <a:pt x="2080895" y="7619"/>
                </a:lnTo>
                <a:close/>
              </a:path>
              <a:path w="2552065" h="539114">
                <a:moveTo>
                  <a:pt x="2235961" y="0"/>
                </a:moveTo>
                <a:lnTo>
                  <a:pt x="2229866" y="0"/>
                </a:lnTo>
                <a:lnTo>
                  <a:pt x="2203124" y="2028"/>
                </a:lnTo>
                <a:lnTo>
                  <a:pt x="2161786" y="18323"/>
                </a:lnTo>
                <a:lnTo>
                  <a:pt x="2136261" y="51687"/>
                </a:lnTo>
                <a:lnTo>
                  <a:pt x="2123739" y="106308"/>
                </a:lnTo>
                <a:lnTo>
                  <a:pt x="2122170" y="141858"/>
                </a:lnTo>
                <a:lnTo>
                  <a:pt x="2122170" y="396875"/>
                </a:lnTo>
                <a:lnTo>
                  <a:pt x="2128535" y="461168"/>
                </a:lnTo>
                <a:lnTo>
                  <a:pt x="2147570" y="505078"/>
                </a:lnTo>
                <a:lnTo>
                  <a:pt x="2180542" y="530399"/>
                </a:lnTo>
                <a:lnTo>
                  <a:pt x="2228469" y="538860"/>
                </a:lnTo>
                <a:lnTo>
                  <a:pt x="2235961" y="538860"/>
                </a:lnTo>
                <a:lnTo>
                  <a:pt x="2281697" y="530494"/>
                </a:lnTo>
                <a:lnTo>
                  <a:pt x="2312670" y="505459"/>
                </a:lnTo>
                <a:lnTo>
                  <a:pt x="2329438" y="464438"/>
                </a:lnTo>
                <a:lnTo>
                  <a:pt x="2230628" y="464438"/>
                </a:lnTo>
                <a:lnTo>
                  <a:pt x="2222986" y="463440"/>
                </a:lnTo>
                <a:lnTo>
                  <a:pt x="2203323" y="425767"/>
                </a:lnTo>
                <a:lnTo>
                  <a:pt x="2201798" y="389254"/>
                </a:lnTo>
                <a:lnTo>
                  <a:pt x="2201798" y="149478"/>
                </a:lnTo>
                <a:lnTo>
                  <a:pt x="2205228" y="99490"/>
                </a:lnTo>
                <a:lnTo>
                  <a:pt x="2231389" y="74294"/>
                </a:lnTo>
                <a:lnTo>
                  <a:pt x="2330801" y="74294"/>
                </a:lnTo>
                <a:lnTo>
                  <a:pt x="2324121" y="51186"/>
                </a:lnTo>
                <a:lnTo>
                  <a:pt x="2314194" y="32257"/>
                </a:lnTo>
                <a:lnTo>
                  <a:pt x="2300737" y="18109"/>
                </a:lnTo>
                <a:lnTo>
                  <a:pt x="2283221" y="8032"/>
                </a:lnTo>
                <a:lnTo>
                  <a:pt x="2261633" y="2004"/>
                </a:lnTo>
                <a:lnTo>
                  <a:pt x="2235961" y="0"/>
                </a:lnTo>
                <a:close/>
              </a:path>
              <a:path w="2552065" h="539114">
                <a:moveTo>
                  <a:pt x="2336164" y="346837"/>
                </a:moveTo>
                <a:lnTo>
                  <a:pt x="2262505" y="346837"/>
                </a:lnTo>
                <a:lnTo>
                  <a:pt x="2262505" y="389254"/>
                </a:lnTo>
                <a:lnTo>
                  <a:pt x="2262143" y="409237"/>
                </a:lnTo>
                <a:lnTo>
                  <a:pt x="2256535" y="448563"/>
                </a:lnTo>
                <a:lnTo>
                  <a:pt x="2233675" y="464438"/>
                </a:lnTo>
                <a:lnTo>
                  <a:pt x="2329438" y="464438"/>
                </a:lnTo>
                <a:lnTo>
                  <a:pt x="2330275" y="461644"/>
                </a:lnTo>
                <a:lnTo>
                  <a:pt x="2334690" y="431879"/>
                </a:lnTo>
                <a:lnTo>
                  <a:pt x="2336164" y="396875"/>
                </a:lnTo>
                <a:lnTo>
                  <a:pt x="2336164" y="346837"/>
                </a:lnTo>
                <a:close/>
              </a:path>
              <a:path w="2552065" h="539114">
                <a:moveTo>
                  <a:pt x="2330801" y="74294"/>
                </a:moveTo>
                <a:lnTo>
                  <a:pt x="2241549" y="74294"/>
                </a:lnTo>
                <a:lnTo>
                  <a:pt x="2247264" y="76200"/>
                </a:lnTo>
                <a:lnTo>
                  <a:pt x="2255900" y="83819"/>
                </a:lnTo>
                <a:lnTo>
                  <a:pt x="2262616" y="121602"/>
                </a:lnTo>
                <a:lnTo>
                  <a:pt x="2263267" y="182118"/>
                </a:lnTo>
                <a:lnTo>
                  <a:pt x="2336926" y="182118"/>
                </a:lnTo>
                <a:lnTo>
                  <a:pt x="2336926" y="141858"/>
                </a:lnTo>
                <a:lnTo>
                  <a:pt x="2335500" y="105999"/>
                </a:lnTo>
                <a:lnTo>
                  <a:pt x="2331227" y="75771"/>
                </a:lnTo>
                <a:lnTo>
                  <a:pt x="2330801" y="74294"/>
                </a:lnTo>
                <a:close/>
              </a:path>
              <a:path w="2552065" h="539114">
                <a:moveTo>
                  <a:pt x="2548128" y="7619"/>
                </a:moveTo>
                <a:lnTo>
                  <a:pt x="2369820" y="7619"/>
                </a:lnTo>
                <a:lnTo>
                  <a:pt x="2369820" y="531240"/>
                </a:lnTo>
                <a:lnTo>
                  <a:pt x="2551937" y="531240"/>
                </a:lnTo>
                <a:lnTo>
                  <a:pt x="2551937" y="458343"/>
                </a:lnTo>
                <a:lnTo>
                  <a:pt x="2447924" y="458343"/>
                </a:lnTo>
                <a:lnTo>
                  <a:pt x="2447924" y="303529"/>
                </a:lnTo>
                <a:lnTo>
                  <a:pt x="2528443" y="303529"/>
                </a:lnTo>
                <a:lnTo>
                  <a:pt x="2528443" y="230631"/>
                </a:lnTo>
                <a:lnTo>
                  <a:pt x="2447924" y="230631"/>
                </a:lnTo>
                <a:lnTo>
                  <a:pt x="2447924" y="80390"/>
                </a:lnTo>
                <a:lnTo>
                  <a:pt x="2548128" y="80390"/>
                </a:lnTo>
                <a:lnTo>
                  <a:pt x="2548128" y="7619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397627" y="2576067"/>
            <a:ext cx="207010" cy="531495"/>
          </a:xfrm>
          <a:custGeom>
            <a:avLst/>
            <a:gdLst/>
            <a:ahLst/>
            <a:cxnLst/>
            <a:rect l="l" t="t" r="r" b="b"/>
            <a:pathLst>
              <a:path w="207010" h="531494">
                <a:moveTo>
                  <a:pt x="70612" y="364998"/>
                </a:moveTo>
                <a:lnTo>
                  <a:pt x="0" y="364998"/>
                </a:lnTo>
                <a:lnTo>
                  <a:pt x="0" y="416559"/>
                </a:lnTo>
                <a:lnTo>
                  <a:pt x="6270" y="467439"/>
                </a:lnTo>
                <a:lnTo>
                  <a:pt x="25019" y="503174"/>
                </a:lnTo>
                <a:lnTo>
                  <a:pt x="77579" y="529480"/>
                </a:lnTo>
                <a:lnTo>
                  <a:pt x="101726" y="531240"/>
                </a:lnTo>
                <a:lnTo>
                  <a:pt x="125658" y="529385"/>
                </a:lnTo>
                <a:lnTo>
                  <a:pt x="164520" y="514578"/>
                </a:lnTo>
                <a:lnTo>
                  <a:pt x="191285" y="485193"/>
                </a:lnTo>
                <a:lnTo>
                  <a:pt x="201164" y="459105"/>
                </a:lnTo>
                <a:lnTo>
                  <a:pt x="100202" y="459105"/>
                </a:lnTo>
                <a:lnTo>
                  <a:pt x="87221" y="456344"/>
                </a:lnTo>
                <a:lnTo>
                  <a:pt x="77977" y="448071"/>
                </a:lnTo>
                <a:lnTo>
                  <a:pt x="72449" y="434298"/>
                </a:lnTo>
                <a:lnTo>
                  <a:pt x="70612" y="415036"/>
                </a:lnTo>
                <a:lnTo>
                  <a:pt x="70612" y="364998"/>
                </a:lnTo>
                <a:close/>
              </a:path>
              <a:path w="207010" h="531494">
                <a:moveTo>
                  <a:pt x="201711" y="258699"/>
                </a:moveTo>
                <a:lnTo>
                  <a:pt x="97155" y="258699"/>
                </a:lnTo>
                <a:lnTo>
                  <a:pt x="105636" y="259413"/>
                </a:lnTo>
                <a:lnTo>
                  <a:pt x="112807" y="261556"/>
                </a:lnTo>
                <a:lnTo>
                  <a:pt x="130817" y="295739"/>
                </a:lnTo>
                <a:lnTo>
                  <a:pt x="131256" y="306577"/>
                </a:lnTo>
                <a:lnTo>
                  <a:pt x="131249" y="416559"/>
                </a:lnTo>
                <a:lnTo>
                  <a:pt x="119252" y="455294"/>
                </a:lnTo>
                <a:lnTo>
                  <a:pt x="112268" y="459105"/>
                </a:lnTo>
                <a:lnTo>
                  <a:pt x="201164" y="459105"/>
                </a:lnTo>
                <a:lnTo>
                  <a:pt x="204811" y="442660"/>
                </a:lnTo>
                <a:lnTo>
                  <a:pt x="206501" y="416559"/>
                </a:lnTo>
                <a:lnTo>
                  <a:pt x="206501" y="306577"/>
                </a:lnTo>
                <a:lnTo>
                  <a:pt x="205199" y="279733"/>
                </a:lnTo>
                <a:lnTo>
                  <a:pt x="201711" y="258699"/>
                </a:lnTo>
                <a:close/>
              </a:path>
              <a:path w="207010" h="531494">
                <a:moveTo>
                  <a:pt x="195834" y="0"/>
                </a:moveTo>
                <a:lnTo>
                  <a:pt x="16001" y="0"/>
                </a:lnTo>
                <a:lnTo>
                  <a:pt x="2286" y="287527"/>
                </a:lnTo>
                <a:lnTo>
                  <a:pt x="64515" y="295148"/>
                </a:lnTo>
                <a:lnTo>
                  <a:pt x="65730" y="286958"/>
                </a:lnTo>
                <a:lnTo>
                  <a:pt x="67849" y="279733"/>
                </a:lnTo>
                <a:lnTo>
                  <a:pt x="70873" y="273484"/>
                </a:lnTo>
                <a:lnTo>
                  <a:pt x="74802" y="268224"/>
                </a:lnTo>
                <a:lnTo>
                  <a:pt x="80518" y="261874"/>
                </a:lnTo>
                <a:lnTo>
                  <a:pt x="88011" y="258699"/>
                </a:lnTo>
                <a:lnTo>
                  <a:pt x="201711" y="258699"/>
                </a:lnTo>
                <a:lnTo>
                  <a:pt x="201358" y="256571"/>
                </a:lnTo>
                <a:lnTo>
                  <a:pt x="194929" y="236783"/>
                </a:lnTo>
                <a:lnTo>
                  <a:pt x="185927" y="220471"/>
                </a:lnTo>
                <a:lnTo>
                  <a:pt x="180821" y="214756"/>
                </a:lnTo>
                <a:lnTo>
                  <a:pt x="72136" y="214756"/>
                </a:lnTo>
                <a:lnTo>
                  <a:pt x="79756" y="72008"/>
                </a:lnTo>
                <a:lnTo>
                  <a:pt x="195834" y="72008"/>
                </a:lnTo>
                <a:lnTo>
                  <a:pt x="195834" y="0"/>
                </a:lnTo>
                <a:close/>
              </a:path>
              <a:path w="207010" h="531494">
                <a:moveTo>
                  <a:pt x="125222" y="191262"/>
                </a:moveTo>
                <a:lnTo>
                  <a:pt x="108819" y="192718"/>
                </a:lnTo>
                <a:lnTo>
                  <a:pt x="94487" y="197104"/>
                </a:lnTo>
                <a:lnTo>
                  <a:pt x="82252" y="204442"/>
                </a:lnTo>
                <a:lnTo>
                  <a:pt x="72136" y="214756"/>
                </a:lnTo>
                <a:lnTo>
                  <a:pt x="180821" y="214756"/>
                </a:lnTo>
                <a:lnTo>
                  <a:pt x="174478" y="207656"/>
                </a:lnTo>
                <a:lnTo>
                  <a:pt x="160527" y="198532"/>
                </a:lnTo>
                <a:lnTo>
                  <a:pt x="144101" y="193075"/>
                </a:lnTo>
                <a:lnTo>
                  <a:pt x="125222" y="191262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635371" y="2568448"/>
            <a:ext cx="391160" cy="539115"/>
          </a:xfrm>
          <a:custGeom>
            <a:avLst/>
            <a:gdLst/>
            <a:ahLst/>
            <a:cxnLst/>
            <a:rect l="l" t="t" r="r" b="b"/>
            <a:pathLst>
              <a:path w="391160" h="539114">
                <a:moveTo>
                  <a:pt x="116839" y="0"/>
                </a:moveTo>
                <a:lnTo>
                  <a:pt x="107695" y="0"/>
                </a:lnTo>
                <a:lnTo>
                  <a:pt x="80954" y="2123"/>
                </a:lnTo>
                <a:lnTo>
                  <a:pt x="39616" y="19180"/>
                </a:lnTo>
                <a:lnTo>
                  <a:pt x="14091" y="53877"/>
                </a:lnTo>
                <a:lnTo>
                  <a:pt x="1569" y="109261"/>
                </a:lnTo>
                <a:lnTo>
                  <a:pt x="0" y="144906"/>
                </a:lnTo>
                <a:lnTo>
                  <a:pt x="0" y="393826"/>
                </a:lnTo>
                <a:lnTo>
                  <a:pt x="6270" y="459930"/>
                </a:lnTo>
                <a:lnTo>
                  <a:pt x="25018" y="504697"/>
                </a:lnTo>
                <a:lnTo>
                  <a:pt x="58261" y="530304"/>
                </a:lnTo>
                <a:lnTo>
                  <a:pt x="107695" y="538860"/>
                </a:lnTo>
                <a:lnTo>
                  <a:pt x="116839" y="538860"/>
                </a:lnTo>
                <a:lnTo>
                  <a:pt x="166385" y="530304"/>
                </a:lnTo>
                <a:lnTo>
                  <a:pt x="199643" y="504697"/>
                </a:lnTo>
                <a:lnTo>
                  <a:pt x="216271" y="466725"/>
                </a:lnTo>
                <a:lnTo>
                  <a:pt x="110743" y="466725"/>
                </a:lnTo>
                <a:lnTo>
                  <a:pt x="102054" y="465726"/>
                </a:lnTo>
                <a:lnTo>
                  <a:pt x="79819" y="426926"/>
                </a:lnTo>
                <a:lnTo>
                  <a:pt x="78104" y="387095"/>
                </a:lnTo>
                <a:lnTo>
                  <a:pt x="78104" y="153288"/>
                </a:lnTo>
                <a:lnTo>
                  <a:pt x="79819" y="113744"/>
                </a:lnTo>
                <a:lnTo>
                  <a:pt x="94853" y="76358"/>
                </a:lnTo>
                <a:lnTo>
                  <a:pt x="110743" y="72135"/>
                </a:lnTo>
                <a:lnTo>
                  <a:pt x="216275" y="72135"/>
                </a:lnTo>
                <a:lnTo>
                  <a:pt x="210571" y="53877"/>
                </a:lnTo>
                <a:lnTo>
                  <a:pt x="199643" y="34162"/>
                </a:lnTo>
                <a:lnTo>
                  <a:pt x="185044" y="19180"/>
                </a:lnTo>
                <a:lnTo>
                  <a:pt x="166385" y="8509"/>
                </a:lnTo>
                <a:lnTo>
                  <a:pt x="143654" y="2123"/>
                </a:lnTo>
                <a:lnTo>
                  <a:pt x="116839" y="0"/>
                </a:lnTo>
                <a:close/>
              </a:path>
              <a:path w="391160" h="539114">
                <a:moveTo>
                  <a:pt x="216275" y="72135"/>
                </a:moveTo>
                <a:lnTo>
                  <a:pt x="113791" y="72135"/>
                </a:lnTo>
                <a:lnTo>
                  <a:pt x="122553" y="73187"/>
                </a:lnTo>
                <a:lnTo>
                  <a:pt x="129778" y="76358"/>
                </a:lnTo>
                <a:lnTo>
                  <a:pt x="144716" y="113744"/>
                </a:lnTo>
                <a:lnTo>
                  <a:pt x="146430" y="153288"/>
                </a:lnTo>
                <a:lnTo>
                  <a:pt x="146430" y="387095"/>
                </a:lnTo>
                <a:lnTo>
                  <a:pt x="144716" y="426926"/>
                </a:lnTo>
                <a:lnTo>
                  <a:pt x="129778" y="462740"/>
                </a:lnTo>
                <a:lnTo>
                  <a:pt x="113791" y="466725"/>
                </a:lnTo>
                <a:lnTo>
                  <a:pt x="216271" y="466725"/>
                </a:lnTo>
                <a:lnTo>
                  <a:pt x="218392" y="459930"/>
                </a:lnTo>
                <a:lnTo>
                  <a:pt x="223093" y="429545"/>
                </a:lnTo>
                <a:lnTo>
                  <a:pt x="224662" y="393826"/>
                </a:lnTo>
                <a:lnTo>
                  <a:pt x="224662" y="144906"/>
                </a:lnTo>
                <a:lnTo>
                  <a:pt x="223093" y="109261"/>
                </a:lnTo>
                <a:lnTo>
                  <a:pt x="218392" y="78914"/>
                </a:lnTo>
                <a:lnTo>
                  <a:pt x="216275" y="72135"/>
                </a:lnTo>
                <a:close/>
              </a:path>
              <a:path w="391160" h="539114">
                <a:moveTo>
                  <a:pt x="391159" y="94868"/>
                </a:moveTo>
                <a:lnTo>
                  <a:pt x="313689" y="94868"/>
                </a:lnTo>
                <a:lnTo>
                  <a:pt x="313689" y="531240"/>
                </a:lnTo>
                <a:lnTo>
                  <a:pt x="391159" y="531240"/>
                </a:lnTo>
                <a:lnTo>
                  <a:pt x="391159" y="94868"/>
                </a:lnTo>
                <a:close/>
              </a:path>
              <a:path w="391160" h="539114">
                <a:moveTo>
                  <a:pt x="391159" y="7619"/>
                </a:moveTo>
                <a:lnTo>
                  <a:pt x="327405" y="7619"/>
                </a:lnTo>
                <a:lnTo>
                  <a:pt x="237108" y="65277"/>
                </a:lnTo>
                <a:lnTo>
                  <a:pt x="268986" y="122935"/>
                </a:lnTo>
                <a:lnTo>
                  <a:pt x="313689" y="94868"/>
                </a:lnTo>
                <a:lnTo>
                  <a:pt x="391159" y="94868"/>
                </a:lnTo>
                <a:lnTo>
                  <a:pt x="391159" y="7619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3B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976" y="270510"/>
            <a:ext cx="8258047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3B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7184" y="879728"/>
            <a:ext cx="8269630" cy="321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55582" y="4875888"/>
            <a:ext cx="172720" cy="15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jpg"/><Relationship Id="rId4" Type="http://schemas.openxmlformats.org/officeDocument/2006/relationships/image" Target="../media/image7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g"/><Relationship Id="rId5" Type="http://schemas.openxmlformats.org/officeDocument/2006/relationships/image" Target="../media/image79.png"/><Relationship Id="rId4" Type="http://schemas.openxmlformats.org/officeDocument/2006/relationships/image" Target="../media/image78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jpg"/><Relationship Id="rId4" Type="http://schemas.openxmlformats.org/officeDocument/2006/relationships/image" Target="../media/image8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435762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150" dirty="0"/>
              <a:t>Discussion</a:t>
            </a:r>
            <a:r>
              <a:rPr spc="-20" dirty="0"/>
              <a:t> </a:t>
            </a:r>
            <a:r>
              <a:rPr spc="135" dirty="0"/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7184" y="879728"/>
            <a:ext cx="5908040" cy="2380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indent="-287020">
              <a:lnSpc>
                <a:spcPct val="100000"/>
              </a:lnSpc>
              <a:spcBef>
                <a:spcPts val="1340"/>
              </a:spcBef>
              <a:buChar char="▪"/>
              <a:tabLst>
                <a:tab pos="307340" algn="l"/>
                <a:tab pos="307975" algn="l"/>
              </a:tabLst>
            </a:pP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Define “Artificial Intelligence”</a:t>
            </a:r>
            <a:r>
              <a:rPr sz="1800" spc="50" dirty="0">
                <a:solidFill>
                  <a:srgbClr val="163A6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63A6C"/>
                </a:solidFill>
                <a:latin typeface="Arial"/>
                <a:cs typeface="Arial"/>
              </a:rPr>
              <a:t>(AI),</a:t>
            </a:r>
            <a:endParaRPr sz="1800" dirty="0">
              <a:latin typeface="Arial"/>
              <a:cs typeface="Arial"/>
            </a:endParaRPr>
          </a:p>
          <a:p>
            <a:pPr marL="6654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“Machine </a:t>
            </a:r>
            <a:r>
              <a:rPr sz="1800" spc="-10" dirty="0">
                <a:solidFill>
                  <a:srgbClr val="163A6C"/>
                </a:solidFill>
                <a:latin typeface="Arial"/>
                <a:cs typeface="Arial"/>
              </a:rPr>
              <a:t>Learning” </a:t>
            </a:r>
            <a:r>
              <a:rPr sz="1800" dirty="0">
                <a:solidFill>
                  <a:srgbClr val="163A6C"/>
                </a:solidFill>
                <a:latin typeface="Arial"/>
                <a:cs typeface="Arial"/>
              </a:rPr>
              <a:t>(ML), </a:t>
            </a: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and “Deep </a:t>
            </a:r>
            <a:r>
              <a:rPr sz="1800" spc="-10" dirty="0">
                <a:solidFill>
                  <a:srgbClr val="163A6C"/>
                </a:solidFill>
                <a:latin typeface="Arial"/>
                <a:cs typeface="Arial"/>
              </a:rPr>
              <a:t>Learning”</a:t>
            </a:r>
            <a:r>
              <a:rPr sz="1800" spc="70" dirty="0">
                <a:solidFill>
                  <a:srgbClr val="163A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(DL)</a:t>
            </a:r>
            <a:endParaRPr sz="1800" dirty="0">
              <a:latin typeface="Arial"/>
              <a:cs typeface="Arial"/>
            </a:endParaRPr>
          </a:p>
          <a:p>
            <a:pPr marL="307340" indent="-287020">
              <a:lnSpc>
                <a:spcPct val="100000"/>
              </a:lnSpc>
              <a:spcBef>
                <a:spcPts val="1080"/>
              </a:spcBef>
              <a:buChar char="▪"/>
              <a:tabLst>
                <a:tab pos="307340" algn="l"/>
                <a:tab pos="307975" algn="l"/>
              </a:tabLst>
            </a:pPr>
            <a:r>
              <a:rPr sz="1800" spc="-10" dirty="0">
                <a:solidFill>
                  <a:srgbClr val="163A6C"/>
                </a:solidFill>
                <a:latin typeface="Arial"/>
                <a:cs typeface="Arial"/>
              </a:rPr>
              <a:t>Explain </a:t>
            </a: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how DL helps solve classical ML</a:t>
            </a:r>
            <a:r>
              <a:rPr sz="1800" spc="100" dirty="0">
                <a:solidFill>
                  <a:srgbClr val="163A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limitations.</a:t>
            </a:r>
            <a:endParaRPr sz="1800" dirty="0">
              <a:latin typeface="Arial"/>
              <a:cs typeface="Arial"/>
            </a:endParaRPr>
          </a:p>
          <a:p>
            <a:pPr marL="307340" indent="-287020">
              <a:lnSpc>
                <a:spcPct val="100000"/>
              </a:lnSpc>
              <a:spcBef>
                <a:spcPts val="1080"/>
              </a:spcBef>
              <a:buChar char="▪"/>
              <a:tabLst>
                <a:tab pos="307340" algn="l"/>
                <a:tab pos="307975" algn="l"/>
              </a:tabLst>
            </a:pPr>
            <a:r>
              <a:rPr lang="en-US" sz="1800" spc="-10" dirty="0">
                <a:solidFill>
                  <a:srgbClr val="003B70"/>
                </a:solidFill>
                <a:latin typeface="Arial"/>
                <a:cs typeface="Arial"/>
              </a:rPr>
              <a:t>Explain the history of AI</a:t>
            </a:r>
            <a:endParaRPr sz="1800" dirty="0">
              <a:latin typeface="Arial"/>
              <a:cs typeface="Arial"/>
            </a:endParaRPr>
          </a:p>
          <a:p>
            <a:pPr marL="307340" indent="-287020">
              <a:lnSpc>
                <a:spcPct val="100000"/>
              </a:lnSpc>
              <a:spcBef>
                <a:spcPts val="1085"/>
              </a:spcBef>
              <a:buChar char="▪"/>
              <a:tabLst>
                <a:tab pos="307340" algn="l"/>
                <a:tab pos="307975" algn="l"/>
              </a:tabLst>
            </a:pP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Differentiate modern </a:t>
            </a:r>
            <a:r>
              <a:rPr sz="1800" dirty="0">
                <a:solidFill>
                  <a:srgbClr val="003B70"/>
                </a:solidFill>
                <a:latin typeface="Arial"/>
                <a:cs typeface="Arial"/>
              </a:rPr>
              <a:t>AI from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prior</a:t>
            </a:r>
            <a:r>
              <a:rPr sz="1800" spc="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AI.</a:t>
            </a:r>
            <a:endParaRPr sz="1800" dirty="0">
              <a:latin typeface="Arial"/>
              <a:cs typeface="Arial"/>
            </a:endParaRPr>
          </a:p>
          <a:p>
            <a:pPr marL="307340" indent="-287020">
              <a:lnSpc>
                <a:spcPct val="100000"/>
              </a:lnSpc>
              <a:spcBef>
                <a:spcPts val="1080"/>
              </a:spcBef>
              <a:buChar char="▪"/>
              <a:tabLst>
                <a:tab pos="307340" algn="l"/>
                <a:tab pos="307975" algn="l"/>
              </a:tabLst>
            </a:pP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Relate sample applications </a:t>
            </a:r>
            <a:r>
              <a:rPr sz="1800" dirty="0">
                <a:solidFill>
                  <a:srgbClr val="003B70"/>
                </a:solidFill>
                <a:latin typeface="Arial"/>
                <a:cs typeface="Arial"/>
              </a:rPr>
              <a:t>of</a:t>
            </a:r>
            <a:r>
              <a:rPr sz="1800" spc="6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AI.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9696" y="781812"/>
            <a:ext cx="3194304" cy="3296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16543" y="4875888"/>
            <a:ext cx="116205" cy="16383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1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5977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Two </a:t>
            </a:r>
            <a:r>
              <a:rPr spc="65" dirty="0"/>
              <a:t>Main </a:t>
            </a:r>
            <a:r>
              <a:rPr spc="200" dirty="0"/>
              <a:t>Types </a:t>
            </a:r>
            <a:r>
              <a:rPr spc="125" dirty="0"/>
              <a:t>of </a:t>
            </a:r>
            <a:r>
              <a:rPr spc="100" dirty="0"/>
              <a:t>Machine</a:t>
            </a:r>
            <a:r>
              <a:rPr spc="-275" dirty="0"/>
              <a:t> </a:t>
            </a:r>
            <a:r>
              <a:rPr spc="150" dirty="0"/>
              <a:t>Learning</a:t>
            </a:r>
          </a:p>
        </p:txBody>
      </p:sp>
      <p:sp>
        <p:nvSpPr>
          <p:cNvPr id="6" name="object 6"/>
          <p:cNvSpPr/>
          <p:nvPr/>
        </p:nvSpPr>
        <p:spPr>
          <a:xfrm>
            <a:off x="2230373" y="1759457"/>
            <a:ext cx="2334895" cy="858519"/>
          </a:xfrm>
          <a:custGeom>
            <a:avLst/>
            <a:gdLst/>
            <a:ahLst/>
            <a:cxnLst/>
            <a:rect l="l" t="t" r="r" b="b"/>
            <a:pathLst>
              <a:path w="2334895" h="858519">
                <a:moveTo>
                  <a:pt x="2206116" y="0"/>
                </a:moveTo>
                <a:lnTo>
                  <a:pt x="128650" y="0"/>
                </a:lnTo>
                <a:lnTo>
                  <a:pt x="78599" y="10118"/>
                </a:lnTo>
                <a:lnTo>
                  <a:pt x="37703" y="37703"/>
                </a:lnTo>
                <a:lnTo>
                  <a:pt x="10118" y="78599"/>
                </a:lnTo>
                <a:lnTo>
                  <a:pt x="0" y="128650"/>
                </a:lnTo>
                <a:lnTo>
                  <a:pt x="0" y="729360"/>
                </a:lnTo>
                <a:lnTo>
                  <a:pt x="10118" y="779412"/>
                </a:lnTo>
                <a:lnTo>
                  <a:pt x="37703" y="820308"/>
                </a:lnTo>
                <a:lnTo>
                  <a:pt x="78599" y="847893"/>
                </a:lnTo>
                <a:lnTo>
                  <a:pt x="128650" y="858011"/>
                </a:lnTo>
                <a:lnTo>
                  <a:pt x="2206116" y="858011"/>
                </a:lnTo>
                <a:lnTo>
                  <a:pt x="2256168" y="847893"/>
                </a:lnTo>
                <a:lnTo>
                  <a:pt x="2297064" y="820308"/>
                </a:lnTo>
                <a:lnTo>
                  <a:pt x="2324649" y="779412"/>
                </a:lnTo>
                <a:lnTo>
                  <a:pt x="2334767" y="729360"/>
                </a:lnTo>
                <a:lnTo>
                  <a:pt x="2334767" y="128650"/>
                </a:lnTo>
                <a:lnTo>
                  <a:pt x="2324649" y="78599"/>
                </a:lnTo>
                <a:lnTo>
                  <a:pt x="2297064" y="37703"/>
                </a:lnTo>
                <a:lnTo>
                  <a:pt x="2256168" y="10118"/>
                </a:lnTo>
                <a:lnTo>
                  <a:pt x="2206116" y="0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0373" y="1759457"/>
            <a:ext cx="2334895" cy="858519"/>
          </a:xfrm>
          <a:custGeom>
            <a:avLst/>
            <a:gdLst/>
            <a:ahLst/>
            <a:cxnLst/>
            <a:rect l="l" t="t" r="r" b="b"/>
            <a:pathLst>
              <a:path w="2334895" h="858519">
                <a:moveTo>
                  <a:pt x="0" y="128650"/>
                </a:moveTo>
                <a:lnTo>
                  <a:pt x="10118" y="78599"/>
                </a:lnTo>
                <a:lnTo>
                  <a:pt x="37703" y="37703"/>
                </a:lnTo>
                <a:lnTo>
                  <a:pt x="78599" y="10118"/>
                </a:lnTo>
                <a:lnTo>
                  <a:pt x="128650" y="0"/>
                </a:lnTo>
                <a:lnTo>
                  <a:pt x="2206116" y="0"/>
                </a:lnTo>
                <a:lnTo>
                  <a:pt x="2256168" y="10118"/>
                </a:lnTo>
                <a:lnTo>
                  <a:pt x="2297064" y="37703"/>
                </a:lnTo>
                <a:lnTo>
                  <a:pt x="2324649" y="78599"/>
                </a:lnTo>
                <a:lnTo>
                  <a:pt x="2334767" y="128650"/>
                </a:lnTo>
                <a:lnTo>
                  <a:pt x="2334767" y="729360"/>
                </a:lnTo>
                <a:lnTo>
                  <a:pt x="2324649" y="779412"/>
                </a:lnTo>
                <a:lnTo>
                  <a:pt x="2297064" y="820308"/>
                </a:lnTo>
                <a:lnTo>
                  <a:pt x="2256168" y="847893"/>
                </a:lnTo>
                <a:lnTo>
                  <a:pt x="2206116" y="858011"/>
                </a:lnTo>
                <a:lnTo>
                  <a:pt x="128650" y="858011"/>
                </a:lnTo>
                <a:lnTo>
                  <a:pt x="78599" y="847893"/>
                </a:lnTo>
                <a:lnTo>
                  <a:pt x="37703" y="820308"/>
                </a:lnTo>
                <a:lnTo>
                  <a:pt x="10118" y="779412"/>
                </a:lnTo>
                <a:lnTo>
                  <a:pt x="0" y="729360"/>
                </a:lnTo>
                <a:lnTo>
                  <a:pt x="0" y="128650"/>
                </a:lnTo>
                <a:close/>
              </a:path>
            </a:pathLst>
          </a:custGeom>
          <a:ln w="19812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20289" y="2022094"/>
            <a:ext cx="2152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800" b="1" spc="6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b="1" spc="75" dirty="0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r>
              <a:rPr sz="1800" b="1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25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927" y="1882267"/>
            <a:ext cx="1224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25" dirty="0">
                <a:solidFill>
                  <a:srgbClr val="006FC0"/>
                </a:solidFill>
                <a:latin typeface="Calibri"/>
                <a:cs typeface="Calibri"/>
              </a:rPr>
              <a:t>Super</a:t>
            </a:r>
            <a:r>
              <a:rPr sz="1800" b="1" spc="130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1800" b="1" spc="8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00" b="1" spc="12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00" b="1" spc="85" dirty="0">
                <a:solidFill>
                  <a:srgbClr val="006FC0"/>
                </a:solidFill>
                <a:latin typeface="Calibri"/>
                <a:cs typeface="Calibri"/>
              </a:rPr>
              <a:t>ed  </a:t>
            </a:r>
            <a:r>
              <a:rPr sz="1800" b="1" spc="114" dirty="0">
                <a:solidFill>
                  <a:srgbClr val="006FC0"/>
                </a:solidFill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927" y="3198952"/>
            <a:ext cx="14973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10" dirty="0">
                <a:solidFill>
                  <a:srgbClr val="0070C5"/>
                </a:solidFill>
                <a:latin typeface="Calibri"/>
                <a:cs typeface="Calibri"/>
              </a:rPr>
              <a:t>Unsupervised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114" dirty="0">
                <a:solidFill>
                  <a:srgbClr val="0070C5"/>
                </a:solidFill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4202" y="1247978"/>
            <a:ext cx="835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b="1" spc="14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00" b="1" spc="60" dirty="0">
                <a:solidFill>
                  <a:srgbClr val="006FC0"/>
                </a:solidFill>
                <a:latin typeface="Calibri"/>
                <a:cs typeface="Calibri"/>
              </a:rPr>
              <a:t>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4089" y="1247978"/>
            <a:ext cx="5181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5" dirty="0">
                <a:solidFill>
                  <a:srgbClr val="006FC0"/>
                </a:solidFill>
                <a:latin typeface="Calibri"/>
                <a:cs typeface="Calibri"/>
              </a:rPr>
              <a:t>Goal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4722" y="1247978"/>
            <a:ext cx="946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45" dirty="0">
                <a:solidFill>
                  <a:srgbClr val="006FC0"/>
                </a:solidFill>
                <a:latin typeface="Calibri"/>
                <a:cs typeface="Calibri"/>
              </a:rPr>
              <a:t>Examp</a:t>
            </a:r>
            <a:r>
              <a:rPr sz="1800" b="1" spc="5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800" b="1" spc="9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30373" y="3076194"/>
            <a:ext cx="2334895" cy="858519"/>
          </a:xfrm>
          <a:custGeom>
            <a:avLst/>
            <a:gdLst/>
            <a:ahLst/>
            <a:cxnLst/>
            <a:rect l="l" t="t" r="r" b="b"/>
            <a:pathLst>
              <a:path w="2334895" h="858520">
                <a:moveTo>
                  <a:pt x="2206116" y="0"/>
                </a:moveTo>
                <a:lnTo>
                  <a:pt x="128650" y="0"/>
                </a:lnTo>
                <a:lnTo>
                  <a:pt x="78599" y="10118"/>
                </a:lnTo>
                <a:lnTo>
                  <a:pt x="37703" y="37703"/>
                </a:lnTo>
                <a:lnTo>
                  <a:pt x="10118" y="78599"/>
                </a:lnTo>
                <a:lnTo>
                  <a:pt x="0" y="128650"/>
                </a:lnTo>
                <a:lnTo>
                  <a:pt x="0" y="729361"/>
                </a:lnTo>
                <a:lnTo>
                  <a:pt x="10118" y="779428"/>
                </a:lnTo>
                <a:lnTo>
                  <a:pt x="37703" y="820323"/>
                </a:lnTo>
                <a:lnTo>
                  <a:pt x="78599" y="847899"/>
                </a:lnTo>
                <a:lnTo>
                  <a:pt x="128650" y="858012"/>
                </a:lnTo>
                <a:lnTo>
                  <a:pt x="2206116" y="858012"/>
                </a:lnTo>
                <a:lnTo>
                  <a:pt x="2256168" y="847899"/>
                </a:lnTo>
                <a:lnTo>
                  <a:pt x="2297064" y="820323"/>
                </a:lnTo>
                <a:lnTo>
                  <a:pt x="2324649" y="779428"/>
                </a:lnTo>
                <a:lnTo>
                  <a:pt x="2334767" y="729361"/>
                </a:lnTo>
                <a:lnTo>
                  <a:pt x="2334767" y="128650"/>
                </a:lnTo>
                <a:lnTo>
                  <a:pt x="2324649" y="78599"/>
                </a:lnTo>
                <a:lnTo>
                  <a:pt x="2297064" y="37703"/>
                </a:lnTo>
                <a:lnTo>
                  <a:pt x="2256168" y="10118"/>
                </a:lnTo>
                <a:lnTo>
                  <a:pt x="2206116" y="0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30373" y="3076194"/>
            <a:ext cx="2334895" cy="858519"/>
          </a:xfrm>
          <a:custGeom>
            <a:avLst/>
            <a:gdLst/>
            <a:ahLst/>
            <a:cxnLst/>
            <a:rect l="l" t="t" r="r" b="b"/>
            <a:pathLst>
              <a:path w="2334895" h="858520">
                <a:moveTo>
                  <a:pt x="0" y="128650"/>
                </a:moveTo>
                <a:lnTo>
                  <a:pt x="10118" y="78599"/>
                </a:lnTo>
                <a:lnTo>
                  <a:pt x="37703" y="37703"/>
                </a:lnTo>
                <a:lnTo>
                  <a:pt x="78599" y="10118"/>
                </a:lnTo>
                <a:lnTo>
                  <a:pt x="128650" y="0"/>
                </a:lnTo>
                <a:lnTo>
                  <a:pt x="2206116" y="0"/>
                </a:lnTo>
                <a:lnTo>
                  <a:pt x="2256168" y="10118"/>
                </a:lnTo>
                <a:lnTo>
                  <a:pt x="2297064" y="37703"/>
                </a:lnTo>
                <a:lnTo>
                  <a:pt x="2324649" y="78599"/>
                </a:lnTo>
                <a:lnTo>
                  <a:pt x="2334767" y="128650"/>
                </a:lnTo>
                <a:lnTo>
                  <a:pt x="2334767" y="729361"/>
                </a:lnTo>
                <a:lnTo>
                  <a:pt x="2324649" y="779428"/>
                </a:lnTo>
                <a:lnTo>
                  <a:pt x="2297064" y="820323"/>
                </a:lnTo>
                <a:lnTo>
                  <a:pt x="2256168" y="847899"/>
                </a:lnTo>
                <a:lnTo>
                  <a:pt x="2206116" y="858012"/>
                </a:lnTo>
                <a:lnTo>
                  <a:pt x="128650" y="858012"/>
                </a:lnTo>
                <a:lnTo>
                  <a:pt x="78599" y="847899"/>
                </a:lnTo>
                <a:lnTo>
                  <a:pt x="37703" y="820323"/>
                </a:lnTo>
                <a:lnTo>
                  <a:pt x="10118" y="779428"/>
                </a:lnTo>
                <a:lnTo>
                  <a:pt x="0" y="729361"/>
                </a:lnTo>
                <a:lnTo>
                  <a:pt x="0" y="128650"/>
                </a:lnTo>
                <a:close/>
              </a:path>
            </a:pathLst>
          </a:custGeom>
          <a:ln w="19812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36698" y="3202051"/>
            <a:ext cx="1719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125" dirty="0">
                <a:solidFill>
                  <a:srgbClr val="FFFFFF"/>
                </a:solidFill>
                <a:latin typeface="Calibri"/>
                <a:cs typeface="Calibri"/>
              </a:rPr>
              <a:t>Does </a:t>
            </a:r>
            <a:r>
              <a:rPr sz="1800" b="1" spc="90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1800" b="1" spc="9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b="1" spc="-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b="1" spc="75" dirty="0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25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08397" y="1759457"/>
            <a:ext cx="1670685" cy="858519"/>
          </a:xfrm>
          <a:custGeom>
            <a:avLst/>
            <a:gdLst/>
            <a:ahLst/>
            <a:cxnLst/>
            <a:rect l="l" t="t" r="r" b="b"/>
            <a:pathLst>
              <a:path w="1670685" h="858519">
                <a:moveTo>
                  <a:pt x="1541652" y="0"/>
                </a:moveTo>
                <a:lnTo>
                  <a:pt x="128650" y="0"/>
                </a:lnTo>
                <a:lnTo>
                  <a:pt x="78599" y="10118"/>
                </a:lnTo>
                <a:lnTo>
                  <a:pt x="37703" y="37703"/>
                </a:lnTo>
                <a:lnTo>
                  <a:pt x="10118" y="78599"/>
                </a:lnTo>
                <a:lnTo>
                  <a:pt x="0" y="128650"/>
                </a:lnTo>
                <a:lnTo>
                  <a:pt x="0" y="729360"/>
                </a:lnTo>
                <a:lnTo>
                  <a:pt x="10118" y="779412"/>
                </a:lnTo>
                <a:lnTo>
                  <a:pt x="37703" y="820308"/>
                </a:lnTo>
                <a:lnTo>
                  <a:pt x="78599" y="847893"/>
                </a:lnTo>
                <a:lnTo>
                  <a:pt x="128650" y="858011"/>
                </a:lnTo>
                <a:lnTo>
                  <a:pt x="1541652" y="858011"/>
                </a:lnTo>
                <a:lnTo>
                  <a:pt x="1591704" y="847893"/>
                </a:lnTo>
                <a:lnTo>
                  <a:pt x="1632600" y="820308"/>
                </a:lnTo>
                <a:lnTo>
                  <a:pt x="1660185" y="779412"/>
                </a:lnTo>
                <a:lnTo>
                  <a:pt x="1670303" y="729360"/>
                </a:lnTo>
                <a:lnTo>
                  <a:pt x="1670303" y="128650"/>
                </a:lnTo>
                <a:lnTo>
                  <a:pt x="1660185" y="78599"/>
                </a:lnTo>
                <a:lnTo>
                  <a:pt x="1632600" y="37703"/>
                </a:lnTo>
                <a:lnTo>
                  <a:pt x="1591704" y="10118"/>
                </a:lnTo>
                <a:lnTo>
                  <a:pt x="1541652" y="0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8397" y="1759457"/>
            <a:ext cx="1670685" cy="858519"/>
          </a:xfrm>
          <a:custGeom>
            <a:avLst/>
            <a:gdLst/>
            <a:ahLst/>
            <a:cxnLst/>
            <a:rect l="l" t="t" r="r" b="b"/>
            <a:pathLst>
              <a:path w="1670685" h="858519">
                <a:moveTo>
                  <a:pt x="0" y="128650"/>
                </a:moveTo>
                <a:lnTo>
                  <a:pt x="10118" y="78599"/>
                </a:lnTo>
                <a:lnTo>
                  <a:pt x="37703" y="37703"/>
                </a:lnTo>
                <a:lnTo>
                  <a:pt x="78599" y="10118"/>
                </a:lnTo>
                <a:lnTo>
                  <a:pt x="128650" y="0"/>
                </a:lnTo>
                <a:lnTo>
                  <a:pt x="1541652" y="0"/>
                </a:lnTo>
                <a:lnTo>
                  <a:pt x="1591704" y="10118"/>
                </a:lnTo>
                <a:lnTo>
                  <a:pt x="1632600" y="37703"/>
                </a:lnTo>
                <a:lnTo>
                  <a:pt x="1660185" y="78599"/>
                </a:lnTo>
                <a:lnTo>
                  <a:pt x="1670303" y="128650"/>
                </a:lnTo>
                <a:lnTo>
                  <a:pt x="1670303" y="729360"/>
                </a:lnTo>
                <a:lnTo>
                  <a:pt x="1660185" y="779412"/>
                </a:lnTo>
                <a:lnTo>
                  <a:pt x="1632600" y="820308"/>
                </a:lnTo>
                <a:lnTo>
                  <a:pt x="1591704" y="847893"/>
                </a:lnTo>
                <a:lnTo>
                  <a:pt x="1541652" y="858011"/>
                </a:lnTo>
                <a:lnTo>
                  <a:pt x="128650" y="858011"/>
                </a:lnTo>
                <a:lnTo>
                  <a:pt x="78599" y="847893"/>
                </a:lnTo>
                <a:lnTo>
                  <a:pt x="37703" y="820308"/>
                </a:lnTo>
                <a:lnTo>
                  <a:pt x="10118" y="779412"/>
                </a:lnTo>
                <a:lnTo>
                  <a:pt x="0" y="729360"/>
                </a:lnTo>
                <a:lnTo>
                  <a:pt x="0" y="128650"/>
                </a:lnTo>
                <a:close/>
              </a:path>
            </a:pathLst>
          </a:custGeom>
          <a:ln w="19811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24425" y="1884933"/>
            <a:ext cx="1237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135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solidFill>
                  <a:srgbClr val="FFFFFF"/>
                </a:solidFill>
                <a:latin typeface="Calibri"/>
                <a:cs typeface="Calibri"/>
              </a:rPr>
              <a:t>Make  </a:t>
            </a:r>
            <a:r>
              <a:rPr sz="1800" b="1" spc="114" dirty="0">
                <a:solidFill>
                  <a:srgbClr val="FFFFFF"/>
                </a:solidFill>
                <a:latin typeface="Calibri"/>
                <a:cs typeface="Calibri"/>
              </a:rPr>
              <a:t>pred</a:t>
            </a:r>
            <a:r>
              <a:rPr sz="1800" b="1" spc="4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80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1800" b="1" spc="114" dirty="0">
                <a:solidFill>
                  <a:srgbClr val="FFFFFF"/>
                </a:solidFill>
                <a:latin typeface="Calibri"/>
                <a:cs typeface="Calibri"/>
              </a:rPr>
              <a:t>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08397" y="3076194"/>
            <a:ext cx="1670685" cy="858519"/>
          </a:xfrm>
          <a:custGeom>
            <a:avLst/>
            <a:gdLst/>
            <a:ahLst/>
            <a:cxnLst/>
            <a:rect l="l" t="t" r="r" b="b"/>
            <a:pathLst>
              <a:path w="1670685" h="858520">
                <a:moveTo>
                  <a:pt x="1541652" y="0"/>
                </a:moveTo>
                <a:lnTo>
                  <a:pt x="128650" y="0"/>
                </a:lnTo>
                <a:lnTo>
                  <a:pt x="78599" y="10118"/>
                </a:lnTo>
                <a:lnTo>
                  <a:pt x="37703" y="37703"/>
                </a:lnTo>
                <a:lnTo>
                  <a:pt x="10118" y="78599"/>
                </a:lnTo>
                <a:lnTo>
                  <a:pt x="0" y="128650"/>
                </a:lnTo>
                <a:lnTo>
                  <a:pt x="0" y="729361"/>
                </a:lnTo>
                <a:lnTo>
                  <a:pt x="10118" y="779428"/>
                </a:lnTo>
                <a:lnTo>
                  <a:pt x="37703" y="820323"/>
                </a:lnTo>
                <a:lnTo>
                  <a:pt x="78599" y="847899"/>
                </a:lnTo>
                <a:lnTo>
                  <a:pt x="128650" y="858012"/>
                </a:lnTo>
                <a:lnTo>
                  <a:pt x="1541652" y="858012"/>
                </a:lnTo>
                <a:lnTo>
                  <a:pt x="1591704" y="847899"/>
                </a:lnTo>
                <a:lnTo>
                  <a:pt x="1632600" y="820323"/>
                </a:lnTo>
                <a:lnTo>
                  <a:pt x="1660185" y="779428"/>
                </a:lnTo>
                <a:lnTo>
                  <a:pt x="1670303" y="729361"/>
                </a:lnTo>
                <a:lnTo>
                  <a:pt x="1670303" y="128650"/>
                </a:lnTo>
                <a:lnTo>
                  <a:pt x="1660185" y="78599"/>
                </a:lnTo>
                <a:lnTo>
                  <a:pt x="1632600" y="37703"/>
                </a:lnTo>
                <a:lnTo>
                  <a:pt x="1591704" y="10118"/>
                </a:lnTo>
                <a:lnTo>
                  <a:pt x="1541652" y="0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8397" y="3076194"/>
            <a:ext cx="1670685" cy="858519"/>
          </a:xfrm>
          <a:custGeom>
            <a:avLst/>
            <a:gdLst/>
            <a:ahLst/>
            <a:cxnLst/>
            <a:rect l="l" t="t" r="r" b="b"/>
            <a:pathLst>
              <a:path w="1670685" h="858520">
                <a:moveTo>
                  <a:pt x="0" y="128650"/>
                </a:moveTo>
                <a:lnTo>
                  <a:pt x="10118" y="78599"/>
                </a:lnTo>
                <a:lnTo>
                  <a:pt x="37703" y="37703"/>
                </a:lnTo>
                <a:lnTo>
                  <a:pt x="78599" y="10118"/>
                </a:lnTo>
                <a:lnTo>
                  <a:pt x="128650" y="0"/>
                </a:lnTo>
                <a:lnTo>
                  <a:pt x="1541652" y="0"/>
                </a:lnTo>
                <a:lnTo>
                  <a:pt x="1591704" y="10118"/>
                </a:lnTo>
                <a:lnTo>
                  <a:pt x="1632600" y="37703"/>
                </a:lnTo>
                <a:lnTo>
                  <a:pt x="1660185" y="78599"/>
                </a:lnTo>
                <a:lnTo>
                  <a:pt x="1670303" y="128650"/>
                </a:lnTo>
                <a:lnTo>
                  <a:pt x="1670303" y="729361"/>
                </a:lnTo>
                <a:lnTo>
                  <a:pt x="1660185" y="779428"/>
                </a:lnTo>
                <a:lnTo>
                  <a:pt x="1632600" y="820323"/>
                </a:lnTo>
                <a:lnTo>
                  <a:pt x="1591704" y="847899"/>
                </a:lnTo>
                <a:lnTo>
                  <a:pt x="1541652" y="858012"/>
                </a:lnTo>
                <a:lnTo>
                  <a:pt x="128650" y="858012"/>
                </a:lnTo>
                <a:lnTo>
                  <a:pt x="78599" y="847899"/>
                </a:lnTo>
                <a:lnTo>
                  <a:pt x="37703" y="820323"/>
                </a:lnTo>
                <a:lnTo>
                  <a:pt x="10118" y="779428"/>
                </a:lnTo>
                <a:lnTo>
                  <a:pt x="0" y="729361"/>
                </a:lnTo>
                <a:lnTo>
                  <a:pt x="0" y="128650"/>
                </a:lnTo>
                <a:close/>
              </a:path>
            </a:pathLst>
          </a:custGeom>
          <a:ln w="19812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82692" y="3202051"/>
            <a:ext cx="1520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13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85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9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b="1" spc="8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8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20433" y="1759457"/>
            <a:ext cx="1670685" cy="858519"/>
          </a:xfrm>
          <a:custGeom>
            <a:avLst/>
            <a:gdLst/>
            <a:ahLst/>
            <a:cxnLst/>
            <a:rect l="l" t="t" r="r" b="b"/>
            <a:pathLst>
              <a:path w="1670684" h="858519">
                <a:moveTo>
                  <a:pt x="1541652" y="0"/>
                </a:moveTo>
                <a:lnTo>
                  <a:pt x="128650" y="0"/>
                </a:lnTo>
                <a:lnTo>
                  <a:pt x="78599" y="10118"/>
                </a:lnTo>
                <a:lnTo>
                  <a:pt x="37703" y="37703"/>
                </a:lnTo>
                <a:lnTo>
                  <a:pt x="10118" y="78599"/>
                </a:lnTo>
                <a:lnTo>
                  <a:pt x="0" y="128650"/>
                </a:lnTo>
                <a:lnTo>
                  <a:pt x="0" y="729360"/>
                </a:lnTo>
                <a:lnTo>
                  <a:pt x="10118" y="779412"/>
                </a:lnTo>
                <a:lnTo>
                  <a:pt x="37703" y="820308"/>
                </a:lnTo>
                <a:lnTo>
                  <a:pt x="78599" y="847893"/>
                </a:lnTo>
                <a:lnTo>
                  <a:pt x="128650" y="858011"/>
                </a:lnTo>
                <a:lnTo>
                  <a:pt x="1541652" y="858011"/>
                </a:lnTo>
                <a:lnTo>
                  <a:pt x="1591704" y="847893"/>
                </a:lnTo>
                <a:lnTo>
                  <a:pt x="1632600" y="820308"/>
                </a:lnTo>
                <a:lnTo>
                  <a:pt x="1660185" y="779412"/>
                </a:lnTo>
                <a:lnTo>
                  <a:pt x="1670304" y="729360"/>
                </a:lnTo>
                <a:lnTo>
                  <a:pt x="1670304" y="128650"/>
                </a:lnTo>
                <a:lnTo>
                  <a:pt x="1660185" y="78599"/>
                </a:lnTo>
                <a:lnTo>
                  <a:pt x="1632600" y="37703"/>
                </a:lnTo>
                <a:lnTo>
                  <a:pt x="1591704" y="10118"/>
                </a:lnTo>
                <a:lnTo>
                  <a:pt x="1541652" y="0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20433" y="1759457"/>
            <a:ext cx="1670685" cy="858519"/>
          </a:xfrm>
          <a:custGeom>
            <a:avLst/>
            <a:gdLst/>
            <a:ahLst/>
            <a:cxnLst/>
            <a:rect l="l" t="t" r="r" b="b"/>
            <a:pathLst>
              <a:path w="1670684" h="858519">
                <a:moveTo>
                  <a:pt x="0" y="128650"/>
                </a:moveTo>
                <a:lnTo>
                  <a:pt x="10118" y="78599"/>
                </a:lnTo>
                <a:lnTo>
                  <a:pt x="37703" y="37703"/>
                </a:lnTo>
                <a:lnTo>
                  <a:pt x="78599" y="10118"/>
                </a:lnTo>
                <a:lnTo>
                  <a:pt x="128650" y="0"/>
                </a:lnTo>
                <a:lnTo>
                  <a:pt x="1541652" y="0"/>
                </a:lnTo>
                <a:lnTo>
                  <a:pt x="1591704" y="10118"/>
                </a:lnTo>
                <a:lnTo>
                  <a:pt x="1632600" y="37703"/>
                </a:lnTo>
                <a:lnTo>
                  <a:pt x="1660185" y="78599"/>
                </a:lnTo>
                <a:lnTo>
                  <a:pt x="1670304" y="128650"/>
                </a:lnTo>
                <a:lnTo>
                  <a:pt x="1670304" y="729360"/>
                </a:lnTo>
                <a:lnTo>
                  <a:pt x="1660185" y="779412"/>
                </a:lnTo>
                <a:lnTo>
                  <a:pt x="1632600" y="820308"/>
                </a:lnTo>
                <a:lnTo>
                  <a:pt x="1591704" y="847893"/>
                </a:lnTo>
                <a:lnTo>
                  <a:pt x="1541652" y="858011"/>
                </a:lnTo>
                <a:lnTo>
                  <a:pt x="128650" y="858011"/>
                </a:lnTo>
                <a:lnTo>
                  <a:pt x="78599" y="847893"/>
                </a:lnTo>
                <a:lnTo>
                  <a:pt x="37703" y="820308"/>
                </a:lnTo>
                <a:lnTo>
                  <a:pt x="10118" y="779412"/>
                </a:lnTo>
                <a:lnTo>
                  <a:pt x="0" y="729360"/>
                </a:lnTo>
                <a:lnTo>
                  <a:pt x="0" y="128650"/>
                </a:lnTo>
                <a:close/>
              </a:path>
            </a:pathLst>
          </a:custGeom>
          <a:ln w="19812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34885" y="1884933"/>
            <a:ext cx="1042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9390">
              <a:lnSpc>
                <a:spcPct val="100000"/>
              </a:lnSpc>
              <a:spcBef>
                <a:spcPts val="100"/>
              </a:spcBef>
            </a:pPr>
            <a:r>
              <a:rPr sz="1800" b="1" spc="110" dirty="0">
                <a:solidFill>
                  <a:srgbClr val="FFFFFF"/>
                </a:solidFill>
                <a:latin typeface="Calibri"/>
                <a:cs typeface="Calibri"/>
              </a:rPr>
              <a:t>Fraud  </a:t>
            </a:r>
            <a:r>
              <a:rPr sz="1800" b="1" spc="90" dirty="0">
                <a:solidFill>
                  <a:srgbClr val="FFFFFF"/>
                </a:solidFill>
                <a:latin typeface="Calibri"/>
                <a:cs typeface="Calibri"/>
              </a:rPr>
              <a:t>detection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20433" y="3076194"/>
            <a:ext cx="1670685" cy="858519"/>
          </a:xfrm>
          <a:custGeom>
            <a:avLst/>
            <a:gdLst/>
            <a:ahLst/>
            <a:cxnLst/>
            <a:rect l="l" t="t" r="r" b="b"/>
            <a:pathLst>
              <a:path w="1670684" h="858520">
                <a:moveTo>
                  <a:pt x="1541652" y="0"/>
                </a:moveTo>
                <a:lnTo>
                  <a:pt x="128650" y="0"/>
                </a:lnTo>
                <a:lnTo>
                  <a:pt x="78599" y="10118"/>
                </a:lnTo>
                <a:lnTo>
                  <a:pt x="37703" y="37703"/>
                </a:lnTo>
                <a:lnTo>
                  <a:pt x="10118" y="78599"/>
                </a:lnTo>
                <a:lnTo>
                  <a:pt x="0" y="128650"/>
                </a:lnTo>
                <a:lnTo>
                  <a:pt x="0" y="729361"/>
                </a:lnTo>
                <a:lnTo>
                  <a:pt x="10118" y="779428"/>
                </a:lnTo>
                <a:lnTo>
                  <a:pt x="37703" y="820323"/>
                </a:lnTo>
                <a:lnTo>
                  <a:pt x="78599" y="847899"/>
                </a:lnTo>
                <a:lnTo>
                  <a:pt x="128650" y="858012"/>
                </a:lnTo>
                <a:lnTo>
                  <a:pt x="1541652" y="858012"/>
                </a:lnTo>
                <a:lnTo>
                  <a:pt x="1591704" y="847899"/>
                </a:lnTo>
                <a:lnTo>
                  <a:pt x="1632600" y="820323"/>
                </a:lnTo>
                <a:lnTo>
                  <a:pt x="1660185" y="779428"/>
                </a:lnTo>
                <a:lnTo>
                  <a:pt x="1670304" y="729361"/>
                </a:lnTo>
                <a:lnTo>
                  <a:pt x="1670304" y="128650"/>
                </a:lnTo>
                <a:lnTo>
                  <a:pt x="1660185" y="78599"/>
                </a:lnTo>
                <a:lnTo>
                  <a:pt x="1632600" y="37703"/>
                </a:lnTo>
                <a:lnTo>
                  <a:pt x="1591704" y="10118"/>
                </a:lnTo>
                <a:lnTo>
                  <a:pt x="1541652" y="0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20433" y="3076194"/>
            <a:ext cx="1670685" cy="858519"/>
          </a:xfrm>
          <a:custGeom>
            <a:avLst/>
            <a:gdLst/>
            <a:ahLst/>
            <a:cxnLst/>
            <a:rect l="l" t="t" r="r" b="b"/>
            <a:pathLst>
              <a:path w="1670684" h="858520">
                <a:moveTo>
                  <a:pt x="0" y="128650"/>
                </a:moveTo>
                <a:lnTo>
                  <a:pt x="10118" y="78599"/>
                </a:lnTo>
                <a:lnTo>
                  <a:pt x="37703" y="37703"/>
                </a:lnTo>
                <a:lnTo>
                  <a:pt x="78599" y="10118"/>
                </a:lnTo>
                <a:lnTo>
                  <a:pt x="128650" y="0"/>
                </a:lnTo>
                <a:lnTo>
                  <a:pt x="1541652" y="0"/>
                </a:lnTo>
                <a:lnTo>
                  <a:pt x="1591704" y="10118"/>
                </a:lnTo>
                <a:lnTo>
                  <a:pt x="1632600" y="37703"/>
                </a:lnTo>
                <a:lnTo>
                  <a:pt x="1660185" y="78599"/>
                </a:lnTo>
                <a:lnTo>
                  <a:pt x="1670304" y="128650"/>
                </a:lnTo>
                <a:lnTo>
                  <a:pt x="1670304" y="729361"/>
                </a:lnTo>
                <a:lnTo>
                  <a:pt x="1660185" y="779428"/>
                </a:lnTo>
                <a:lnTo>
                  <a:pt x="1632600" y="820323"/>
                </a:lnTo>
                <a:lnTo>
                  <a:pt x="1591704" y="847899"/>
                </a:lnTo>
                <a:lnTo>
                  <a:pt x="1541652" y="858012"/>
                </a:lnTo>
                <a:lnTo>
                  <a:pt x="128650" y="858012"/>
                </a:lnTo>
                <a:lnTo>
                  <a:pt x="78599" y="847899"/>
                </a:lnTo>
                <a:lnTo>
                  <a:pt x="37703" y="820323"/>
                </a:lnTo>
                <a:lnTo>
                  <a:pt x="10118" y="779428"/>
                </a:lnTo>
                <a:lnTo>
                  <a:pt x="0" y="729361"/>
                </a:lnTo>
                <a:lnTo>
                  <a:pt x="0" y="128650"/>
                </a:lnTo>
                <a:close/>
              </a:path>
            </a:pathLst>
          </a:custGeom>
          <a:ln w="19812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09333" y="3202051"/>
            <a:ext cx="1493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1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1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1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11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90" dirty="0">
                <a:solidFill>
                  <a:srgbClr val="FFFFFF"/>
                </a:solidFill>
                <a:latin typeface="Calibri"/>
                <a:cs typeface="Calibri"/>
              </a:rPr>
              <a:t>mentation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55582" y="4875888"/>
            <a:ext cx="173990" cy="15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10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7071" y="1705355"/>
            <a:ext cx="4108704" cy="2555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4330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Machine </a:t>
            </a:r>
            <a:r>
              <a:rPr spc="150" dirty="0"/>
              <a:t>Learning</a:t>
            </a:r>
            <a:r>
              <a:rPr spc="15" dirty="0"/>
              <a:t> </a:t>
            </a:r>
            <a:r>
              <a:rPr spc="165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55582" y="4875888"/>
            <a:ext cx="173990" cy="15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11</a:t>
            </a:fld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976" y="1085468"/>
            <a:ext cx="6928484" cy="26981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72720" indent="-160020">
              <a:lnSpc>
                <a:spcPct val="100000"/>
              </a:lnSpc>
              <a:spcBef>
                <a:spcPts val="1180"/>
              </a:spcBef>
              <a:buChar char="•"/>
              <a:tabLst>
                <a:tab pos="172720" algn="l"/>
              </a:tabLst>
            </a:pPr>
            <a:r>
              <a:rPr sz="1800" spc="-5" dirty="0">
                <a:solidFill>
                  <a:srgbClr val="153A6C"/>
                </a:solidFill>
                <a:latin typeface="Arial"/>
                <a:cs typeface="Arial"/>
              </a:rPr>
              <a:t>Suppose </a:t>
            </a:r>
            <a:r>
              <a:rPr sz="1800" spc="-10" dirty="0">
                <a:solidFill>
                  <a:srgbClr val="153A6C"/>
                </a:solidFill>
                <a:latin typeface="Arial"/>
                <a:cs typeface="Arial"/>
              </a:rPr>
              <a:t>you wanted </a:t>
            </a:r>
            <a:r>
              <a:rPr sz="1800" dirty="0">
                <a:solidFill>
                  <a:srgbClr val="153A6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53A6C"/>
                </a:solidFill>
                <a:latin typeface="Arial"/>
                <a:cs typeface="Arial"/>
              </a:rPr>
              <a:t>identify fraudulent credit card</a:t>
            </a:r>
            <a:r>
              <a:rPr sz="1800" spc="185" dirty="0">
                <a:solidFill>
                  <a:srgbClr val="153A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53A6C"/>
                </a:solidFill>
                <a:latin typeface="Arial"/>
                <a:cs typeface="Arial"/>
              </a:rPr>
              <a:t>transactions.</a:t>
            </a:r>
            <a:endParaRPr sz="180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1080"/>
              </a:spcBef>
              <a:buChar char="•"/>
              <a:tabLst>
                <a:tab pos="172720" algn="l"/>
              </a:tabLst>
            </a:pPr>
            <a:r>
              <a:rPr sz="1800" spc="-5" dirty="0">
                <a:solidFill>
                  <a:srgbClr val="153A6C"/>
                </a:solidFill>
                <a:latin typeface="Arial"/>
                <a:cs typeface="Arial"/>
              </a:rPr>
              <a:t>You could define features </a:t>
            </a:r>
            <a:r>
              <a:rPr sz="1800" dirty="0">
                <a:solidFill>
                  <a:srgbClr val="153A6C"/>
                </a:solidFill>
                <a:latin typeface="Arial"/>
                <a:cs typeface="Arial"/>
              </a:rPr>
              <a:t>to</a:t>
            </a:r>
            <a:r>
              <a:rPr sz="1800" spc="25" dirty="0">
                <a:solidFill>
                  <a:srgbClr val="153A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53A6C"/>
                </a:solidFill>
                <a:latin typeface="Arial"/>
                <a:cs typeface="Arial"/>
              </a:rPr>
              <a:t>be:</a:t>
            </a:r>
            <a:endParaRPr sz="1800">
              <a:latin typeface="Arial"/>
              <a:cs typeface="Arial"/>
            </a:endParaRPr>
          </a:p>
          <a:p>
            <a:pPr marL="553720" lvl="1" indent="-160020">
              <a:lnSpc>
                <a:spcPct val="100000"/>
              </a:lnSpc>
              <a:spcBef>
                <a:spcPts val="395"/>
              </a:spcBef>
              <a:buChar char="•"/>
              <a:tabLst>
                <a:tab pos="553720" algn="l"/>
              </a:tabLst>
            </a:pPr>
            <a:r>
              <a:rPr sz="1800" spc="-5" dirty="0">
                <a:solidFill>
                  <a:srgbClr val="153A6C"/>
                </a:solidFill>
                <a:latin typeface="Arial"/>
                <a:cs typeface="Arial"/>
              </a:rPr>
              <a:t>Transaction</a:t>
            </a:r>
            <a:r>
              <a:rPr sz="1800" spc="-10" dirty="0">
                <a:solidFill>
                  <a:srgbClr val="153A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53A6C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553720" lvl="1" indent="-160020">
              <a:lnSpc>
                <a:spcPct val="100000"/>
              </a:lnSpc>
              <a:spcBef>
                <a:spcPts val="5"/>
              </a:spcBef>
              <a:buChar char="•"/>
              <a:tabLst>
                <a:tab pos="553720" algn="l"/>
              </a:tabLst>
            </a:pPr>
            <a:r>
              <a:rPr sz="1800" spc="-5" dirty="0">
                <a:solidFill>
                  <a:srgbClr val="153A6C"/>
                </a:solidFill>
                <a:latin typeface="Arial"/>
                <a:cs typeface="Arial"/>
              </a:rPr>
              <a:t>Transaction</a:t>
            </a:r>
            <a:r>
              <a:rPr sz="1800" spc="-50" dirty="0">
                <a:solidFill>
                  <a:srgbClr val="153A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53A6C"/>
                </a:solidFill>
                <a:latin typeface="Arial"/>
                <a:cs typeface="Arial"/>
              </a:rPr>
              <a:t>amount</a:t>
            </a:r>
            <a:endParaRPr sz="1800">
              <a:latin typeface="Arial"/>
              <a:cs typeface="Arial"/>
            </a:endParaRPr>
          </a:p>
          <a:p>
            <a:pPr marL="553720" lvl="1" indent="-160020">
              <a:lnSpc>
                <a:spcPct val="100000"/>
              </a:lnSpc>
              <a:buChar char="•"/>
              <a:tabLst>
                <a:tab pos="553720" algn="l"/>
              </a:tabLst>
            </a:pPr>
            <a:r>
              <a:rPr sz="1800" spc="-5" dirty="0">
                <a:solidFill>
                  <a:srgbClr val="153A6C"/>
                </a:solidFill>
                <a:latin typeface="Arial"/>
                <a:cs typeface="Arial"/>
              </a:rPr>
              <a:t>Transaction</a:t>
            </a:r>
            <a:r>
              <a:rPr sz="1800" spc="-40" dirty="0">
                <a:solidFill>
                  <a:srgbClr val="153A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53A6C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  <a:p>
            <a:pPr marL="553720" lvl="1" indent="-160020">
              <a:lnSpc>
                <a:spcPct val="100000"/>
              </a:lnSpc>
              <a:buChar char="•"/>
              <a:tabLst>
                <a:tab pos="553720" algn="l"/>
              </a:tabLst>
            </a:pPr>
            <a:r>
              <a:rPr sz="1800" spc="-5" dirty="0">
                <a:solidFill>
                  <a:srgbClr val="153A6C"/>
                </a:solidFill>
                <a:latin typeface="Arial"/>
                <a:cs typeface="Arial"/>
              </a:rPr>
              <a:t>Category </a:t>
            </a:r>
            <a:r>
              <a:rPr sz="1800" dirty="0">
                <a:solidFill>
                  <a:srgbClr val="153A6C"/>
                </a:solidFill>
                <a:latin typeface="Arial"/>
                <a:cs typeface="Arial"/>
              </a:rPr>
              <a:t>of</a:t>
            </a:r>
            <a:r>
              <a:rPr sz="1800" spc="5" dirty="0">
                <a:solidFill>
                  <a:srgbClr val="153A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53A6C"/>
                </a:solidFill>
                <a:latin typeface="Arial"/>
                <a:cs typeface="Arial"/>
              </a:rPr>
              <a:t>purchase</a:t>
            </a:r>
            <a:endParaRPr sz="1800">
              <a:latin typeface="Arial"/>
              <a:cs typeface="Arial"/>
            </a:endParaRPr>
          </a:p>
          <a:p>
            <a:pPr marL="172720" marR="2847975" indent="-160020">
              <a:lnSpc>
                <a:spcPct val="100000"/>
              </a:lnSpc>
              <a:spcBef>
                <a:spcPts val="1200"/>
              </a:spcBef>
              <a:buChar char="•"/>
              <a:tabLst>
                <a:tab pos="172720" algn="l"/>
              </a:tabLst>
            </a:pPr>
            <a:r>
              <a:rPr sz="1800" dirty="0">
                <a:solidFill>
                  <a:srgbClr val="153A6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53A6C"/>
                </a:solidFill>
                <a:latin typeface="Arial"/>
                <a:cs typeface="Arial"/>
              </a:rPr>
              <a:t>algorithm could learn </a:t>
            </a:r>
            <a:r>
              <a:rPr sz="1800" spc="-15" dirty="0">
                <a:solidFill>
                  <a:srgbClr val="153A6C"/>
                </a:solidFill>
                <a:latin typeface="Arial"/>
                <a:cs typeface="Arial"/>
              </a:rPr>
              <a:t>what </a:t>
            </a:r>
            <a:r>
              <a:rPr sz="1800" spc="-5" dirty="0">
                <a:solidFill>
                  <a:srgbClr val="153A6C"/>
                </a:solidFill>
                <a:latin typeface="Arial"/>
                <a:cs typeface="Arial"/>
              </a:rPr>
              <a:t>feature  combinations suggest unusual</a:t>
            </a:r>
            <a:r>
              <a:rPr sz="1800" spc="20" dirty="0">
                <a:solidFill>
                  <a:srgbClr val="153A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53A6C"/>
                </a:solidFill>
                <a:latin typeface="Arial"/>
                <a:cs typeface="Arial"/>
              </a:rPr>
              <a:t>activity.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4726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Machine </a:t>
            </a:r>
            <a:r>
              <a:rPr spc="150" dirty="0"/>
              <a:t>Learning</a:t>
            </a:r>
            <a:r>
              <a:rPr spc="-20" dirty="0"/>
              <a:t> </a:t>
            </a:r>
            <a:r>
              <a:rPr spc="125" dirty="0"/>
              <a:t>Limitations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2976" y="1209547"/>
            <a:ext cx="44786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marR="240665" indent="-160020">
              <a:lnSpc>
                <a:spcPct val="100000"/>
              </a:lnSpc>
              <a:spcBef>
                <a:spcPts val="100"/>
              </a:spcBef>
              <a:buChar char="•"/>
              <a:tabLst>
                <a:tab pos="172720" algn="l"/>
              </a:tabLst>
            </a:pPr>
            <a:r>
              <a:rPr sz="1800" spc="135" dirty="0">
                <a:solidFill>
                  <a:srgbClr val="153A6C"/>
                </a:solidFill>
                <a:latin typeface="Calibri"/>
                <a:cs typeface="Calibri"/>
              </a:rPr>
              <a:t>Suppose </a:t>
            </a:r>
            <a:r>
              <a:rPr sz="1800" spc="95" dirty="0">
                <a:solidFill>
                  <a:srgbClr val="153A6C"/>
                </a:solidFill>
                <a:latin typeface="Calibri"/>
                <a:cs typeface="Calibri"/>
              </a:rPr>
              <a:t>you </a:t>
            </a:r>
            <a:r>
              <a:rPr sz="1800" spc="75" dirty="0">
                <a:solidFill>
                  <a:srgbClr val="153A6C"/>
                </a:solidFill>
                <a:latin typeface="Calibri"/>
                <a:cs typeface="Calibri"/>
              </a:rPr>
              <a:t>wanted </a:t>
            </a:r>
            <a:r>
              <a:rPr sz="1800" spc="65" dirty="0">
                <a:solidFill>
                  <a:srgbClr val="153A6C"/>
                </a:solidFill>
                <a:latin typeface="Calibri"/>
                <a:cs typeface="Calibri"/>
              </a:rPr>
              <a:t>to </a:t>
            </a:r>
            <a:r>
              <a:rPr sz="1800" spc="80" dirty="0">
                <a:solidFill>
                  <a:srgbClr val="153A6C"/>
                </a:solidFill>
                <a:latin typeface="Calibri"/>
                <a:cs typeface="Calibri"/>
              </a:rPr>
              <a:t>determine</a:t>
            </a:r>
            <a:r>
              <a:rPr sz="1800" spc="-254" dirty="0">
                <a:solidFill>
                  <a:srgbClr val="153A6C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153A6C"/>
                </a:solidFill>
                <a:latin typeface="Calibri"/>
                <a:cs typeface="Calibri"/>
              </a:rPr>
              <a:t>if </a:t>
            </a:r>
            <a:r>
              <a:rPr sz="1800" spc="90" dirty="0">
                <a:solidFill>
                  <a:srgbClr val="153A6C"/>
                </a:solidFill>
                <a:latin typeface="Calibri"/>
                <a:cs typeface="Calibri"/>
              </a:rPr>
              <a:t>an  image </a:t>
            </a:r>
            <a:r>
              <a:rPr sz="1800" spc="80" dirty="0">
                <a:solidFill>
                  <a:srgbClr val="153A6C"/>
                </a:solidFill>
                <a:latin typeface="Calibri"/>
                <a:cs typeface="Calibri"/>
              </a:rPr>
              <a:t>is </a:t>
            </a:r>
            <a:r>
              <a:rPr sz="1800" spc="75" dirty="0">
                <a:solidFill>
                  <a:srgbClr val="153A6C"/>
                </a:solidFill>
                <a:latin typeface="Calibri"/>
                <a:cs typeface="Calibri"/>
              </a:rPr>
              <a:t>of </a:t>
            </a:r>
            <a:r>
              <a:rPr sz="1800" spc="70" dirty="0">
                <a:solidFill>
                  <a:srgbClr val="153A6C"/>
                </a:solidFill>
                <a:latin typeface="Calibri"/>
                <a:cs typeface="Calibri"/>
              </a:rPr>
              <a:t>a </a:t>
            </a:r>
            <a:r>
              <a:rPr sz="1800" spc="65" dirty="0">
                <a:solidFill>
                  <a:srgbClr val="153A6C"/>
                </a:solidFill>
                <a:latin typeface="Calibri"/>
                <a:cs typeface="Calibri"/>
              </a:rPr>
              <a:t>cat </a:t>
            </a:r>
            <a:r>
              <a:rPr sz="1800" spc="70" dirty="0">
                <a:solidFill>
                  <a:srgbClr val="153A6C"/>
                </a:solidFill>
                <a:latin typeface="Calibri"/>
                <a:cs typeface="Calibri"/>
              </a:rPr>
              <a:t>or a</a:t>
            </a:r>
            <a:r>
              <a:rPr sz="1800" spc="-235" dirty="0">
                <a:solidFill>
                  <a:srgbClr val="153A6C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153A6C"/>
                </a:solidFill>
                <a:latin typeface="Calibri"/>
                <a:cs typeface="Calibri"/>
              </a:rPr>
              <a:t>dog.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53A6C"/>
              </a:buClr>
              <a:buFont typeface="Calibri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72720" indent="-160020">
              <a:lnSpc>
                <a:spcPct val="100000"/>
              </a:lnSpc>
              <a:spcBef>
                <a:spcPts val="5"/>
              </a:spcBef>
              <a:buChar char="•"/>
              <a:tabLst>
                <a:tab pos="172720" algn="l"/>
              </a:tabLst>
            </a:pPr>
            <a:r>
              <a:rPr sz="1800" spc="80" dirty="0">
                <a:solidFill>
                  <a:srgbClr val="153A6C"/>
                </a:solidFill>
                <a:latin typeface="Calibri"/>
                <a:cs typeface="Calibri"/>
              </a:rPr>
              <a:t>What </a:t>
            </a:r>
            <a:r>
              <a:rPr sz="1800" spc="70" dirty="0">
                <a:solidFill>
                  <a:srgbClr val="153A6C"/>
                </a:solidFill>
                <a:latin typeface="Calibri"/>
                <a:cs typeface="Calibri"/>
              </a:rPr>
              <a:t>features </a:t>
            </a:r>
            <a:r>
              <a:rPr sz="1800" spc="95" dirty="0">
                <a:solidFill>
                  <a:srgbClr val="153A6C"/>
                </a:solidFill>
                <a:latin typeface="Calibri"/>
                <a:cs typeface="Calibri"/>
              </a:rPr>
              <a:t>would you</a:t>
            </a:r>
            <a:r>
              <a:rPr sz="1800" spc="-130" dirty="0">
                <a:solidFill>
                  <a:srgbClr val="153A6C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153A6C"/>
                </a:solidFill>
                <a:latin typeface="Calibri"/>
                <a:cs typeface="Calibri"/>
              </a:rPr>
              <a:t>use?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53A6C"/>
              </a:buClr>
              <a:buFont typeface="Calibri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72720" indent="-160020">
              <a:lnSpc>
                <a:spcPct val="100000"/>
              </a:lnSpc>
              <a:buChar char="•"/>
              <a:tabLst>
                <a:tab pos="172720" algn="l"/>
              </a:tabLst>
            </a:pPr>
            <a:r>
              <a:rPr sz="1800" spc="120" dirty="0">
                <a:solidFill>
                  <a:srgbClr val="153A6C"/>
                </a:solidFill>
                <a:latin typeface="Calibri"/>
                <a:cs typeface="Calibri"/>
              </a:rPr>
              <a:t>This</a:t>
            </a:r>
            <a:r>
              <a:rPr sz="1800" spc="20" dirty="0">
                <a:solidFill>
                  <a:srgbClr val="153A6C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153A6C"/>
                </a:solidFill>
                <a:latin typeface="Calibri"/>
                <a:cs typeface="Calibri"/>
              </a:rPr>
              <a:t>is</a:t>
            </a:r>
            <a:r>
              <a:rPr sz="1800" spc="25" dirty="0">
                <a:solidFill>
                  <a:srgbClr val="153A6C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153A6C"/>
                </a:solidFill>
                <a:latin typeface="Calibri"/>
                <a:cs typeface="Calibri"/>
              </a:rPr>
              <a:t>where</a:t>
            </a:r>
            <a:r>
              <a:rPr sz="1800" spc="45" dirty="0">
                <a:solidFill>
                  <a:srgbClr val="153A6C"/>
                </a:solidFill>
                <a:latin typeface="Calibri"/>
                <a:cs typeface="Calibri"/>
              </a:rPr>
              <a:t> </a:t>
            </a:r>
            <a:r>
              <a:rPr sz="1800" b="1" spc="114" dirty="0">
                <a:solidFill>
                  <a:srgbClr val="153A6C"/>
                </a:solidFill>
                <a:latin typeface="Calibri"/>
                <a:cs typeface="Calibri"/>
              </a:rPr>
              <a:t>Deep</a:t>
            </a:r>
            <a:r>
              <a:rPr sz="1800" b="1" spc="30" dirty="0">
                <a:solidFill>
                  <a:srgbClr val="153A6C"/>
                </a:solidFill>
                <a:latin typeface="Calibri"/>
                <a:cs typeface="Calibri"/>
              </a:rPr>
              <a:t> </a:t>
            </a:r>
            <a:r>
              <a:rPr sz="1800" b="1" spc="114" dirty="0">
                <a:solidFill>
                  <a:srgbClr val="153A6C"/>
                </a:solidFill>
                <a:latin typeface="Calibri"/>
                <a:cs typeface="Calibri"/>
              </a:rPr>
              <a:t>Learning</a:t>
            </a:r>
            <a:r>
              <a:rPr sz="1800" b="1" spc="30" dirty="0">
                <a:solidFill>
                  <a:srgbClr val="153A6C"/>
                </a:solidFill>
                <a:latin typeface="Calibri"/>
                <a:cs typeface="Calibri"/>
              </a:rPr>
              <a:t> </a:t>
            </a:r>
            <a:r>
              <a:rPr sz="1800" spc="95" dirty="0">
                <a:solidFill>
                  <a:srgbClr val="153A6C"/>
                </a:solidFill>
                <a:latin typeface="Calibri"/>
                <a:cs typeface="Calibri"/>
              </a:rPr>
              <a:t>can</a:t>
            </a:r>
            <a:r>
              <a:rPr sz="1800" spc="30" dirty="0">
                <a:solidFill>
                  <a:srgbClr val="153A6C"/>
                </a:solidFill>
                <a:latin typeface="Calibri"/>
                <a:cs typeface="Calibri"/>
              </a:rPr>
              <a:t> </a:t>
            </a:r>
            <a:r>
              <a:rPr sz="1800" spc="110" dirty="0">
                <a:solidFill>
                  <a:srgbClr val="153A6C"/>
                </a:solidFill>
                <a:latin typeface="Calibri"/>
                <a:cs typeface="Calibri"/>
              </a:rPr>
              <a:t>come</a:t>
            </a:r>
            <a:r>
              <a:rPr sz="1800" spc="30" dirty="0">
                <a:solidFill>
                  <a:srgbClr val="153A6C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153A6C"/>
                </a:solidFill>
                <a:latin typeface="Calibri"/>
                <a:cs typeface="Calibri"/>
              </a:rPr>
              <a:t>in.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8670" y="4245051"/>
            <a:ext cx="2435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3B70"/>
                </a:solidFill>
                <a:latin typeface="Arial"/>
                <a:cs typeface="Arial"/>
              </a:rPr>
              <a:t>Dog and cat</a:t>
            </a:r>
            <a:r>
              <a:rPr sz="1800" i="1" spc="-4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3B70"/>
                </a:solidFill>
                <a:latin typeface="Arial"/>
                <a:cs typeface="Arial"/>
              </a:rPr>
              <a:t>recognition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57315" y="803148"/>
            <a:ext cx="2257043" cy="3386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5582" y="4875888"/>
            <a:ext cx="173990" cy="15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12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2353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Deep</a:t>
            </a:r>
            <a:r>
              <a:rPr spc="-25" dirty="0"/>
              <a:t> </a:t>
            </a:r>
            <a:r>
              <a:rPr spc="150" dirty="0"/>
              <a:t>Learning</a:t>
            </a:r>
          </a:p>
        </p:txBody>
      </p:sp>
      <p:sp>
        <p:nvSpPr>
          <p:cNvPr id="6" name="object 6"/>
          <p:cNvSpPr/>
          <p:nvPr/>
        </p:nvSpPr>
        <p:spPr>
          <a:xfrm>
            <a:off x="4093464" y="309372"/>
            <a:ext cx="4591812" cy="445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2976" y="1184909"/>
            <a:ext cx="386270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2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“Machine learning that involves using  </a:t>
            </a:r>
            <a:r>
              <a:rPr sz="1800" dirty="0">
                <a:solidFill>
                  <a:srgbClr val="003B70"/>
                </a:solidFill>
                <a:latin typeface="Arial"/>
                <a:cs typeface="Arial"/>
              </a:rPr>
              <a:t>very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complicated models called “deep  neural networks”."</a:t>
            </a:r>
            <a:r>
              <a:rPr sz="1800" spc="5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(Intel)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003B70"/>
                </a:solidFill>
                <a:latin typeface="Arial"/>
                <a:cs typeface="Arial"/>
              </a:rPr>
              <a:t>Models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determine </a:t>
            </a:r>
            <a:r>
              <a:rPr sz="1800" dirty="0">
                <a:solidFill>
                  <a:srgbClr val="003B70"/>
                </a:solidFill>
                <a:latin typeface="Arial"/>
                <a:cs typeface="Arial"/>
              </a:rPr>
              <a:t>best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representation  </a:t>
            </a:r>
            <a:r>
              <a:rPr sz="1800" dirty="0">
                <a:solidFill>
                  <a:srgbClr val="003B7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original data; in classic machine  learning, humans </a:t>
            </a:r>
            <a:r>
              <a:rPr sz="1800" dirty="0">
                <a:solidFill>
                  <a:srgbClr val="003B70"/>
                </a:solidFill>
                <a:latin typeface="Arial"/>
                <a:cs typeface="Arial"/>
              </a:rPr>
              <a:t>must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do</a:t>
            </a:r>
            <a:r>
              <a:rPr sz="1800" spc="2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B70"/>
                </a:solidFill>
                <a:latin typeface="Arial"/>
                <a:cs typeface="Arial"/>
              </a:rPr>
              <a:t>this.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5582" y="4875888"/>
            <a:ext cx="173990" cy="15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13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0688" y="2819400"/>
            <a:ext cx="3590925" cy="1690370"/>
          </a:xfrm>
          <a:custGeom>
            <a:avLst/>
            <a:gdLst/>
            <a:ahLst/>
            <a:cxnLst/>
            <a:rect l="l" t="t" r="r" b="b"/>
            <a:pathLst>
              <a:path w="3590925" h="1690370">
                <a:moveTo>
                  <a:pt x="0" y="39497"/>
                </a:moveTo>
                <a:lnTo>
                  <a:pt x="3099" y="24110"/>
                </a:lnTo>
                <a:lnTo>
                  <a:pt x="11556" y="11556"/>
                </a:lnTo>
                <a:lnTo>
                  <a:pt x="24110" y="3099"/>
                </a:lnTo>
                <a:lnTo>
                  <a:pt x="39497" y="0"/>
                </a:lnTo>
                <a:lnTo>
                  <a:pt x="3551046" y="0"/>
                </a:lnTo>
                <a:lnTo>
                  <a:pt x="3566433" y="3099"/>
                </a:lnTo>
                <a:lnTo>
                  <a:pt x="3578987" y="11556"/>
                </a:lnTo>
                <a:lnTo>
                  <a:pt x="3587444" y="24110"/>
                </a:lnTo>
                <a:lnTo>
                  <a:pt x="3590543" y="39497"/>
                </a:lnTo>
                <a:lnTo>
                  <a:pt x="3590543" y="1650657"/>
                </a:lnTo>
                <a:lnTo>
                  <a:pt x="3587444" y="1666016"/>
                </a:lnTo>
                <a:lnTo>
                  <a:pt x="3578986" y="1678559"/>
                </a:lnTo>
                <a:lnTo>
                  <a:pt x="3566433" y="1687015"/>
                </a:lnTo>
                <a:lnTo>
                  <a:pt x="3551046" y="1690115"/>
                </a:lnTo>
                <a:lnTo>
                  <a:pt x="39497" y="1690115"/>
                </a:lnTo>
                <a:lnTo>
                  <a:pt x="24110" y="1687015"/>
                </a:lnTo>
                <a:lnTo>
                  <a:pt x="11557" y="1678558"/>
                </a:lnTo>
                <a:lnTo>
                  <a:pt x="3099" y="1666016"/>
                </a:lnTo>
                <a:lnTo>
                  <a:pt x="0" y="1650657"/>
                </a:lnTo>
                <a:lnTo>
                  <a:pt x="0" y="39497"/>
                </a:lnTo>
                <a:close/>
              </a:path>
            </a:pathLst>
          </a:custGeom>
          <a:ln w="9144">
            <a:solidFill>
              <a:srgbClr val="00AD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6855" y="2819400"/>
            <a:ext cx="1473835" cy="1690370"/>
          </a:xfrm>
          <a:custGeom>
            <a:avLst/>
            <a:gdLst/>
            <a:ahLst/>
            <a:cxnLst/>
            <a:rect l="l" t="t" r="r" b="b"/>
            <a:pathLst>
              <a:path w="1473835" h="1690370">
                <a:moveTo>
                  <a:pt x="0" y="34670"/>
                </a:moveTo>
                <a:lnTo>
                  <a:pt x="2720" y="21163"/>
                </a:lnTo>
                <a:lnTo>
                  <a:pt x="10144" y="10144"/>
                </a:lnTo>
                <a:lnTo>
                  <a:pt x="21163" y="2720"/>
                </a:lnTo>
                <a:lnTo>
                  <a:pt x="34670" y="0"/>
                </a:lnTo>
                <a:lnTo>
                  <a:pt x="1439036" y="0"/>
                </a:lnTo>
                <a:lnTo>
                  <a:pt x="1452544" y="2720"/>
                </a:lnTo>
                <a:lnTo>
                  <a:pt x="1463563" y="10144"/>
                </a:lnTo>
                <a:lnTo>
                  <a:pt x="1470987" y="21163"/>
                </a:lnTo>
                <a:lnTo>
                  <a:pt x="1473708" y="34670"/>
                </a:lnTo>
                <a:lnTo>
                  <a:pt x="1473708" y="1655445"/>
                </a:lnTo>
                <a:lnTo>
                  <a:pt x="1470987" y="1668941"/>
                </a:lnTo>
                <a:lnTo>
                  <a:pt x="1463563" y="1679962"/>
                </a:lnTo>
                <a:lnTo>
                  <a:pt x="1452544" y="1687391"/>
                </a:lnTo>
                <a:lnTo>
                  <a:pt x="1439036" y="1690115"/>
                </a:lnTo>
                <a:lnTo>
                  <a:pt x="34670" y="1690115"/>
                </a:lnTo>
                <a:lnTo>
                  <a:pt x="21163" y="1687391"/>
                </a:lnTo>
                <a:lnTo>
                  <a:pt x="10144" y="1679962"/>
                </a:lnTo>
                <a:lnTo>
                  <a:pt x="2720" y="1668941"/>
                </a:lnTo>
                <a:lnTo>
                  <a:pt x="0" y="1655445"/>
                </a:lnTo>
                <a:lnTo>
                  <a:pt x="0" y="34670"/>
                </a:lnTo>
                <a:close/>
              </a:path>
            </a:pathLst>
          </a:custGeom>
          <a:ln w="9144">
            <a:solidFill>
              <a:srgbClr val="00AD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6772" y="2951988"/>
            <a:ext cx="1322831" cy="1424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60647" y="3483864"/>
            <a:ext cx="420624" cy="4434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2440" y="3444240"/>
            <a:ext cx="3076956" cy="8077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84592" y="2819400"/>
            <a:ext cx="1134110" cy="1690370"/>
          </a:xfrm>
          <a:custGeom>
            <a:avLst/>
            <a:gdLst/>
            <a:ahLst/>
            <a:cxnLst/>
            <a:rect l="l" t="t" r="r" b="b"/>
            <a:pathLst>
              <a:path w="1134109" h="169037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1083055" y="0"/>
                </a:lnTo>
                <a:lnTo>
                  <a:pt x="1102834" y="3990"/>
                </a:lnTo>
                <a:lnTo>
                  <a:pt x="1118981" y="14874"/>
                </a:lnTo>
                <a:lnTo>
                  <a:pt x="1129865" y="31021"/>
                </a:lnTo>
                <a:lnTo>
                  <a:pt x="1133855" y="50800"/>
                </a:lnTo>
                <a:lnTo>
                  <a:pt x="1133855" y="1639328"/>
                </a:lnTo>
                <a:lnTo>
                  <a:pt x="1129865" y="1659099"/>
                </a:lnTo>
                <a:lnTo>
                  <a:pt x="1118981" y="1675242"/>
                </a:lnTo>
                <a:lnTo>
                  <a:pt x="1102834" y="1686125"/>
                </a:lnTo>
                <a:lnTo>
                  <a:pt x="1083055" y="1690115"/>
                </a:lnTo>
                <a:lnTo>
                  <a:pt x="50800" y="1690115"/>
                </a:lnTo>
                <a:lnTo>
                  <a:pt x="31021" y="1686125"/>
                </a:lnTo>
                <a:lnTo>
                  <a:pt x="14874" y="1675242"/>
                </a:lnTo>
                <a:lnTo>
                  <a:pt x="3990" y="1659099"/>
                </a:lnTo>
                <a:lnTo>
                  <a:pt x="0" y="1639328"/>
                </a:lnTo>
                <a:lnTo>
                  <a:pt x="0" y="50800"/>
                </a:lnTo>
                <a:close/>
              </a:path>
            </a:pathLst>
          </a:custGeom>
          <a:ln w="9144">
            <a:solidFill>
              <a:srgbClr val="00AD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06588" y="3538854"/>
            <a:ext cx="80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0C5"/>
                </a:solidFill>
                <a:latin typeface="Calibri"/>
                <a:cs typeface="Calibri"/>
              </a:rPr>
              <a:t>“</a:t>
            </a:r>
            <a:r>
              <a:rPr sz="1800" b="1" spc="105" dirty="0">
                <a:solidFill>
                  <a:srgbClr val="0070C5"/>
                </a:solidFill>
                <a:latin typeface="Calibri"/>
                <a:cs typeface="Calibri"/>
              </a:rPr>
              <a:t>A</a:t>
            </a:r>
            <a:r>
              <a:rPr sz="1800" b="1" spc="65" dirty="0">
                <a:solidFill>
                  <a:srgbClr val="0070C5"/>
                </a:solidFill>
                <a:latin typeface="Calibri"/>
                <a:cs typeface="Calibri"/>
              </a:rPr>
              <a:t>r</a:t>
            </a:r>
            <a:r>
              <a:rPr sz="1800" b="1" spc="80" dirty="0">
                <a:solidFill>
                  <a:srgbClr val="0070C5"/>
                </a:solidFill>
                <a:latin typeface="Calibri"/>
                <a:cs typeface="Calibri"/>
              </a:rPr>
              <a:t>ju</a:t>
            </a:r>
            <a:r>
              <a:rPr sz="1800" b="1" spc="105" dirty="0">
                <a:solidFill>
                  <a:srgbClr val="0070C5"/>
                </a:solidFill>
                <a:latin typeface="Calibri"/>
                <a:cs typeface="Calibri"/>
              </a:rPr>
              <a:t>n</a:t>
            </a:r>
            <a:r>
              <a:rPr sz="1800" b="1" spc="-50" dirty="0">
                <a:solidFill>
                  <a:srgbClr val="0070C5"/>
                </a:solidFill>
                <a:latin typeface="Calibri"/>
                <a:cs typeface="Calibri"/>
              </a:rPr>
              <a:t>"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79792" y="3512820"/>
            <a:ext cx="420624" cy="4450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56428" y="3064891"/>
            <a:ext cx="1706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solidFill>
                  <a:srgbClr val="0070C5"/>
                </a:solidFill>
                <a:latin typeface="Calibri"/>
                <a:cs typeface="Calibri"/>
              </a:rPr>
              <a:t>Neural</a:t>
            </a:r>
            <a:r>
              <a:rPr sz="1800" b="1" spc="-25" dirty="0">
                <a:solidFill>
                  <a:srgbClr val="0070C5"/>
                </a:solidFill>
                <a:latin typeface="Calibri"/>
                <a:cs typeface="Calibri"/>
              </a:rPr>
              <a:t> </a:t>
            </a:r>
            <a:r>
              <a:rPr sz="1800" b="1" spc="90" dirty="0">
                <a:solidFill>
                  <a:srgbClr val="0070C5"/>
                </a:solidFill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2095" y="1016508"/>
            <a:ext cx="1443355" cy="1690370"/>
          </a:xfrm>
          <a:custGeom>
            <a:avLst/>
            <a:gdLst/>
            <a:ahLst/>
            <a:cxnLst/>
            <a:rect l="l" t="t" r="r" b="b"/>
            <a:pathLst>
              <a:path w="1443354" h="1690370">
                <a:moveTo>
                  <a:pt x="0" y="34162"/>
                </a:moveTo>
                <a:lnTo>
                  <a:pt x="2676" y="20841"/>
                </a:lnTo>
                <a:lnTo>
                  <a:pt x="9985" y="9985"/>
                </a:lnTo>
                <a:lnTo>
                  <a:pt x="20841" y="2676"/>
                </a:lnTo>
                <a:lnTo>
                  <a:pt x="34162" y="0"/>
                </a:lnTo>
                <a:lnTo>
                  <a:pt x="1409065" y="0"/>
                </a:lnTo>
                <a:lnTo>
                  <a:pt x="1422386" y="2676"/>
                </a:lnTo>
                <a:lnTo>
                  <a:pt x="1433242" y="9985"/>
                </a:lnTo>
                <a:lnTo>
                  <a:pt x="1440551" y="20841"/>
                </a:lnTo>
                <a:lnTo>
                  <a:pt x="1443228" y="34162"/>
                </a:lnTo>
                <a:lnTo>
                  <a:pt x="1443228" y="1655952"/>
                </a:lnTo>
                <a:lnTo>
                  <a:pt x="1440551" y="1669274"/>
                </a:lnTo>
                <a:lnTo>
                  <a:pt x="1433242" y="1680130"/>
                </a:lnTo>
                <a:lnTo>
                  <a:pt x="1422386" y="1687439"/>
                </a:lnTo>
                <a:lnTo>
                  <a:pt x="1409065" y="1690115"/>
                </a:lnTo>
                <a:lnTo>
                  <a:pt x="34162" y="1690115"/>
                </a:lnTo>
                <a:lnTo>
                  <a:pt x="20841" y="1687439"/>
                </a:lnTo>
                <a:lnTo>
                  <a:pt x="9985" y="1680130"/>
                </a:lnTo>
                <a:lnTo>
                  <a:pt x="2676" y="1669274"/>
                </a:lnTo>
                <a:lnTo>
                  <a:pt x="0" y="1655952"/>
                </a:lnTo>
                <a:lnTo>
                  <a:pt x="0" y="34162"/>
                </a:lnTo>
                <a:close/>
              </a:path>
            </a:pathLst>
          </a:custGeom>
          <a:ln w="9144">
            <a:solidFill>
              <a:srgbClr val="00AD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4592" y="1018032"/>
            <a:ext cx="1134110" cy="1690370"/>
          </a:xfrm>
          <a:custGeom>
            <a:avLst/>
            <a:gdLst/>
            <a:ahLst/>
            <a:cxnLst/>
            <a:rect l="l" t="t" r="r" b="b"/>
            <a:pathLst>
              <a:path w="1134109" h="169037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1083055" y="0"/>
                </a:lnTo>
                <a:lnTo>
                  <a:pt x="1102834" y="3990"/>
                </a:lnTo>
                <a:lnTo>
                  <a:pt x="1118981" y="14874"/>
                </a:lnTo>
                <a:lnTo>
                  <a:pt x="1129865" y="31021"/>
                </a:lnTo>
                <a:lnTo>
                  <a:pt x="1133855" y="50800"/>
                </a:lnTo>
                <a:lnTo>
                  <a:pt x="1133855" y="1639315"/>
                </a:lnTo>
                <a:lnTo>
                  <a:pt x="1129865" y="1659094"/>
                </a:lnTo>
                <a:lnTo>
                  <a:pt x="1118981" y="1675241"/>
                </a:lnTo>
                <a:lnTo>
                  <a:pt x="1102834" y="1686125"/>
                </a:lnTo>
                <a:lnTo>
                  <a:pt x="1083055" y="1690115"/>
                </a:lnTo>
                <a:lnTo>
                  <a:pt x="50800" y="1690115"/>
                </a:lnTo>
                <a:lnTo>
                  <a:pt x="31021" y="1686125"/>
                </a:lnTo>
                <a:lnTo>
                  <a:pt x="14874" y="1675241"/>
                </a:lnTo>
                <a:lnTo>
                  <a:pt x="3990" y="1659094"/>
                </a:lnTo>
                <a:lnTo>
                  <a:pt x="0" y="1639315"/>
                </a:lnTo>
                <a:lnTo>
                  <a:pt x="0" y="50800"/>
                </a:lnTo>
                <a:close/>
              </a:path>
            </a:pathLst>
          </a:custGeom>
          <a:ln w="9144">
            <a:solidFill>
              <a:srgbClr val="00AD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95666" y="1728597"/>
            <a:ext cx="80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0C5"/>
                </a:solidFill>
                <a:latin typeface="Calibri"/>
                <a:cs typeface="Calibri"/>
              </a:rPr>
              <a:t>“</a:t>
            </a:r>
            <a:r>
              <a:rPr sz="1800" b="1" spc="85" dirty="0">
                <a:solidFill>
                  <a:srgbClr val="0070C5"/>
                </a:solidFill>
                <a:latin typeface="Calibri"/>
                <a:cs typeface="Calibri"/>
              </a:rPr>
              <a:t>Ar</a:t>
            </a:r>
            <a:r>
              <a:rPr sz="1800" b="1" spc="80" dirty="0">
                <a:solidFill>
                  <a:srgbClr val="0070C5"/>
                </a:solidFill>
                <a:latin typeface="Calibri"/>
                <a:cs typeface="Calibri"/>
              </a:rPr>
              <a:t>ju</a:t>
            </a:r>
            <a:r>
              <a:rPr sz="1800" b="1" spc="105" dirty="0">
                <a:solidFill>
                  <a:srgbClr val="0070C5"/>
                </a:solidFill>
                <a:latin typeface="Calibri"/>
                <a:cs typeface="Calibri"/>
              </a:rPr>
              <a:t>n</a:t>
            </a:r>
            <a:r>
              <a:rPr sz="1800" b="1" spc="-50" dirty="0">
                <a:solidFill>
                  <a:srgbClr val="0070C5"/>
                </a:solidFill>
                <a:latin typeface="Calibri"/>
                <a:cs typeface="Calibri"/>
              </a:rPr>
              <a:t>"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53055" y="1147572"/>
            <a:ext cx="1322832" cy="1424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9805" y="1657350"/>
            <a:ext cx="294640" cy="27940"/>
          </a:xfrm>
          <a:custGeom>
            <a:avLst/>
            <a:gdLst/>
            <a:ahLst/>
            <a:cxnLst/>
            <a:rect l="l" t="t" r="r" b="b"/>
            <a:pathLst>
              <a:path w="294639" h="27939">
                <a:moveTo>
                  <a:pt x="0" y="27432"/>
                </a:moveTo>
                <a:lnTo>
                  <a:pt x="294131" y="0"/>
                </a:lnTo>
              </a:path>
            </a:pathLst>
          </a:custGeom>
          <a:ln w="320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445" y="1661922"/>
            <a:ext cx="21590" cy="245745"/>
          </a:xfrm>
          <a:custGeom>
            <a:avLst/>
            <a:gdLst/>
            <a:ahLst/>
            <a:cxnLst/>
            <a:rect l="l" t="t" r="r" b="b"/>
            <a:pathLst>
              <a:path w="21589" h="245744">
                <a:moveTo>
                  <a:pt x="0" y="0"/>
                </a:moveTo>
                <a:lnTo>
                  <a:pt x="21336" y="245363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9853" y="1324957"/>
            <a:ext cx="676910" cy="772160"/>
          </a:xfrm>
          <a:custGeom>
            <a:avLst/>
            <a:gdLst/>
            <a:ahLst/>
            <a:cxnLst/>
            <a:rect l="l" t="t" r="r" b="b"/>
            <a:pathLst>
              <a:path w="676910" h="772160">
                <a:moveTo>
                  <a:pt x="5670" y="441739"/>
                </a:moveTo>
                <a:lnTo>
                  <a:pt x="0" y="389433"/>
                </a:lnTo>
                <a:lnTo>
                  <a:pt x="492" y="338271"/>
                </a:lnTo>
                <a:lnTo>
                  <a:pt x="6829" y="288775"/>
                </a:lnTo>
                <a:lnTo>
                  <a:pt x="18690" y="241464"/>
                </a:lnTo>
                <a:lnTo>
                  <a:pt x="35756" y="196859"/>
                </a:lnTo>
                <a:lnTo>
                  <a:pt x="57708" y="155481"/>
                </a:lnTo>
                <a:lnTo>
                  <a:pt x="84227" y="117848"/>
                </a:lnTo>
                <a:lnTo>
                  <a:pt x="114993" y="84483"/>
                </a:lnTo>
                <a:lnTo>
                  <a:pt x="149688" y="55905"/>
                </a:lnTo>
                <a:lnTo>
                  <a:pt x="187991" y="32634"/>
                </a:lnTo>
                <a:lnTo>
                  <a:pt x="229584" y="15191"/>
                </a:lnTo>
                <a:lnTo>
                  <a:pt x="274148" y="4097"/>
                </a:lnTo>
                <a:lnTo>
                  <a:pt x="319884" y="0"/>
                </a:lnTo>
                <a:lnTo>
                  <a:pt x="364894" y="2879"/>
                </a:lnTo>
                <a:lnTo>
                  <a:pt x="408704" y="12348"/>
                </a:lnTo>
                <a:lnTo>
                  <a:pt x="450842" y="28015"/>
                </a:lnTo>
                <a:lnTo>
                  <a:pt x="490836" y="49492"/>
                </a:lnTo>
                <a:lnTo>
                  <a:pt x="528211" y="76391"/>
                </a:lnTo>
                <a:lnTo>
                  <a:pt x="562497" y="108323"/>
                </a:lnTo>
                <a:lnTo>
                  <a:pt x="593219" y="144897"/>
                </a:lnTo>
                <a:lnTo>
                  <a:pt x="619905" y="185726"/>
                </a:lnTo>
                <a:lnTo>
                  <a:pt x="642083" y="230421"/>
                </a:lnTo>
                <a:lnTo>
                  <a:pt x="659280" y="278593"/>
                </a:lnTo>
                <a:lnTo>
                  <a:pt x="671023" y="329852"/>
                </a:lnTo>
                <a:lnTo>
                  <a:pt x="676691" y="382160"/>
                </a:lnTo>
                <a:lnTo>
                  <a:pt x="676191" y="433328"/>
                </a:lnTo>
                <a:lnTo>
                  <a:pt x="669844" y="482833"/>
                </a:lnTo>
                <a:lnTo>
                  <a:pt x="657970" y="530154"/>
                </a:lnTo>
                <a:lnTo>
                  <a:pt x="640889" y="574769"/>
                </a:lnTo>
                <a:lnTo>
                  <a:pt x="618921" y="616157"/>
                </a:lnTo>
                <a:lnTo>
                  <a:pt x="592386" y="653796"/>
                </a:lnTo>
                <a:lnTo>
                  <a:pt x="561605" y="687164"/>
                </a:lnTo>
                <a:lnTo>
                  <a:pt x="526898" y="715739"/>
                </a:lnTo>
                <a:lnTo>
                  <a:pt x="488584" y="739000"/>
                </a:lnTo>
                <a:lnTo>
                  <a:pt x="446984" y="756426"/>
                </a:lnTo>
                <a:lnTo>
                  <a:pt x="402418" y="767494"/>
                </a:lnTo>
                <a:lnTo>
                  <a:pt x="356711" y="771593"/>
                </a:lnTo>
                <a:lnTo>
                  <a:pt x="311725" y="768719"/>
                </a:lnTo>
                <a:lnTo>
                  <a:pt x="267935" y="759260"/>
                </a:lnTo>
                <a:lnTo>
                  <a:pt x="225813" y="743603"/>
                </a:lnTo>
                <a:lnTo>
                  <a:pt x="185832" y="722136"/>
                </a:lnTo>
                <a:lnTo>
                  <a:pt x="148465" y="695246"/>
                </a:lnTo>
                <a:lnTo>
                  <a:pt x="114187" y="663322"/>
                </a:lnTo>
                <a:lnTo>
                  <a:pt x="83469" y="626749"/>
                </a:lnTo>
                <a:lnTo>
                  <a:pt x="56785" y="585917"/>
                </a:lnTo>
                <a:lnTo>
                  <a:pt x="34609" y="541213"/>
                </a:lnTo>
                <a:lnTo>
                  <a:pt x="17413" y="493024"/>
                </a:lnTo>
                <a:lnTo>
                  <a:pt x="5670" y="441739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14650" y="1605533"/>
            <a:ext cx="105410" cy="27940"/>
          </a:xfrm>
          <a:custGeom>
            <a:avLst/>
            <a:gdLst/>
            <a:ahLst/>
            <a:cxnLst/>
            <a:rect l="l" t="t" r="r" b="b"/>
            <a:pathLst>
              <a:path w="105410" h="27939">
                <a:moveTo>
                  <a:pt x="0" y="27431"/>
                </a:moveTo>
                <a:lnTo>
                  <a:pt x="105156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13938" y="1604010"/>
            <a:ext cx="135890" cy="1905"/>
          </a:xfrm>
          <a:custGeom>
            <a:avLst/>
            <a:gdLst/>
            <a:ahLst/>
            <a:cxnLst/>
            <a:rect l="l" t="t" r="r" b="b"/>
            <a:pathLst>
              <a:path w="135889" h="1905">
                <a:moveTo>
                  <a:pt x="-16002" y="762"/>
                </a:moveTo>
                <a:lnTo>
                  <a:pt x="151637" y="762"/>
                </a:lnTo>
              </a:path>
            </a:pathLst>
          </a:custGeom>
          <a:ln w="335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80688" y="1018032"/>
            <a:ext cx="1684020" cy="1690370"/>
          </a:xfrm>
          <a:custGeom>
            <a:avLst/>
            <a:gdLst/>
            <a:ahLst/>
            <a:cxnLst/>
            <a:rect l="l" t="t" r="r" b="b"/>
            <a:pathLst>
              <a:path w="1684020" h="1690370">
                <a:moveTo>
                  <a:pt x="0" y="39877"/>
                </a:moveTo>
                <a:lnTo>
                  <a:pt x="3123" y="24324"/>
                </a:lnTo>
                <a:lnTo>
                  <a:pt x="11652" y="11652"/>
                </a:lnTo>
                <a:lnTo>
                  <a:pt x="24324" y="3123"/>
                </a:lnTo>
                <a:lnTo>
                  <a:pt x="39877" y="0"/>
                </a:lnTo>
                <a:lnTo>
                  <a:pt x="1644141" y="0"/>
                </a:lnTo>
                <a:lnTo>
                  <a:pt x="1659695" y="3123"/>
                </a:lnTo>
                <a:lnTo>
                  <a:pt x="1672367" y="11652"/>
                </a:lnTo>
                <a:lnTo>
                  <a:pt x="1680896" y="24324"/>
                </a:lnTo>
                <a:lnTo>
                  <a:pt x="1684020" y="39877"/>
                </a:lnTo>
                <a:lnTo>
                  <a:pt x="1684020" y="1650237"/>
                </a:lnTo>
                <a:lnTo>
                  <a:pt x="1680896" y="1665791"/>
                </a:lnTo>
                <a:lnTo>
                  <a:pt x="1672367" y="1678463"/>
                </a:lnTo>
                <a:lnTo>
                  <a:pt x="1659695" y="1686992"/>
                </a:lnTo>
                <a:lnTo>
                  <a:pt x="1644141" y="1690115"/>
                </a:lnTo>
                <a:lnTo>
                  <a:pt x="39877" y="1690115"/>
                </a:lnTo>
                <a:lnTo>
                  <a:pt x="24324" y="1686992"/>
                </a:lnTo>
                <a:lnTo>
                  <a:pt x="11652" y="1678463"/>
                </a:lnTo>
                <a:lnTo>
                  <a:pt x="3123" y="1665791"/>
                </a:lnTo>
                <a:lnTo>
                  <a:pt x="0" y="1650237"/>
                </a:lnTo>
                <a:lnTo>
                  <a:pt x="0" y="39877"/>
                </a:lnTo>
                <a:close/>
              </a:path>
            </a:pathLst>
          </a:custGeom>
          <a:ln w="9144">
            <a:solidFill>
              <a:srgbClr val="00AD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56732" y="1014983"/>
            <a:ext cx="1714500" cy="1690370"/>
          </a:xfrm>
          <a:custGeom>
            <a:avLst/>
            <a:gdLst/>
            <a:ahLst/>
            <a:cxnLst/>
            <a:rect l="l" t="t" r="r" b="b"/>
            <a:pathLst>
              <a:path w="1714500" h="1690370">
                <a:moveTo>
                  <a:pt x="0" y="40004"/>
                </a:moveTo>
                <a:lnTo>
                  <a:pt x="3143" y="24431"/>
                </a:lnTo>
                <a:lnTo>
                  <a:pt x="11715" y="11715"/>
                </a:lnTo>
                <a:lnTo>
                  <a:pt x="24431" y="3143"/>
                </a:lnTo>
                <a:lnTo>
                  <a:pt x="40004" y="0"/>
                </a:lnTo>
                <a:lnTo>
                  <a:pt x="1674494" y="0"/>
                </a:lnTo>
                <a:lnTo>
                  <a:pt x="1690068" y="3143"/>
                </a:lnTo>
                <a:lnTo>
                  <a:pt x="1702784" y="11715"/>
                </a:lnTo>
                <a:lnTo>
                  <a:pt x="1711356" y="24431"/>
                </a:lnTo>
                <a:lnTo>
                  <a:pt x="1714499" y="40004"/>
                </a:lnTo>
                <a:lnTo>
                  <a:pt x="1714499" y="1650110"/>
                </a:lnTo>
                <a:lnTo>
                  <a:pt x="1711356" y="1665684"/>
                </a:lnTo>
                <a:lnTo>
                  <a:pt x="1702784" y="1678400"/>
                </a:lnTo>
                <a:lnTo>
                  <a:pt x="1690068" y="1686972"/>
                </a:lnTo>
                <a:lnTo>
                  <a:pt x="1674494" y="1690115"/>
                </a:lnTo>
                <a:lnTo>
                  <a:pt x="40004" y="1690115"/>
                </a:lnTo>
                <a:lnTo>
                  <a:pt x="24431" y="1686972"/>
                </a:lnTo>
                <a:lnTo>
                  <a:pt x="11715" y="1678400"/>
                </a:lnTo>
                <a:lnTo>
                  <a:pt x="3143" y="1665684"/>
                </a:lnTo>
                <a:lnTo>
                  <a:pt x="0" y="1650110"/>
                </a:lnTo>
                <a:lnTo>
                  <a:pt x="0" y="40004"/>
                </a:lnTo>
                <a:close/>
              </a:path>
            </a:pathLst>
          </a:custGeom>
          <a:ln w="9144">
            <a:solidFill>
              <a:srgbClr val="00AD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0647" y="1680972"/>
            <a:ext cx="420624" cy="4434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73267" y="1680972"/>
            <a:ext cx="419100" cy="4434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79792" y="1711451"/>
            <a:ext cx="420624" cy="443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412" y="948308"/>
            <a:ext cx="1691005" cy="31915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24485" marR="317500" algn="ctr">
              <a:lnSpc>
                <a:spcPct val="80100"/>
              </a:lnSpc>
              <a:spcBef>
                <a:spcPts val="580"/>
              </a:spcBef>
            </a:pPr>
            <a:r>
              <a:rPr sz="2000" b="1" spc="140" dirty="0">
                <a:solidFill>
                  <a:srgbClr val="0070C5"/>
                </a:solidFill>
                <a:latin typeface="Calibri"/>
                <a:cs typeface="Calibri"/>
              </a:rPr>
              <a:t>Classic  </a:t>
            </a:r>
            <a:r>
              <a:rPr sz="2000" b="1" spc="90" dirty="0">
                <a:solidFill>
                  <a:srgbClr val="0070C5"/>
                </a:solidFill>
                <a:latin typeface="Calibri"/>
                <a:cs typeface="Calibri"/>
              </a:rPr>
              <a:t>Machine  </a:t>
            </a:r>
            <a:r>
              <a:rPr sz="2000" b="1" spc="160" dirty="0">
                <a:solidFill>
                  <a:srgbClr val="0070C5"/>
                </a:solidFill>
                <a:latin typeface="Calibri"/>
                <a:cs typeface="Calibri"/>
              </a:rPr>
              <a:t>L</a:t>
            </a:r>
            <a:r>
              <a:rPr sz="2000" b="1" spc="195" dirty="0">
                <a:solidFill>
                  <a:srgbClr val="0070C5"/>
                </a:solidFill>
                <a:latin typeface="Calibri"/>
                <a:cs typeface="Calibri"/>
              </a:rPr>
              <a:t>e</a:t>
            </a:r>
            <a:r>
              <a:rPr sz="2000" b="1" spc="95" dirty="0">
                <a:solidFill>
                  <a:srgbClr val="0070C5"/>
                </a:solidFill>
                <a:latin typeface="Calibri"/>
                <a:cs typeface="Calibri"/>
              </a:rPr>
              <a:t>arni</a:t>
            </a:r>
            <a:r>
              <a:rPr sz="2000" b="1" spc="114" dirty="0">
                <a:solidFill>
                  <a:srgbClr val="0070C5"/>
                </a:solidFill>
                <a:latin typeface="Calibri"/>
                <a:cs typeface="Calibri"/>
              </a:rPr>
              <a:t>n</a:t>
            </a:r>
            <a:r>
              <a:rPr sz="2000" b="1" spc="185" dirty="0">
                <a:solidFill>
                  <a:srgbClr val="0070C5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9685" marR="14604" algn="ctr">
              <a:lnSpc>
                <a:spcPts val="1920"/>
              </a:lnSpc>
              <a:spcBef>
                <a:spcPts val="20"/>
              </a:spcBef>
            </a:pPr>
            <a:r>
              <a:rPr sz="1600" spc="100" dirty="0">
                <a:solidFill>
                  <a:srgbClr val="525F64"/>
                </a:solidFill>
                <a:latin typeface="Calibri"/>
                <a:cs typeface="Calibri"/>
              </a:rPr>
              <a:t>Step </a:t>
            </a:r>
            <a:r>
              <a:rPr sz="1600" spc="25" dirty="0">
                <a:solidFill>
                  <a:srgbClr val="525F64"/>
                </a:solidFill>
                <a:latin typeface="Calibri"/>
                <a:cs typeface="Calibri"/>
              </a:rPr>
              <a:t>1:</a:t>
            </a:r>
            <a:r>
              <a:rPr sz="1600" spc="-90" dirty="0">
                <a:solidFill>
                  <a:srgbClr val="525F64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525F64"/>
                </a:solidFill>
                <a:latin typeface="Calibri"/>
                <a:cs typeface="Calibri"/>
              </a:rPr>
              <a:t>Determine  </a:t>
            </a:r>
            <a:r>
              <a:rPr sz="1600" spc="45" dirty="0">
                <a:solidFill>
                  <a:srgbClr val="525F64"/>
                </a:solidFill>
                <a:latin typeface="Calibri"/>
                <a:cs typeface="Calibri"/>
              </a:rPr>
              <a:t>features.</a:t>
            </a:r>
            <a:endParaRPr sz="1600">
              <a:latin typeface="Calibri"/>
              <a:cs typeface="Calibri"/>
            </a:endParaRPr>
          </a:p>
          <a:p>
            <a:pPr marL="12700" marR="5080" algn="ctr">
              <a:lnSpc>
                <a:spcPts val="1920"/>
              </a:lnSpc>
            </a:pPr>
            <a:r>
              <a:rPr sz="1600" spc="100" dirty="0">
                <a:solidFill>
                  <a:srgbClr val="525F64"/>
                </a:solidFill>
                <a:latin typeface="Calibri"/>
                <a:cs typeface="Calibri"/>
              </a:rPr>
              <a:t>Step </a:t>
            </a:r>
            <a:r>
              <a:rPr sz="1600" spc="25" dirty="0">
                <a:solidFill>
                  <a:srgbClr val="525F64"/>
                </a:solidFill>
                <a:latin typeface="Calibri"/>
                <a:cs typeface="Calibri"/>
              </a:rPr>
              <a:t>2: </a:t>
            </a:r>
            <a:r>
              <a:rPr sz="1600" spc="95" dirty="0">
                <a:solidFill>
                  <a:srgbClr val="525F64"/>
                </a:solidFill>
                <a:latin typeface="Calibri"/>
                <a:cs typeface="Calibri"/>
              </a:rPr>
              <a:t>Feed</a:t>
            </a:r>
            <a:r>
              <a:rPr sz="1600" spc="-105" dirty="0">
                <a:solidFill>
                  <a:srgbClr val="525F64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25F64"/>
                </a:solidFill>
                <a:latin typeface="Calibri"/>
                <a:cs typeface="Calibri"/>
              </a:rPr>
              <a:t>them  through</a:t>
            </a:r>
            <a:r>
              <a:rPr sz="1600" spc="35" dirty="0">
                <a:solidFill>
                  <a:srgbClr val="525F64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25F64"/>
                </a:solidFill>
                <a:latin typeface="Calibri"/>
                <a:cs typeface="Calibri"/>
              </a:rPr>
              <a:t>model.</a:t>
            </a:r>
            <a:endParaRPr sz="1600">
              <a:latin typeface="Calibri"/>
              <a:cs typeface="Calibri"/>
            </a:endParaRPr>
          </a:p>
          <a:p>
            <a:pPr marL="297180" marR="345440" indent="1905" algn="ctr">
              <a:lnSpc>
                <a:spcPct val="80000"/>
              </a:lnSpc>
              <a:spcBef>
                <a:spcPts val="1420"/>
              </a:spcBef>
            </a:pPr>
            <a:r>
              <a:rPr sz="2000" b="1" spc="135" dirty="0">
                <a:solidFill>
                  <a:srgbClr val="0070C5"/>
                </a:solidFill>
                <a:latin typeface="Calibri"/>
                <a:cs typeface="Calibri"/>
              </a:rPr>
              <a:t>Deep  </a:t>
            </a:r>
            <a:r>
              <a:rPr sz="2000" b="1" spc="160" dirty="0">
                <a:solidFill>
                  <a:srgbClr val="0070C5"/>
                </a:solidFill>
                <a:latin typeface="Calibri"/>
                <a:cs typeface="Calibri"/>
              </a:rPr>
              <a:t>L</a:t>
            </a:r>
            <a:r>
              <a:rPr sz="2000" b="1" spc="195" dirty="0">
                <a:solidFill>
                  <a:srgbClr val="0070C5"/>
                </a:solidFill>
                <a:latin typeface="Calibri"/>
                <a:cs typeface="Calibri"/>
              </a:rPr>
              <a:t>e</a:t>
            </a:r>
            <a:r>
              <a:rPr sz="2000" b="1" spc="95" dirty="0">
                <a:solidFill>
                  <a:srgbClr val="0070C5"/>
                </a:solidFill>
                <a:latin typeface="Calibri"/>
                <a:cs typeface="Calibri"/>
              </a:rPr>
              <a:t>arni</a:t>
            </a:r>
            <a:r>
              <a:rPr sz="2000" b="1" spc="114" dirty="0">
                <a:solidFill>
                  <a:srgbClr val="0070C5"/>
                </a:solidFill>
                <a:latin typeface="Calibri"/>
                <a:cs typeface="Calibri"/>
              </a:rPr>
              <a:t>n</a:t>
            </a:r>
            <a:r>
              <a:rPr sz="2000" b="1" spc="185" dirty="0">
                <a:solidFill>
                  <a:srgbClr val="0070C5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88595" marR="234315" indent="1270" algn="just">
              <a:lnSpc>
                <a:spcPts val="1920"/>
              </a:lnSpc>
              <a:spcBef>
                <a:spcPts val="20"/>
              </a:spcBef>
            </a:pPr>
            <a:r>
              <a:rPr sz="1600" spc="105" dirty="0">
                <a:solidFill>
                  <a:srgbClr val="525F64"/>
                </a:solidFill>
                <a:latin typeface="Calibri"/>
                <a:cs typeface="Calibri"/>
              </a:rPr>
              <a:t>Steps </a:t>
            </a:r>
            <a:r>
              <a:rPr sz="1600" spc="135" dirty="0">
                <a:solidFill>
                  <a:srgbClr val="525F64"/>
                </a:solidFill>
                <a:latin typeface="Calibri"/>
                <a:cs typeface="Calibri"/>
              </a:rPr>
              <a:t>1 </a:t>
            </a:r>
            <a:r>
              <a:rPr sz="1600" spc="90" dirty="0">
                <a:solidFill>
                  <a:srgbClr val="525F64"/>
                </a:solidFill>
                <a:latin typeface="Calibri"/>
                <a:cs typeface="Calibri"/>
              </a:rPr>
              <a:t>and</a:t>
            </a:r>
            <a:r>
              <a:rPr sz="1600" spc="-229" dirty="0">
                <a:solidFill>
                  <a:srgbClr val="525F64"/>
                </a:solidFill>
                <a:latin typeface="Calibri"/>
                <a:cs typeface="Calibri"/>
              </a:rPr>
              <a:t> </a:t>
            </a:r>
            <a:r>
              <a:rPr sz="1600" spc="135" dirty="0">
                <a:solidFill>
                  <a:srgbClr val="525F64"/>
                </a:solidFill>
                <a:latin typeface="Calibri"/>
                <a:cs typeface="Calibri"/>
              </a:rPr>
              <a:t>2  </a:t>
            </a:r>
            <a:r>
              <a:rPr sz="1600" spc="50" dirty="0">
                <a:solidFill>
                  <a:srgbClr val="525F64"/>
                </a:solidFill>
                <a:latin typeface="Calibri"/>
                <a:cs typeface="Calibri"/>
              </a:rPr>
              <a:t>are</a:t>
            </a:r>
            <a:r>
              <a:rPr sz="1600" spc="-30" dirty="0">
                <a:solidFill>
                  <a:srgbClr val="525F64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525F64"/>
                </a:solidFill>
                <a:latin typeface="Calibri"/>
                <a:cs typeface="Calibri"/>
              </a:rPr>
              <a:t>combined  </a:t>
            </a:r>
            <a:r>
              <a:rPr sz="1600" spc="55" dirty="0">
                <a:solidFill>
                  <a:srgbClr val="525F64"/>
                </a:solidFill>
                <a:latin typeface="Calibri"/>
                <a:cs typeface="Calibri"/>
              </a:rPr>
              <a:t>into </a:t>
            </a:r>
            <a:r>
              <a:rPr sz="1600" spc="135" dirty="0">
                <a:solidFill>
                  <a:srgbClr val="525F64"/>
                </a:solidFill>
                <a:latin typeface="Calibri"/>
                <a:cs typeface="Calibri"/>
              </a:rPr>
              <a:t>1</a:t>
            </a:r>
            <a:r>
              <a:rPr sz="1600" spc="-25" dirty="0">
                <a:solidFill>
                  <a:srgbClr val="525F64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525F64"/>
                </a:solidFill>
                <a:latin typeface="Calibri"/>
                <a:cs typeface="Calibri"/>
              </a:rPr>
              <a:t>step.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55582" y="4875888"/>
            <a:ext cx="173990" cy="15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14</a:t>
            </a:fld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381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Deep </a:t>
            </a:r>
            <a:r>
              <a:rPr spc="150" dirty="0"/>
              <a:t>Learning</a:t>
            </a:r>
            <a:r>
              <a:rPr spc="-120" dirty="0"/>
              <a:t> </a:t>
            </a:r>
            <a:r>
              <a:rPr spc="165" dirty="0"/>
              <a:t>Example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207378" y="1298905"/>
            <a:ext cx="11004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 algn="just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solidFill>
                  <a:srgbClr val="0070C5"/>
                </a:solidFill>
                <a:latin typeface="Calibri"/>
                <a:cs typeface="Calibri"/>
              </a:rPr>
              <a:t>Machine  </a:t>
            </a:r>
            <a:r>
              <a:rPr sz="1800" b="1" spc="114" dirty="0">
                <a:solidFill>
                  <a:srgbClr val="0070C5"/>
                </a:solidFill>
                <a:latin typeface="Calibri"/>
                <a:cs typeface="Calibri"/>
              </a:rPr>
              <a:t>Learning  </a:t>
            </a:r>
            <a:r>
              <a:rPr sz="1800" b="1" spc="100" dirty="0">
                <a:solidFill>
                  <a:srgbClr val="0070C5"/>
                </a:solidFill>
                <a:latin typeface="Calibri"/>
                <a:cs typeface="Calibri"/>
              </a:rPr>
              <a:t>Classifier  </a:t>
            </a:r>
            <a:r>
              <a:rPr sz="1800" b="1" spc="120" dirty="0">
                <a:solidFill>
                  <a:srgbClr val="0070C5"/>
                </a:solidFill>
                <a:latin typeface="Calibri"/>
                <a:cs typeface="Calibri"/>
              </a:rPr>
              <a:t>Alg</a:t>
            </a:r>
            <a:r>
              <a:rPr sz="1800" b="1" spc="155" dirty="0">
                <a:solidFill>
                  <a:srgbClr val="0070C5"/>
                </a:solidFill>
                <a:latin typeface="Calibri"/>
                <a:cs typeface="Calibri"/>
              </a:rPr>
              <a:t>o</a:t>
            </a:r>
            <a:r>
              <a:rPr sz="1800" b="1" spc="60" dirty="0">
                <a:solidFill>
                  <a:srgbClr val="0070C5"/>
                </a:solidFill>
                <a:latin typeface="Calibri"/>
                <a:cs typeface="Calibri"/>
              </a:rPr>
              <a:t>rit</a:t>
            </a:r>
            <a:r>
              <a:rPr sz="1800" b="1" spc="105" dirty="0">
                <a:solidFill>
                  <a:srgbClr val="0070C5"/>
                </a:solidFill>
                <a:latin typeface="Calibri"/>
                <a:cs typeface="Calibri"/>
              </a:rPr>
              <a:t>h</a:t>
            </a:r>
            <a:r>
              <a:rPr sz="1800" b="1" spc="150" dirty="0">
                <a:solidFill>
                  <a:srgbClr val="0070C5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87773" y="1545716"/>
            <a:ext cx="1061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solidFill>
                  <a:srgbClr val="0070C5"/>
                </a:solidFill>
                <a:latin typeface="Calibri"/>
                <a:cs typeface="Calibri"/>
              </a:rPr>
              <a:t>Feature  </a:t>
            </a:r>
            <a:r>
              <a:rPr sz="1800" b="1" spc="125" dirty="0">
                <a:solidFill>
                  <a:srgbClr val="0070C5"/>
                </a:solidFill>
                <a:latin typeface="Calibri"/>
                <a:cs typeface="Calibri"/>
              </a:rPr>
              <a:t>D</a:t>
            </a:r>
            <a:r>
              <a:rPr sz="1800" b="1" spc="90" dirty="0">
                <a:solidFill>
                  <a:srgbClr val="0070C5"/>
                </a:solidFill>
                <a:latin typeface="Calibri"/>
                <a:cs typeface="Calibri"/>
              </a:rPr>
              <a:t>e</a:t>
            </a:r>
            <a:r>
              <a:rPr sz="1800" b="1" spc="70" dirty="0">
                <a:solidFill>
                  <a:srgbClr val="0070C5"/>
                </a:solidFill>
                <a:latin typeface="Calibri"/>
                <a:cs typeface="Calibri"/>
              </a:rPr>
              <a:t>tect</a:t>
            </a:r>
            <a:r>
              <a:rPr sz="1800" b="1" spc="100" dirty="0">
                <a:solidFill>
                  <a:srgbClr val="0070C5"/>
                </a:solidFill>
                <a:latin typeface="Calibri"/>
                <a:cs typeface="Calibri"/>
              </a:rPr>
              <a:t>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104" y="382524"/>
            <a:ext cx="1248156" cy="83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293" y="2828670"/>
            <a:ext cx="1747520" cy="586740"/>
          </a:xfrm>
          <a:custGeom>
            <a:avLst/>
            <a:gdLst/>
            <a:ahLst/>
            <a:cxnLst/>
            <a:rect l="l" t="t" r="r" b="b"/>
            <a:pathLst>
              <a:path w="1747520" h="586739">
                <a:moveTo>
                  <a:pt x="85077" y="8255"/>
                </a:moveTo>
                <a:lnTo>
                  <a:pt x="0" y="8255"/>
                </a:lnTo>
                <a:lnTo>
                  <a:pt x="0" y="578231"/>
                </a:lnTo>
                <a:lnTo>
                  <a:pt x="85077" y="578231"/>
                </a:lnTo>
                <a:lnTo>
                  <a:pt x="85077" y="328803"/>
                </a:lnTo>
                <a:lnTo>
                  <a:pt x="242849" y="328803"/>
                </a:lnTo>
                <a:lnTo>
                  <a:pt x="242849" y="249428"/>
                </a:lnTo>
                <a:lnTo>
                  <a:pt x="85077" y="249428"/>
                </a:lnTo>
                <a:lnTo>
                  <a:pt x="85077" y="8255"/>
                </a:lnTo>
                <a:close/>
              </a:path>
              <a:path w="1747520" h="586739">
                <a:moveTo>
                  <a:pt x="242849" y="328803"/>
                </a:moveTo>
                <a:lnTo>
                  <a:pt x="157772" y="328803"/>
                </a:lnTo>
                <a:lnTo>
                  <a:pt x="157772" y="578231"/>
                </a:lnTo>
                <a:lnTo>
                  <a:pt x="242849" y="578231"/>
                </a:lnTo>
                <a:lnTo>
                  <a:pt x="242849" y="328803"/>
                </a:lnTo>
                <a:close/>
              </a:path>
              <a:path w="1747520" h="586739">
                <a:moveTo>
                  <a:pt x="242849" y="8255"/>
                </a:moveTo>
                <a:lnTo>
                  <a:pt x="157772" y="8255"/>
                </a:lnTo>
                <a:lnTo>
                  <a:pt x="157772" y="249428"/>
                </a:lnTo>
                <a:lnTo>
                  <a:pt x="242849" y="249428"/>
                </a:lnTo>
                <a:lnTo>
                  <a:pt x="242849" y="8255"/>
                </a:lnTo>
                <a:close/>
              </a:path>
              <a:path w="1747520" h="586739">
                <a:moveTo>
                  <a:pt x="379209" y="8255"/>
                </a:moveTo>
                <a:lnTo>
                  <a:pt x="294132" y="8255"/>
                </a:lnTo>
                <a:lnTo>
                  <a:pt x="294132" y="578231"/>
                </a:lnTo>
                <a:lnTo>
                  <a:pt x="379209" y="578231"/>
                </a:lnTo>
                <a:lnTo>
                  <a:pt x="379209" y="8255"/>
                </a:lnTo>
                <a:close/>
              </a:path>
              <a:path w="1747520" h="586739">
                <a:moveTo>
                  <a:pt x="499148" y="377444"/>
                </a:moveTo>
                <a:lnTo>
                  <a:pt x="419023" y="377444"/>
                </a:lnTo>
                <a:lnTo>
                  <a:pt x="419023" y="446913"/>
                </a:lnTo>
                <a:lnTo>
                  <a:pt x="425634" y="509222"/>
                </a:lnTo>
                <a:lnTo>
                  <a:pt x="445465" y="552577"/>
                </a:lnTo>
                <a:lnTo>
                  <a:pt x="479118" y="578008"/>
                </a:lnTo>
                <a:lnTo>
                  <a:pt x="527240" y="586486"/>
                </a:lnTo>
                <a:lnTo>
                  <a:pt x="532193" y="586486"/>
                </a:lnTo>
                <a:lnTo>
                  <a:pt x="581340" y="577750"/>
                </a:lnTo>
                <a:lnTo>
                  <a:pt x="616443" y="551561"/>
                </a:lnTo>
                <a:lnTo>
                  <a:pt x="637504" y="507940"/>
                </a:lnTo>
                <a:lnTo>
                  <a:pt x="637790" y="505460"/>
                </a:lnTo>
                <a:lnTo>
                  <a:pt x="528891" y="505460"/>
                </a:lnTo>
                <a:lnTo>
                  <a:pt x="521245" y="504557"/>
                </a:lnTo>
                <a:lnTo>
                  <a:pt x="500803" y="470741"/>
                </a:lnTo>
                <a:lnTo>
                  <a:pt x="499148" y="438658"/>
                </a:lnTo>
                <a:lnTo>
                  <a:pt x="499148" y="377444"/>
                </a:lnTo>
                <a:close/>
              </a:path>
              <a:path w="1747520" h="586739">
                <a:moveTo>
                  <a:pt x="537146" y="0"/>
                </a:moveTo>
                <a:lnTo>
                  <a:pt x="532193" y="0"/>
                </a:lnTo>
                <a:lnTo>
                  <a:pt x="505168" y="2069"/>
                </a:lnTo>
                <a:lnTo>
                  <a:pt x="462420" y="18591"/>
                </a:lnTo>
                <a:lnTo>
                  <a:pt x="434593" y="51837"/>
                </a:lnTo>
                <a:lnTo>
                  <a:pt x="420754" y="103046"/>
                </a:lnTo>
                <a:lnTo>
                  <a:pt x="419023" y="135509"/>
                </a:lnTo>
                <a:lnTo>
                  <a:pt x="419146" y="167655"/>
                </a:lnTo>
                <a:lnTo>
                  <a:pt x="422844" y="212979"/>
                </a:lnTo>
                <a:lnTo>
                  <a:pt x="434314" y="249809"/>
                </a:lnTo>
                <a:lnTo>
                  <a:pt x="472335" y="295582"/>
                </a:lnTo>
                <a:lnTo>
                  <a:pt x="523100" y="332867"/>
                </a:lnTo>
                <a:lnTo>
                  <a:pt x="534023" y="341510"/>
                </a:lnTo>
                <a:lnTo>
                  <a:pt x="557149" y="376943"/>
                </a:lnTo>
                <a:lnTo>
                  <a:pt x="561098" y="422021"/>
                </a:lnTo>
                <a:lnTo>
                  <a:pt x="561098" y="438658"/>
                </a:lnTo>
                <a:lnTo>
                  <a:pt x="557616" y="482895"/>
                </a:lnTo>
                <a:lnTo>
                  <a:pt x="532193" y="505460"/>
                </a:lnTo>
                <a:lnTo>
                  <a:pt x="637790" y="505460"/>
                </a:lnTo>
                <a:lnTo>
                  <a:pt x="644525" y="446913"/>
                </a:lnTo>
                <a:lnTo>
                  <a:pt x="644483" y="404375"/>
                </a:lnTo>
                <a:lnTo>
                  <a:pt x="643596" y="380180"/>
                </a:lnTo>
                <a:lnTo>
                  <a:pt x="636166" y="338234"/>
                </a:lnTo>
                <a:lnTo>
                  <a:pt x="607977" y="291687"/>
                </a:lnTo>
                <a:lnTo>
                  <a:pt x="572668" y="261874"/>
                </a:lnTo>
                <a:lnTo>
                  <a:pt x="540448" y="238760"/>
                </a:lnTo>
                <a:lnTo>
                  <a:pt x="532757" y="233090"/>
                </a:lnTo>
                <a:lnTo>
                  <a:pt x="507961" y="203708"/>
                </a:lnTo>
                <a:lnTo>
                  <a:pt x="502450" y="155321"/>
                </a:lnTo>
                <a:lnTo>
                  <a:pt x="502450" y="143764"/>
                </a:lnTo>
                <a:lnTo>
                  <a:pt x="506173" y="103312"/>
                </a:lnTo>
                <a:lnTo>
                  <a:pt x="532193" y="80899"/>
                </a:lnTo>
                <a:lnTo>
                  <a:pt x="639023" y="80899"/>
                </a:lnTo>
                <a:lnTo>
                  <a:pt x="638021" y="75168"/>
                </a:lnTo>
                <a:lnTo>
                  <a:pt x="618515" y="33020"/>
                </a:lnTo>
                <a:lnTo>
                  <a:pt x="585160" y="8270"/>
                </a:lnTo>
                <a:lnTo>
                  <a:pt x="562985" y="2069"/>
                </a:lnTo>
                <a:lnTo>
                  <a:pt x="537146" y="0"/>
                </a:lnTo>
                <a:close/>
              </a:path>
              <a:path w="1747520" h="586739">
                <a:moveTo>
                  <a:pt x="639023" y="80899"/>
                </a:moveTo>
                <a:lnTo>
                  <a:pt x="535495" y="80899"/>
                </a:lnTo>
                <a:lnTo>
                  <a:pt x="543108" y="81730"/>
                </a:lnTo>
                <a:lnTo>
                  <a:pt x="549432" y="84216"/>
                </a:lnTo>
                <a:lnTo>
                  <a:pt x="564014" y="127021"/>
                </a:lnTo>
                <a:lnTo>
                  <a:pt x="564400" y="143764"/>
                </a:lnTo>
                <a:lnTo>
                  <a:pt x="564400" y="193294"/>
                </a:lnTo>
                <a:lnTo>
                  <a:pt x="644525" y="193294"/>
                </a:lnTo>
                <a:lnTo>
                  <a:pt x="644525" y="135509"/>
                </a:lnTo>
                <a:lnTo>
                  <a:pt x="642898" y="103046"/>
                </a:lnTo>
                <a:lnTo>
                  <a:pt x="639023" y="80899"/>
                </a:lnTo>
                <a:close/>
              </a:path>
              <a:path w="1747520" h="586739">
                <a:moveTo>
                  <a:pt x="827138" y="87503"/>
                </a:moveTo>
                <a:lnTo>
                  <a:pt x="742099" y="87503"/>
                </a:lnTo>
                <a:lnTo>
                  <a:pt x="742099" y="578231"/>
                </a:lnTo>
                <a:lnTo>
                  <a:pt x="827138" y="578231"/>
                </a:lnTo>
                <a:lnTo>
                  <a:pt x="827138" y="87503"/>
                </a:lnTo>
                <a:close/>
              </a:path>
              <a:path w="1747520" h="586739">
                <a:moveTo>
                  <a:pt x="904862" y="8255"/>
                </a:moveTo>
                <a:lnTo>
                  <a:pt x="664451" y="8255"/>
                </a:lnTo>
                <a:lnTo>
                  <a:pt x="664451" y="87503"/>
                </a:lnTo>
                <a:lnTo>
                  <a:pt x="904862" y="87503"/>
                </a:lnTo>
                <a:lnTo>
                  <a:pt x="904862" y="8255"/>
                </a:lnTo>
                <a:close/>
              </a:path>
              <a:path w="1747520" h="586739">
                <a:moveTo>
                  <a:pt x="1062088" y="0"/>
                </a:moveTo>
                <a:lnTo>
                  <a:pt x="1047229" y="0"/>
                </a:lnTo>
                <a:lnTo>
                  <a:pt x="1019106" y="2403"/>
                </a:lnTo>
                <a:lnTo>
                  <a:pt x="974720" y="21591"/>
                </a:lnTo>
                <a:lnTo>
                  <a:pt x="945974" y="60289"/>
                </a:lnTo>
                <a:lnTo>
                  <a:pt x="931774" y="120399"/>
                </a:lnTo>
                <a:lnTo>
                  <a:pt x="930008" y="158623"/>
                </a:lnTo>
                <a:lnTo>
                  <a:pt x="930008" y="427863"/>
                </a:lnTo>
                <a:lnTo>
                  <a:pt x="931774" y="466030"/>
                </a:lnTo>
                <a:lnTo>
                  <a:pt x="945974" y="526125"/>
                </a:lnTo>
                <a:lnTo>
                  <a:pt x="974720" y="564840"/>
                </a:lnTo>
                <a:lnTo>
                  <a:pt x="1019106" y="584080"/>
                </a:lnTo>
                <a:lnTo>
                  <a:pt x="1047229" y="586486"/>
                </a:lnTo>
                <a:lnTo>
                  <a:pt x="1062088" y="586486"/>
                </a:lnTo>
                <a:lnTo>
                  <a:pt x="1114475" y="576865"/>
                </a:lnTo>
                <a:lnTo>
                  <a:pt x="1150861" y="548005"/>
                </a:lnTo>
                <a:lnTo>
                  <a:pt x="1170114" y="505460"/>
                </a:lnTo>
                <a:lnTo>
                  <a:pt x="1052182" y="505460"/>
                </a:lnTo>
                <a:lnTo>
                  <a:pt x="1042706" y="504336"/>
                </a:lnTo>
                <a:lnTo>
                  <a:pt x="1018511" y="461502"/>
                </a:lnTo>
                <a:lnTo>
                  <a:pt x="1016622" y="420370"/>
                </a:lnTo>
                <a:lnTo>
                  <a:pt x="1016622" y="165989"/>
                </a:lnTo>
                <a:lnTo>
                  <a:pt x="1018511" y="124904"/>
                </a:lnTo>
                <a:lnTo>
                  <a:pt x="1034862" y="85455"/>
                </a:lnTo>
                <a:lnTo>
                  <a:pt x="1052182" y="80899"/>
                </a:lnTo>
                <a:lnTo>
                  <a:pt x="1170094" y="80899"/>
                </a:lnTo>
                <a:lnTo>
                  <a:pt x="1163362" y="60289"/>
                </a:lnTo>
                <a:lnTo>
                  <a:pt x="1150861" y="38354"/>
                </a:lnTo>
                <a:lnTo>
                  <a:pt x="1134668" y="21591"/>
                </a:lnTo>
                <a:lnTo>
                  <a:pt x="1114475" y="9604"/>
                </a:lnTo>
                <a:lnTo>
                  <a:pt x="1090282" y="2403"/>
                </a:lnTo>
                <a:lnTo>
                  <a:pt x="1062088" y="0"/>
                </a:lnTo>
                <a:close/>
              </a:path>
              <a:path w="1747520" h="586739">
                <a:moveTo>
                  <a:pt x="1170094" y="80899"/>
                </a:moveTo>
                <a:lnTo>
                  <a:pt x="1057135" y="80899"/>
                </a:lnTo>
                <a:lnTo>
                  <a:pt x="1066664" y="82040"/>
                </a:lnTo>
                <a:lnTo>
                  <a:pt x="1074502" y="85455"/>
                </a:lnTo>
                <a:lnTo>
                  <a:pt x="1090806" y="124904"/>
                </a:lnTo>
                <a:lnTo>
                  <a:pt x="1092695" y="165989"/>
                </a:lnTo>
                <a:lnTo>
                  <a:pt x="1092695" y="420370"/>
                </a:lnTo>
                <a:lnTo>
                  <a:pt x="1090806" y="461502"/>
                </a:lnTo>
                <a:lnTo>
                  <a:pt x="1074502" y="500951"/>
                </a:lnTo>
                <a:lnTo>
                  <a:pt x="1057135" y="505460"/>
                </a:lnTo>
                <a:lnTo>
                  <a:pt x="1170114" y="505460"/>
                </a:lnTo>
                <a:lnTo>
                  <a:pt x="1172292" y="498792"/>
                </a:lnTo>
                <a:lnTo>
                  <a:pt x="1177650" y="466030"/>
                </a:lnTo>
                <a:lnTo>
                  <a:pt x="1179436" y="427863"/>
                </a:lnTo>
                <a:lnTo>
                  <a:pt x="1179436" y="158623"/>
                </a:lnTo>
                <a:lnTo>
                  <a:pt x="1177650" y="120399"/>
                </a:lnTo>
                <a:lnTo>
                  <a:pt x="1172292" y="87630"/>
                </a:lnTo>
                <a:lnTo>
                  <a:pt x="1170094" y="80899"/>
                </a:lnTo>
                <a:close/>
              </a:path>
              <a:path w="1747520" h="586739">
                <a:moveTo>
                  <a:pt x="1336789" y="8255"/>
                </a:moveTo>
                <a:lnTo>
                  <a:pt x="1225283" y="8255"/>
                </a:lnTo>
                <a:lnTo>
                  <a:pt x="1225283" y="578231"/>
                </a:lnTo>
                <a:lnTo>
                  <a:pt x="1308722" y="578231"/>
                </a:lnTo>
                <a:lnTo>
                  <a:pt x="1308722" y="348615"/>
                </a:lnTo>
                <a:lnTo>
                  <a:pt x="1433483" y="348615"/>
                </a:lnTo>
                <a:lnTo>
                  <a:pt x="1431902" y="342570"/>
                </a:lnTo>
                <a:lnTo>
                  <a:pt x="1425578" y="329787"/>
                </a:lnTo>
                <a:lnTo>
                  <a:pt x="1416991" y="319813"/>
                </a:lnTo>
                <a:lnTo>
                  <a:pt x="1406131" y="312674"/>
                </a:lnTo>
                <a:lnTo>
                  <a:pt x="1428560" y="298908"/>
                </a:lnTo>
                <a:lnTo>
                  <a:pt x="1444596" y="278368"/>
                </a:lnTo>
                <a:lnTo>
                  <a:pt x="1445754" y="275081"/>
                </a:lnTo>
                <a:lnTo>
                  <a:pt x="1308722" y="275081"/>
                </a:lnTo>
                <a:lnTo>
                  <a:pt x="1308722" y="85852"/>
                </a:lnTo>
                <a:lnTo>
                  <a:pt x="1452380" y="85852"/>
                </a:lnTo>
                <a:lnTo>
                  <a:pt x="1450105" y="75374"/>
                </a:lnTo>
                <a:lnTo>
                  <a:pt x="1428102" y="37592"/>
                </a:lnTo>
                <a:lnTo>
                  <a:pt x="1390589" y="15589"/>
                </a:lnTo>
                <a:lnTo>
                  <a:pt x="1365719" y="10088"/>
                </a:lnTo>
                <a:lnTo>
                  <a:pt x="1336789" y="8255"/>
                </a:lnTo>
                <a:close/>
              </a:path>
              <a:path w="1747520" h="586739">
                <a:moveTo>
                  <a:pt x="1433483" y="348615"/>
                </a:moveTo>
                <a:lnTo>
                  <a:pt x="1332979" y="348615"/>
                </a:lnTo>
                <a:lnTo>
                  <a:pt x="1340853" y="350901"/>
                </a:lnTo>
                <a:lnTo>
                  <a:pt x="1345425" y="355600"/>
                </a:lnTo>
                <a:lnTo>
                  <a:pt x="1386319" y="578231"/>
                </a:lnTo>
                <a:lnTo>
                  <a:pt x="1474711" y="578231"/>
                </a:lnTo>
                <a:lnTo>
                  <a:pt x="1435976" y="358140"/>
                </a:lnTo>
                <a:lnTo>
                  <a:pt x="1433483" y="348615"/>
                </a:lnTo>
                <a:close/>
              </a:path>
              <a:path w="1747520" h="586739">
                <a:moveTo>
                  <a:pt x="1452380" y="85852"/>
                </a:moveTo>
                <a:lnTo>
                  <a:pt x="1329423" y="85852"/>
                </a:lnTo>
                <a:lnTo>
                  <a:pt x="1340136" y="86562"/>
                </a:lnTo>
                <a:lnTo>
                  <a:pt x="1349219" y="88677"/>
                </a:lnTo>
                <a:lnTo>
                  <a:pt x="1371730" y="122352"/>
                </a:lnTo>
                <a:lnTo>
                  <a:pt x="1372349" y="134620"/>
                </a:lnTo>
                <a:lnTo>
                  <a:pt x="1372349" y="220472"/>
                </a:lnTo>
                <a:lnTo>
                  <a:pt x="1361935" y="261874"/>
                </a:lnTo>
                <a:lnTo>
                  <a:pt x="1329423" y="275081"/>
                </a:lnTo>
                <a:lnTo>
                  <a:pt x="1445754" y="275081"/>
                </a:lnTo>
                <a:lnTo>
                  <a:pt x="1454226" y="251041"/>
                </a:lnTo>
                <a:lnTo>
                  <a:pt x="1457439" y="216916"/>
                </a:lnTo>
                <a:lnTo>
                  <a:pt x="1457439" y="130302"/>
                </a:lnTo>
                <a:lnTo>
                  <a:pt x="1455605" y="100707"/>
                </a:lnTo>
                <a:lnTo>
                  <a:pt x="1452380" y="85852"/>
                </a:lnTo>
                <a:close/>
              </a:path>
              <a:path w="1747520" h="586739">
                <a:moveTo>
                  <a:pt x="1565262" y="8255"/>
                </a:moveTo>
                <a:lnTo>
                  <a:pt x="1476870" y="8255"/>
                </a:lnTo>
                <a:lnTo>
                  <a:pt x="1567802" y="358521"/>
                </a:lnTo>
                <a:lnTo>
                  <a:pt x="1567802" y="578231"/>
                </a:lnTo>
                <a:lnTo>
                  <a:pt x="1652892" y="578231"/>
                </a:lnTo>
                <a:lnTo>
                  <a:pt x="1652892" y="358521"/>
                </a:lnTo>
                <a:lnTo>
                  <a:pt x="1681315" y="252730"/>
                </a:lnTo>
                <a:lnTo>
                  <a:pt x="1611617" y="252730"/>
                </a:lnTo>
                <a:lnTo>
                  <a:pt x="1581772" y="94106"/>
                </a:lnTo>
                <a:lnTo>
                  <a:pt x="1565262" y="8255"/>
                </a:lnTo>
                <a:close/>
              </a:path>
              <a:path w="1747520" h="586739">
                <a:moveTo>
                  <a:pt x="1746999" y="8255"/>
                </a:moveTo>
                <a:lnTo>
                  <a:pt x="1660258" y="8255"/>
                </a:lnTo>
                <a:lnTo>
                  <a:pt x="1642986" y="94106"/>
                </a:lnTo>
                <a:lnTo>
                  <a:pt x="1611617" y="252730"/>
                </a:lnTo>
                <a:lnTo>
                  <a:pt x="1681315" y="252730"/>
                </a:lnTo>
                <a:lnTo>
                  <a:pt x="1746999" y="8255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19469" y="4687315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2003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History of</a:t>
            </a:r>
            <a:r>
              <a:rPr spc="-85" dirty="0"/>
              <a:t> </a:t>
            </a:r>
            <a:r>
              <a:rPr spc="120" dirty="0"/>
              <a:t>AI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3514" y="1180338"/>
            <a:ext cx="642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AI</a:t>
            </a:r>
            <a:r>
              <a:rPr sz="1800" spc="2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has</a:t>
            </a:r>
            <a:r>
              <a:rPr sz="1800" spc="4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experienced</a:t>
            </a:r>
            <a:r>
              <a:rPr sz="1800" spc="3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several</a:t>
            </a:r>
            <a:r>
              <a:rPr sz="1800" spc="4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hype</a:t>
            </a:r>
            <a:r>
              <a:rPr sz="1800" spc="5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cycles,</a:t>
            </a:r>
            <a:r>
              <a:rPr sz="1800" spc="3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where</a:t>
            </a:r>
            <a:r>
              <a:rPr sz="1800" spc="5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003B70"/>
                </a:solidFill>
                <a:latin typeface="Calibri"/>
                <a:cs typeface="Calibri"/>
              </a:rPr>
              <a:t>it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has</a:t>
            </a:r>
            <a:r>
              <a:rPr sz="1800" spc="3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oscillated 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between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periods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of excitement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and</a:t>
            </a:r>
            <a:r>
              <a:rPr sz="1800" spc="-15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disappointment.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2168" y="3086100"/>
            <a:ext cx="1036319" cy="696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42504" y="2977895"/>
            <a:ext cx="911860" cy="911860"/>
          </a:xfrm>
          <a:custGeom>
            <a:avLst/>
            <a:gdLst/>
            <a:ahLst/>
            <a:cxnLst/>
            <a:rect l="l" t="t" r="r" b="b"/>
            <a:pathLst>
              <a:path w="911859" h="911860">
                <a:moveTo>
                  <a:pt x="911351" y="0"/>
                </a:moveTo>
                <a:lnTo>
                  <a:pt x="0" y="0"/>
                </a:lnTo>
                <a:lnTo>
                  <a:pt x="0" y="911352"/>
                </a:lnTo>
                <a:lnTo>
                  <a:pt x="905128" y="911352"/>
                </a:lnTo>
                <a:lnTo>
                  <a:pt x="911351" y="905103"/>
                </a:lnTo>
                <a:lnTo>
                  <a:pt x="911351" y="823976"/>
                </a:lnTo>
                <a:lnTo>
                  <a:pt x="81152" y="823976"/>
                </a:lnTo>
                <a:lnTo>
                  <a:pt x="81152" y="87376"/>
                </a:lnTo>
                <a:lnTo>
                  <a:pt x="87375" y="81153"/>
                </a:lnTo>
                <a:lnTo>
                  <a:pt x="911351" y="81153"/>
                </a:lnTo>
                <a:lnTo>
                  <a:pt x="911351" y="0"/>
                </a:lnTo>
                <a:close/>
              </a:path>
              <a:path w="911859" h="911860">
                <a:moveTo>
                  <a:pt x="911351" y="81153"/>
                </a:moveTo>
                <a:lnTo>
                  <a:pt x="823976" y="81153"/>
                </a:lnTo>
                <a:lnTo>
                  <a:pt x="823976" y="823976"/>
                </a:lnTo>
                <a:lnTo>
                  <a:pt x="911351" y="823976"/>
                </a:lnTo>
                <a:lnTo>
                  <a:pt x="911351" y="81153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87283" y="2784348"/>
            <a:ext cx="111251" cy="124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41792" y="2784348"/>
            <a:ext cx="112775" cy="1249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823" y="2784348"/>
            <a:ext cx="105410" cy="125095"/>
          </a:xfrm>
          <a:custGeom>
            <a:avLst/>
            <a:gdLst/>
            <a:ahLst/>
            <a:cxnLst/>
            <a:rect l="l" t="t" r="r" b="b"/>
            <a:pathLst>
              <a:path w="105409" h="125094">
                <a:moveTo>
                  <a:pt x="105155" y="0"/>
                </a:moveTo>
                <a:lnTo>
                  <a:pt x="0" y="0"/>
                </a:lnTo>
                <a:lnTo>
                  <a:pt x="0" y="118744"/>
                </a:lnTo>
                <a:lnTo>
                  <a:pt x="6223" y="124968"/>
                </a:lnTo>
                <a:lnTo>
                  <a:pt x="105155" y="124968"/>
                </a:lnTo>
                <a:lnTo>
                  <a:pt x="105155" y="0"/>
                </a:lnTo>
                <a:close/>
              </a:path>
            </a:pathLst>
          </a:custGeom>
          <a:solidFill>
            <a:srgbClr val="003D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97823" y="3957828"/>
            <a:ext cx="105410" cy="125095"/>
          </a:xfrm>
          <a:custGeom>
            <a:avLst/>
            <a:gdLst/>
            <a:ahLst/>
            <a:cxnLst/>
            <a:rect l="l" t="t" r="r" b="b"/>
            <a:pathLst>
              <a:path w="105409" h="125095">
                <a:moveTo>
                  <a:pt x="105155" y="0"/>
                </a:moveTo>
                <a:lnTo>
                  <a:pt x="6223" y="0"/>
                </a:lnTo>
                <a:lnTo>
                  <a:pt x="0" y="6248"/>
                </a:lnTo>
                <a:lnTo>
                  <a:pt x="0" y="124968"/>
                </a:lnTo>
                <a:lnTo>
                  <a:pt x="105155" y="124968"/>
                </a:lnTo>
                <a:lnTo>
                  <a:pt x="105155" y="0"/>
                </a:lnTo>
                <a:close/>
              </a:path>
            </a:pathLst>
          </a:custGeom>
          <a:solidFill>
            <a:srgbClr val="003D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41792" y="3957828"/>
            <a:ext cx="112775" cy="124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87283" y="3957828"/>
            <a:ext cx="111251" cy="1249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22435" y="3119627"/>
            <a:ext cx="124968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22435" y="3377184"/>
            <a:ext cx="124968" cy="1127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22435" y="3633215"/>
            <a:ext cx="125095" cy="105410"/>
          </a:xfrm>
          <a:custGeom>
            <a:avLst/>
            <a:gdLst/>
            <a:ahLst/>
            <a:cxnLst/>
            <a:rect l="l" t="t" r="r" b="b"/>
            <a:pathLst>
              <a:path w="125095" h="105410">
                <a:moveTo>
                  <a:pt x="124968" y="0"/>
                </a:moveTo>
                <a:lnTo>
                  <a:pt x="6223" y="0"/>
                </a:lnTo>
                <a:lnTo>
                  <a:pt x="0" y="6223"/>
                </a:lnTo>
                <a:lnTo>
                  <a:pt x="0" y="105156"/>
                </a:lnTo>
                <a:lnTo>
                  <a:pt x="124968" y="105156"/>
                </a:lnTo>
                <a:lnTo>
                  <a:pt x="124968" y="0"/>
                </a:lnTo>
                <a:close/>
              </a:path>
            </a:pathLst>
          </a:custGeom>
          <a:solidFill>
            <a:srgbClr val="003D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48956" y="3633215"/>
            <a:ext cx="125095" cy="105410"/>
          </a:xfrm>
          <a:custGeom>
            <a:avLst/>
            <a:gdLst/>
            <a:ahLst/>
            <a:cxnLst/>
            <a:rect l="l" t="t" r="r" b="b"/>
            <a:pathLst>
              <a:path w="125095" h="105410">
                <a:moveTo>
                  <a:pt x="118745" y="0"/>
                </a:moveTo>
                <a:lnTo>
                  <a:pt x="0" y="0"/>
                </a:lnTo>
                <a:lnTo>
                  <a:pt x="0" y="105156"/>
                </a:lnTo>
                <a:lnTo>
                  <a:pt x="124968" y="105156"/>
                </a:lnTo>
                <a:lnTo>
                  <a:pt x="124968" y="6223"/>
                </a:lnTo>
                <a:lnTo>
                  <a:pt x="118745" y="0"/>
                </a:lnTo>
                <a:close/>
              </a:path>
            </a:pathLst>
          </a:custGeom>
          <a:solidFill>
            <a:srgbClr val="003D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48956" y="3377184"/>
            <a:ext cx="124968" cy="1127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48956" y="3119627"/>
            <a:ext cx="124968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69418" y="3130550"/>
            <a:ext cx="662305" cy="633730"/>
          </a:xfrm>
          <a:custGeom>
            <a:avLst/>
            <a:gdLst/>
            <a:ahLst/>
            <a:cxnLst/>
            <a:rect l="l" t="t" r="r" b="b"/>
            <a:pathLst>
              <a:path w="662304" h="633729">
                <a:moveTo>
                  <a:pt x="387581" y="0"/>
                </a:moveTo>
                <a:lnTo>
                  <a:pt x="317712" y="6350"/>
                </a:lnTo>
                <a:lnTo>
                  <a:pt x="273361" y="15239"/>
                </a:lnTo>
                <a:lnTo>
                  <a:pt x="234491" y="25400"/>
                </a:lnTo>
                <a:lnTo>
                  <a:pt x="189505" y="41910"/>
                </a:lnTo>
                <a:lnTo>
                  <a:pt x="142161" y="64770"/>
                </a:lnTo>
                <a:lnTo>
                  <a:pt x="96220" y="95250"/>
                </a:lnTo>
                <a:lnTo>
                  <a:pt x="55439" y="134620"/>
                </a:lnTo>
                <a:lnTo>
                  <a:pt x="23580" y="184150"/>
                </a:lnTo>
                <a:lnTo>
                  <a:pt x="6460" y="224789"/>
                </a:lnTo>
                <a:lnTo>
                  <a:pt x="0" y="261619"/>
                </a:lnTo>
                <a:lnTo>
                  <a:pt x="1273" y="288290"/>
                </a:lnTo>
                <a:lnTo>
                  <a:pt x="24703" y="344169"/>
                </a:lnTo>
                <a:lnTo>
                  <a:pt x="56556" y="372110"/>
                </a:lnTo>
                <a:lnTo>
                  <a:pt x="62315" y="374650"/>
                </a:lnTo>
                <a:lnTo>
                  <a:pt x="79422" y="415290"/>
                </a:lnTo>
                <a:lnTo>
                  <a:pt x="117925" y="444500"/>
                </a:lnTo>
                <a:lnTo>
                  <a:pt x="158594" y="459740"/>
                </a:lnTo>
                <a:lnTo>
                  <a:pt x="182203" y="463550"/>
                </a:lnTo>
                <a:lnTo>
                  <a:pt x="188134" y="464820"/>
                </a:lnTo>
                <a:lnTo>
                  <a:pt x="194791" y="466090"/>
                </a:lnTo>
                <a:lnTo>
                  <a:pt x="202902" y="467360"/>
                </a:lnTo>
                <a:lnTo>
                  <a:pt x="213191" y="467360"/>
                </a:lnTo>
                <a:lnTo>
                  <a:pt x="201570" y="497840"/>
                </a:lnTo>
                <a:lnTo>
                  <a:pt x="195760" y="514350"/>
                </a:lnTo>
                <a:lnTo>
                  <a:pt x="189950" y="533400"/>
                </a:lnTo>
                <a:lnTo>
                  <a:pt x="185326" y="557530"/>
                </a:lnTo>
                <a:lnTo>
                  <a:pt x="170646" y="633730"/>
                </a:lnTo>
                <a:lnTo>
                  <a:pt x="205444" y="633730"/>
                </a:lnTo>
                <a:lnTo>
                  <a:pt x="206100" y="627380"/>
                </a:lnTo>
                <a:lnTo>
                  <a:pt x="207841" y="619760"/>
                </a:lnTo>
                <a:lnTo>
                  <a:pt x="213191" y="603250"/>
                </a:lnTo>
                <a:lnTo>
                  <a:pt x="216129" y="585470"/>
                </a:lnTo>
                <a:lnTo>
                  <a:pt x="219461" y="566420"/>
                </a:lnTo>
                <a:lnTo>
                  <a:pt x="223531" y="549910"/>
                </a:lnTo>
                <a:lnTo>
                  <a:pt x="228685" y="533400"/>
                </a:lnTo>
                <a:lnTo>
                  <a:pt x="228685" y="529590"/>
                </a:lnTo>
                <a:lnTo>
                  <a:pt x="232495" y="521970"/>
                </a:lnTo>
                <a:lnTo>
                  <a:pt x="232495" y="514350"/>
                </a:lnTo>
                <a:lnTo>
                  <a:pt x="238184" y="499110"/>
                </a:lnTo>
                <a:lnTo>
                  <a:pt x="243147" y="485140"/>
                </a:lnTo>
                <a:lnTo>
                  <a:pt x="246657" y="472440"/>
                </a:lnTo>
                <a:lnTo>
                  <a:pt x="247989" y="459740"/>
                </a:lnTo>
                <a:lnTo>
                  <a:pt x="249088" y="438150"/>
                </a:lnTo>
                <a:lnTo>
                  <a:pt x="242210" y="419100"/>
                </a:lnTo>
                <a:lnTo>
                  <a:pt x="229522" y="401320"/>
                </a:lnTo>
                <a:lnTo>
                  <a:pt x="221356" y="393700"/>
                </a:lnTo>
                <a:lnTo>
                  <a:pt x="120354" y="393700"/>
                </a:lnTo>
                <a:lnTo>
                  <a:pt x="112607" y="386080"/>
                </a:lnTo>
                <a:lnTo>
                  <a:pt x="112607" y="378460"/>
                </a:lnTo>
                <a:lnTo>
                  <a:pt x="116815" y="368300"/>
                </a:lnTo>
                <a:lnTo>
                  <a:pt x="123227" y="360680"/>
                </a:lnTo>
                <a:lnTo>
                  <a:pt x="131091" y="355600"/>
                </a:lnTo>
                <a:lnTo>
                  <a:pt x="139658" y="351790"/>
                </a:lnTo>
                <a:lnTo>
                  <a:pt x="133252" y="345440"/>
                </a:lnTo>
                <a:lnTo>
                  <a:pt x="126132" y="337819"/>
                </a:lnTo>
                <a:lnTo>
                  <a:pt x="119012" y="328930"/>
                </a:lnTo>
                <a:lnTo>
                  <a:pt x="112607" y="320040"/>
                </a:lnTo>
                <a:lnTo>
                  <a:pt x="112607" y="316230"/>
                </a:lnTo>
                <a:lnTo>
                  <a:pt x="108670" y="316230"/>
                </a:lnTo>
                <a:lnTo>
                  <a:pt x="108670" y="312419"/>
                </a:lnTo>
                <a:lnTo>
                  <a:pt x="104860" y="308610"/>
                </a:lnTo>
                <a:lnTo>
                  <a:pt x="93239" y="283210"/>
                </a:lnTo>
                <a:lnTo>
                  <a:pt x="89542" y="274319"/>
                </a:lnTo>
                <a:lnTo>
                  <a:pt x="39074" y="274319"/>
                </a:lnTo>
                <a:lnTo>
                  <a:pt x="31327" y="270510"/>
                </a:lnTo>
                <a:lnTo>
                  <a:pt x="31327" y="261619"/>
                </a:lnTo>
                <a:lnTo>
                  <a:pt x="35264" y="257810"/>
                </a:lnTo>
                <a:lnTo>
                  <a:pt x="42947" y="250190"/>
                </a:lnTo>
                <a:lnTo>
                  <a:pt x="53583" y="241300"/>
                </a:lnTo>
                <a:lnTo>
                  <a:pt x="65696" y="234950"/>
                </a:lnTo>
                <a:lnTo>
                  <a:pt x="77809" y="231140"/>
                </a:lnTo>
                <a:lnTo>
                  <a:pt x="77928" y="210820"/>
                </a:lnTo>
                <a:lnTo>
                  <a:pt x="79483" y="194310"/>
                </a:lnTo>
                <a:lnTo>
                  <a:pt x="85492" y="171450"/>
                </a:lnTo>
                <a:lnTo>
                  <a:pt x="97311" y="148589"/>
                </a:lnTo>
                <a:lnTo>
                  <a:pt x="116417" y="130810"/>
                </a:lnTo>
                <a:lnTo>
                  <a:pt x="197697" y="130810"/>
                </a:lnTo>
                <a:lnTo>
                  <a:pt x="197697" y="127000"/>
                </a:lnTo>
                <a:lnTo>
                  <a:pt x="182203" y="119380"/>
                </a:lnTo>
                <a:lnTo>
                  <a:pt x="174456" y="119380"/>
                </a:lnTo>
                <a:lnTo>
                  <a:pt x="170646" y="110489"/>
                </a:lnTo>
                <a:lnTo>
                  <a:pt x="174456" y="102870"/>
                </a:lnTo>
                <a:lnTo>
                  <a:pt x="174456" y="99060"/>
                </a:lnTo>
                <a:lnTo>
                  <a:pt x="182203" y="95250"/>
                </a:lnTo>
                <a:lnTo>
                  <a:pt x="290308" y="95250"/>
                </a:lnTo>
                <a:lnTo>
                  <a:pt x="288771" y="86360"/>
                </a:lnTo>
                <a:lnTo>
                  <a:pt x="294471" y="60960"/>
                </a:lnTo>
                <a:lnTo>
                  <a:pt x="298281" y="53339"/>
                </a:lnTo>
                <a:lnTo>
                  <a:pt x="302218" y="49530"/>
                </a:lnTo>
                <a:lnTo>
                  <a:pt x="427884" y="49530"/>
                </a:lnTo>
                <a:lnTo>
                  <a:pt x="429853" y="45720"/>
                </a:lnTo>
                <a:lnTo>
                  <a:pt x="559489" y="45720"/>
                </a:lnTo>
                <a:lnTo>
                  <a:pt x="542074" y="34289"/>
                </a:lnTo>
                <a:lnTo>
                  <a:pt x="499251" y="16510"/>
                </a:lnTo>
                <a:lnTo>
                  <a:pt x="447924" y="3810"/>
                </a:lnTo>
                <a:lnTo>
                  <a:pt x="387581" y="0"/>
                </a:lnTo>
                <a:close/>
              </a:path>
              <a:path w="662304" h="633729">
                <a:moveTo>
                  <a:pt x="271706" y="181610"/>
                </a:moveTo>
                <a:lnTo>
                  <a:pt x="258597" y="182880"/>
                </a:lnTo>
                <a:lnTo>
                  <a:pt x="247989" y="184150"/>
                </a:lnTo>
                <a:lnTo>
                  <a:pt x="244179" y="184150"/>
                </a:lnTo>
                <a:lnTo>
                  <a:pt x="244179" y="189230"/>
                </a:lnTo>
                <a:lnTo>
                  <a:pt x="236432" y="189230"/>
                </a:lnTo>
                <a:lnTo>
                  <a:pt x="194331" y="210820"/>
                </a:lnTo>
                <a:lnTo>
                  <a:pt x="149264" y="250190"/>
                </a:lnTo>
                <a:lnTo>
                  <a:pt x="130329" y="288290"/>
                </a:lnTo>
                <a:lnTo>
                  <a:pt x="128101" y="300990"/>
                </a:lnTo>
                <a:lnTo>
                  <a:pt x="140322" y="317500"/>
                </a:lnTo>
                <a:lnTo>
                  <a:pt x="153675" y="330200"/>
                </a:lnTo>
                <a:lnTo>
                  <a:pt x="167766" y="340360"/>
                </a:lnTo>
                <a:lnTo>
                  <a:pt x="182203" y="347980"/>
                </a:lnTo>
                <a:lnTo>
                  <a:pt x="182203" y="351790"/>
                </a:lnTo>
                <a:lnTo>
                  <a:pt x="224748" y="367030"/>
                </a:lnTo>
                <a:lnTo>
                  <a:pt x="228685" y="370840"/>
                </a:lnTo>
                <a:lnTo>
                  <a:pt x="232495" y="370840"/>
                </a:lnTo>
                <a:lnTo>
                  <a:pt x="232495" y="374650"/>
                </a:lnTo>
                <a:lnTo>
                  <a:pt x="251102" y="392430"/>
                </a:lnTo>
                <a:lnTo>
                  <a:pt x="264959" y="414020"/>
                </a:lnTo>
                <a:lnTo>
                  <a:pt x="272267" y="438150"/>
                </a:lnTo>
                <a:lnTo>
                  <a:pt x="271230" y="463550"/>
                </a:lnTo>
                <a:lnTo>
                  <a:pt x="268237" y="476250"/>
                </a:lnTo>
                <a:lnTo>
                  <a:pt x="264911" y="491490"/>
                </a:lnTo>
                <a:lnTo>
                  <a:pt x="260871" y="506730"/>
                </a:lnTo>
                <a:lnTo>
                  <a:pt x="255736" y="521970"/>
                </a:lnTo>
                <a:lnTo>
                  <a:pt x="255736" y="529590"/>
                </a:lnTo>
                <a:lnTo>
                  <a:pt x="251799" y="533400"/>
                </a:lnTo>
                <a:lnTo>
                  <a:pt x="247989" y="541020"/>
                </a:lnTo>
                <a:lnTo>
                  <a:pt x="245050" y="556260"/>
                </a:lnTo>
                <a:lnTo>
                  <a:pt x="241718" y="572770"/>
                </a:lnTo>
                <a:lnTo>
                  <a:pt x="237648" y="589280"/>
                </a:lnTo>
                <a:lnTo>
                  <a:pt x="232495" y="607060"/>
                </a:lnTo>
                <a:lnTo>
                  <a:pt x="231899" y="614680"/>
                </a:lnTo>
                <a:lnTo>
                  <a:pt x="230590" y="622300"/>
                </a:lnTo>
                <a:lnTo>
                  <a:pt x="229280" y="628650"/>
                </a:lnTo>
                <a:lnTo>
                  <a:pt x="228685" y="633730"/>
                </a:lnTo>
                <a:lnTo>
                  <a:pt x="259673" y="633730"/>
                </a:lnTo>
                <a:lnTo>
                  <a:pt x="260448" y="624840"/>
                </a:lnTo>
                <a:lnTo>
                  <a:pt x="263022" y="601980"/>
                </a:lnTo>
                <a:lnTo>
                  <a:pt x="275040" y="537210"/>
                </a:lnTo>
                <a:lnTo>
                  <a:pt x="316172" y="469900"/>
                </a:lnTo>
                <a:lnTo>
                  <a:pt x="340923" y="438150"/>
                </a:lnTo>
                <a:lnTo>
                  <a:pt x="360257" y="412750"/>
                </a:lnTo>
                <a:lnTo>
                  <a:pt x="380692" y="412750"/>
                </a:lnTo>
                <a:lnTo>
                  <a:pt x="405151" y="410210"/>
                </a:lnTo>
                <a:lnTo>
                  <a:pt x="453094" y="397510"/>
                </a:lnTo>
                <a:lnTo>
                  <a:pt x="509688" y="364490"/>
                </a:lnTo>
                <a:lnTo>
                  <a:pt x="522523" y="351790"/>
                </a:lnTo>
                <a:lnTo>
                  <a:pt x="398865" y="351790"/>
                </a:lnTo>
                <a:lnTo>
                  <a:pt x="395055" y="344169"/>
                </a:lnTo>
                <a:lnTo>
                  <a:pt x="395055" y="339090"/>
                </a:lnTo>
                <a:lnTo>
                  <a:pt x="247989" y="339090"/>
                </a:lnTo>
                <a:lnTo>
                  <a:pt x="240242" y="331469"/>
                </a:lnTo>
                <a:lnTo>
                  <a:pt x="240242" y="323850"/>
                </a:lnTo>
                <a:lnTo>
                  <a:pt x="244179" y="316230"/>
                </a:lnTo>
                <a:lnTo>
                  <a:pt x="251799" y="316230"/>
                </a:lnTo>
                <a:lnTo>
                  <a:pt x="271503" y="312419"/>
                </a:lnTo>
                <a:lnTo>
                  <a:pt x="290089" y="307340"/>
                </a:lnTo>
                <a:lnTo>
                  <a:pt x="307913" y="299719"/>
                </a:lnTo>
                <a:lnTo>
                  <a:pt x="325332" y="289560"/>
                </a:lnTo>
                <a:lnTo>
                  <a:pt x="317682" y="275590"/>
                </a:lnTo>
                <a:lnTo>
                  <a:pt x="301662" y="265430"/>
                </a:lnTo>
                <a:lnTo>
                  <a:pt x="279094" y="259080"/>
                </a:lnTo>
                <a:lnTo>
                  <a:pt x="251799" y="257810"/>
                </a:lnTo>
                <a:lnTo>
                  <a:pt x="244179" y="257810"/>
                </a:lnTo>
                <a:lnTo>
                  <a:pt x="240242" y="254000"/>
                </a:lnTo>
                <a:lnTo>
                  <a:pt x="240242" y="238760"/>
                </a:lnTo>
                <a:lnTo>
                  <a:pt x="244179" y="234950"/>
                </a:lnTo>
                <a:lnTo>
                  <a:pt x="367877" y="234950"/>
                </a:lnTo>
                <a:lnTo>
                  <a:pt x="367877" y="231140"/>
                </a:lnTo>
                <a:lnTo>
                  <a:pt x="339429" y="199389"/>
                </a:lnTo>
                <a:lnTo>
                  <a:pt x="298281" y="184150"/>
                </a:lnTo>
                <a:lnTo>
                  <a:pt x="271706" y="181610"/>
                </a:lnTo>
                <a:close/>
              </a:path>
              <a:path w="662304" h="633729">
                <a:moveTo>
                  <a:pt x="174456" y="370840"/>
                </a:moveTo>
                <a:lnTo>
                  <a:pt x="152246" y="370840"/>
                </a:lnTo>
                <a:lnTo>
                  <a:pt x="141862" y="375919"/>
                </a:lnTo>
                <a:lnTo>
                  <a:pt x="135848" y="386080"/>
                </a:lnTo>
                <a:lnTo>
                  <a:pt x="131911" y="389890"/>
                </a:lnTo>
                <a:lnTo>
                  <a:pt x="128101" y="393700"/>
                </a:lnTo>
                <a:lnTo>
                  <a:pt x="221356" y="393700"/>
                </a:lnTo>
                <a:lnTo>
                  <a:pt x="213191" y="386080"/>
                </a:lnTo>
                <a:lnTo>
                  <a:pt x="205444" y="386080"/>
                </a:lnTo>
                <a:lnTo>
                  <a:pt x="201507" y="382269"/>
                </a:lnTo>
                <a:lnTo>
                  <a:pt x="195155" y="379730"/>
                </a:lnTo>
                <a:lnTo>
                  <a:pt x="180879" y="373380"/>
                </a:lnTo>
                <a:lnTo>
                  <a:pt x="174456" y="370840"/>
                </a:lnTo>
                <a:close/>
              </a:path>
              <a:path w="662304" h="633729">
                <a:moveTo>
                  <a:pt x="398865" y="127000"/>
                </a:moveTo>
                <a:lnTo>
                  <a:pt x="383710" y="137160"/>
                </a:lnTo>
                <a:lnTo>
                  <a:pt x="367448" y="144780"/>
                </a:lnTo>
                <a:lnTo>
                  <a:pt x="350448" y="149860"/>
                </a:lnTo>
                <a:lnTo>
                  <a:pt x="333079" y="153670"/>
                </a:lnTo>
                <a:lnTo>
                  <a:pt x="325332" y="157480"/>
                </a:lnTo>
                <a:lnTo>
                  <a:pt x="317712" y="157480"/>
                </a:lnTo>
                <a:lnTo>
                  <a:pt x="309838" y="161289"/>
                </a:lnTo>
                <a:lnTo>
                  <a:pt x="334618" y="168910"/>
                </a:lnTo>
                <a:lnTo>
                  <a:pt x="356828" y="181610"/>
                </a:lnTo>
                <a:lnTo>
                  <a:pt x="395055" y="219710"/>
                </a:lnTo>
                <a:lnTo>
                  <a:pt x="419677" y="278130"/>
                </a:lnTo>
                <a:lnTo>
                  <a:pt x="421683" y="312419"/>
                </a:lnTo>
                <a:lnTo>
                  <a:pt x="418296" y="344169"/>
                </a:lnTo>
                <a:lnTo>
                  <a:pt x="418296" y="347980"/>
                </a:lnTo>
                <a:lnTo>
                  <a:pt x="410549" y="351790"/>
                </a:lnTo>
                <a:lnTo>
                  <a:pt x="522523" y="351790"/>
                </a:lnTo>
                <a:lnTo>
                  <a:pt x="527656" y="346710"/>
                </a:lnTo>
                <a:lnTo>
                  <a:pt x="534374" y="339090"/>
                </a:lnTo>
                <a:lnTo>
                  <a:pt x="599483" y="325119"/>
                </a:lnTo>
                <a:lnTo>
                  <a:pt x="637386" y="297180"/>
                </a:lnTo>
                <a:lnTo>
                  <a:pt x="565235" y="297180"/>
                </a:lnTo>
                <a:lnTo>
                  <a:pt x="548715" y="288290"/>
                </a:lnTo>
                <a:lnTo>
                  <a:pt x="544604" y="285750"/>
                </a:lnTo>
                <a:lnTo>
                  <a:pt x="449157" y="285750"/>
                </a:lnTo>
                <a:lnTo>
                  <a:pt x="449157" y="281940"/>
                </a:lnTo>
                <a:lnTo>
                  <a:pt x="463873" y="229869"/>
                </a:lnTo>
                <a:lnTo>
                  <a:pt x="501794" y="208280"/>
                </a:lnTo>
                <a:lnTo>
                  <a:pt x="511133" y="208280"/>
                </a:lnTo>
                <a:lnTo>
                  <a:pt x="511133" y="180339"/>
                </a:lnTo>
                <a:lnTo>
                  <a:pt x="494162" y="180339"/>
                </a:lnTo>
                <a:lnTo>
                  <a:pt x="486612" y="179070"/>
                </a:lnTo>
                <a:lnTo>
                  <a:pt x="480145" y="176530"/>
                </a:lnTo>
                <a:lnTo>
                  <a:pt x="463450" y="171450"/>
                </a:lnTo>
                <a:lnTo>
                  <a:pt x="448220" y="165100"/>
                </a:lnTo>
                <a:lnTo>
                  <a:pt x="434442" y="157480"/>
                </a:lnTo>
                <a:lnTo>
                  <a:pt x="422106" y="149860"/>
                </a:lnTo>
                <a:lnTo>
                  <a:pt x="418296" y="146050"/>
                </a:lnTo>
                <a:lnTo>
                  <a:pt x="414359" y="142239"/>
                </a:lnTo>
                <a:lnTo>
                  <a:pt x="406612" y="134620"/>
                </a:lnTo>
                <a:lnTo>
                  <a:pt x="402802" y="130810"/>
                </a:lnTo>
                <a:lnTo>
                  <a:pt x="398865" y="127000"/>
                </a:lnTo>
                <a:close/>
              </a:path>
              <a:path w="662304" h="633729">
                <a:moveTo>
                  <a:pt x="387308" y="246380"/>
                </a:moveTo>
                <a:lnTo>
                  <a:pt x="387308" y="250190"/>
                </a:lnTo>
                <a:lnTo>
                  <a:pt x="383371" y="250190"/>
                </a:lnTo>
                <a:lnTo>
                  <a:pt x="379836" y="259080"/>
                </a:lnTo>
                <a:lnTo>
                  <a:pt x="341175" y="303530"/>
                </a:lnTo>
                <a:lnTo>
                  <a:pt x="285200" y="334010"/>
                </a:lnTo>
                <a:lnTo>
                  <a:pt x="255736" y="339090"/>
                </a:lnTo>
                <a:lnTo>
                  <a:pt x="395055" y="339090"/>
                </a:lnTo>
                <a:lnTo>
                  <a:pt x="397077" y="317500"/>
                </a:lnTo>
                <a:lnTo>
                  <a:pt x="396944" y="293369"/>
                </a:lnTo>
                <a:lnTo>
                  <a:pt x="393929" y="269240"/>
                </a:lnTo>
                <a:lnTo>
                  <a:pt x="387308" y="246380"/>
                </a:lnTo>
                <a:close/>
              </a:path>
              <a:path w="662304" h="633729">
                <a:moveTo>
                  <a:pt x="643702" y="146050"/>
                </a:moveTo>
                <a:lnTo>
                  <a:pt x="588476" y="146050"/>
                </a:lnTo>
                <a:lnTo>
                  <a:pt x="592413" y="149860"/>
                </a:lnTo>
                <a:lnTo>
                  <a:pt x="596223" y="157480"/>
                </a:lnTo>
                <a:lnTo>
                  <a:pt x="600160" y="161289"/>
                </a:lnTo>
                <a:lnTo>
                  <a:pt x="596223" y="168910"/>
                </a:lnTo>
                <a:lnTo>
                  <a:pt x="588476" y="168910"/>
                </a:lnTo>
                <a:lnTo>
                  <a:pt x="576200" y="173989"/>
                </a:lnTo>
                <a:lnTo>
                  <a:pt x="562853" y="177800"/>
                </a:lnTo>
                <a:lnTo>
                  <a:pt x="548792" y="180339"/>
                </a:lnTo>
                <a:lnTo>
                  <a:pt x="534374" y="180339"/>
                </a:lnTo>
                <a:lnTo>
                  <a:pt x="534374" y="212089"/>
                </a:lnTo>
                <a:lnTo>
                  <a:pt x="532219" y="220980"/>
                </a:lnTo>
                <a:lnTo>
                  <a:pt x="531897" y="229869"/>
                </a:lnTo>
                <a:lnTo>
                  <a:pt x="533766" y="240030"/>
                </a:lnTo>
                <a:lnTo>
                  <a:pt x="561615" y="267969"/>
                </a:lnTo>
                <a:lnTo>
                  <a:pt x="576919" y="274319"/>
                </a:lnTo>
                <a:lnTo>
                  <a:pt x="580729" y="278130"/>
                </a:lnTo>
                <a:lnTo>
                  <a:pt x="584666" y="285750"/>
                </a:lnTo>
                <a:lnTo>
                  <a:pt x="580729" y="289560"/>
                </a:lnTo>
                <a:lnTo>
                  <a:pt x="580729" y="297180"/>
                </a:lnTo>
                <a:lnTo>
                  <a:pt x="637386" y="297180"/>
                </a:lnTo>
                <a:lnTo>
                  <a:pt x="655692" y="266700"/>
                </a:lnTo>
                <a:lnTo>
                  <a:pt x="662009" y="242569"/>
                </a:lnTo>
                <a:lnTo>
                  <a:pt x="661249" y="215900"/>
                </a:lnTo>
                <a:lnTo>
                  <a:pt x="655738" y="186689"/>
                </a:lnTo>
                <a:lnTo>
                  <a:pt x="649489" y="163830"/>
                </a:lnTo>
                <a:lnTo>
                  <a:pt x="646515" y="153670"/>
                </a:lnTo>
                <a:lnTo>
                  <a:pt x="643702" y="146050"/>
                </a:lnTo>
                <a:close/>
              </a:path>
              <a:path w="662304" h="633729">
                <a:moveTo>
                  <a:pt x="511133" y="231140"/>
                </a:moveTo>
                <a:lnTo>
                  <a:pt x="495639" y="231140"/>
                </a:lnTo>
                <a:lnTo>
                  <a:pt x="487892" y="238760"/>
                </a:lnTo>
                <a:lnTo>
                  <a:pt x="480000" y="246380"/>
                </a:lnTo>
                <a:lnTo>
                  <a:pt x="473906" y="256540"/>
                </a:lnTo>
                <a:lnTo>
                  <a:pt x="469979" y="264160"/>
                </a:lnTo>
                <a:lnTo>
                  <a:pt x="468588" y="270510"/>
                </a:lnTo>
                <a:lnTo>
                  <a:pt x="472398" y="278130"/>
                </a:lnTo>
                <a:lnTo>
                  <a:pt x="468588" y="281940"/>
                </a:lnTo>
                <a:lnTo>
                  <a:pt x="464651" y="285750"/>
                </a:lnTo>
                <a:lnTo>
                  <a:pt x="544604" y="285750"/>
                </a:lnTo>
                <a:lnTo>
                  <a:pt x="534326" y="279400"/>
                </a:lnTo>
                <a:lnTo>
                  <a:pt x="522819" y="269240"/>
                </a:lnTo>
                <a:lnTo>
                  <a:pt x="511162" y="234950"/>
                </a:lnTo>
                <a:lnTo>
                  <a:pt x="511133" y="231140"/>
                </a:lnTo>
                <a:close/>
              </a:path>
              <a:path w="662304" h="633729">
                <a:moveTo>
                  <a:pt x="81619" y="254000"/>
                </a:moveTo>
                <a:lnTo>
                  <a:pt x="75213" y="255269"/>
                </a:lnTo>
                <a:lnTo>
                  <a:pt x="68093" y="259080"/>
                </a:lnTo>
                <a:lnTo>
                  <a:pt x="60973" y="264160"/>
                </a:lnTo>
                <a:lnTo>
                  <a:pt x="54568" y="270510"/>
                </a:lnTo>
                <a:lnTo>
                  <a:pt x="50631" y="274319"/>
                </a:lnTo>
                <a:lnTo>
                  <a:pt x="89542" y="274319"/>
                </a:lnTo>
                <a:lnTo>
                  <a:pt x="87429" y="269240"/>
                </a:lnTo>
                <a:lnTo>
                  <a:pt x="81619" y="254000"/>
                </a:lnTo>
                <a:close/>
              </a:path>
              <a:path w="662304" h="633729">
                <a:moveTo>
                  <a:pt x="367877" y="234950"/>
                </a:moveTo>
                <a:lnTo>
                  <a:pt x="247989" y="234950"/>
                </a:lnTo>
                <a:lnTo>
                  <a:pt x="280479" y="236219"/>
                </a:lnTo>
                <a:lnTo>
                  <a:pt x="307504" y="242569"/>
                </a:lnTo>
                <a:lnTo>
                  <a:pt x="327981" y="255269"/>
                </a:lnTo>
                <a:lnTo>
                  <a:pt x="340826" y="274319"/>
                </a:lnTo>
                <a:lnTo>
                  <a:pt x="348573" y="266700"/>
                </a:lnTo>
                <a:lnTo>
                  <a:pt x="352119" y="261619"/>
                </a:lnTo>
                <a:lnTo>
                  <a:pt x="356367" y="256540"/>
                </a:lnTo>
                <a:lnTo>
                  <a:pt x="360592" y="248919"/>
                </a:lnTo>
                <a:lnTo>
                  <a:pt x="364067" y="242569"/>
                </a:lnTo>
                <a:lnTo>
                  <a:pt x="367877" y="234950"/>
                </a:lnTo>
                <a:close/>
              </a:path>
              <a:path w="662304" h="633729">
                <a:moveTo>
                  <a:pt x="197697" y="130810"/>
                </a:moveTo>
                <a:lnTo>
                  <a:pt x="128101" y="130810"/>
                </a:lnTo>
                <a:lnTo>
                  <a:pt x="131911" y="138430"/>
                </a:lnTo>
                <a:lnTo>
                  <a:pt x="135848" y="142239"/>
                </a:lnTo>
                <a:lnTo>
                  <a:pt x="131911" y="149860"/>
                </a:lnTo>
                <a:lnTo>
                  <a:pt x="128101" y="153670"/>
                </a:lnTo>
                <a:lnTo>
                  <a:pt x="115657" y="162560"/>
                </a:lnTo>
                <a:lnTo>
                  <a:pt x="107225" y="176530"/>
                </a:lnTo>
                <a:lnTo>
                  <a:pt x="102437" y="194310"/>
                </a:lnTo>
                <a:lnTo>
                  <a:pt x="100923" y="212089"/>
                </a:lnTo>
                <a:lnTo>
                  <a:pt x="100051" y="224789"/>
                </a:lnTo>
                <a:lnTo>
                  <a:pt x="102431" y="240030"/>
                </a:lnTo>
                <a:lnTo>
                  <a:pt x="106977" y="255269"/>
                </a:lnTo>
                <a:lnTo>
                  <a:pt x="112607" y="270510"/>
                </a:lnTo>
                <a:lnTo>
                  <a:pt x="119746" y="255269"/>
                </a:lnTo>
                <a:lnTo>
                  <a:pt x="129053" y="240030"/>
                </a:lnTo>
                <a:lnTo>
                  <a:pt x="139789" y="226060"/>
                </a:lnTo>
                <a:lnTo>
                  <a:pt x="151215" y="215900"/>
                </a:lnTo>
                <a:lnTo>
                  <a:pt x="170646" y="196850"/>
                </a:lnTo>
                <a:lnTo>
                  <a:pt x="181945" y="186689"/>
                </a:lnTo>
                <a:lnTo>
                  <a:pt x="191410" y="171450"/>
                </a:lnTo>
                <a:lnTo>
                  <a:pt x="197256" y="154939"/>
                </a:lnTo>
                <a:lnTo>
                  <a:pt x="197595" y="142239"/>
                </a:lnTo>
                <a:lnTo>
                  <a:pt x="197697" y="130810"/>
                </a:lnTo>
                <a:close/>
              </a:path>
              <a:path w="662304" h="633729">
                <a:moveTo>
                  <a:pt x="290308" y="95250"/>
                </a:moveTo>
                <a:lnTo>
                  <a:pt x="186140" y="95250"/>
                </a:lnTo>
                <a:lnTo>
                  <a:pt x="199167" y="100330"/>
                </a:lnTo>
                <a:lnTo>
                  <a:pt x="209301" y="109220"/>
                </a:lnTo>
                <a:lnTo>
                  <a:pt x="216554" y="120650"/>
                </a:lnTo>
                <a:lnTo>
                  <a:pt x="220938" y="134620"/>
                </a:lnTo>
                <a:lnTo>
                  <a:pt x="220834" y="142239"/>
                </a:lnTo>
                <a:lnTo>
                  <a:pt x="220711" y="144780"/>
                </a:lnTo>
                <a:lnTo>
                  <a:pt x="219969" y="153670"/>
                </a:lnTo>
                <a:lnTo>
                  <a:pt x="217669" y="163830"/>
                </a:lnTo>
                <a:lnTo>
                  <a:pt x="213191" y="172720"/>
                </a:lnTo>
                <a:lnTo>
                  <a:pt x="220938" y="172720"/>
                </a:lnTo>
                <a:lnTo>
                  <a:pt x="224748" y="168910"/>
                </a:lnTo>
                <a:lnTo>
                  <a:pt x="232495" y="165100"/>
                </a:lnTo>
                <a:lnTo>
                  <a:pt x="236432" y="165100"/>
                </a:lnTo>
                <a:lnTo>
                  <a:pt x="240242" y="161289"/>
                </a:lnTo>
                <a:lnTo>
                  <a:pt x="257732" y="154939"/>
                </a:lnTo>
                <a:lnTo>
                  <a:pt x="275579" y="147320"/>
                </a:lnTo>
                <a:lnTo>
                  <a:pt x="294141" y="140970"/>
                </a:lnTo>
                <a:lnTo>
                  <a:pt x="313775" y="134620"/>
                </a:lnTo>
                <a:lnTo>
                  <a:pt x="302043" y="123189"/>
                </a:lnTo>
                <a:lnTo>
                  <a:pt x="292502" y="107950"/>
                </a:lnTo>
                <a:lnTo>
                  <a:pt x="290308" y="95250"/>
                </a:lnTo>
                <a:close/>
              </a:path>
              <a:path w="662304" h="633729">
                <a:moveTo>
                  <a:pt x="559489" y="45720"/>
                </a:moveTo>
                <a:lnTo>
                  <a:pt x="441410" y="45720"/>
                </a:lnTo>
                <a:lnTo>
                  <a:pt x="445347" y="49530"/>
                </a:lnTo>
                <a:lnTo>
                  <a:pt x="449157" y="57150"/>
                </a:lnTo>
                <a:lnTo>
                  <a:pt x="447049" y="69850"/>
                </a:lnTo>
                <a:lnTo>
                  <a:pt x="440965" y="85089"/>
                </a:lnTo>
                <a:lnTo>
                  <a:pt x="431261" y="100330"/>
                </a:lnTo>
                <a:lnTo>
                  <a:pt x="418296" y="114300"/>
                </a:lnTo>
                <a:lnTo>
                  <a:pt x="422106" y="114300"/>
                </a:lnTo>
                <a:lnTo>
                  <a:pt x="422106" y="119380"/>
                </a:lnTo>
                <a:lnTo>
                  <a:pt x="429853" y="127000"/>
                </a:lnTo>
                <a:lnTo>
                  <a:pt x="433790" y="130810"/>
                </a:lnTo>
                <a:lnTo>
                  <a:pt x="437600" y="130810"/>
                </a:lnTo>
                <a:lnTo>
                  <a:pt x="447619" y="138430"/>
                </a:lnTo>
                <a:lnTo>
                  <a:pt x="487892" y="153670"/>
                </a:lnTo>
                <a:lnTo>
                  <a:pt x="531453" y="158750"/>
                </a:lnTo>
                <a:lnTo>
                  <a:pt x="556472" y="156210"/>
                </a:lnTo>
                <a:lnTo>
                  <a:pt x="580729" y="149860"/>
                </a:lnTo>
                <a:lnTo>
                  <a:pt x="588476" y="146050"/>
                </a:lnTo>
                <a:lnTo>
                  <a:pt x="643702" y="146050"/>
                </a:lnTo>
                <a:lnTo>
                  <a:pt x="638546" y="132080"/>
                </a:lnTo>
                <a:lnTo>
                  <a:pt x="624629" y="107950"/>
                </a:lnTo>
                <a:lnTo>
                  <a:pt x="604252" y="82550"/>
                </a:lnTo>
                <a:lnTo>
                  <a:pt x="576904" y="57150"/>
                </a:lnTo>
                <a:lnTo>
                  <a:pt x="559489" y="45720"/>
                </a:lnTo>
                <a:close/>
              </a:path>
              <a:path w="662304" h="633729">
                <a:moveTo>
                  <a:pt x="427884" y="49530"/>
                </a:moveTo>
                <a:lnTo>
                  <a:pt x="302218" y="49530"/>
                </a:lnTo>
                <a:lnTo>
                  <a:pt x="309838" y="53339"/>
                </a:lnTo>
                <a:lnTo>
                  <a:pt x="313775" y="53339"/>
                </a:lnTo>
                <a:lnTo>
                  <a:pt x="317712" y="60960"/>
                </a:lnTo>
                <a:lnTo>
                  <a:pt x="317712" y="68580"/>
                </a:lnTo>
                <a:lnTo>
                  <a:pt x="313558" y="88900"/>
                </a:lnTo>
                <a:lnTo>
                  <a:pt x="316680" y="102870"/>
                </a:lnTo>
                <a:lnTo>
                  <a:pt x="324159" y="114300"/>
                </a:lnTo>
                <a:lnTo>
                  <a:pt x="333079" y="123189"/>
                </a:lnTo>
                <a:lnTo>
                  <a:pt x="340826" y="130810"/>
                </a:lnTo>
                <a:lnTo>
                  <a:pt x="375338" y="116839"/>
                </a:lnTo>
                <a:lnTo>
                  <a:pt x="402230" y="96520"/>
                </a:lnTo>
                <a:lnTo>
                  <a:pt x="419693" y="76200"/>
                </a:lnTo>
                <a:lnTo>
                  <a:pt x="425916" y="60960"/>
                </a:lnTo>
                <a:lnTo>
                  <a:pt x="425916" y="53339"/>
                </a:lnTo>
                <a:lnTo>
                  <a:pt x="427884" y="49530"/>
                </a:lnTo>
                <a:close/>
              </a:path>
            </a:pathLst>
          </a:custGeom>
          <a:solidFill>
            <a:srgbClr val="003B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14372" y="3762755"/>
            <a:ext cx="1576070" cy="723900"/>
          </a:xfrm>
          <a:custGeom>
            <a:avLst/>
            <a:gdLst/>
            <a:ahLst/>
            <a:cxnLst/>
            <a:rect l="l" t="t" r="r" b="b"/>
            <a:pathLst>
              <a:path w="1576070" h="723900">
                <a:moveTo>
                  <a:pt x="1385442" y="0"/>
                </a:moveTo>
                <a:lnTo>
                  <a:pt x="190372" y="0"/>
                </a:lnTo>
                <a:lnTo>
                  <a:pt x="146717" y="5026"/>
                </a:lnTo>
                <a:lnTo>
                  <a:pt x="106644" y="19346"/>
                </a:lnTo>
                <a:lnTo>
                  <a:pt x="71297" y="41814"/>
                </a:lnTo>
                <a:lnTo>
                  <a:pt x="41817" y="71290"/>
                </a:lnTo>
                <a:lnTo>
                  <a:pt x="19346" y="106630"/>
                </a:lnTo>
                <a:lnTo>
                  <a:pt x="5027" y="146693"/>
                </a:lnTo>
                <a:lnTo>
                  <a:pt x="0" y="190334"/>
                </a:lnTo>
                <a:lnTo>
                  <a:pt x="0" y="533565"/>
                </a:lnTo>
                <a:lnTo>
                  <a:pt x="5027" y="577206"/>
                </a:lnTo>
                <a:lnTo>
                  <a:pt x="19346" y="617269"/>
                </a:lnTo>
                <a:lnTo>
                  <a:pt x="41817" y="652609"/>
                </a:lnTo>
                <a:lnTo>
                  <a:pt x="71297" y="682085"/>
                </a:lnTo>
                <a:lnTo>
                  <a:pt x="106644" y="704553"/>
                </a:lnTo>
                <a:lnTo>
                  <a:pt x="146717" y="718873"/>
                </a:lnTo>
                <a:lnTo>
                  <a:pt x="190372" y="723900"/>
                </a:lnTo>
                <a:lnTo>
                  <a:pt x="1385442" y="723900"/>
                </a:lnTo>
                <a:lnTo>
                  <a:pt x="1429098" y="718873"/>
                </a:lnTo>
                <a:lnTo>
                  <a:pt x="1469171" y="704553"/>
                </a:lnTo>
                <a:lnTo>
                  <a:pt x="1504518" y="682085"/>
                </a:lnTo>
                <a:lnTo>
                  <a:pt x="1533998" y="652609"/>
                </a:lnTo>
                <a:lnTo>
                  <a:pt x="1556469" y="617269"/>
                </a:lnTo>
                <a:lnTo>
                  <a:pt x="1570788" y="577206"/>
                </a:lnTo>
                <a:lnTo>
                  <a:pt x="1575815" y="533565"/>
                </a:lnTo>
                <a:lnTo>
                  <a:pt x="1575815" y="190334"/>
                </a:lnTo>
                <a:lnTo>
                  <a:pt x="1570788" y="146693"/>
                </a:lnTo>
                <a:lnTo>
                  <a:pt x="1556469" y="106630"/>
                </a:lnTo>
                <a:lnTo>
                  <a:pt x="1533998" y="71290"/>
                </a:lnTo>
                <a:lnTo>
                  <a:pt x="1504518" y="41814"/>
                </a:lnTo>
                <a:lnTo>
                  <a:pt x="1469171" y="19346"/>
                </a:lnTo>
                <a:lnTo>
                  <a:pt x="1429098" y="5026"/>
                </a:lnTo>
                <a:lnTo>
                  <a:pt x="1385442" y="0"/>
                </a:lnTo>
                <a:close/>
              </a:path>
            </a:pathLst>
          </a:custGeom>
          <a:solidFill>
            <a:srgbClr val="7ED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41245" y="3885691"/>
            <a:ext cx="13220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003961"/>
                </a:solidFill>
                <a:latin typeface="Calibri"/>
                <a:cs typeface="Calibri"/>
              </a:rPr>
              <a:t>“AI </a:t>
            </a:r>
            <a:r>
              <a:rPr sz="1400" b="1" spc="55" dirty="0">
                <a:solidFill>
                  <a:srgbClr val="003961"/>
                </a:solidFill>
                <a:latin typeface="Calibri"/>
                <a:cs typeface="Calibri"/>
              </a:rPr>
              <a:t>Winter”</a:t>
            </a:r>
            <a:r>
              <a:rPr sz="1400" b="1" spc="-75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400" b="1" spc="60" dirty="0">
                <a:solidFill>
                  <a:srgbClr val="003961"/>
                </a:solidFill>
                <a:latin typeface="Calibri"/>
                <a:cs typeface="Calibri"/>
              </a:rPr>
              <a:t>late  </a:t>
            </a:r>
            <a:r>
              <a:rPr sz="1400" b="1" spc="125" dirty="0">
                <a:solidFill>
                  <a:srgbClr val="003961"/>
                </a:solidFill>
                <a:latin typeface="Calibri"/>
                <a:cs typeface="Calibri"/>
              </a:rPr>
              <a:t>1960s-1970s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78452" y="3762755"/>
            <a:ext cx="1577340" cy="723900"/>
          </a:xfrm>
          <a:custGeom>
            <a:avLst/>
            <a:gdLst/>
            <a:ahLst/>
            <a:cxnLst/>
            <a:rect l="l" t="t" r="r" b="b"/>
            <a:pathLst>
              <a:path w="1577339" h="723900">
                <a:moveTo>
                  <a:pt x="1386967" y="0"/>
                </a:moveTo>
                <a:lnTo>
                  <a:pt x="190373" y="0"/>
                </a:lnTo>
                <a:lnTo>
                  <a:pt x="146717" y="5026"/>
                </a:lnTo>
                <a:lnTo>
                  <a:pt x="106644" y="19346"/>
                </a:lnTo>
                <a:lnTo>
                  <a:pt x="71297" y="41814"/>
                </a:lnTo>
                <a:lnTo>
                  <a:pt x="41817" y="71290"/>
                </a:lnTo>
                <a:lnTo>
                  <a:pt x="19346" y="106630"/>
                </a:lnTo>
                <a:lnTo>
                  <a:pt x="5027" y="146693"/>
                </a:lnTo>
                <a:lnTo>
                  <a:pt x="0" y="190334"/>
                </a:lnTo>
                <a:lnTo>
                  <a:pt x="0" y="533565"/>
                </a:lnTo>
                <a:lnTo>
                  <a:pt x="5027" y="577206"/>
                </a:lnTo>
                <a:lnTo>
                  <a:pt x="19346" y="617269"/>
                </a:lnTo>
                <a:lnTo>
                  <a:pt x="41817" y="652609"/>
                </a:lnTo>
                <a:lnTo>
                  <a:pt x="71297" y="682085"/>
                </a:lnTo>
                <a:lnTo>
                  <a:pt x="106644" y="704553"/>
                </a:lnTo>
                <a:lnTo>
                  <a:pt x="146717" y="718873"/>
                </a:lnTo>
                <a:lnTo>
                  <a:pt x="190373" y="723900"/>
                </a:lnTo>
                <a:lnTo>
                  <a:pt x="1386967" y="723900"/>
                </a:lnTo>
                <a:lnTo>
                  <a:pt x="1430622" y="718873"/>
                </a:lnTo>
                <a:lnTo>
                  <a:pt x="1470695" y="704553"/>
                </a:lnTo>
                <a:lnTo>
                  <a:pt x="1506042" y="682085"/>
                </a:lnTo>
                <a:lnTo>
                  <a:pt x="1535522" y="652609"/>
                </a:lnTo>
                <a:lnTo>
                  <a:pt x="1557993" y="617269"/>
                </a:lnTo>
                <a:lnTo>
                  <a:pt x="1572312" y="577206"/>
                </a:lnTo>
                <a:lnTo>
                  <a:pt x="1577339" y="533565"/>
                </a:lnTo>
                <a:lnTo>
                  <a:pt x="1577339" y="190334"/>
                </a:lnTo>
                <a:lnTo>
                  <a:pt x="1572312" y="146693"/>
                </a:lnTo>
                <a:lnTo>
                  <a:pt x="1557993" y="106630"/>
                </a:lnTo>
                <a:lnTo>
                  <a:pt x="1535522" y="71290"/>
                </a:lnTo>
                <a:lnTo>
                  <a:pt x="1506042" y="41814"/>
                </a:lnTo>
                <a:lnTo>
                  <a:pt x="1470695" y="19346"/>
                </a:lnTo>
                <a:lnTo>
                  <a:pt x="1430622" y="5026"/>
                </a:lnTo>
                <a:lnTo>
                  <a:pt x="1386967" y="0"/>
                </a:lnTo>
                <a:close/>
              </a:path>
            </a:pathLst>
          </a:custGeom>
          <a:solidFill>
            <a:srgbClr val="7ED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06595" y="3885691"/>
            <a:ext cx="13220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003961"/>
                </a:solidFill>
                <a:latin typeface="Calibri"/>
                <a:cs typeface="Calibri"/>
              </a:rPr>
              <a:t>“AI </a:t>
            </a:r>
            <a:r>
              <a:rPr sz="1400" b="1" spc="55" dirty="0">
                <a:solidFill>
                  <a:srgbClr val="003961"/>
                </a:solidFill>
                <a:latin typeface="Calibri"/>
                <a:cs typeface="Calibri"/>
              </a:rPr>
              <a:t>Winter”</a:t>
            </a:r>
            <a:r>
              <a:rPr sz="1400" b="1" spc="-75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400" b="1" spc="60" dirty="0">
                <a:solidFill>
                  <a:srgbClr val="003961"/>
                </a:solidFill>
                <a:latin typeface="Calibri"/>
                <a:cs typeface="Calibri"/>
              </a:rPr>
              <a:t>late  </a:t>
            </a:r>
            <a:r>
              <a:rPr sz="1400" b="1" spc="125" dirty="0">
                <a:solidFill>
                  <a:srgbClr val="003961"/>
                </a:solidFill>
                <a:latin typeface="Calibri"/>
                <a:cs typeface="Calibri"/>
              </a:rPr>
              <a:t>1980s-1990s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62402" y="2718054"/>
            <a:ext cx="151130" cy="696595"/>
          </a:xfrm>
          <a:custGeom>
            <a:avLst/>
            <a:gdLst/>
            <a:ahLst/>
            <a:cxnLst/>
            <a:rect l="l" t="t" r="r" b="b"/>
            <a:pathLst>
              <a:path w="151130" h="696595">
                <a:moveTo>
                  <a:pt x="50363" y="150833"/>
                </a:moveTo>
                <a:lnTo>
                  <a:pt x="49149" y="696468"/>
                </a:lnTo>
                <a:lnTo>
                  <a:pt x="99441" y="696468"/>
                </a:lnTo>
                <a:lnTo>
                  <a:pt x="100654" y="150918"/>
                </a:lnTo>
                <a:lnTo>
                  <a:pt x="50363" y="150833"/>
                </a:lnTo>
                <a:close/>
              </a:path>
              <a:path w="151130" h="696595">
                <a:moveTo>
                  <a:pt x="138313" y="125729"/>
                </a:moveTo>
                <a:lnTo>
                  <a:pt x="100711" y="125729"/>
                </a:lnTo>
                <a:lnTo>
                  <a:pt x="100654" y="150918"/>
                </a:lnTo>
                <a:lnTo>
                  <a:pt x="150876" y="151002"/>
                </a:lnTo>
                <a:lnTo>
                  <a:pt x="138313" y="125729"/>
                </a:lnTo>
                <a:close/>
              </a:path>
              <a:path w="151130" h="696595">
                <a:moveTo>
                  <a:pt x="100711" y="125729"/>
                </a:moveTo>
                <a:lnTo>
                  <a:pt x="50419" y="125729"/>
                </a:lnTo>
                <a:lnTo>
                  <a:pt x="50363" y="150833"/>
                </a:lnTo>
                <a:lnTo>
                  <a:pt x="100654" y="150918"/>
                </a:lnTo>
                <a:lnTo>
                  <a:pt x="100711" y="125729"/>
                </a:lnTo>
                <a:close/>
              </a:path>
              <a:path w="151130" h="696595">
                <a:moveTo>
                  <a:pt x="75819" y="0"/>
                </a:moveTo>
                <a:lnTo>
                  <a:pt x="0" y="150748"/>
                </a:lnTo>
                <a:lnTo>
                  <a:pt x="50363" y="150833"/>
                </a:lnTo>
                <a:lnTo>
                  <a:pt x="50419" y="125729"/>
                </a:lnTo>
                <a:lnTo>
                  <a:pt x="138313" y="125729"/>
                </a:lnTo>
                <a:lnTo>
                  <a:pt x="75819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77003" y="2718054"/>
            <a:ext cx="151130" cy="711200"/>
          </a:xfrm>
          <a:custGeom>
            <a:avLst/>
            <a:gdLst/>
            <a:ahLst/>
            <a:cxnLst/>
            <a:rect l="l" t="t" r="r" b="b"/>
            <a:pathLst>
              <a:path w="151129" h="711200">
                <a:moveTo>
                  <a:pt x="50330" y="150284"/>
                </a:moveTo>
                <a:lnTo>
                  <a:pt x="37084" y="709548"/>
                </a:lnTo>
                <a:lnTo>
                  <a:pt x="87375" y="710819"/>
                </a:lnTo>
                <a:lnTo>
                  <a:pt x="100621" y="151469"/>
                </a:lnTo>
                <a:lnTo>
                  <a:pt x="50330" y="150284"/>
                </a:lnTo>
                <a:close/>
              </a:path>
              <a:path w="151129" h="711200">
                <a:moveTo>
                  <a:pt x="137898" y="125094"/>
                </a:moveTo>
                <a:lnTo>
                  <a:pt x="50926" y="125094"/>
                </a:lnTo>
                <a:lnTo>
                  <a:pt x="101219" y="126237"/>
                </a:lnTo>
                <a:lnTo>
                  <a:pt x="100621" y="151469"/>
                </a:lnTo>
                <a:lnTo>
                  <a:pt x="150875" y="152653"/>
                </a:lnTo>
                <a:lnTo>
                  <a:pt x="137898" y="125094"/>
                </a:lnTo>
                <a:close/>
              </a:path>
              <a:path w="151129" h="711200">
                <a:moveTo>
                  <a:pt x="50926" y="125094"/>
                </a:moveTo>
                <a:lnTo>
                  <a:pt x="50330" y="150284"/>
                </a:lnTo>
                <a:lnTo>
                  <a:pt x="100621" y="151469"/>
                </a:lnTo>
                <a:lnTo>
                  <a:pt x="101219" y="126237"/>
                </a:lnTo>
                <a:lnTo>
                  <a:pt x="50926" y="125094"/>
                </a:lnTo>
                <a:close/>
              </a:path>
              <a:path w="151129" h="711200">
                <a:moveTo>
                  <a:pt x="78994" y="0"/>
                </a:moveTo>
                <a:lnTo>
                  <a:pt x="0" y="149097"/>
                </a:lnTo>
                <a:lnTo>
                  <a:pt x="50330" y="150284"/>
                </a:lnTo>
                <a:lnTo>
                  <a:pt x="50926" y="125094"/>
                </a:lnTo>
                <a:lnTo>
                  <a:pt x="137898" y="125094"/>
                </a:lnTo>
                <a:lnTo>
                  <a:pt x="78994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28038" y="2009394"/>
            <a:ext cx="1199515" cy="649605"/>
          </a:xfrm>
          <a:custGeom>
            <a:avLst/>
            <a:gdLst/>
            <a:ahLst/>
            <a:cxnLst/>
            <a:rect l="l" t="t" r="r" b="b"/>
            <a:pathLst>
              <a:path w="1199514" h="649605">
                <a:moveTo>
                  <a:pt x="1009142" y="0"/>
                </a:moveTo>
                <a:lnTo>
                  <a:pt x="190245" y="0"/>
                </a:lnTo>
                <a:lnTo>
                  <a:pt x="146637" y="5026"/>
                </a:lnTo>
                <a:lnTo>
                  <a:pt x="106598" y="19343"/>
                </a:lnTo>
                <a:lnTo>
                  <a:pt x="71274" y="41807"/>
                </a:lnTo>
                <a:lnTo>
                  <a:pt x="41807" y="71274"/>
                </a:lnTo>
                <a:lnTo>
                  <a:pt x="19343" y="106598"/>
                </a:lnTo>
                <a:lnTo>
                  <a:pt x="5026" y="146637"/>
                </a:lnTo>
                <a:lnTo>
                  <a:pt x="0" y="190245"/>
                </a:lnTo>
                <a:lnTo>
                  <a:pt x="0" y="458978"/>
                </a:lnTo>
                <a:lnTo>
                  <a:pt x="5026" y="502586"/>
                </a:lnTo>
                <a:lnTo>
                  <a:pt x="19343" y="542625"/>
                </a:lnTo>
                <a:lnTo>
                  <a:pt x="41807" y="577949"/>
                </a:lnTo>
                <a:lnTo>
                  <a:pt x="71274" y="607416"/>
                </a:lnTo>
                <a:lnTo>
                  <a:pt x="106598" y="629880"/>
                </a:lnTo>
                <a:lnTo>
                  <a:pt x="146637" y="644197"/>
                </a:lnTo>
                <a:lnTo>
                  <a:pt x="190245" y="649224"/>
                </a:lnTo>
                <a:lnTo>
                  <a:pt x="1009142" y="649224"/>
                </a:lnTo>
                <a:lnTo>
                  <a:pt x="1052750" y="644197"/>
                </a:lnTo>
                <a:lnTo>
                  <a:pt x="1092789" y="629880"/>
                </a:lnTo>
                <a:lnTo>
                  <a:pt x="1128113" y="607416"/>
                </a:lnTo>
                <a:lnTo>
                  <a:pt x="1157580" y="577949"/>
                </a:lnTo>
                <a:lnTo>
                  <a:pt x="1180044" y="542625"/>
                </a:lnTo>
                <a:lnTo>
                  <a:pt x="1194361" y="502586"/>
                </a:lnTo>
                <a:lnTo>
                  <a:pt x="1199388" y="458978"/>
                </a:lnTo>
                <a:lnTo>
                  <a:pt x="1199388" y="190245"/>
                </a:lnTo>
                <a:lnTo>
                  <a:pt x="1194361" y="146637"/>
                </a:lnTo>
                <a:lnTo>
                  <a:pt x="1180044" y="106598"/>
                </a:lnTo>
                <a:lnTo>
                  <a:pt x="1157580" y="71274"/>
                </a:lnTo>
                <a:lnTo>
                  <a:pt x="1128113" y="41807"/>
                </a:lnTo>
                <a:lnTo>
                  <a:pt x="1092789" y="19343"/>
                </a:lnTo>
                <a:lnTo>
                  <a:pt x="1052750" y="5026"/>
                </a:lnTo>
                <a:lnTo>
                  <a:pt x="1009142" y="0"/>
                </a:lnTo>
                <a:close/>
              </a:path>
            </a:pathLst>
          </a:custGeom>
          <a:solidFill>
            <a:srgbClr val="005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28038" y="2009394"/>
            <a:ext cx="1199515" cy="649605"/>
          </a:xfrm>
          <a:custGeom>
            <a:avLst/>
            <a:gdLst/>
            <a:ahLst/>
            <a:cxnLst/>
            <a:rect l="l" t="t" r="r" b="b"/>
            <a:pathLst>
              <a:path w="1199514" h="649605">
                <a:moveTo>
                  <a:pt x="0" y="190245"/>
                </a:moveTo>
                <a:lnTo>
                  <a:pt x="5026" y="146637"/>
                </a:lnTo>
                <a:lnTo>
                  <a:pt x="19343" y="106598"/>
                </a:lnTo>
                <a:lnTo>
                  <a:pt x="41807" y="71274"/>
                </a:lnTo>
                <a:lnTo>
                  <a:pt x="71274" y="41807"/>
                </a:lnTo>
                <a:lnTo>
                  <a:pt x="106598" y="19343"/>
                </a:lnTo>
                <a:lnTo>
                  <a:pt x="146637" y="5026"/>
                </a:lnTo>
                <a:lnTo>
                  <a:pt x="190245" y="0"/>
                </a:lnTo>
                <a:lnTo>
                  <a:pt x="1009142" y="0"/>
                </a:lnTo>
                <a:lnTo>
                  <a:pt x="1052750" y="5026"/>
                </a:lnTo>
                <a:lnTo>
                  <a:pt x="1092789" y="19343"/>
                </a:lnTo>
                <a:lnTo>
                  <a:pt x="1128113" y="41807"/>
                </a:lnTo>
                <a:lnTo>
                  <a:pt x="1157580" y="71274"/>
                </a:lnTo>
                <a:lnTo>
                  <a:pt x="1180044" y="106598"/>
                </a:lnTo>
                <a:lnTo>
                  <a:pt x="1194361" y="146637"/>
                </a:lnTo>
                <a:lnTo>
                  <a:pt x="1199388" y="190245"/>
                </a:lnTo>
                <a:lnTo>
                  <a:pt x="1199388" y="458978"/>
                </a:lnTo>
                <a:lnTo>
                  <a:pt x="1194361" y="502586"/>
                </a:lnTo>
                <a:lnTo>
                  <a:pt x="1180044" y="542625"/>
                </a:lnTo>
                <a:lnTo>
                  <a:pt x="1157580" y="577949"/>
                </a:lnTo>
                <a:lnTo>
                  <a:pt x="1128113" y="607416"/>
                </a:lnTo>
                <a:lnTo>
                  <a:pt x="1092789" y="629880"/>
                </a:lnTo>
                <a:lnTo>
                  <a:pt x="1052750" y="644197"/>
                </a:lnTo>
                <a:lnTo>
                  <a:pt x="1009142" y="649224"/>
                </a:lnTo>
                <a:lnTo>
                  <a:pt x="190245" y="649224"/>
                </a:lnTo>
                <a:lnTo>
                  <a:pt x="146637" y="644197"/>
                </a:lnTo>
                <a:lnTo>
                  <a:pt x="106598" y="629880"/>
                </a:lnTo>
                <a:lnTo>
                  <a:pt x="71274" y="607416"/>
                </a:lnTo>
                <a:lnTo>
                  <a:pt x="41807" y="577949"/>
                </a:lnTo>
                <a:lnTo>
                  <a:pt x="19343" y="542625"/>
                </a:lnTo>
                <a:lnTo>
                  <a:pt x="5026" y="502586"/>
                </a:lnTo>
                <a:lnTo>
                  <a:pt x="0" y="458978"/>
                </a:lnTo>
                <a:lnTo>
                  <a:pt x="0" y="190245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64563" y="2094102"/>
            <a:ext cx="92519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8760">
              <a:lnSpc>
                <a:spcPct val="100000"/>
              </a:lnSpc>
              <a:spcBef>
                <a:spcPts val="100"/>
              </a:spcBef>
            </a:pPr>
            <a:r>
              <a:rPr sz="1400" b="1" spc="85" dirty="0">
                <a:solidFill>
                  <a:srgbClr val="FFFFFF"/>
                </a:solidFill>
                <a:latin typeface="Calibri"/>
                <a:cs typeface="Calibri"/>
              </a:rPr>
              <a:t>Early  al</a:t>
            </a:r>
            <a:r>
              <a:rPr sz="1400" b="1" spc="1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8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55" dirty="0">
                <a:solidFill>
                  <a:srgbClr val="FFFFFF"/>
                </a:solidFill>
                <a:latin typeface="Calibri"/>
                <a:cs typeface="Calibri"/>
              </a:rPr>
              <a:t>ith</a:t>
            </a:r>
            <a:r>
              <a:rPr sz="1400" b="1" spc="120" dirty="0">
                <a:solidFill>
                  <a:srgbClr val="FFFFFF"/>
                </a:solidFill>
                <a:latin typeface="Calibri"/>
                <a:cs typeface="Calibri"/>
              </a:rPr>
              <a:t>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11245" y="2009394"/>
            <a:ext cx="879475" cy="649605"/>
          </a:xfrm>
          <a:custGeom>
            <a:avLst/>
            <a:gdLst/>
            <a:ahLst/>
            <a:cxnLst/>
            <a:rect l="l" t="t" r="r" b="b"/>
            <a:pathLst>
              <a:path w="879475" h="649605">
                <a:moveTo>
                  <a:pt x="732536" y="0"/>
                </a:moveTo>
                <a:lnTo>
                  <a:pt x="146812" y="0"/>
                </a:lnTo>
                <a:lnTo>
                  <a:pt x="100429" y="7489"/>
                </a:lnTo>
                <a:lnTo>
                  <a:pt x="60130" y="28342"/>
                </a:lnTo>
                <a:lnTo>
                  <a:pt x="28342" y="60130"/>
                </a:lnTo>
                <a:lnTo>
                  <a:pt x="7489" y="100429"/>
                </a:lnTo>
                <a:lnTo>
                  <a:pt x="0" y="146812"/>
                </a:lnTo>
                <a:lnTo>
                  <a:pt x="0" y="502412"/>
                </a:lnTo>
                <a:lnTo>
                  <a:pt x="7489" y="548794"/>
                </a:lnTo>
                <a:lnTo>
                  <a:pt x="28342" y="589093"/>
                </a:lnTo>
                <a:lnTo>
                  <a:pt x="60130" y="620881"/>
                </a:lnTo>
                <a:lnTo>
                  <a:pt x="100429" y="641734"/>
                </a:lnTo>
                <a:lnTo>
                  <a:pt x="146812" y="649224"/>
                </a:lnTo>
                <a:lnTo>
                  <a:pt x="732536" y="649224"/>
                </a:lnTo>
                <a:lnTo>
                  <a:pt x="778918" y="641734"/>
                </a:lnTo>
                <a:lnTo>
                  <a:pt x="819217" y="620881"/>
                </a:lnTo>
                <a:lnTo>
                  <a:pt x="851005" y="589093"/>
                </a:lnTo>
                <a:lnTo>
                  <a:pt x="871858" y="548794"/>
                </a:lnTo>
                <a:lnTo>
                  <a:pt x="879348" y="502412"/>
                </a:lnTo>
                <a:lnTo>
                  <a:pt x="879348" y="146812"/>
                </a:lnTo>
                <a:lnTo>
                  <a:pt x="871858" y="100429"/>
                </a:lnTo>
                <a:lnTo>
                  <a:pt x="851005" y="60130"/>
                </a:lnTo>
                <a:lnTo>
                  <a:pt x="819217" y="28342"/>
                </a:lnTo>
                <a:lnTo>
                  <a:pt x="778918" y="7489"/>
                </a:lnTo>
                <a:lnTo>
                  <a:pt x="732536" y="0"/>
                </a:lnTo>
                <a:close/>
              </a:path>
            </a:pathLst>
          </a:custGeom>
          <a:solidFill>
            <a:srgbClr val="005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11245" y="2009394"/>
            <a:ext cx="879475" cy="649605"/>
          </a:xfrm>
          <a:custGeom>
            <a:avLst/>
            <a:gdLst/>
            <a:ahLst/>
            <a:cxnLst/>
            <a:rect l="l" t="t" r="r" b="b"/>
            <a:pathLst>
              <a:path w="879475" h="649605">
                <a:moveTo>
                  <a:pt x="0" y="146812"/>
                </a:moveTo>
                <a:lnTo>
                  <a:pt x="7489" y="100429"/>
                </a:lnTo>
                <a:lnTo>
                  <a:pt x="28342" y="60130"/>
                </a:lnTo>
                <a:lnTo>
                  <a:pt x="60130" y="28342"/>
                </a:lnTo>
                <a:lnTo>
                  <a:pt x="100429" y="7489"/>
                </a:lnTo>
                <a:lnTo>
                  <a:pt x="146812" y="0"/>
                </a:lnTo>
                <a:lnTo>
                  <a:pt x="732536" y="0"/>
                </a:lnTo>
                <a:lnTo>
                  <a:pt x="778918" y="7489"/>
                </a:lnTo>
                <a:lnTo>
                  <a:pt x="819217" y="28342"/>
                </a:lnTo>
                <a:lnTo>
                  <a:pt x="851005" y="60130"/>
                </a:lnTo>
                <a:lnTo>
                  <a:pt x="871858" y="100429"/>
                </a:lnTo>
                <a:lnTo>
                  <a:pt x="879348" y="146812"/>
                </a:lnTo>
                <a:lnTo>
                  <a:pt x="879348" y="502412"/>
                </a:lnTo>
                <a:lnTo>
                  <a:pt x="871858" y="548794"/>
                </a:lnTo>
                <a:lnTo>
                  <a:pt x="851005" y="589093"/>
                </a:lnTo>
                <a:lnTo>
                  <a:pt x="819217" y="620881"/>
                </a:lnTo>
                <a:lnTo>
                  <a:pt x="778918" y="641734"/>
                </a:lnTo>
                <a:lnTo>
                  <a:pt x="732536" y="649224"/>
                </a:lnTo>
                <a:lnTo>
                  <a:pt x="146812" y="649224"/>
                </a:lnTo>
                <a:lnTo>
                  <a:pt x="100429" y="641734"/>
                </a:lnTo>
                <a:lnTo>
                  <a:pt x="60130" y="620881"/>
                </a:lnTo>
                <a:lnTo>
                  <a:pt x="28342" y="589093"/>
                </a:lnTo>
                <a:lnTo>
                  <a:pt x="7489" y="548794"/>
                </a:lnTo>
                <a:lnTo>
                  <a:pt x="0" y="502412"/>
                </a:lnTo>
                <a:lnTo>
                  <a:pt x="0" y="146812"/>
                </a:lnTo>
                <a:close/>
              </a:path>
            </a:pathLst>
          </a:custGeom>
          <a:ln w="25907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96844" y="2094102"/>
            <a:ext cx="7042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sz="1400" b="1" spc="80" dirty="0">
                <a:solidFill>
                  <a:srgbClr val="FFFFFF"/>
                </a:solidFill>
                <a:latin typeface="Calibri"/>
                <a:cs typeface="Calibri"/>
              </a:rPr>
              <a:t>Expert  </a:t>
            </a:r>
            <a:r>
              <a:rPr sz="1400" b="1" spc="1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100" dirty="0">
                <a:solidFill>
                  <a:srgbClr val="FFFFFF"/>
                </a:solidFill>
                <a:latin typeface="Calibri"/>
                <a:cs typeface="Calibri"/>
              </a:rPr>
              <a:t>ys</a:t>
            </a:r>
            <a:r>
              <a:rPr sz="1400" b="1" spc="5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1400" b="1" spc="120" dirty="0">
                <a:solidFill>
                  <a:srgbClr val="FFFFFF"/>
                </a:solidFill>
                <a:latin typeface="Calibri"/>
                <a:cs typeface="Calibri"/>
              </a:rPr>
              <a:t>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72890" y="2047494"/>
            <a:ext cx="1012190" cy="611505"/>
          </a:xfrm>
          <a:custGeom>
            <a:avLst/>
            <a:gdLst/>
            <a:ahLst/>
            <a:cxnLst/>
            <a:rect l="l" t="t" r="r" b="b"/>
            <a:pathLst>
              <a:path w="1012189" h="611505">
                <a:moveTo>
                  <a:pt x="864997" y="0"/>
                </a:moveTo>
                <a:lnTo>
                  <a:pt x="146938" y="0"/>
                </a:lnTo>
                <a:lnTo>
                  <a:pt x="100494" y="7490"/>
                </a:lnTo>
                <a:lnTo>
                  <a:pt x="60158" y="28350"/>
                </a:lnTo>
                <a:lnTo>
                  <a:pt x="28350" y="60158"/>
                </a:lnTo>
                <a:lnTo>
                  <a:pt x="7490" y="100494"/>
                </a:lnTo>
                <a:lnTo>
                  <a:pt x="0" y="146938"/>
                </a:lnTo>
                <a:lnTo>
                  <a:pt x="0" y="464185"/>
                </a:lnTo>
                <a:lnTo>
                  <a:pt x="7490" y="510629"/>
                </a:lnTo>
                <a:lnTo>
                  <a:pt x="28350" y="550965"/>
                </a:lnTo>
                <a:lnTo>
                  <a:pt x="60158" y="582773"/>
                </a:lnTo>
                <a:lnTo>
                  <a:pt x="100494" y="603633"/>
                </a:lnTo>
                <a:lnTo>
                  <a:pt x="146938" y="611124"/>
                </a:lnTo>
                <a:lnTo>
                  <a:pt x="864997" y="611124"/>
                </a:lnTo>
                <a:lnTo>
                  <a:pt x="911441" y="603633"/>
                </a:lnTo>
                <a:lnTo>
                  <a:pt x="951777" y="582773"/>
                </a:lnTo>
                <a:lnTo>
                  <a:pt x="983585" y="550965"/>
                </a:lnTo>
                <a:lnTo>
                  <a:pt x="1004445" y="510629"/>
                </a:lnTo>
                <a:lnTo>
                  <a:pt x="1011936" y="464185"/>
                </a:lnTo>
                <a:lnTo>
                  <a:pt x="1011936" y="146938"/>
                </a:lnTo>
                <a:lnTo>
                  <a:pt x="1004445" y="100494"/>
                </a:lnTo>
                <a:lnTo>
                  <a:pt x="983585" y="60158"/>
                </a:lnTo>
                <a:lnTo>
                  <a:pt x="951777" y="28350"/>
                </a:lnTo>
                <a:lnTo>
                  <a:pt x="911441" y="7490"/>
                </a:lnTo>
                <a:lnTo>
                  <a:pt x="864997" y="0"/>
                </a:lnTo>
                <a:close/>
              </a:path>
            </a:pathLst>
          </a:custGeom>
          <a:solidFill>
            <a:srgbClr val="005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72890" y="2047494"/>
            <a:ext cx="1012190" cy="611505"/>
          </a:xfrm>
          <a:custGeom>
            <a:avLst/>
            <a:gdLst/>
            <a:ahLst/>
            <a:cxnLst/>
            <a:rect l="l" t="t" r="r" b="b"/>
            <a:pathLst>
              <a:path w="1012189" h="611505">
                <a:moveTo>
                  <a:pt x="0" y="146938"/>
                </a:moveTo>
                <a:lnTo>
                  <a:pt x="7490" y="100494"/>
                </a:lnTo>
                <a:lnTo>
                  <a:pt x="28350" y="60158"/>
                </a:lnTo>
                <a:lnTo>
                  <a:pt x="60158" y="28350"/>
                </a:lnTo>
                <a:lnTo>
                  <a:pt x="100494" y="7490"/>
                </a:lnTo>
                <a:lnTo>
                  <a:pt x="146938" y="0"/>
                </a:lnTo>
                <a:lnTo>
                  <a:pt x="864997" y="0"/>
                </a:lnTo>
                <a:lnTo>
                  <a:pt x="911441" y="7490"/>
                </a:lnTo>
                <a:lnTo>
                  <a:pt x="951777" y="28350"/>
                </a:lnTo>
                <a:lnTo>
                  <a:pt x="983585" y="60158"/>
                </a:lnTo>
                <a:lnTo>
                  <a:pt x="1004445" y="100494"/>
                </a:lnTo>
                <a:lnTo>
                  <a:pt x="1011936" y="146938"/>
                </a:lnTo>
                <a:lnTo>
                  <a:pt x="1011936" y="464185"/>
                </a:lnTo>
                <a:lnTo>
                  <a:pt x="1004445" y="510629"/>
                </a:lnTo>
                <a:lnTo>
                  <a:pt x="983585" y="550965"/>
                </a:lnTo>
                <a:lnTo>
                  <a:pt x="951777" y="582773"/>
                </a:lnTo>
                <a:lnTo>
                  <a:pt x="911441" y="603633"/>
                </a:lnTo>
                <a:lnTo>
                  <a:pt x="864997" y="611124"/>
                </a:lnTo>
                <a:lnTo>
                  <a:pt x="146938" y="611124"/>
                </a:lnTo>
                <a:lnTo>
                  <a:pt x="100494" y="603633"/>
                </a:lnTo>
                <a:lnTo>
                  <a:pt x="60158" y="582773"/>
                </a:lnTo>
                <a:lnTo>
                  <a:pt x="28350" y="550965"/>
                </a:lnTo>
                <a:lnTo>
                  <a:pt x="7490" y="510629"/>
                </a:lnTo>
                <a:lnTo>
                  <a:pt x="0" y="464185"/>
                </a:lnTo>
                <a:lnTo>
                  <a:pt x="0" y="146938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177665" y="2113280"/>
            <a:ext cx="8020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  <a:spcBef>
                <a:spcPts val="100"/>
              </a:spcBef>
            </a:pPr>
            <a:r>
              <a:rPr sz="1400" b="1" spc="75" dirty="0">
                <a:solidFill>
                  <a:srgbClr val="FFFFFF"/>
                </a:solidFill>
                <a:latin typeface="Calibri"/>
                <a:cs typeface="Calibri"/>
              </a:rPr>
              <a:t>Neural  </a:t>
            </a:r>
            <a:r>
              <a:rPr sz="1400" b="1" spc="65" dirty="0">
                <a:solidFill>
                  <a:srgbClr val="FFFFFF"/>
                </a:solidFill>
                <a:latin typeface="Calibri"/>
                <a:cs typeface="Calibri"/>
              </a:rPr>
              <a:t>net</a:t>
            </a:r>
            <a:r>
              <a:rPr sz="1400" b="1" spc="4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b="1" spc="8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120" dirty="0">
                <a:solidFill>
                  <a:srgbClr val="FFFFFF"/>
                </a:solidFill>
                <a:latin typeface="Calibri"/>
                <a:cs typeface="Calibri"/>
              </a:rPr>
              <a:t>ks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28004" y="2718054"/>
            <a:ext cx="151130" cy="674370"/>
          </a:xfrm>
          <a:custGeom>
            <a:avLst/>
            <a:gdLst/>
            <a:ahLst/>
            <a:cxnLst/>
            <a:rect l="l" t="t" r="r" b="b"/>
            <a:pathLst>
              <a:path w="151129" h="674370">
                <a:moveTo>
                  <a:pt x="100557" y="150664"/>
                </a:moveTo>
                <a:lnTo>
                  <a:pt x="50264" y="151087"/>
                </a:lnTo>
                <a:lnTo>
                  <a:pt x="54991" y="673862"/>
                </a:lnTo>
                <a:lnTo>
                  <a:pt x="105283" y="673353"/>
                </a:lnTo>
                <a:lnTo>
                  <a:pt x="100557" y="150664"/>
                </a:lnTo>
                <a:close/>
              </a:path>
              <a:path w="151129" h="674370">
                <a:moveTo>
                  <a:pt x="74041" y="0"/>
                </a:moveTo>
                <a:lnTo>
                  <a:pt x="0" y="151510"/>
                </a:lnTo>
                <a:lnTo>
                  <a:pt x="50264" y="151087"/>
                </a:lnTo>
                <a:lnTo>
                  <a:pt x="50037" y="125983"/>
                </a:lnTo>
                <a:lnTo>
                  <a:pt x="100330" y="125475"/>
                </a:lnTo>
                <a:lnTo>
                  <a:pt x="138210" y="125475"/>
                </a:lnTo>
                <a:lnTo>
                  <a:pt x="74041" y="0"/>
                </a:lnTo>
                <a:close/>
              </a:path>
              <a:path w="151129" h="674370">
                <a:moveTo>
                  <a:pt x="100330" y="125475"/>
                </a:moveTo>
                <a:lnTo>
                  <a:pt x="50037" y="125983"/>
                </a:lnTo>
                <a:lnTo>
                  <a:pt x="50264" y="151087"/>
                </a:lnTo>
                <a:lnTo>
                  <a:pt x="100557" y="150664"/>
                </a:lnTo>
                <a:lnTo>
                  <a:pt x="100330" y="125475"/>
                </a:lnTo>
                <a:close/>
              </a:path>
              <a:path w="151129" h="674370">
                <a:moveTo>
                  <a:pt x="138210" y="125475"/>
                </a:moveTo>
                <a:lnTo>
                  <a:pt x="100330" y="125475"/>
                </a:lnTo>
                <a:lnTo>
                  <a:pt x="100557" y="150664"/>
                </a:lnTo>
                <a:lnTo>
                  <a:pt x="150875" y="150240"/>
                </a:lnTo>
                <a:lnTo>
                  <a:pt x="138210" y="125475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67121" y="2047494"/>
            <a:ext cx="1012190" cy="611505"/>
          </a:xfrm>
          <a:custGeom>
            <a:avLst/>
            <a:gdLst/>
            <a:ahLst/>
            <a:cxnLst/>
            <a:rect l="l" t="t" r="r" b="b"/>
            <a:pathLst>
              <a:path w="1012189" h="611505">
                <a:moveTo>
                  <a:pt x="864997" y="0"/>
                </a:moveTo>
                <a:lnTo>
                  <a:pt x="146938" y="0"/>
                </a:lnTo>
                <a:lnTo>
                  <a:pt x="100494" y="7490"/>
                </a:lnTo>
                <a:lnTo>
                  <a:pt x="60158" y="28350"/>
                </a:lnTo>
                <a:lnTo>
                  <a:pt x="28350" y="60158"/>
                </a:lnTo>
                <a:lnTo>
                  <a:pt x="7490" y="100494"/>
                </a:lnTo>
                <a:lnTo>
                  <a:pt x="0" y="146938"/>
                </a:lnTo>
                <a:lnTo>
                  <a:pt x="0" y="464185"/>
                </a:lnTo>
                <a:lnTo>
                  <a:pt x="7490" y="510629"/>
                </a:lnTo>
                <a:lnTo>
                  <a:pt x="28350" y="550965"/>
                </a:lnTo>
                <a:lnTo>
                  <a:pt x="60158" y="582773"/>
                </a:lnTo>
                <a:lnTo>
                  <a:pt x="100494" y="603633"/>
                </a:lnTo>
                <a:lnTo>
                  <a:pt x="146938" y="611124"/>
                </a:lnTo>
                <a:lnTo>
                  <a:pt x="864997" y="611124"/>
                </a:lnTo>
                <a:lnTo>
                  <a:pt x="911441" y="603633"/>
                </a:lnTo>
                <a:lnTo>
                  <a:pt x="951777" y="582773"/>
                </a:lnTo>
                <a:lnTo>
                  <a:pt x="983585" y="550965"/>
                </a:lnTo>
                <a:lnTo>
                  <a:pt x="1004445" y="510629"/>
                </a:lnTo>
                <a:lnTo>
                  <a:pt x="1011936" y="464185"/>
                </a:lnTo>
                <a:lnTo>
                  <a:pt x="1011936" y="146938"/>
                </a:lnTo>
                <a:lnTo>
                  <a:pt x="1004445" y="100494"/>
                </a:lnTo>
                <a:lnTo>
                  <a:pt x="983585" y="60158"/>
                </a:lnTo>
                <a:lnTo>
                  <a:pt x="951777" y="28350"/>
                </a:lnTo>
                <a:lnTo>
                  <a:pt x="911441" y="7490"/>
                </a:lnTo>
                <a:lnTo>
                  <a:pt x="864997" y="0"/>
                </a:lnTo>
                <a:close/>
              </a:path>
            </a:pathLst>
          </a:custGeom>
          <a:solidFill>
            <a:srgbClr val="005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67121" y="2047494"/>
            <a:ext cx="1012190" cy="611505"/>
          </a:xfrm>
          <a:custGeom>
            <a:avLst/>
            <a:gdLst/>
            <a:ahLst/>
            <a:cxnLst/>
            <a:rect l="l" t="t" r="r" b="b"/>
            <a:pathLst>
              <a:path w="1012189" h="611505">
                <a:moveTo>
                  <a:pt x="0" y="146938"/>
                </a:moveTo>
                <a:lnTo>
                  <a:pt x="7490" y="100494"/>
                </a:lnTo>
                <a:lnTo>
                  <a:pt x="28350" y="60158"/>
                </a:lnTo>
                <a:lnTo>
                  <a:pt x="60158" y="28350"/>
                </a:lnTo>
                <a:lnTo>
                  <a:pt x="100494" y="7490"/>
                </a:lnTo>
                <a:lnTo>
                  <a:pt x="146938" y="0"/>
                </a:lnTo>
                <a:lnTo>
                  <a:pt x="864997" y="0"/>
                </a:lnTo>
                <a:lnTo>
                  <a:pt x="911441" y="7490"/>
                </a:lnTo>
                <a:lnTo>
                  <a:pt x="951777" y="28350"/>
                </a:lnTo>
                <a:lnTo>
                  <a:pt x="983585" y="60158"/>
                </a:lnTo>
                <a:lnTo>
                  <a:pt x="1004445" y="100494"/>
                </a:lnTo>
                <a:lnTo>
                  <a:pt x="1011936" y="146938"/>
                </a:lnTo>
                <a:lnTo>
                  <a:pt x="1011936" y="464185"/>
                </a:lnTo>
                <a:lnTo>
                  <a:pt x="1004445" y="510629"/>
                </a:lnTo>
                <a:lnTo>
                  <a:pt x="983585" y="550965"/>
                </a:lnTo>
                <a:lnTo>
                  <a:pt x="951777" y="582773"/>
                </a:lnTo>
                <a:lnTo>
                  <a:pt x="911441" y="603633"/>
                </a:lnTo>
                <a:lnTo>
                  <a:pt x="864997" y="611124"/>
                </a:lnTo>
                <a:lnTo>
                  <a:pt x="146938" y="611124"/>
                </a:lnTo>
                <a:lnTo>
                  <a:pt x="100494" y="603633"/>
                </a:lnTo>
                <a:lnTo>
                  <a:pt x="60158" y="582773"/>
                </a:lnTo>
                <a:lnTo>
                  <a:pt x="28350" y="550965"/>
                </a:lnTo>
                <a:lnTo>
                  <a:pt x="7490" y="510629"/>
                </a:lnTo>
                <a:lnTo>
                  <a:pt x="0" y="464185"/>
                </a:lnTo>
                <a:lnTo>
                  <a:pt x="0" y="146938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310378" y="2113280"/>
            <a:ext cx="7264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b="1" spc="80" dirty="0">
                <a:solidFill>
                  <a:srgbClr val="FFFFFF"/>
                </a:solidFill>
                <a:latin typeface="Calibri"/>
                <a:cs typeface="Calibri"/>
              </a:rPr>
              <a:t>achin</a:t>
            </a:r>
            <a:r>
              <a:rPr sz="1400" b="1" spc="45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1400" b="1" spc="8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77583" y="2718054"/>
            <a:ext cx="151130" cy="696595"/>
          </a:xfrm>
          <a:custGeom>
            <a:avLst/>
            <a:gdLst/>
            <a:ahLst/>
            <a:cxnLst/>
            <a:rect l="l" t="t" r="r" b="b"/>
            <a:pathLst>
              <a:path w="151129" h="696595">
                <a:moveTo>
                  <a:pt x="100584" y="125729"/>
                </a:moveTo>
                <a:lnTo>
                  <a:pt x="50292" y="125729"/>
                </a:lnTo>
                <a:lnTo>
                  <a:pt x="50292" y="696468"/>
                </a:lnTo>
                <a:lnTo>
                  <a:pt x="100584" y="696468"/>
                </a:lnTo>
                <a:lnTo>
                  <a:pt x="100584" y="125729"/>
                </a:lnTo>
                <a:close/>
              </a:path>
              <a:path w="151129" h="696595">
                <a:moveTo>
                  <a:pt x="75438" y="0"/>
                </a:moveTo>
                <a:lnTo>
                  <a:pt x="0" y="150875"/>
                </a:lnTo>
                <a:lnTo>
                  <a:pt x="50292" y="150875"/>
                </a:lnTo>
                <a:lnTo>
                  <a:pt x="50292" y="125729"/>
                </a:lnTo>
                <a:lnTo>
                  <a:pt x="138302" y="125729"/>
                </a:lnTo>
                <a:lnTo>
                  <a:pt x="75438" y="0"/>
                </a:lnTo>
                <a:close/>
              </a:path>
              <a:path w="151129" h="696595">
                <a:moveTo>
                  <a:pt x="138302" y="125729"/>
                </a:moveTo>
                <a:lnTo>
                  <a:pt x="100584" y="125729"/>
                </a:lnTo>
                <a:lnTo>
                  <a:pt x="100584" y="150875"/>
                </a:lnTo>
                <a:lnTo>
                  <a:pt x="150875" y="150875"/>
                </a:lnTo>
                <a:lnTo>
                  <a:pt x="138302" y="125729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61353" y="2047494"/>
            <a:ext cx="1012190" cy="611505"/>
          </a:xfrm>
          <a:custGeom>
            <a:avLst/>
            <a:gdLst/>
            <a:ahLst/>
            <a:cxnLst/>
            <a:rect l="l" t="t" r="r" b="b"/>
            <a:pathLst>
              <a:path w="1012190" h="611505">
                <a:moveTo>
                  <a:pt x="864997" y="0"/>
                </a:moveTo>
                <a:lnTo>
                  <a:pt x="146938" y="0"/>
                </a:lnTo>
                <a:lnTo>
                  <a:pt x="100494" y="7490"/>
                </a:lnTo>
                <a:lnTo>
                  <a:pt x="60158" y="28350"/>
                </a:lnTo>
                <a:lnTo>
                  <a:pt x="28350" y="60158"/>
                </a:lnTo>
                <a:lnTo>
                  <a:pt x="7490" y="100494"/>
                </a:lnTo>
                <a:lnTo>
                  <a:pt x="0" y="146938"/>
                </a:lnTo>
                <a:lnTo>
                  <a:pt x="0" y="464185"/>
                </a:lnTo>
                <a:lnTo>
                  <a:pt x="7490" y="510629"/>
                </a:lnTo>
                <a:lnTo>
                  <a:pt x="28350" y="550965"/>
                </a:lnTo>
                <a:lnTo>
                  <a:pt x="60158" y="582773"/>
                </a:lnTo>
                <a:lnTo>
                  <a:pt x="100494" y="603633"/>
                </a:lnTo>
                <a:lnTo>
                  <a:pt x="146938" y="611124"/>
                </a:lnTo>
                <a:lnTo>
                  <a:pt x="864997" y="611124"/>
                </a:lnTo>
                <a:lnTo>
                  <a:pt x="911441" y="603633"/>
                </a:lnTo>
                <a:lnTo>
                  <a:pt x="951777" y="582773"/>
                </a:lnTo>
                <a:lnTo>
                  <a:pt x="983585" y="550965"/>
                </a:lnTo>
                <a:lnTo>
                  <a:pt x="1004445" y="510629"/>
                </a:lnTo>
                <a:lnTo>
                  <a:pt x="1011936" y="464185"/>
                </a:lnTo>
                <a:lnTo>
                  <a:pt x="1011936" y="146938"/>
                </a:lnTo>
                <a:lnTo>
                  <a:pt x="1004445" y="100494"/>
                </a:lnTo>
                <a:lnTo>
                  <a:pt x="983585" y="60158"/>
                </a:lnTo>
                <a:lnTo>
                  <a:pt x="951777" y="28350"/>
                </a:lnTo>
                <a:lnTo>
                  <a:pt x="911441" y="7490"/>
                </a:lnTo>
                <a:lnTo>
                  <a:pt x="864997" y="0"/>
                </a:lnTo>
                <a:close/>
              </a:path>
            </a:pathLst>
          </a:custGeom>
          <a:solidFill>
            <a:srgbClr val="005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61353" y="2047494"/>
            <a:ext cx="1012190" cy="611505"/>
          </a:xfrm>
          <a:custGeom>
            <a:avLst/>
            <a:gdLst/>
            <a:ahLst/>
            <a:cxnLst/>
            <a:rect l="l" t="t" r="r" b="b"/>
            <a:pathLst>
              <a:path w="1012190" h="611505">
                <a:moveTo>
                  <a:pt x="0" y="146938"/>
                </a:moveTo>
                <a:lnTo>
                  <a:pt x="7490" y="100494"/>
                </a:lnTo>
                <a:lnTo>
                  <a:pt x="28350" y="60158"/>
                </a:lnTo>
                <a:lnTo>
                  <a:pt x="60158" y="28350"/>
                </a:lnTo>
                <a:lnTo>
                  <a:pt x="100494" y="7490"/>
                </a:lnTo>
                <a:lnTo>
                  <a:pt x="146938" y="0"/>
                </a:lnTo>
                <a:lnTo>
                  <a:pt x="864997" y="0"/>
                </a:lnTo>
                <a:lnTo>
                  <a:pt x="911441" y="7490"/>
                </a:lnTo>
                <a:lnTo>
                  <a:pt x="951777" y="28350"/>
                </a:lnTo>
                <a:lnTo>
                  <a:pt x="983585" y="60158"/>
                </a:lnTo>
                <a:lnTo>
                  <a:pt x="1004445" y="100494"/>
                </a:lnTo>
                <a:lnTo>
                  <a:pt x="1011936" y="146938"/>
                </a:lnTo>
                <a:lnTo>
                  <a:pt x="1011936" y="464185"/>
                </a:lnTo>
                <a:lnTo>
                  <a:pt x="1004445" y="510629"/>
                </a:lnTo>
                <a:lnTo>
                  <a:pt x="983585" y="550965"/>
                </a:lnTo>
                <a:lnTo>
                  <a:pt x="951777" y="582773"/>
                </a:lnTo>
                <a:lnTo>
                  <a:pt x="911441" y="603633"/>
                </a:lnTo>
                <a:lnTo>
                  <a:pt x="864997" y="611124"/>
                </a:lnTo>
                <a:lnTo>
                  <a:pt x="146938" y="611124"/>
                </a:lnTo>
                <a:lnTo>
                  <a:pt x="100494" y="603633"/>
                </a:lnTo>
                <a:lnTo>
                  <a:pt x="60158" y="582773"/>
                </a:lnTo>
                <a:lnTo>
                  <a:pt x="28350" y="550965"/>
                </a:lnTo>
                <a:lnTo>
                  <a:pt x="7490" y="510629"/>
                </a:lnTo>
                <a:lnTo>
                  <a:pt x="0" y="464185"/>
                </a:lnTo>
                <a:lnTo>
                  <a:pt x="0" y="146938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410705" y="2113280"/>
            <a:ext cx="7131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Calibri"/>
                <a:cs typeface="Calibri"/>
              </a:rPr>
              <a:t>Deep  </a:t>
            </a:r>
            <a:r>
              <a:rPr sz="1400" b="1" spc="8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31413" y="2718054"/>
            <a:ext cx="151130" cy="696595"/>
          </a:xfrm>
          <a:custGeom>
            <a:avLst/>
            <a:gdLst/>
            <a:ahLst/>
            <a:cxnLst/>
            <a:rect l="l" t="t" r="r" b="b"/>
            <a:pathLst>
              <a:path w="151129" h="696595">
                <a:moveTo>
                  <a:pt x="50307" y="150749"/>
                </a:moveTo>
                <a:lnTo>
                  <a:pt x="47878" y="696340"/>
                </a:lnTo>
                <a:lnTo>
                  <a:pt x="98171" y="696594"/>
                </a:lnTo>
                <a:lnTo>
                  <a:pt x="100599" y="151003"/>
                </a:lnTo>
                <a:lnTo>
                  <a:pt x="50307" y="150749"/>
                </a:lnTo>
                <a:close/>
              </a:path>
              <a:path w="151129" h="696595">
                <a:moveTo>
                  <a:pt x="138189" y="125602"/>
                </a:moveTo>
                <a:lnTo>
                  <a:pt x="50419" y="125602"/>
                </a:lnTo>
                <a:lnTo>
                  <a:pt x="100711" y="125856"/>
                </a:lnTo>
                <a:lnTo>
                  <a:pt x="100599" y="151003"/>
                </a:lnTo>
                <a:lnTo>
                  <a:pt x="150875" y="151256"/>
                </a:lnTo>
                <a:lnTo>
                  <a:pt x="138189" y="125602"/>
                </a:lnTo>
                <a:close/>
              </a:path>
              <a:path w="151129" h="696595">
                <a:moveTo>
                  <a:pt x="50419" y="125602"/>
                </a:moveTo>
                <a:lnTo>
                  <a:pt x="50307" y="150749"/>
                </a:lnTo>
                <a:lnTo>
                  <a:pt x="100599" y="151003"/>
                </a:lnTo>
                <a:lnTo>
                  <a:pt x="100711" y="125856"/>
                </a:lnTo>
                <a:lnTo>
                  <a:pt x="50419" y="125602"/>
                </a:lnTo>
                <a:close/>
              </a:path>
              <a:path w="151129" h="696595">
                <a:moveTo>
                  <a:pt x="76073" y="0"/>
                </a:moveTo>
                <a:lnTo>
                  <a:pt x="0" y="150494"/>
                </a:lnTo>
                <a:lnTo>
                  <a:pt x="50307" y="150749"/>
                </a:lnTo>
                <a:lnTo>
                  <a:pt x="50419" y="125602"/>
                </a:lnTo>
                <a:lnTo>
                  <a:pt x="138189" y="125602"/>
                </a:lnTo>
                <a:lnTo>
                  <a:pt x="76073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855582" y="4875888"/>
            <a:ext cx="173990" cy="15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16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2413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1950s: </a:t>
            </a:r>
            <a:r>
              <a:rPr spc="140" dirty="0"/>
              <a:t>Early</a:t>
            </a:r>
            <a:r>
              <a:rPr spc="-100" dirty="0"/>
              <a:t> </a:t>
            </a:r>
            <a:r>
              <a:rPr spc="114" dirty="0"/>
              <a:t>AI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2976" y="1174241"/>
            <a:ext cx="4989830" cy="350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1950: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Alan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Turing developed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Turing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test  to test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a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machines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ability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to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exhibit</a:t>
            </a:r>
            <a:r>
              <a:rPr sz="1800" spc="-27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intelligent 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behavior.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1956: </a:t>
            </a:r>
            <a:r>
              <a:rPr sz="1800" spc="55" dirty="0">
                <a:solidFill>
                  <a:srgbClr val="003B70"/>
                </a:solidFill>
                <a:latin typeface="Calibri"/>
                <a:cs typeface="Calibri"/>
              </a:rPr>
              <a:t>Artificial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Intelligence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was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accepted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as</a:t>
            </a:r>
            <a:r>
              <a:rPr sz="1800" spc="-19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field </a:t>
            </a:r>
            <a:r>
              <a:rPr sz="1800" spc="45" dirty="0">
                <a:solidFill>
                  <a:srgbClr val="003B70"/>
                </a:solidFill>
                <a:latin typeface="Calibri"/>
                <a:cs typeface="Calibri"/>
              </a:rPr>
              <a:t>at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Dartmouth</a:t>
            </a:r>
            <a:r>
              <a:rPr sz="1800" spc="-6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Conference.</a:t>
            </a:r>
            <a:endParaRPr sz="1800">
              <a:latin typeface="Calibri"/>
              <a:cs typeface="Calibri"/>
            </a:endParaRPr>
          </a:p>
          <a:p>
            <a:pPr marL="299085" marR="30480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1957: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Frank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Rosenblatt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invented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the 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perceptron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algorithm. </a:t>
            </a:r>
            <a:r>
              <a:rPr sz="1800" spc="120" dirty="0">
                <a:solidFill>
                  <a:srgbClr val="003B70"/>
                </a:solidFill>
                <a:latin typeface="Calibri"/>
                <a:cs typeface="Calibri"/>
              </a:rPr>
              <a:t>This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was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the</a:t>
            </a:r>
            <a:r>
              <a:rPr sz="1800" spc="-15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precursor 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to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modern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neural</a:t>
            </a:r>
            <a:r>
              <a:rPr sz="1800" spc="-7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networks.</a:t>
            </a:r>
            <a:endParaRPr sz="1800">
              <a:latin typeface="Calibri"/>
              <a:cs typeface="Calibri"/>
            </a:endParaRPr>
          </a:p>
          <a:p>
            <a:pPr marL="299085" marR="8699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1959: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Arthur </a:t>
            </a:r>
            <a:r>
              <a:rPr sz="1800" spc="114" dirty="0">
                <a:solidFill>
                  <a:srgbClr val="003B70"/>
                </a:solidFill>
                <a:latin typeface="Calibri"/>
                <a:cs typeface="Calibri"/>
              </a:rPr>
              <a:t>Samuel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published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an</a:t>
            </a:r>
            <a:r>
              <a:rPr sz="1800" spc="-23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algorithm 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for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a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checkers program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using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machine 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learning.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6900" y="1751076"/>
            <a:ext cx="3467100" cy="232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55582" y="4875888"/>
            <a:ext cx="173990" cy="15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17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3288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4" dirty="0"/>
              <a:t>The </a:t>
            </a:r>
            <a:r>
              <a:rPr spc="114" dirty="0"/>
              <a:t>First </a:t>
            </a:r>
            <a:r>
              <a:rPr spc="45" dirty="0"/>
              <a:t>“AI</a:t>
            </a:r>
            <a:r>
              <a:rPr spc="-210" dirty="0"/>
              <a:t> </a:t>
            </a:r>
            <a:r>
              <a:rPr spc="70" dirty="0"/>
              <a:t>Winter”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2976" y="974547"/>
            <a:ext cx="4719955" cy="280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716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1966: </a:t>
            </a:r>
            <a:r>
              <a:rPr sz="1800" spc="155" dirty="0">
                <a:solidFill>
                  <a:srgbClr val="003B70"/>
                </a:solidFill>
                <a:latin typeface="Calibri"/>
                <a:cs typeface="Calibri"/>
              </a:rPr>
              <a:t>ALPAC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committee evaluated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AI 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techniques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for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machine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translation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and 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determined </a:t>
            </a:r>
            <a:r>
              <a:rPr sz="1800" spc="60" dirty="0">
                <a:solidFill>
                  <a:srgbClr val="003B70"/>
                </a:solidFill>
                <a:latin typeface="Calibri"/>
                <a:cs typeface="Calibri"/>
              </a:rPr>
              <a:t>there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was </a:t>
            </a:r>
            <a:r>
              <a:rPr sz="1800" spc="50" dirty="0">
                <a:solidFill>
                  <a:srgbClr val="003B70"/>
                </a:solidFill>
                <a:latin typeface="Calibri"/>
                <a:cs typeface="Calibri"/>
              </a:rPr>
              <a:t>little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yield from</a:t>
            </a:r>
            <a:r>
              <a:rPr sz="1800" spc="-17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the  investment.</a:t>
            </a:r>
            <a:endParaRPr sz="18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1969: </a:t>
            </a:r>
            <a:r>
              <a:rPr sz="1800" spc="50" dirty="0">
                <a:solidFill>
                  <a:srgbClr val="003B70"/>
                </a:solidFill>
                <a:latin typeface="Calibri"/>
                <a:cs typeface="Calibri"/>
              </a:rPr>
              <a:t>Marvin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Minsky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published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a </a:t>
            </a:r>
            <a:r>
              <a:rPr sz="1800" spc="120" dirty="0">
                <a:solidFill>
                  <a:srgbClr val="003B70"/>
                </a:solidFill>
                <a:latin typeface="Calibri"/>
                <a:cs typeface="Calibri"/>
              </a:rPr>
              <a:t>book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on 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limitations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of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Perceptron</a:t>
            </a:r>
            <a:r>
              <a:rPr sz="1800" spc="-12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algorithm  which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slowed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research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in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neural</a:t>
            </a:r>
            <a:r>
              <a:rPr sz="1800" spc="-16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networks.</a:t>
            </a:r>
            <a:endParaRPr sz="1800">
              <a:latin typeface="Calibri"/>
              <a:cs typeface="Calibri"/>
            </a:endParaRPr>
          </a:p>
          <a:p>
            <a:pPr marL="299085" marR="282575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1973: </a:t>
            </a:r>
            <a:r>
              <a:rPr sz="1800" spc="130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Lighthill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report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highlights</a:t>
            </a:r>
            <a:r>
              <a:rPr sz="1800" spc="-27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003B70"/>
                </a:solidFill>
                <a:latin typeface="Calibri"/>
                <a:cs typeface="Calibri"/>
              </a:rPr>
              <a:t>AI’s 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failure to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live </a:t>
            </a:r>
            <a:r>
              <a:rPr sz="1800" spc="114" dirty="0">
                <a:solidFill>
                  <a:srgbClr val="003B70"/>
                </a:solidFill>
                <a:latin typeface="Calibri"/>
                <a:cs typeface="Calibri"/>
              </a:rPr>
              <a:t>up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to</a:t>
            </a:r>
            <a:r>
              <a:rPr sz="1800" spc="-20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promises.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976" y="3901846"/>
            <a:ext cx="49644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30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800" spc="60" dirty="0">
                <a:solidFill>
                  <a:srgbClr val="003B70"/>
                </a:solidFill>
                <a:latin typeface="Calibri"/>
                <a:cs typeface="Calibri"/>
              </a:rPr>
              <a:t>two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reports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led </a:t>
            </a:r>
            <a:r>
              <a:rPr sz="1800" spc="60" dirty="0">
                <a:solidFill>
                  <a:srgbClr val="003B70"/>
                </a:solidFill>
                <a:latin typeface="Calibri"/>
                <a:cs typeface="Calibri"/>
              </a:rPr>
              <a:t>to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cuts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in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government 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funding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for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AI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research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leading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to</a:t>
            </a:r>
            <a:r>
              <a:rPr sz="1800" spc="-27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800" spc="55" dirty="0">
                <a:solidFill>
                  <a:srgbClr val="003B70"/>
                </a:solidFill>
                <a:latin typeface="Calibri"/>
                <a:cs typeface="Calibri"/>
              </a:rPr>
              <a:t>first </a:t>
            </a:r>
            <a:r>
              <a:rPr sz="1800" spc="30" dirty="0">
                <a:solidFill>
                  <a:srgbClr val="003B70"/>
                </a:solidFill>
                <a:latin typeface="Calibri"/>
                <a:cs typeface="Calibri"/>
              </a:rPr>
              <a:t>“AI  Winter.”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27547" y="1252727"/>
            <a:ext cx="3323844" cy="2638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89523" y="4021632"/>
            <a:ext cx="322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3B70"/>
                </a:solidFill>
                <a:latin typeface="Arial"/>
                <a:cs typeface="Arial"/>
              </a:rPr>
              <a:t>John </a:t>
            </a:r>
            <a:r>
              <a:rPr sz="1800" i="1" dirty="0">
                <a:solidFill>
                  <a:srgbClr val="003B70"/>
                </a:solidFill>
                <a:latin typeface="Arial"/>
                <a:cs typeface="Arial"/>
              </a:rPr>
              <a:t>R. </a:t>
            </a:r>
            <a:r>
              <a:rPr sz="1800" i="1" spc="-5" dirty="0">
                <a:solidFill>
                  <a:srgbClr val="003B70"/>
                </a:solidFill>
                <a:latin typeface="Arial"/>
                <a:cs typeface="Arial"/>
              </a:rPr>
              <a:t>Pierce, head </a:t>
            </a:r>
            <a:r>
              <a:rPr sz="1800" i="1" dirty="0">
                <a:solidFill>
                  <a:srgbClr val="003B70"/>
                </a:solidFill>
                <a:latin typeface="Arial"/>
                <a:cs typeface="Arial"/>
              </a:rPr>
              <a:t>of</a:t>
            </a:r>
            <a:r>
              <a:rPr sz="1800" i="1" spc="-3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3B70"/>
                </a:solidFill>
                <a:latin typeface="Arial"/>
                <a:cs typeface="Arial"/>
              </a:rPr>
              <a:t>ALPAC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55582" y="4875888"/>
            <a:ext cx="177165" cy="16383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18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2560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0" dirty="0"/>
              <a:t>1980’s </a:t>
            </a:r>
            <a:r>
              <a:rPr spc="120" dirty="0"/>
              <a:t>AI</a:t>
            </a:r>
            <a:r>
              <a:rPr spc="-110" dirty="0"/>
              <a:t> </a:t>
            </a:r>
            <a:r>
              <a:rPr spc="185" dirty="0"/>
              <a:t>Boom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2976" y="1148334"/>
            <a:ext cx="5137150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ts val="205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Expert </a:t>
            </a:r>
            <a:r>
              <a:rPr sz="1800" spc="120" dirty="0">
                <a:solidFill>
                  <a:srgbClr val="003B70"/>
                </a:solidFill>
                <a:latin typeface="Calibri"/>
                <a:cs typeface="Calibri"/>
              </a:rPr>
              <a:t>Systems </a:t>
            </a:r>
            <a:r>
              <a:rPr sz="1800" spc="165" dirty="0">
                <a:solidFill>
                  <a:srgbClr val="003B70"/>
                </a:solidFill>
                <a:latin typeface="Calibri"/>
                <a:cs typeface="Calibri"/>
              </a:rPr>
              <a:t>-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systems</a:t>
            </a:r>
            <a:r>
              <a:rPr sz="1800" spc="-28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003B70"/>
                </a:solidFill>
                <a:latin typeface="Calibri"/>
                <a:cs typeface="Calibri"/>
              </a:rPr>
              <a:t>with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programmed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ts val="2050"/>
              </a:lnSpc>
            </a:pP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rules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designed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to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mimic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human</a:t>
            </a:r>
            <a:r>
              <a:rPr sz="1800" spc="-204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experts.</a:t>
            </a:r>
            <a:endParaRPr sz="1800">
              <a:latin typeface="Calibri"/>
              <a:cs typeface="Calibri"/>
            </a:endParaRPr>
          </a:p>
          <a:p>
            <a:pPr marL="299085" marR="73025" indent="-286385">
              <a:lnSpc>
                <a:spcPts val="1939"/>
              </a:lnSpc>
              <a:spcBef>
                <a:spcPts val="12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Ran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on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mainframe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computers </a:t>
            </a:r>
            <a:r>
              <a:rPr sz="1800" spc="50" dirty="0">
                <a:solidFill>
                  <a:srgbClr val="003B70"/>
                </a:solidFill>
                <a:latin typeface="Calibri"/>
                <a:cs typeface="Calibri"/>
              </a:rPr>
              <a:t>with</a:t>
            </a:r>
            <a:r>
              <a:rPr sz="1800" spc="-21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specialized 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programming languages </a:t>
            </a:r>
            <a:r>
              <a:rPr sz="1800" spc="10" dirty="0">
                <a:solidFill>
                  <a:srgbClr val="003B70"/>
                </a:solidFill>
                <a:latin typeface="Calibri"/>
                <a:cs typeface="Calibri"/>
              </a:rPr>
              <a:t>(e.g.</a:t>
            </a:r>
            <a:r>
              <a:rPr sz="1800" spc="-11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LISP).</a:t>
            </a:r>
            <a:endParaRPr sz="1800">
              <a:latin typeface="Calibri"/>
              <a:cs typeface="Calibri"/>
            </a:endParaRPr>
          </a:p>
          <a:p>
            <a:pPr marL="299085" marR="88265" indent="-286385">
              <a:lnSpc>
                <a:spcPct val="90000"/>
              </a:lnSpc>
              <a:spcBef>
                <a:spcPts val="11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Were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800" spc="55" dirty="0">
                <a:solidFill>
                  <a:srgbClr val="003B70"/>
                </a:solidFill>
                <a:latin typeface="Calibri"/>
                <a:cs typeface="Calibri"/>
              </a:rPr>
              <a:t>first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widely-used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AI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technology,</a:t>
            </a:r>
            <a:r>
              <a:rPr sz="1800" spc="-15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003B70"/>
                </a:solidFill>
                <a:latin typeface="Calibri"/>
                <a:cs typeface="Calibri"/>
              </a:rPr>
              <a:t>with 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two-thirds of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"Fortune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500"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companies using 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them </a:t>
            </a:r>
            <a:r>
              <a:rPr sz="1800" spc="45" dirty="0">
                <a:solidFill>
                  <a:srgbClr val="003B70"/>
                </a:solidFill>
                <a:latin typeface="Calibri"/>
                <a:cs typeface="Calibri"/>
              </a:rPr>
              <a:t>at </a:t>
            </a:r>
            <a:r>
              <a:rPr sz="1800" spc="50" dirty="0">
                <a:solidFill>
                  <a:srgbClr val="003B70"/>
                </a:solidFill>
                <a:latin typeface="Calibri"/>
                <a:cs typeface="Calibri"/>
              </a:rPr>
              <a:t>their</a:t>
            </a:r>
            <a:r>
              <a:rPr sz="1800" spc="-3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peak.</a:t>
            </a:r>
            <a:endParaRPr sz="1800">
              <a:latin typeface="Calibri"/>
              <a:cs typeface="Calibri"/>
            </a:endParaRPr>
          </a:p>
          <a:p>
            <a:pPr marL="299085" marR="5080" indent="-286385">
              <a:lnSpc>
                <a:spcPct val="9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1986: </a:t>
            </a:r>
            <a:r>
              <a:rPr sz="1800" spc="130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“Backpropogation”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algorithm is</a:t>
            </a:r>
            <a:r>
              <a:rPr sz="1800" spc="-16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able 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to </a:t>
            </a:r>
            <a:r>
              <a:rPr sz="1800" spc="55" dirty="0">
                <a:solidFill>
                  <a:srgbClr val="003B70"/>
                </a:solidFill>
                <a:latin typeface="Calibri"/>
                <a:cs typeface="Calibri"/>
              </a:rPr>
              <a:t>train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multi-layer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perceptrons leading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to</a:t>
            </a:r>
            <a:r>
              <a:rPr sz="1800" spc="-27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new 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successes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and </a:t>
            </a:r>
            <a:r>
              <a:rPr sz="1800" spc="60" dirty="0">
                <a:solidFill>
                  <a:srgbClr val="003B70"/>
                </a:solidFill>
                <a:latin typeface="Calibri"/>
                <a:cs typeface="Calibri"/>
              </a:rPr>
              <a:t>interest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in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neural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network 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research.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2278" y="4003344"/>
            <a:ext cx="1779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0">
              <a:lnSpc>
                <a:spcPct val="100000"/>
              </a:lnSpc>
              <a:spcBef>
                <a:spcPts val="100"/>
              </a:spcBef>
            </a:pPr>
            <a:r>
              <a:rPr sz="1800" i="1" spc="-70" dirty="0">
                <a:solidFill>
                  <a:srgbClr val="003961"/>
                </a:solidFill>
                <a:latin typeface="Lucida Sans"/>
                <a:cs typeface="Lucida Sans"/>
              </a:rPr>
              <a:t>Early </a:t>
            </a:r>
            <a:r>
              <a:rPr sz="1800" i="1" spc="-80" dirty="0">
                <a:solidFill>
                  <a:srgbClr val="003961"/>
                </a:solidFill>
                <a:latin typeface="Lucida Sans"/>
                <a:cs typeface="Lucida Sans"/>
              </a:rPr>
              <a:t>expert  </a:t>
            </a:r>
            <a:r>
              <a:rPr sz="1800" i="1" spc="-70" dirty="0">
                <a:solidFill>
                  <a:srgbClr val="003961"/>
                </a:solidFill>
                <a:latin typeface="Lucida Sans"/>
                <a:cs typeface="Lucida Sans"/>
              </a:rPr>
              <a:t>systems</a:t>
            </a:r>
            <a:r>
              <a:rPr sz="1800" i="1" spc="-225" dirty="0">
                <a:solidFill>
                  <a:srgbClr val="003961"/>
                </a:solidFill>
                <a:latin typeface="Lucida Sans"/>
                <a:cs typeface="Lucida Sans"/>
              </a:rPr>
              <a:t> </a:t>
            </a:r>
            <a:r>
              <a:rPr sz="1800" i="1" spc="-70" dirty="0">
                <a:solidFill>
                  <a:srgbClr val="003961"/>
                </a:solidFill>
                <a:latin typeface="Lucida Sans"/>
                <a:cs typeface="Lucida Sans"/>
              </a:rPr>
              <a:t>machine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2323" y="1178052"/>
            <a:ext cx="2147316" cy="2807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5582" y="4875888"/>
            <a:ext cx="177165" cy="16383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19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2800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AI</a:t>
            </a:r>
            <a:r>
              <a:rPr spc="5" dirty="0"/>
              <a:t> </a:t>
            </a:r>
            <a:r>
              <a:rPr spc="140" dirty="0"/>
              <a:t>Breakthroughs</a:t>
            </a:r>
          </a:p>
        </p:txBody>
      </p:sp>
      <p:sp>
        <p:nvSpPr>
          <p:cNvPr id="6" name="object 6"/>
          <p:cNvSpPr/>
          <p:nvPr/>
        </p:nvSpPr>
        <p:spPr>
          <a:xfrm>
            <a:off x="4682490" y="1543050"/>
            <a:ext cx="4091940" cy="2771140"/>
          </a:xfrm>
          <a:custGeom>
            <a:avLst/>
            <a:gdLst/>
            <a:ahLst/>
            <a:cxnLst/>
            <a:rect l="l" t="t" r="r" b="b"/>
            <a:pathLst>
              <a:path w="4091940" h="2771140">
                <a:moveTo>
                  <a:pt x="3680079" y="0"/>
                </a:moveTo>
                <a:lnTo>
                  <a:pt x="411861" y="0"/>
                </a:lnTo>
                <a:lnTo>
                  <a:pt x="363830" y="2770"/>
                </a:lnTo>
                <a:lnTo>
                  <a:pt x="317427" y="10877"/>
                </a:lnTo>
                <a:lnTo>
                  <a:pt x="272960" y="24011"/>
                </a:lnTo>
                <a:lnTo>
                  <a:pt x="230738" y="41863"/>
                </a:lnTo>
                <a:lnTo>
                  <a:pt x="191070" y="64123"/>
                </a:lnTo>
                <a:lnTo>
                  <a:pt x="154266" y="90483"/>
                </a:lnTo>
                <a:lnTo>
                  <a:pt x="120634" y="120634"/>
                </a:lnTo>
                <a:lnTo>
                  <a:pt x="90483" y="154266"/>
                </a:lnTo>
                <a:lnTo>
                  <a:pt x="64123" y="191070"/>
                </a:lnTo>
                <a:lnTo>
                  <a:pt x="41863" y="230738"/>
                </a:lnTo>
                <a:lnTo>
                  <a:pt x="24011" y="272960"/>
                </a:lnTo>
                <a:lnTo>
                  <a:pt x="10877" y="317427"/>
                </a:lnTo>
                <a:lnTo>
                  <a:pt x="2770" y="363830"/>
                </a:lnTo>
                <a:lnTo>
                  <a:pt x="0" y="411861"/>
                </a:lnTo>
                <a:lnTo>
                  <a:pt x="0" y="2358720"/>
                </a:lnTo>
                <a:lnTo>
                  <a:pt x="2770" y="2406758"/>
                </a:lnTo>
                <a:lnTo>
                  <a:pt x="10877" y="2453168"/>
                </a:lnTo>
                <a:lnTo>
                  <a:pt x="24011" y="2497642"/>
                </a:lnTo>
                <a:lnTo>
                  <a:pt x="41863" y="2539869"/>
                </a:lnTo>
                <a:lnTo>
                  <a:pt x="64123" y="2579542"/>
                </a:lnTo>
                <a:lnTo>
                  <a:pt x="90483" y="2616351"/>
                </a:lnTo>
                <a:lnTo>
                  <a:pt x="120634" y="2649986"/>
                </a:lnTo>
                <a:lnTo>
                  <a:pt x="154266" y="2680140"/>
                </a:lnTo>
                <a:lnTo>
                  <a:pt x="191070" y="2706502"/>
                </a:lnTo>
                <a:lnTo>
                  <a:pt x="230738" y="2728765"/>
                </a:lnTo>
                <a:lnTo>
                  <a:pt x="272960" y="2746618"/>
                </a:lnTo>
                <a:lnTo>
                  <a:pt x="317427" y="2759753"/>
                </a:lnTo>
                <a:lnTo>
                  <a:pt x="363830" y="2767860"/>
                </a:lnTo>
                <a:lnTo>
                  <a:pt x="411861" y="2770632"/>
                </a:lnTo>
                <a:lnTo>
                  <a:pt x="3680079" y="2770632"/>
                </a:lnTo>
                <a:lnTo>
                  <a:pt x="3728109" y="2767860"/>
                </a:lnTo>
                <a:lnTo>
                  <a:pt x="3774512" y="2759753"/>
                </a:lnTo>
                <a:lnTo>
                  <a:pt x="3818979" y="2746618"/>
                </a:lnTo>
                <a:lnTo>
                  <a:pt x="3861201" y="2728765"/>
                </a:lnTo>
                <a:lnTo>
                  <a:pt x="3900869" y="2706502"/>
                </a:lnTo>
                <a:lnTo>
                  <a:pt x="3937673" y="2680140"/>
                </a:lnTo>
                <a:lnTo>
                  <a:pt x="3971305" y="2649986"/>
                </a:lnTo>
                <a:lnTo>
                  <a:pt x="4001456" y="2616351"/>
                </a:lnTo>
                <a:lnTo>
                  <a:pt x="4027816" y="2579542"/>
                </a:lnTo>
                <a:lnTo>
                  <a:pt x="4050076" y="2539869"/>
                </a:lnTo>
                <a:lnTo>
                  <a:pt x="4067928" y="2497642"/>
                </a:lnTo>
                <a:lnTo>
                  <a:pt x="4081062" y="2453168"/>
                </a:lnTo>
                <a:lnTo>
                  <a:pt x="4089169" y="2406758"/>
                </a:lnTo>
                <a:lnTo>
                  <a:pt x="4091940" y="2358720"/>
                </a:lnTo>
                <a:lnTo>
                  <a:pt x="4091940" y="411861"/>
                </a:lnTo>
                <a:lnTo>
                  <a:pt x="4089169" y="363830"/>
                </a:lnTo>
                <a:lnTo>
                  <a:pt x="4081062" y="317427"/>
                </a:lnTo>
                <a:lnTo>
                  <a:pt x="4067928" y="272960"/>
                </a:lnTo>
                <a:lnTo>
                  <a:pt x="4050076" y="230738"/>
                </a:lnTo>
                <a:lnTo>
                  <a:pt x="4027816" y="191070"/>
                </a:lnTo>
                <a:lnTo>
                  <a:pt x="4001456" y="154266"/>
                </a:lnTo>
                <a:lnTo>
                  <a:pt x="3971305" y="120634"/>
                </a:lnTo>
                <a:lnTo>
                  <a:pt x="3937673" y="90483"/>
                </a:lnTo>
                <a:lnTo>
                  <a:pt x="3900869" y="64123"/>
                </a:lnTo>
                <a:lnTo>
                  <a:pt x="3861201" y="41863"/>
                </a:lnTo>
                <a:lnTo>
                  <a:pt x="3818979" y="24011"/>
                </a:lnTo>
                <a:lnTo>
                  <a:pt x="3774512" y="10877"/>
                </a:lnTo>
                <a:lnTo>
                  <a:pt x="3728109" y="2770"/>
                </a:lnTo>
                <a:lnTo>
                  <a:pt x="3680079" y="0"/>
                </a:lnTo>
                <a:close/>
              </a:path>
            </a:pathLst>
          </a:custGeom>
          <a:solidFill>
            <a:srgbClr val="C8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2490" y="1543050"/>
            <a:ext cx="4091940" cy="2771140"/>
          </a:xfrm>
          <a:custGeom>
            <a:avLst/>
            <a:gdLst/>
            <a:ahLst/>
            <a:cxnLst/>
            <a:rect l="l" t="t" r="r" b="b"/>
            <a:pathLst>
              <a:path w="4091940" h="2771140">
                <a:moveTo>
                  <a:pt x="0" y="411861"/>
                </a:moveTo>
                <a:lnTo>
                  <a:pt x="2770" y="363830"/>
                </a:lnTo>
                <a:lnTo>
                  <a:pt x="10877" y="317427"/>
                </a:lnTo>
                <a:lnTo>
                  <a:pt x="24011" y="272960"/>
                </a:lnTo>
                <a:lnTo>
                  <a:pt x="41863" y="230738"/>
                </a:lnTo>
                <a:lnTo>
                  <a:pt x="64123" y="191070"/>
                </a:lnTo>
                <a:lnTo>
                  <a:pt x="90483" y="154266"/>
                </a:lnTo>
                <a:lnTo>
                  <a:pt x="120634" y="120634"/>
                </a:lnTo>
                <a:lnTo>
                  <a:pt x="154266" y="90483"/>
                </a:lnTo>
                <a:lnTo>
                  <a:pt x="191070" y="64123"/>
                </a:lnTo>
                <a:lnTo>
                  <a:pt x="230738" y="41863"/>
                </a:lnTo>
                <a:lnTo>
                  <a:pt x="272960" y="24011"/>
                </a:lnTo>
                <a:lnTo>
                  <a:pt x="317427" y="10877"/>
                </a:lnTo>
                <a:lnTo>
                  <a:pt x="363830" y="2770"/>
                </a:lnTo>
                <a:lnTo>
                  <a:pt x="411861" y="0"/>
                </a:lnTo>
                <a:lnTo>
                  <a:pt x="3680079" y="0"/>
                </a:lnTo>
                <a:lnTo>
                  <a:pt x="3728109" y="2770"/>
                </a:lnTo>
                <a:lnTo>
                  <a:pt x="3774512" y="10877"/>
                </a:lnTo>
                <a:lnTo>
                  <a:pt x="3818979" y="24011"/>
                </a:lnTo>
                <a:lnTo>
                  <a:pt x="3861201" y="41863"/>
                </a:lnTo>
                <a:lnTo>
                  <a:pt x="3900869" y="64123"/>
                </a:lnTo>
                <a:lnTo>
                  <a:pt x="3937673" y="90483"/>
                </a:lnTo>
                <a:lnTo>
                  <a:pt x="3971305" y="120634"/>
                </a:lnTo>
                <a:lnTo>
                  <a:pt x="4001456" y="154266"/>
                </a:lnTo>
                <a:lnTo>
                  <a:pt x="4027816" y="191070"/>
                </a:lnTo>
                <a:lnTo>
                  <a:pt x="4050076" y="230738"/>
                </a:lnTo>
                <a:lnTo>
                  <a:pt x="4067928" y="272960"/>
                </a:lnTo>
                <a:lnTo>
                  <a:pt x="4081062" y="317427"/>
                </a:lnTo>
                <a:lnTo>
                  <a:pt x="4089169" y="363830"/>
                </a:lnTo>
                <a:lnTo>
                  <a:pt x="4091940" y="411861"/>
                </a:lnTo>
                <a:lnTo>
                  <a:pt x="4091940" y="2358720"/>
                </a:lnTo>
                <a:lnTo>
                  <a:pt x="4089169" y="2406758"/>
                </a:lnTo>
                <a:lnTo>
                  <a:pt x="4081062" y="2453168"/>
                </a:lnTo>
                <a:lnTo>
                  <a:pt x="4067928" y="2497642"/>
                </a:lnTo>
                <a:lnTo>
                  <a:pt x="4050076" y="2539869"/>
                </a:lnTo>
                <a:lnTo>
                  <a:pt x="4027816" y="2579542"/>
                </a:lnTo>
                <a:lnTo>
                  <a:pt x="4001456" y="2616351"/>
                </a:lnTo>
                <a:lnTo>
                  <a:pt x="3971305" y="2649986"/>
                </a:lnTo>
                <a:lnTo>
                  <a:pt x="3937673" y="2680140"/>
                </a:lnTo>
                <a:lnTo>
                  <a:pt x="3900869" y="2706502"/>
                </a:lnTo>
                <a:lnTo>
                  <a:pt x="3861201" y="2728765"/>
                </a:lnTo>
                <a:lnTo>
                  <a:pt x="3818979" y="2746618"/>
                </a:lnTo>
                <a:lnTo>
                  <a:pt x="3774512" y="2759753"/>
                </a:lnTo>
                <a:lnTo>
                  <a:pt x="3728109" y="2767860"/>
                </a:lnTo>
                <a:lnTo>
                  <a:pt x="3680079" y="2770632"/>
                </a:lnTo>
                <a:lnTo>
                  <a:pt x="411861" y="2770632"/>
                </a:lnTo>
                <a:lnTo>
                  <a:pt x="363830" y="2767860"/>
                </a:lnTo>
                <a:lnTo>
                  <a:pt x="317427" y="2759753"/>
                </a:lnTo>
                <a:lnTo>
                  <a:pt x="272960" y="2746618"/>
                </a:lnTo>
                <a:lnTo>
                  <a:pt x="230738" y="2728765"/>
                </a:lnTo>
                <a:lnTo>
                  <a:pt x="191070" y="2706502"/>
                </a:lnTo>
                <a:lnTo>
                  <a:pt x="154266" y="2680140"/>
                </a:lnTo>
                <a:lnTo>
                  <a:pt x="120634" y="2649986"/>
                </a:lnTo>
                <a:lnTo>
                  <a:pt x="90483" y="2616351"/>
                </a:lnTo>
                <a:lnTo>
                  <a:pt x="64123" y="2579542"/>
                </a:lnTo>
                <a:lnTo>
                  <a:pt x="41863" y="2539869"/>
                </a:lnTo>
                <a:lnTo>
                  <a:pt x="24011" y="2497642"/>
                </a:lnTo>
                <a:lnTo>
                  <a:pt x="10877" y="2453168"/>
                </a:lnTo>
                <a:lnTo>
                  <a:pt x="2770" y="2406758"/>
                </a:lnTo>
                <a:lnTo>
                  <a:pt x="0" y="2358720"/>
                </a:lnTo>
                <a:lnTo>
                  <a:pt x="0" y="411861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37557" y="2058416"/>
            <a:ext cx="88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Lucida Sans"/>
                <a:cs typeface="Lucida Sans"/>
              </a:rPr>
              <a:t>“I </a:t>
            </a:r>
            <a:r>
              <a:rPr sz="1800" i="1" spc="-85" dirty="0">
                <a:latin typeface="Lucida Sans"/>
                <a:cs typeface="Lucida Sans"/>
              </a:rPr>
              <a:t>am </a:t>
            </a:r>
            <a:r>
              <a:rPr sz="1800" i="1" spc="-40" dirty="0">
                <a:latin typeface="Lucida Sans"/>
                <a:cs typeface="Lucida Sans"/>
              </a:rPr>
              <a:t>a  </a:t>
            </a:r>
            <a:r>
              <a:rPr sz="1800" i="1" spc="-65" dirty="0">
                <a:latin typeface="Lucida Sans"/>
                <a:cs typeface="Lucida Sans"/>
              </a:rPr>
              <a:t>studen</a:t>
            </a:r>
            <a:r>
              <a:rPr sz="1800" i="1" spc="-55" dirty="0">
                <a:latin typeface="Lucida Sans"/>
                <a:cs typeface="Lucida Sans"/>
              </a:rPr>
              <a:t>t</a:t>
            </a:r>
            <a:r>
              <a:rPr sz="1800" i="1" spc="30" dirty="0">
                <a:latin typeface="Lucida Sans"/>
                <a:cs typeface="Lucida Sans"/>
              </a:rPr>
              <a:t>”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76721" y="2287523"/>
            <a:ext cx="312420" cy="151130"/>
          </a:xfrm>
          <a:custGeom>
            <a:avLst/>
            <a:gdLst/>
            <a:ahLst/>
            <a:cxnLst/>
            <a:rect l="l" t="t" r="r" b="b"/>
            <a:pathLst>
              <a:path w="312420" h="151130">
                <a:moveTo>
                  <a:pt x="161543" y="0"/>
                </a:moveTo>
                <a:lnTo>
                  <a:pt x="161543" y="150875"/>
                </a:lnTo>
                <a:lnTo>
                  <a:pt x="262127" y="100583"/>
                </a:lnTo>
                <a:lnTo>
                  <a:pt x="186689" y="100583"/>
                </a:lnTo>
                <a:lnTo>
                  <a:pt x="186689" y="50292"/>
                </a:lnTo>
                <a:lnTo>
                  <a:pt x="262127" y="50292"/>
                </a:lnTo>
                <a:lnTo>
                  <a:pt x="161543" y="0"/>
                </a:lnTo>
                <a:close/>
              </a:path>
              <a:path w="312420" h="151130">
                <a:moveTo>
                  <a:pt x="161543" y="50292"/>
                </a:moveTo>
                <a:lnTo>
                  <a:pt x="0" y="50292"/>
                </a:lnTo>
                <a:lnTo>
                  <a:pt x="0" y="100583"/>
                </a:lnTo>
                <a:lnTo>
                  <a:pt x="161543" y="100583"/>
                </a:lnTo>
                <a:lnTo>
                  <a:pt x="161543" y="50292"/>
                </a:lnTo>
                <a:close/>
              </a:path>
              <a:path w="312420" h="151130">
                <a:moveTo>
                  <a:pt x="262127" y="50292"/>
                </a:moveTo>
                <a:lnTo>
                  <a:pt x="186689" y="50292"/>
                </a:lnTo>
                <a:lnTo>
                  <a:pt x="186689" y="100583"/>
                </a:lnTo>
                <a:lnTo>
                  <a:pt x="262127" y="100583"/>
                </a:lnTo>
                <a:lnTo>
                  <a:pt x="312419" y="75437"/>
                </a:lnTo>
                <a:lnTo>
                  <a:pt x="262127" y="50292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05293" y="2287523"/>
            <a:ext cx="312420" cy="151130"/>
          </a:xfrm>
          <a:custGeom>
            <a:avLst/>
            <a:gdLst/>
            <a:ahLst/>
            <a:cxnLst/>
            <a:rect l="l" t="t" r="r" b="b"/>
            <a:pathLst>
              <a:path w="312420" h="151130">
                <a:moveTo>
                  <a:pt x="161544" y="0"/>
                </a:moveTo>
                <a:lnTo>
                  <a:pt x="161544" y="150875"/>
                </a:lnTo>
                <a:lnTo>
                  <a:pt x="262127" y="100583"/>
                </a:lnTo>
                <a:lnTo>
                  <a:pt x="186689" y="100583"/>
                </a:lnTo>
                <a:lnTo>
                  <a:pt x="186689" y="50292"/>
                </a:lnTo>
                <a:lnTo>
                  <a:pt x="262128" y="50292"/>
                </a:lnTo>
                <a:lnTo>
                  <a:pt x="161544" y="0"/>
                </a:lnTo>
                <a:close/>
              </a:path>
              <a:path w="312420" h="151130">
                <a:moveTo>
                  <a:pt x="161544" y="50292"/>
                </a:moveTo>
                <a:lnTo>
                  <a:pt x="0" y="50292"/>
                </a:lnTo>
                <a:lnTo>
                  <a:pt x="0" y="100583"/>
                </a:lnTo>
                <a:lnTo>
                  <a:pt x="161544" y="100583"/>
                </a:lnTo>
                <a:lnTo>
                  <a:pt x="161544" y="50292"/>
                </a:lnTo>
                <a:close/>
              </a:path>
              <a:path w="312420" h="151130">
                <a:moveTo>
                  <a:pt x="262128" y="50292"/>
                </a:moveTo>
                <a:lnTo>
                  <a:pt x="186689" y="50292"/>
                </a:lnTo>
                <a:lnTo>
                  <a:pt x="186689" y="100583"/>
                </a:lnTo>
                <a:lnTo>
                  <a:pt x="262127" y="100583"/>
                </a:lnTo>
                <a:lnTo>
                  <a:pt x="312420" y="75437"/>
                </a:lnTo>
                <a:lnTo>
                  <a:pt x="262128" y="50292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Machine</a:t>
            </a:r>
            <a:r>
              <a:rPr spc="30" dirty="0"/>
              <a:t> </a:t>
            </a:r>
            <a:r>
              <a:rPr spc="85" dirty="0"/>
              <a:t>translation</a:t>
            </a: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2915920" marR="5080">
              <a:lnSpc>
                <a:spcPct val="100000"/>
              </a:lnSpc>
              <a:spcBef>
                <a:spcPts val="5"/>
              </a:spcBef>
            </a:pPr>
            <a:r>
              <a:rPr b="0" i="1" spc="55" dirty="0">
                <a:solidFill>
                  <a:srgbClr val="000000"/>
                </a:solidFill>
                <a:latin typeface="Lucida Sans"/>
                <a:cs typeface="Lucida Sans"/>
              </a:rPr>
              <a:t>“Je </a:t>
            </a:r>
            <a:r>
              <a:rPr b="0" i="1" spc="-80" dirty="0">
                <a:solidFill>
                  <a:srgbClr val="000000"/>
                </a:solidFill>
                <a:latin typeface="Lucida Sans"/>
                <a:cs typeface="Lucida Sans"/>
              </a:rPr>
              <a:t>suis  </a:t>
            </a:r>
            <a:r>
              <a:rPr b="0" i="1" spc="-65" dirty="0">
                <a:solidFill>
                  <a:srgbClr val="000000"/>
                </a:solidFill>
                <a:latin typeface="Lucida Sans"/>
                <a:cs typeface="Lucida Sans"/>
              </a:rPr>
              <a:t>étud</a:t>
            </a:r>
            <a:r>
              <a:rPr b="0" i="1" spc="-45" dirty="0">
                <a:solidFill>
                  <a:srgbClr val="000000"/>
                </a:solidFill>
                <a:latin typeface="Lucida Sans"/>
                <a:cs typeface="Lucida Sans"/>
              </a:rPr>
              <a:t>i</a:t>
            </a:r>
            <a:r>
              <a:rPr b="0" i="1" spc="-60" dirty="0">
                <a:solidFill>
                  <a:srgbClr val="000000"/>
                </a:solidFill>
                <a:latin typeface="Lucida Sans"/>
                <a:cs typeface="Lucida Sans"/>
              </a:rPr>
              <a:t>a</a:t>
            </a:r>
            <a:r>
              <a:rPr b="0" i="1" spc="-70" dirty="0">
                <a:solidFill>
                  <a:srgbClr val="000000"/>
                </a:solidFill>
                <a:latin typeface="Lucida Sans"/>
                <a:cs typeface="Lucida Sans"/>
              </a:rPr>
              <a:t>n</a:t>
            </a:r>
            <a:r>
              <a:rPr b="0" i="1" spc="-20" dirty="0">
                <a:solidFill>
                  <a:srgbClr val="000000"/>
                </a:solidFill>
                <a:latin typeface="Lucida Sans"/>
                <a:cs typeface="Lucida Sans"/>
              </a:rPr>
              <a:t>t”</a:t>
            </a: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 marR="114300">
              <a:lnSpc>
                <a:spcPct val="100000"/>
              </a:lnSpc>
              <a:spcBef>
                <a:spcPts val="1985"/>
              </a:spcBef>
            </a:pPr>
            <a:r>
              <a:rPr b="0" spc="125" dirty="0">
                <a:solidFill>
                  <a:srgbClr val="003961"/>
                </a:solidFill>
                <a:latin typeface="Calibri"/>
                <a:cs typeface="Calibri"/>
              </a:rPr>
              <a:t>As </a:t>
            </a:r>
            <a:r>
              <a:rPr b="0" spc="75" dirty="0">
                <a:solidFill>
                  <a:srgbClr val="003961"/>
                </a:solidFill>
                <a:latin typeface="Calibri"/>
                <a:cs typeface="Calibri"/>
              </a:rPr>
              <a:t>of </a:t>
            </a:r>
            <a:r>
              <a:rPr b="0" i="1" u="heavy" spc="-70" dirty="0">
                <a:solidFill>
                  <a:srgbClr val="003961"/>
                </a:solidFill>
                <a:uFill>
                  <a:solidFill>
                    <a:srgbClr val="003961"/>
                  </a:solidFill>
                </a:uFill>
                <a:latin typeface="Lucida Sans"/>
                <a:cs typeface="Lucida Sans"/>
              </a:rPr>
              <a:t>2016</a:t>
            </a:r>
            <a:r>
              <a:rPr b="0" spc="-70" dirty="0">
                <a:solidFill>
                  <a:srgbClr val="003961"/>
                </a:solidFill>
                <a:latin typeface="Calibri"/>
                <a:cs typeface="Calibri"/>
              </a:rPr>
              <a:t>, </a:t>
            </a:r>
            <a:r>
              <a:rPr b="0" spc="60" dirty="0">
                <a:solidFill>
                  <a:srgbClr val="003961"/>
                </a:solidFill>
                <a:latin typeface="Calibri"/>
                <a:cs typeface="Calibri"/>
              </a:rPr>
              <a:t>we </a:t>
            </a:r>
            <a:r>
              <a:rPr b="0" spc="85" dirty="0">
                <a:solidFill>
                  <a:srgbClr val="003961"/>
                </a:solidFill>
                <a:latin typeface="Calibri"/>
                <a:cs typeface="Calibri"/>
              </a:rPr>
              <a:t>have </a:t>
            </a:r>
            <a:r>
              <a:rPr b="0" spc="90" dirty="0">
                <a:solidFill>
                  <a:srgbClr val="003961"/>
                </a:solidFill>
                <a:latin typeface="Calibri"/>
                <a:cs typeface="Calibri"/>
              </a:rPr>
              <a:t>achieved </a:t>
            </a:r>
            <a:r>
              <a:rPr b="0" u="heavy" spc="90" dirty="0">
                <a:solidFill>
                  <a:srgbClr val="003961"/>
                </a:solidFill>
                <a:uFill>
                  <a:solidFill>
                    <a:srgbClr val="003961"/>
                  </a:solidFill>
                </a:uFill>
                <a:latin typeface="Calibri"/>
                <a:cs typeface="Calibri"/>
              </a:rPr>
              <a:t>near- </a:t>
            </a:r>
            <a:r>
              <a:rPr b="0" spc="90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b="0" u="heavy" spc="105" dirty="0">
                <a:solidFill>
                  <a:srgbClr val="003961"/>
                </a:solidFill>
                <a:uFill>
                  <a:solidFill>
                    <a:srgbClr val="003961"/>
                  </a:solidFill>
                </a:uFill>
                <a:latin typeface="Calibri"/>
                <a:cs typeface="Calibri"/>
              </a:rPr>
              <a:t>human </a:t>
            </a:r>
            <a:r>
              <a:rPr b="0" u="heavy" spc="90" dirty="0">
                <a:solidFill>
                  <a:srgbClr val="003961"/>
                </a:solidFill>
                <a:uFill>
                  <a:solidFill>
                    <a:srgbClr val="003961"/>
                  </a:solidFill>
                </a:uFill>
                <a:latin typeface="Calibri"/>
                <a:cs typeface="Calibri"/>
              </a:rPr>
              <a:t>performance</a:t>
            </a:r>
            <a:r>
              <a:rPr b="0" spc="90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b="0" spc="100" dirty="0">
                <a:solidFill>
                  <a:srgbClr val="003961"/>
                </a:solidFill>
                <a:latin typeface="Calibri"/>
                <a:cs typeface="Calibri"/>
              </a:rPr>
              <a:t>using </a:t>
            </a:r>
            <a:r>
              <a:rPr b="0" spc="65" dirty="0">
                <a:solidFill>
                  <a:srgbClr val="003961"/>
                </a:solidFill>
                <a:latin typeface="Calibri"/>
                <a:cs typeface="Calibri"/>
              </a:rPr>
              <a:t>the</a:t>
            </a:r>
            <a:r>
              <a:rPr b="0" spc="-210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b="0" spc="70" dirty="0">
                <a:solidFill>
                  <a:srgbClr val="003961"/>
                </a:solidFill>
                <a:latin typeface="Calibri"/>
                <a:cs typeface="Calibri"/>
              </a:rPr>
              <a:t>latest  </a:t>
            </a:r>
            <a:r>
              <a:rPr b="0" spc="75" dirty="0">
                <a:solidFill>
                  <a:srgbClr val="003961"/>
                </a:solidFill>
                <a:latin typeface="Calibri"/>
                <a:cs typeface="Calibri"/>
              </a:rPr>
              <a:t>AI</a:t>
            </a:r>
            <a:r>
              <a:rPr b="0" spc="15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b="0" spc="75" dirty="0">
                <a:solidFill>
                  <a:srgbClr val="003961"/>
                </a:solidFill>
                <a:latin typeface="Calibri"/>
                <a:cs typeface="Calibri"/>
              </a:rPr>
              <a:t>techniques.</a:t>
            </a:r>
          </a:p>
        </p:txBody>
      </p:sp>
      <p:sp>
        <p:nvSpPr>
          <p:cNvPr id="12" name="object 12"/>
          <p:cNvSpPr/>
          <p:nvPr/>
        </p:nvSpPr>
        <p:spPr>
          <a:xfrm>
            <a:off x="456437" y="1543050"/>
            <a:ext cx="4091940" cy="2771140"/>
          </a:xfrm>
          <a:custGeom>
            <a:avLst/>
            <a:gdLst/>
            <a:ahLst/>
            <a:cxnLst/>
            <a:rect l="l" t="t" r="r" b="b"/>
            <a:pathLst>
              <a:path w="4091940" h="2771140">
                <a:moveTo>
                  <a:pt x="3680079" y="0"/>
                </a:moveTo>
                <a:lnTo>
                  <a:pt x="411911" y="0"/>
                </a:lnTo>
                <a:lnTo>
                  <a:pt x="363873" y="2770"/>
                </a:lnTo>
                <a:lnTo>
                  <a:pt x="317463" y="10877"/>
                </a:lnTo>
                <a:lnTo>
                  <a:pt x="272989" y="24011"/>
                </a:lnTo>
                <a:lnTo>
                  <a:pt x="230762" y="41863"/>
                </a:lnTo>
                <a:lnTo>
                  <a:pt x="191089" y="64123"/>
                </a:lnTo>
                <a:lnTo>
                  <a:pt x="154280" y="90483"/>
                </a:lnTo>
                <a:lnTo>
                  <a:pt x="120645" y="120634"/>
                </a:lnTo>
                <a:lnTo>
                  <a:pt x="90491" y="154266"/>
                </a:lnTo>
                <a:lnTo>
                  <a:pt x="64129" y="191070"/>
                </a:lnTo>
                <a:lnTo>
                  <a:pt x="41866" y="230738"/>
                </a:lnTo>
                <a:lnTo>
                  <a:pt x="24013" y="272960"/>
                </a:lnTo>
                <a:lnTo>
                  <a:pt x="10878" y="317427"/>
                </a:lnTo>
                <a:lnTo>
                  <a:pt x="2771" y="363830"/>
                </a:lnTo>
                <a:lnTo>
                  <a:pt x="0" y="411861"/>
                </a:lnTo>
                <a:lnTo>
                  <a:pt x="0" y="2358720"/>
                </a:lnTo>
                <a:lnTo>
                  <a:pt x="2771" y="2406758"/>
                </a:lnTo>
                <a:lnTo>
                  <a:pt x="10878" y="2453168"/>
                </a:lnTo>
                <a:lnTo>
                  <a:pt x="24013" y="2497642"/>
                </a:lnTo>
                <a:lnTo>
                  <a:pt x="41866" y="2539869"/>
                </a:lnTo>
                <a:lnTo>
                  <a:pt x="64129" y="2579542"/>
                </a:lnTo>
                <a:lnTo>
                  <a:pt x="90491" y="2616351"/>
                </a:lnTo>
                <a:lnTo>
                  <a:pt x="120645" y="2649986"/>
                </a:lnTo>
                <a:lnTo>
                  <a:pt x="154280" y="2680140"/>
                </a:lnTo>
                <a:lnTo>
                  <a:pt x="191089" y="2706502"/>
                </a:lnTo>
                <a:lnTo>
                  <a:pt x="230762" y="2728765"/>
                </a:lnTo>
                <a:lnTo>
                  <a:pt x="272989" y="2746618"/>
                </a:lnTo>
                <a:lnTo>
                  <a:pt x="317463" y="2759753"/>
                </a:lnTo>
                <a:lnTo>
                  <a:pt x="363873" y="2767860"/>
                </a:lnTo>
                <a:lnTo>
                  <a:pt x="411911" y="2770632"/>
                </a:lnTo>
                <a:lnTo>
                  <a:pt x="3680079" y="2770632"/>
                </a:lnTo>
                <a:lnTo>
                  <a:pt x="3728109" y="2767860"/>
                </a:lnTo>
                <a:lnTo>
                  <a:pt x="3774512" y="2759753"/>
                </a:lnTo>
                <a:lnTo>
                  <a:pt x="3818979" y="2746618"/>
                </a:lnTo>
                <a:lnTo>
                  <a:pt x="3861201" y="2728765"/>
                </a:lnTo>
                <a:lnTo>
                  <a:pt x="3900869" y="2706502"/>
                </a:lnTo>
                <a:lnTo>
                  <a:pt x="3937673" y="2680140"/>
                </a:lnTo>
                <a:lnTo>
                  <a:pt x="3971305" y="2649986"/>
                </a:lnTo>
                <a:lnTo>
                  <a:pt x="4001456" y="2616351"/>
                </a:lnTo>
                <a:lnTo>
                  <a:pt x="4027816" y="2579542"/>
                </a:lnTo>
                <a:lnTo>
                  <a:pt x="4050076" y="2539869"/>
                </a:lnTo>
                <a:lnTo>
                  <a:pt x="4067928" y="2497642"/>
                </a:lnTo>
                <a:lnTo>
                  <a:pt x="4081062" y="2453168"/>
                </a:lnTo>
                <a:lnTo>
                  <a:pt x="4089169" y="2406758"/>
                </a:lnTo>
                <a:lnTo>
                  <a:pt x="4091940" y="2358720"/>
                </a:lnTo>
                <a:lnTo>
                  <a:pt x="4091940" y="411861"/>
                </a:lnTo>
                <a:lnTo>
                  <a:pt x="4089169" y="363830"/>
                </a:lnTo>
                <a:lnTo>
                  <a:pt x="4081062" y="317427"/>
                </a:lnTo>
                <a:lnTo>
                  <a:pt x="4067928" y="272960"/>
                </a:lnTo>
                <a:lnTo>
                  <a:pt x="4050076" y="230738"/>
                </a:lnTo>
                <a:lnTo>
                  <a:pt x="4027816" y="191070"/>
                </a:lnTo>
                <a:lnTo>
                  <a:pt x="4001456" y="154266"/>
                </a:lnTo>
                <a:lnTo>
                  <a:pt x="3971305" y="120634"/>
                </a:lnTo>
                <a:lnTo>
                  <a:pt x="3937673" y="90483"/>
                </a:lnTo>
                <a:lnTo>
                  <a:pt x="3900869" y="64123"/>
                </a:lnTo>
                <a:lnTo>
                  <a:pt x="3861201" y="41863"/>
                </a:lnTo>
                <a:lnTo>
                  <a:pt x="3818979" y="24011"/>
                </a:lnTo>
                <a:lnTo>
                  <a:pt x="3774512" y="10877"/>
                </a:lnTo>
                <a:lnTo>
                  <a:pt x="3728109" y="2770"/>
                </a:lnTo>
                <a:lnTo>
                  <a:pt x="3680079" y="0"/>
                </a:lnTo>
                <a:close/>
              </a:path>
            </a:pathLst>
          </a:custGeom>
          <a:solidFill>
            <a:srgbClr val="C8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437" y="1543050"/>
            <a:ext cx="4091940" cy="2771140"/>
          </a:xfrm>
          <a:custGeom>
            <a:avLst/>
            <a:gdLst/>
            <a:ahLst/>
            <a:cxnLst/>
            <a:rect l="l" t="t" r="r" b="b"/>
            <a:pathLst>
              <a:path w="4091940" h="2771140">
                <a:moveTo>
                  <a:pt x="0" y="411861"/>
                </a:moveTo>
                <a:lnTo>
                  <a:pt x="2771" y="363830"/>
                </a:lnTo>
                <a:lnTo>
                  <a:pt x="10878" y="317427"/>
                </a:lnTo>
                <a:lnTo>
                  <a:pt x="24013" y="272960"/>
                </a:lnTo>
                <a:lnTo>
                  <a:pt x="41866" y="230738"/>
                </a:lnTo>
                <a:lnTo>
                  <a:pt x="64129" y="191070"/>
                </a:lnTo>
                <a:lnTo>
                  <a:pt x="90491" y="154266"/>
                </a:lnTo>
                <a:lnTo>
                  <a:pt x="120645" y="120634"/>
                </a:lnTo>
                <a:lnTo>
                  <a:pt x="154280" y="90483"/>
                </a:lnTo>
                <a:lnTo>
                  <a:pt x="191089" y="64123"/>
                </a:lnTo>
                <a:lnTo>
                  <a:pt x="230762" y="41863"/>
                </a:lnTo>
                <a:lnTo>
                  <a:pt x="272989" y="24011"/>
                </a:lnTo>
                <a:lnTo>
                  <a:pt x="317463" y="10877"/>
                </a:lnTo>
                <a:lnTo>
                  <a:pt x="363873" y="2770"/>
                </a:lnTo>
                <a:lnTo>
                  <a:pt x="411911" y="0"/>
                </a:lnTo>
                <a:lnTo>
                  <a:pt x="3680079" y="0"/>
                </a:lnTo>
                <a:lnTo>
                  <a:pt x="3728109" y="2770"/>
                </a:lnTo>
                <a:lnTo>
                  <a:pt x="3774512" y="10877"/>
                </a:lnTo>
                <a:lnTo>
                  <a:pt x="3818979" y="24011"/>
                </a:lnTo>
                <a:lnTo>
                  <a:pt x="3861201" y="41863"/>
                </a:lnTo>
                <a:lnTo>
                  <a:pt x="3900869" y="64123"/>
                </a:lnTo>
                <a:lnTo>
                  <a:pt x="3937673" y="90483"/>
                </a:lnTo>
                <a:lnTo>
                  <a:pt x="3971305" y="120634"/>
                </a:lnTo>
                <a:lnTo>
                  <a:pt x="4001456" y="154266"/>
                </a:lnTo>
                <a:lnTo>
                  <a:pt x="4027816" y="191070"/>
                </a:lnTo>
                <a:lnTo>
                  <a:pt x="4050076" y="230738"/>
                </a:lnTo>
                <a:lnTo>
                  <a:pt x="4067928" y="272960"/>
                </a:lnTo>
                <a:lnTo>
                  <a:pt x="4081062" y="317427"/>
                </a:lnTo>
                <a:lnTo>
                  <a:pt x="4089169" y="363830"/>
                </a:lnTo>
                <a:lnTo>
                  <a:pt x="4091940" y="411861"/>
                </a:lnTo>
                <a:lnTo>
                  <a:pt x="4091940" y="2358720"/>
                </a:lnTo>
                <a:lnTo>
                  <a:pt x="4089169" y="2406758"/>
                </a:lnTo>
                <a:lnTo>
                  <a:pt x="4081062" y="2453168"/>
                </a:lnTo>
                <a:lnTo>
                  <a:pt x="4067928" y="2497642"/>
                </a:lnTo>
                <a:lnTo>
                  <a:pt x="4050076" y="2539869"/>
                </a:lnTo>
                <a:lnTo>
                  <a:pt x="4027816" y="2579542"/>
                </a:lnTo>
                <a:lnTo>
                  <a:pt x="4001456" y="2616351"/>
                </a:lnTo>
                <a:lnTo>
                  <a:pt x="3971305" y="2649986"/>
                </a:lnTo>
                <a:lnTo>
                  <a:pt x="3937673" y="2680140"/>
                </a:lnTo>
                <a:lnTo>
                  <a:pt x="3900869" y="2706502"/>
                </a:lnTo>
                <a:lnTo>
                  <a:pt x="3861201" y="2728765"/>
                </a:lnTo>
                <a:lnTo>
                  <a:pt x="3818979" y="2746618"/>
                </a:lnTo>
                <a:lnTo>
                  <a:pt x="3774512" y="2759753"/>
                </a:lnTo>
                <a:lnTo>
                  <a:pt x="3728109" y="2767860"/>
                </a:lnTo>
                <a:lnTo>
                  <a:pt x="3680079" y="2770632"/>
                </a:lnTo>
                <a:lnTo>
                  <a:pt x="411911" y="2770632"/>
                </a:lnTo>
                <a:lnTo>
                  <a:pt x="363873" y="2767860"/>
                </a:lnTo>
                <a:lnTo>
                  <a:pt x="317463" y="2759753"/>
                </a:lnTo>
                <a:lnTo>
                  <a:pt x="272989" y="2746618"/>
                </a:lnTo>
                <a:lnTo>
                  <a:pt x="230762" y="2728765"/>
                </a:lnTo>
                <a:lnTo>
                  <a:pt x="191089" y="2706502"/>
                </a:lnTo>
                <a:lnTo>
                  <a:pt x="154280" y="2680140"/>
                </a:lnTo>
                <a:lnTo>
                  <a:pt x="120645" y="2649986"/>
                </a:lnTo>
                <a:lnTo>
                  <a:pt x="90491" y="2616351"/>
                </a:lnTo>
                <a:lnTo>
                  <a:pt x="64129" y="2579542"/>
                </a:lnTo>
                <a:lnTo>
                  <a:pt x="41866" y="2539869"/>
                </a:lnTo>
                <a:lnTo>
                  <a:pt x="24013" y="2497642"/>
                </a:lnTo>
                <a:lnTo>
                  <a:pt x="10878" y="2453168"/>
                </a:lnTo>
                <a:lnTo>
                  <a:pt x="2771" y="2406758"/>
                </a:lnTo>
                <a:lnTo>
                  <a:pt x="0" y="2358720"/>
                </a:lnTo>
                <a:lnTo>
                  <a:pt x="0" y="411861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0259" y="1146175"/>
            <a:ext cx="212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10" dirty="0">
                <a:solidFill>
                  <a:srgbClr val="153A6C"/>
                </a:solidFill>
                <a:latin typeface="Calibri"/>
                <a:cs typeface="Calibri"/>
              </a:rPr>
              <a:t>Image</a:t>
            </a:r>
            <a:r>
              <a:rPr sz="1800" b="1" spc="-30" dirty="0">
                <a:solidFill>
                  <a:srgbClr val="153A6C"/>
                </a:solidFill>
                <a:latin typeface="Calibri"/>
                <a:cs typeface="Calibri"/>
              </a:rPr>
              <a:t> </a:t>
            </a:r>
            <a:r>
              <a:rPr sz="1800" b="1" spc="95" dirty="0">
                <a:solidFill>
                  <a:srgbClr val="153A6C"/>
                </a:solidFill>
                <a:latin typeface="Calibri"/>
                <a:cs typeface="Calibri"/>
              </a:rPr>
              <a:t>classification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587" y="2940176"/>
            <a:ext cx="3895090" cy="110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4225">
              <a:lnSpc>
                <a:spcPts val="2070"/>
              </a:lnSpc>
              <a:spcBef>
                <a:spcPts val="100"/>
              </a:spcBef>
              <a:tabLst>
                <a:tab pos="2675255" algn="l"/>
              </a:tabLst>
            </a:pPr>
            <a:r>
              <a:rPr sz="2700" i="1" spc="-22" baseline="1543" dirty="0">
                <a:solidFill>
                  <a:srgbClr val="153A6C"/>
                </a:solidFill>
                <a:latin typeface="Lucida Sans"/>
                <a:cs typeface="Lucida Sans"/>
              </a:rPr>
              <a:t>“Dog”	</a:t>
            </a:r>
            <a:r>
              <a:rPr sz="1800" i="1" spc="-25" dirty="0">
                <a:solidFill>
                  <a:srgbClr val="153A6C"/>
                </a:solidFill>
                <a:latin typeface="Lucida Sans"/>
                <a:cs typeface="Lucida Sans"/>
              </a:rPr>
              <a:t>“Cat”</a:t>
            </a:r>
            <a:endParaRPr sz="1800">
              <a:latin typeface="Lucida Sans"/>
              <a:cs typeface="Lucida Sans"/>
            </a:endParaRPr>
          </a:p>
          <a:p>
            <a:pPr marL="12700">
              <a:lnSpc>
                <a:spcPts val="2070"/>
              </a:lnSpc>
            </a:pPr>
            <a:r>
              <a:rPr sz="1800" spc="125" dirty="0">
                <a:solidFill>
                  <a:srgbClr val="003961"/>
                </a:solidFill>
                <a:latin typeface="Calibri"/>
                <a:cs typeface="Calibri"/>
              </a:rPr>
              <a:t>As </a:t>
            </a:r>
            <a:r>
              <a:rPr sz="1800" spc="75" dirty="0">
                <a:solidFill>
                  <a:srgbClr val="003961"/>
                </a:solidFill>
                <a:latin typeface="Calibri"/>
                <a:cs typeface="Calibri"/>
              </a:rPr>
              <a:t>of </a:t>
            </a:r>
            <a:r>
              <a:rPr sz="1800" i="1" u="heavy" spc="-70" dirty="0">
                <a:solidFill>
                  <a:srgbClr val="003961"/>
                </a:solidFill>
                <a:uFill>
                  <a:solidFill>
                    <a:srgbClr val="003961"/>
                  </a:solidFill>
                </a:uFill>
                <a:latin typeface="Lucida Sans"/>
                <a:cs typeface="Lucida Sans"/>
              </a:rPr>
              <a:t>2015</a:t>
            </a:r>
            <a:r>
              <a:rPr sz="1800" spc="-70" dirty="0">
                <a:solidFill>
                  <a:srgbClr val="003961"/>
                </a:solidFill>
                <a:latin typeface="Calibri"/>
                <a:cs typeface="Calibri"/>
              </a:rPr>
              <a:t>, </a:t>
            </a:r>
            <a:r>
              <a:rPr sz="1800" spc="95" dirty="0">
                <a:solidFill>
                  <a:srgbClr val="003961"/>
                </a:solidFill>
                <a:latin typeface="Calibri"/>
                <a:cs typeface="Calibri"/>
              </a:rPr>
              <a:t>computers </a:t>
            </a:r>
            <a:r>
              <a:rPr sz="1800" spc="100" dirty="0">
                <a:solidFill>
                  <a:srgbClr val="003961"/>
                </a:solidFill>
                <a:latin typeface="Calibri"/>
                <a:cs typeface="Calibri"/>
              </a:rPr>
              <a:t>can </a:t>
            </a:r>
            <a:r>
              <a:rPr sz="1800" spc="105" dirty="0">
                <a:solidFill>
                  <a:srgbClr val="003961"/>
                </a:solidFill>
                <a:latin typeface="Calibri"/>
                <a:cs typeface="Calibri"/>
              </a:rPr>
              <a:t>be</a:t>
            </a:r>
            <a:r>
              <a:rPr sz="1800" spc="-160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003961"/>
                </a:solidFill>
                <a:latin typeface="Calibri"/>
                <a:cs typeface="Calibri"/>
              </a:rPr>
              <a:t>trained</a:t>
            </a:r>
            <a:endParaRPr sz="1800">
              <a:latin typeface="Calibri"/>
              <a:cs typeface="Calibri"/>
            </a:endParaRPr>
          </a:p>
          <a:p>
            <a:pPr marL="12700" marR="311785">
              <a:lnSpc>
                <a:spcPct val="100000"/>
              </a:lnSpc>
            </a:pPr>
            <a:r>
              <a:rPr sz="1800" spc="65" dirty="0">
                <a:solidFill>
                  <a:srgbClr val="003961"/>
                </a:solidFill>
                <a:latin typeface="Calibri"/>
                <a:cs typeface="Calibri"/>
              </a:rPr>
              <a:t>to </a:t>
            </a:r>
            <a:r>
              <a:rPr sz="1800" spc="85" dirty="0">
                <a:solidFill>
                  <a:srgbClr val="003961"/>
                </a:solidFill>
                <a:latin typeface="Calibri"/>
                <a:cs typeface="Calibri"/>
              </a:rPr>
              <a:t>perform </a:t>
            </a:r>
            <a:r>
              <a:rPr sz="1800" u="heavy" spc="60" dirty="0">
                <a:solidFill>
                  <a:srgbClr val="003961"/>
                </a:solidFill>
                <a:uFill>
                  <a:solidFill>
                    <a:srgbClr val="003961"/>
                  </a:solidFill>
                </a:uFill>
                <a:latin typeface="Calibri"/>
                <a:cs typeface="Calibri"/>
              </a:rPr>
              <a:t>better </a:t>
            </a:r>
            <a:r>
              <a:rPr sz="1800" u="heavy" spc="105" dirty="0">
                <a:solidFill>
                  <a:srgbClr val="003961"/>
                </a:solidFill>
                <a:uFill>
                  <a:solidFill>
                    <a:srgbClr val="003961"/>
                  </a:solidFill>
                </a:uFill>
                <a:latin typeface="Calibri"/>
                <a:cs typeface="Calibri"/>
              </a:rPr>
              <a:t>on </a:t>
            </a:r>
            <a:r>
              <a:rPr sz="1800" u="heavy" spc="70" dirty="0">
                <a:solidFill>
                  <a:srgbClr val="003961"/>
                </a:solidFill>
                <a:uFill>
                  <a:solidFill>
                    <a:srgbClr val="003961"/>
                  </a:solidFill>
                </a:uFill>
                <a:latin typeface="Calibri"/>
                <a:cs typeface="Calibri"/>
              </a:rPr>
              <a:t>this </a:t>
            </a:r>
            <a:r>
              <a:rPr sz="1800" u="heavy" spc="90" dirty="0">
                <a:solidFill>
                  <a:srgbClr val="003961"/>
                </a:solidFill>
                <a:uFill>
                  <a:solidFill>
                    <a:srgbClr val="003961"/>
                  </a:solidFill>
                </a:uFill>
                <a:latin typeface="Calibri"/>
                <a:cs typeface="Calibri"/>
              </a:rPr>
              <a:t>task</a:t>
            </a:r>
            <a:r>
              <a:rPr sz="1800" u="heavy" spc="-200" dirty="0">
                <a:solidFill>
                  <a:srgbClr val="003961"/>
                </a:solidFill>
                <a:uFill>
                  <a:solidFill>
                    <a:srgbClr val="003961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75" dirty="0">
                <a:solidFill>
                  <a:srgbClr val="003961"/>
                </a:solidFill>
                <a:uFill>
                  <a:solidFill>
                    <a:srgbClr val="003961"/>
                  </a:solidFill>
                </a:uFill>
                <a:latin typeface="Calibri"/>
                <a:cs typeface="Calibri"/>
              </a:rPr>
              <a:t>than </a:t>
            </a:r>
            <a:r>
              <a:rPr sz="1800" spc="75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u="heavy" spc="85" dirty="0">
                <a:solidFill>
                  <a:srgbClr val="003961"/>
                </a:solidFill>
                <a:uFill>
                  <a:solidFill>
                    <a:srgbClr val="003961"/>
                  </a:solidFill>
                </a:uFill>
                <a:latin typeface="Calibri"/>
                <a:cs typeface="Calibri"/>
              </a:rPr>
              <a:t>humans</a:t>
            </a:r>
            <a:r>
              <a:rPr sz="1800" spc="85" dirty="0">
                <a:solidFill>
                  <a:srgbClr val="003961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459" y="1679448"/>
            <a:ext cx="3727704" cy="1248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69152" y="1868423"/>
            <a:ext cx="1075944" cy="9494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16543" y="4875888"/>
            <a:ext cx="116205" cy="16383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7210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Another </a:t>
            </a:r>
            <a:r>
              <a:rPr spc="120" dirty="0"/>
              <a:t>AI </a:t>
            </a:r>
            <a:r>
              <a:rPr spc="100" dirty="0"/>
              <a:t>Winter </a:t>
            </a:r>
            <a:r>
              <a:rPr spc="65" dirty="0"/>
              <a:t>(late </a:t>
            </a:r>
            <a:r>
              <a:rPr spc="170" dirty="0"/>
              <a:t>1980’s </a:t>
            </a:r>
            <a:r>
              <a:rPr dirty="0"/>
              <a:t>– </a:t>
            </a:r>
            <a:r>
              <a:rPr spc="114" dirty="0"/>
              <a:t>early</a:t>
            </a:r>
            <a:r>
              <a:rPr spc="-215" dirty="0"/>
              <a:t> </a:t>
            </a:r>
            <a:r>
              <a:rPr spc="185" dirty="0"/>
              <a:t>1990s)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55582" y="4875888"/>
            <a:ext cx="177165" cy="16383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20</a:t>
            </a:fld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976" y="1021587"/>
            <a:ext cx="7421245" cy="22821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Expert</a:t>
            </a:r>
            <a:r>
              <a:rPr sz="1800" spc="4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systems’</a:t>
            </a:r>
            <a:r>
              <a:rPr sz="1800" spc="3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progress</a:t>
            </a:r>
            <a:r>
              <a:rPr sz="1800" spc="3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on</a:t>
            </a:r>
            <a:r>
              <a:rPr sz="1800" spc="4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solving</a:t>
            </a:r>
            <a:r>
              <a:rPr sz="1800" spc="1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business</a:t>
            </a:r>
            <a:r>
              <a:rPr sz="1800" spc="3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problems</a:t>
            </a:r>
            <a:r>
              <a:rPr sz="1800" spc="4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slowed.</a:t>
            </a:r>
            <a:endParaRPr sz="18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Expert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systems began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to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be melded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into software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suites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of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general 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business</a:t>
            </a:r>
            <a:r>
              <a:rPr sz="1800" spc="2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applications</a:t>
            </a:r>
            <a:r>
              <a:rPr sz="1800" spc="3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003B70"/>
                </a:solidFill>
                <a:latin typeface="Calibri"/>
                <a:cs typeface="Calibri"/>
              </a:rPr>
              <a:t>(e.g.</a:t>
            </a:r>
            <a:r>
              <a:rPr sz="1800" spc="3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114" dirty="0">
                <a:solidFill>
                  <a:srgbClr val="003B70"/>
                </a:solidFill>
                <a:latin typeface="Calibri"/>
                <a:cs typeface="Calibri"/>
              </a:rPr>
              <a:t>SAP,</a:t>
            </a:r>
            <a:r>
              <a:rPr sz="1800" spc="4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Oracle)</a:t>
            </a:r>
            <a:r>
              <a:rPr sz="1800" spc="4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003B70"/>
                </a:solidFill>
                <a:latin typeface="Calibri"/>
                <a:cs typeface="Calibri"/>
              </a:rPr>
              <a:t>that</a:t>
            </a:r>
            <a:r>
              <a:rPr sz="1800" spc="4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could</a:t>
            </a:r>
            <a:r>
              <a:rPr sz="1800" spc="4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run</a:t>
            </a:r>
            <a:r>
              <a:rPr sz="1800" spc="3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on</a:t>
            </a:r>
            <a:r>
              <a:rPr sz="1800" spc="4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160" dirty="0">
                <a:solidFill>
                  <a:srgbClr val="003B70"/>
                </a:solidFill>
                <a:latin typeface="Calibri"/>
                <a:cs typeface="Calibri"/>
              </a:rPr>
              <a:t>PCs</a:t>
            </a:r>
            <a:r>
              <a:rPr sz="1800" spc="4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instead 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of</a:t>
            </a:r>
            <a:r>
              <a:rPr sz="1800" spc="2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mainframes.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Neural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networks </a:t>
            </a:r>
            <a:r>
              <a:rPr sz="1800" spc="60" dirty="0">
                <a:solidFill>
                  <a:srgbClr val="003B70"/>
                </a:solidFill>
                <a:latin typeface="Calibri"/>
                <a:cs typeface="Calibri"/>
              </a:rPr>
              <a:t>didn’t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scale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to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large</a:t>
            </a:r>
            <a:r>
              <a:rPr sz="1800" spc="-18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problems.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60" dirty="0">
                <a:solidFill>
                  <a:srgbClr val="003B70"/>
                </a:solidFill>
                <a:latin typeface="Calibri"/>
                <a:cs typeface="Calibri"/>
              </a:rPr>
              <a:t>Interest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in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AI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in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business</a:t>
            </a:r>
            <a:r>
              <a:rPr sz="1800" spc="-14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declined.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140" dirty="0"/>
              <a:t>Late </a:t>
            </a:r>
            <a:r>
              <a:rPr spc="175" dirty="0"/>
              <a:t>1990’s </a:t>
            </a:r>
            <a:r>
              <a:rPr spc="105" dirty="0"/>
              <a:t>to </a:t>
            </a:r>
            <a:r>
              <a:rPr spc="114" dirty="0"/>
              <a:t>early </a:t>
            </a:r>
            <a:r>
              <a:rPr spc="125" dirty="0"/>
              <a:t>2000’s: </a:t>
            </a:r>
            <a:r>
              <a:rPr spc="155" dirty="0"/>
              <a:t>Classical</a:t>
            </a:r>
            <a:r>
              <a:rPr spc="-350" dirty="0"/>
              <a:t> </a:t>
            </a:r>
            <a:r>
              <a:rPr spc="100" dirty="0"/>
              <a:t>Machine  </a:t>
            </a:r>
            <a:r>
              <a:rPr spc="150" dirty="0"/>
              <a:t>Learning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2976" y="1175766"/>
            <a:ext cx="7804784" cy="3401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85" dirty="0">
                <a:solidFill>
                  <a:srgbClr val="003B70"/>
                </a:solidFill>
                <a:latin typeface="Calibri"/>
                <a:cs typeface="Calibri"/>
              </a:rPr>
              <a:t>Advancements </a:t>
            </a:r>
            <a:r>
              <a:rPr sz="1600" spc="60" dirty="0">
                <a:solidFill>
                  <a:srgbClr val="003B70"/>
                </a:solidFill>
                <a:latin typeface="Calibri"/>
                <a:cs typeface="Calibri"/>
              </a:rPr>
              <a:t>in </a:t>
            </a:r>
            <a:r>
              <a:rPr sz="1600" spc="55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600" spc="100" dirty="0">
                <a:solidFill>
                  <a:srgbClr val="003B70"/>
                </a:solidFill>
                <a:latin typeface="Calibri"/>
                <a:cs typeface="Calibri"/>
              </a:rPr>
              <a:t>SVM </a:t>
            </a:r>
            <a:r>
              <a:rPr sz="1600" spc="70" dirty="0">
                <a:solidFill>
                  <a:srgbClr val="003B70"/>
                </a:solidFill>
                <a:latin typeface="Calibri"/>
                <a:cs typeface="Calibri"/>
              </a:rPr>
              <a:t>algorithm </a:t>
            </a:r>
            <a:r>
              <a:rPr sz="1600" spc="85" dirty="0">
                <a:solidFill>
                  <a:srgbClr val="003B70"/>
                </a:solidFill>
                <a:latin typeface="Calibri"/>
                <a:cs typeface="Calibri"/>
              </a:rPr>
              <a:t>led </a:t>
            </a:r>
            <a:r>
              <a:rPr sz="1600" spc="55" dirty="0">
                <a:solidFill>
                  <a:srgbClr val="003B70"/>
                </a:solidFill>
                <a:latin typeface="Calibri"/>
                <a:cs typeface="Calibri"/>
              </a:rPr>
              <a:t>to</a:t>
            </a:r>
            <a:r>
              <a:rPr sz="1600" spc="-24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600" spc="20" dirty="0">
                <a:solidFill>
                  <a:srgbClr val="003B70"/>
                </a:solidFill>
                <a:latin typeface="Calibri"/>
                <a:cs typeface="Calibri"/>
              </a:rPr>
              <a:t>it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600" spc="90" dirty="0">
                <a:solidFill>
                  <a:srgbClr val="003B70"/>
                </a:solidFill>
                <a:latin typeface="Calibri"/>
                <a:cs typeface="Calibri"/>
              </a:rPr>
              <a:t>becoming </a:t>
            </a:r>
            <a:r>
              <a:rPr sz="1600" spc="55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600" spc="80" dirty="0">
                <a:solidFill>
                  <a:srgbClr val="003B70"/>
                </a:solidFill>
                <a:latin typeface="Calibri"/>
                <a:cs typeface="Calibri"/>
              </a:rPr>
              <a:t>machine </a:t>
            </a:r>
            <a:r>
              <a:rPr sz="1600" spc="70" dirty="0">
                <a:solidFill>
                  <a:srgbClr val="003B70"/>
                </a:solidFill>
                <a:latin typeface="Calibri"/>
                <a:cs typeface="Calibri"/>
              </a:rPr>
              <a:t>learning </a:t>
            </a:r>
            <a:r>
              <a:rPr sz="1600" spc="85" dirty="0">
                <a:solidFill>
                  <a:srgbClr val="003B70"/>
                </a:solidFill>
                <a:latin typeface="Calibri"/>
                <a:cs typeface="Calibri"/>
              </a:rPr>
              <a:t>method </a:t>
            </a:r>
            <a:r>
              <a:rPr sz="1600" spc="65" dirty="0">
                <a:solidFill>
                  <a:srgbClr val="003B70"/>
                </a:solidFill>
                <a:latin typeface="Calibri"/>
                <a:cs typeface="Calibri"/>
              </a:rPr>
              <a:t>of</a:t>
            </a:r>
            <a:r>
              <a:rPr sz="1600" spc="-20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003B70"/>
                </a:solidFill>
                <a:latin typeface="Calibri"/>
                <a:cs typeface="Calibri"/>
              </a:rPr>
              <a:t>choice.</a:t>
            </a:r>
            <a:endParaRPr sz="1600">
              <a:latin typeface="Calibri"/>
              <a:cs typeface="Calibri"/>
            </a:endParaRPr>
          </a:p>
          <a:p>
            <a:pPr marL="299085" marR="289242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65" dirty="0">
                <a:solidFill>
                  <a:srgbClr val="003B70"/>
                </a:solidFill>
                <a:latin typeface="Calibri"/>
                <a:cs typeface="Calibri"/>
              </a:rPr>
              <a:t>AI </a:t>
            </a:r>
            <a:r>
              <a:rPr sz="1600" spc="75" dirty="0">
                <a:solidFill>
                  <a:srgbClr val="003B70"/>
                </a:solidFill>
                <a:latin typeface="Calibri"/>
                <a:cs typeface="Calibri"/>
              </a:rPr>
              <a:t>solutions </a:t>
            </a:r>
            <a:r>
              <a:rPr sz="1600" spc="90" dirty="0">
                <a:solidFill>
                  <a:srgbClr val="003B70"/>
                </a:solidFill>
                <a:latin typeface="Calibri"/>
                <a:cs typeface="Calibri"/>
              </a:rPr>
              <a:t>had </a:t>
            </a:r>
            <a:r>
              <a:rPr sz="1600" spc="95" dirty="0">
                <a:solidFill>
                  <a:srgbClr val="003B70"/>
                </a:solidFill>
                <a:latin typeface="Calibri"/>
                <a:cs typeface="Calibri"/>
              </a:rPr>
              <a:t>successes </a:t>
            </a:r>
            <a:r>
              <a:rPr sz="1600" spc="60" dirty="0">
                <a:solidFill>
                  <a:srgbClr val="003B70"/>
                </a:solidFill>
                <a:latin typeface="Calibri"/>
                <a:cs typeface="Calibri"/>
              </a:rPr>
              <a:t>in </a:t>
            </a:r>
            <a:r>
              <a:rPr sz="1600" spc="95" dirty="0">
                <a:solidFill>
                  <a:srgbClr val="003B70"/>
                </a:solidFill>
                <a:latin typeface="Calibri"/>
                <a:cs typeface="Calibri"/>
              </a:rPr>
              <a:t>speech </a:t>
            </a:r>
            <a:r>
              <a:rPr sz="1600" spc="55" dirty="0">
                <a:solidFill>
                  <a:srgbClr val="003B70"/>
                </a:solidFill>
                <a:latin typeface="Calibri"/>
                <a:cs typeface="Calibri"/>
              </a:rPr>
              <a:t>recognition,  </a:t>
            </a:r>
            <a:r>
              <a:rPr sz="1600" spc="80" dirty="0">
                <a:solidFill>
                  <a:srgbClr val="003B70"/>
                </a:solidFill>
                <a:latin typeface="Calibri"/>
                <a:cs typeface="Calibri"/>
              </a:rPr>
              <a:t>medical </a:t>
            </a:r>
            <a:r>
              <a:rPr sz="1600" spc="70" dirty="0">
                <a:solidFill>
                  <a:srgbClr val="003B70"/>
                </a:solidFill>
                <a:latin typeface="Calibri"/>
                <a:cs typeface="Calibri"/>
              </a:rPr>
              <a:t>diagnosis, </a:t>
            </a:r>
            <a:r>
              <a:rPr sz="1600" spc="55" dirty="0">
                <a:solidFill>
                  <a:srgbClr val="003B70"/>
                </a:solidFill>
                <a:latin typeface="Calibri"/>
                <a:cs typeface="Calibri"/>
              </a:rPr>
              <a:t>robotics, </a:t>
            </a:r>
            <a:r>
              <a:rPr sz="1600" spc="90" dirty="0">
                <a:solidFill>
                  <a:srgbClr val="003B70"/>
                </a:solidFill>
                <a:latin typeface="Calibri"/>
                <a:cs typeface="Calibri"/>
              </a:rPr>
              <a:t>and many </a:t>
            </a:r>
            <a:r>
              <a:rPr sz="1600" spc="60" dirty="0">
                <a:solidFill>
                  <a:srgbClr val="003B70"/>
                </a:solidFill>
                <a:latin typeface="Calibri"/>
                <a:cs typeface="Calibri"/>
              </a:rPr>
              <a:t>other</a:t>
            </a:r>
            <a:r>
              <a:rPr sz="1600" spc="-16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003B70"/>
                </a:solidFill>
                <a:latin typeface="Calibri"/>
                <a:cs typeface="Calibri"/>
              </a:rPr>
              <a:t>areas.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65" dirty="0">
                <a:solidFill>
                  <a:srgbClr val="003B70"/>
                </a:solidFill>
                <a:latin typeface="Calibri"/>
                <a:cs typeface="Calibri"/>
              </a:rPr>
              <a:t>AI </a:t>
            </a:r>
            <a:r>
              <a:rPr sz="1600" spc="75" dirty="0">
                <a:solidFill>
                  <a:srgbClr val="003B70"/>
                </a:solidFill>
                <a:latin typeface="Calibri"/>
                <a:cs typeface="Calibri"/>
              </a:rPr>
              <a:t>algorithms </a:t>
            </a:r>
            <a:r>
              <a:rPr sz="1600" spc="45" dirty="0">
                <a:solidFill>
                  <a:srgbClr val="003B70"/>
                </a:solidFill>
                <a:latin typeface="Calibri"/>
                <a:cs typeface="Calibri"/>
              </a:rPr>
              <a:t>were </a:t>
            </a:r>
            <a:r>
              <a:rPr sz="1600" spc="60" dirty="0">
                <a:solidFill>
                  <a:srgbClr val="003B70"/>
                </a:solidFill>
                <a:latin typeface="Calibri"/>
                <a:cs typeface="Calibri"/>
              </a:rPr>
              <a:t>integrated </a:t>
            </a:r>
            <a:r>
              <a:rPr sz="1600" spc="55" dirty="0">
                <a:solidFill>
                  <a:srgbClr val="003B70"/>
                </a:solidFill>
                <a:latin typeface="Calibri"/>
                <a:cs typeface="Calibri"/>
              </a:rPr>
              <a:t>into </a:t>
            </a:r>
            <a:r>
              <a:rPr sz="1600" spc="65" dirty="0">
                <a:solidFill>
                  <a:srgbClr val="003B70"/>
                </a:solidFill>
                <a:latin typeface="Calibri"/>
                <a:cs typeface="Calibri"/>
              </a:rPr>
              <a:t>larger</a:t>
            </a:r>
            <a:r>
              <a:rPr sz="1600" spc="-8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003B70"/>
                </a:solidFill>
                <a:latin typeface="Calibri"/>
                <a:cs typeface="Calibri"/>
              </a:rPr>
              <a:t>systems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600" spc="90" dirty="0">
                <a:solidFill>
                  <a:srgbClr val="003B70"/>
                </a:solidFill>
                <a:latin typeface="Calibri"/>
                <a:cs typeface="Calibri"/>
              </a:rPr>
              <a:t>and </a:t>
            </a:r>
            <a:r>
              <a:rPr sz="1600" spc="85" dirty="0">
                <a:solidFill>
                  <a:srgbClr val="003B70"/>
                </a:solidFill>
                <a:latin typeface="Calibri"/>
                <a:cs typeface="Calibri"/>
              </a:rPr>
              <a:t>became </a:t>
            </a:r>
            <a:r>
              <a:rPr sz="1600" spc="75" dirty="0">
                <a:solidFill>
                  <a:srgbClr val="003B70"/>
                </a:solidFill>
                <a:latin typeface="Calibri"/>
                <a:cs typeface="Calibri"/>
              </a:rPr>
              <a:t>useful </a:t>
            </a:r>
            <a:r>
              <a:rPr sz="1600" spc="70" dirty="0">
                <a:solidFill>
                  <a:srgbClr val="003B70"/>
                </a:solidFill>
                <a:latin typeface="Calibri"/>
                <a:cs typeface="Calibri"/>
              </a:rPr>
              <a:t>throughout</a:t>
            </a:r>
            <a:r>
              <a:rPr sz="1600" spc="-9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003B70"/>
                </a:solidFill>
                <a:latin typeface="Calibri"/>
                <a:cs typeface="Calibri"/>
              </a:rPr>
              <a:t>industry.</a:t>
            </a:r>
            <a:endParaRPr sz="1600">
              <a:latin typeface="Calibri"/>
              <a:cs typeface="Calibri"/>
            </a:endParaRPr>
          </a:p>
          <a:p>
            <a:pPr marL="299085" marR="328739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114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600" spc="90" dirty="0">
                <a:solidFill>
                  <a:srgbClr val="003B70"/>
                </a:solidFill>
                <a:latin typeface="Calibri"/>
                <a:cs typeface="Calibri"/>
              </a:rPr>
              <a:t>Deep </a:t>
            </a:r>
            <a:r>
              <a:rPr sz="1600" spc="80" dirty="0">
                <a:solidFill>
                  <a:srgbClr val="003B70"/>
                </a:solidFill>
                <a:latin typeface="Calibri"/>
                <a:cs typeface="Calibri"/>
              </a:rPr>
              <a:t>Blue </a:t>
            </a:r>
            <a:r>
              <a:rPr sz="1600" spc="95" dirty="0">
                <a:solidFill>
                  <a:srgbClr val="003B70"/>
                </a:solidFill>
                <a:latin typeface="Calibri"/>
                <a:cs typeface="Calibri"/>
              </a:rPr>
              <a:t>chess </a:t>
            </a:r>
            <a:r>
              <a:rPr sz="1600" spc="85" dirty="0">
                <a:solidFill>
                  <a:srgbClr val="003B70"/>
                </a:solidFill>
                <a:latin typeface="Calibri"/>
                <a:cs typeface="Calibri"/>
              </a:rPr>
              <a:t>system </a:t>
            </a:r>
            <a:r>
              <a:rPr sz="1600" spc="65" dirty="0">
                <a:solidFill>
                  <a:srgbClr val="003B70"/>
                </a:solidFill>
                <a:latin typeface="Calibri"/>
                <a:cs typeface="Calibri"/>
              </a:rPr>
              <a:t>beat</a:t>
            </a:r>
            <a:r>
              <a:rPr sz="1600" spc="-24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003B70"/>
                </a:solidFill>
                <a:latin typeface="Calibri"/>
                <a:cs typeface="Calibri"/>
              </a:rPr>
              <a:t>world </a:t>
            </a:r>
            <a:r>
              <a:rPr sz="1600" spc="95" dirty="0">
                <a:solidFill>
                  <a:srgbClr val="003B70"/>
                </a:solidFill>
                <a:latin typeface="Calibri"/>
                <a:cs typeface="Calibri"/>
              </a:rPr>
              <a:t>chess  </a:t>
            </a:r>
            <a:r>
              <a:rPr sz="1600" spc="90" dirty="0">
                <a:solidFill>
                  <a:srgbClr val="003B70"/>
                </a:solidFill>
                <a:latin typeface="Calibri"/>
                <a:cs typeface="Calibri"/>
              </a:rPr>
              <a:t>champion </a:t>
            </a:r>
            <a:r>
              <a:rPr sz="1600" spc="55" dirty="0">
                <a:solidFill>
                  <a:srgbClr val="003B70"/>
                </a:solidFill>
                <a:latin typeface="Calibri"/>
                <a:cs typeface="Calibri"/>
              </a:rPr>
              <a:t>Garry</a:t>
            </a:r>
            <a:r>
              <a:rPr sz="1600" spc="-3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003B70"/>
                </a:solidFill>
                <a:latin typeface="Calibri"/>
                <a:cs typeface="Calibri"/>
              </a:rPr>
              <a:t>Kasparov.</a:t>
            </a:r>
            <a:endParaRPr sz="1600">
              <a:latin typeface="Calibri"/>
              <a:cs typeface="Calibri"/>
            </a:endParaRPr>
          </a:p>
          <a:p>
            <a:pPr marL="299085" marR="3309620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85" dirty="0">
                <a:solidFill>
                  <a:srgbClr val="003B70"/>
                </a:solidFill>
                <a:latin typeface="Calibri"/>
                <a:cs typeface="Calibri"/>
              </a:rPr>
              <a:t>Google </a:t>
            </a:r>
            <a:r>
              <a:rPr sz="1600" spc="75" dirty="0">
                <a:solidFill>
                  <a:srgbClr val="003B70"/>
                </a:solidFill>
                <a:latin typeface="Calibri"/>
                <a:cs typeface="Calibri"/>
              </a:rPr>
              <a:t>search engine </a:t>
            </a:r>
            <a:r>
              <a:rPr sz="1600" spc="85" dirty="0">
                <a:solidFill>
                  <a:srgbClr val="003B70"/>
                </a:solidFill>
                <a:latin typeface="Calibri"/>
                <a:cs typeface="Calibri"/>
              </a:rPr>
              <a:t>launched </a:t>
            </a:r>
            <a:r>
              <a:rPr sz="1600" spc="90" dirty="0">
                <a:solidFill>
                  <a:srgbClr val="003B70"/>
                </a:solidFill>
                <a:latin typeface="Calibri"/>
                <a:cs typeface="Calibri"/>
              </a:rPr>
              <a:t>using</a:t>
            </a:r>
            <a:r>
              <a:rPr sz="1600" spc="-16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600" spc="40" dirty="0">
                <a:solidFill>
                  <a:srgbClr val="003B70"/>
                </a:solidFill>
                <a:latin typeface="Calibri"/>
                <a:cs typeface="Calibri"/>
              </a:rPr>
              <a:t>artificial  </a:t>
            </a:r>
            <a:r>
              <a:rPr sz="1600" spc="65" dirty="0">
                <a:solidFill>
                  <a:srgbClr val="003B70"/>
                </a:solidFill>
                <a:latin typeface="Calibri"/>
                <a:cs typeface="Calibri"/>
              </a:rPr>
              <a:t>intelligence</a:t>
            </a:r>
            <a:r>
              <a:rPr sz="160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003B70"/>
                </a:solidFill>
                <a:latin typeface="Calibri"/>
                <a:cs typeface="Calibri"/>
              </a:rPr>
              <a:t>technology.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1800" i="1" spc="-15" dirty="0">
                <a:solidFill>
                  <a:srgbClr val="003961"/>
                </a:solidFill>
                <a:latin typeface="Lucida Sans"/>
                <a:cs typeface="Lucida Sans"/>
              </a:rPr>
              <a:t>IBM</a:t>
            </a:r>
            <a:r>
              <a:rPr sz="1800" i="1" spc="-210" dirty="0">
                <a:solidFill>
                  <a:srgbClr val="003961"/>
                </a:solidFill>
                <a:latin typeface="Lucida Sans"/>
                <a:cs typeface="Lucida Sans"/>
              </a:rPr>
              <a:t> </a:t>
            </a:r>
            <a:r>
              <a:rPr sz="1800" i="1" spc="-80" dirty="0">
                <a:solidFill>
                  <a:srgbClr val="003961"/>
                </a:solidFill>
                <a:latin typeface="Lucida Sans"/>
                <a:cs typeface="Lucida Sans"/>
              </a:rPr>
              <a:t>supercomputer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5376" y="1341119"/>
            <a:ext cx="3192779" cy="2886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55582" y="4875888"/>
            <a:ext cx="177165" cy="16383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21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4529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2006: </a:t>
            </a:r>
            <a:r>
              <a:rPr spc="135" dirty="0"/>
              <a:t>Rise </a:t>
            </a:r>
            <a:r>
              <a:rPr spc="125" dirty="0"/>
              <a:t>of </a:t>
            </a:r>
            <a:r>
              <a:rPr spc="165" dirty="0"/>
              <a:t>Deep</a:t>
            </a:r>
            <a:r>
              <a:rPr spc="-229" dirty="0"/>
              <a:t> </a:t>
            </a:r>
            <a:r>
              <a:rPr spc="150" dirty="0"/>
              <a:t>Learning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2976" y="1148588"/>
            <a:ext cx="533082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2225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2006: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Geoffrey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Hinton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publishes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a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paper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on 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unsupervised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pre-training </a:t>
            </a:r>
            <a:r>
              <a:rPr sz="1800" spc="55" dirty="0">
                <a:solidFill>
                  <a:srgbClr val="003B70"/>
                </a:solidFill>
                <a:latin typeface="Calibri"/>
                <a:cs typeface="Calibri"/>
              </a:rPr>
              <a:t>that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allowed</a:t>
            </a:r>
            <a:r>
              <a:rPr sz="1800" spc="-9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deeper 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neural networks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to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be</a:t>
            </a:r>
            <a:r>
              <a:rPr sz="1800" spc="-8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003B70"/>
                </a:solidFill>
                <a:latin typeface="Calibri"/>
                <a:cs typeface="Calibri"/>
              </a:rPr>
              <a:t>trained.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Neural networks </a:t>
            </a:r>
            <a:r>
              <a:rPr sz="1800" spc="60" dirty="0">
                <a:solidFill>
                  <a:srgbClr val="003B70"/>
                </a:solidFill>
                <a:latin typeface="Calibri"/>
                <a:cs typeface="Calibri"/>
              </a:rPr>
              <a:t>are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rebranded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to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deep</a:t>
            </a:r>
            <a:r>
              <a:rPr sz="1800" spc="-21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learning.</a:t>
            </a:r>
            <a:endParaRPr sz="1800">
              <a:latin typeface="Calibri"/>
              <a:cs typeface="Calibri"/>
            </a:endParaRPr>
          </a:p>
          <a:p>
            <a:pPr marL="299085" marR="7937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2009: </a:t>
            </a:r>
            <a:r>
              <a:rPr sz="1800" spc="130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ImageNet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database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of</a:t>
            </a:r>
            <a:r>
              <a:rPr sz="1800" spc="-204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human-tagged 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images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is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presented </a:t>
            </a:r>
            <a:r>
              <a:rPr sz="1800" spc="45" dirty="0">
                <a:solidFill>
                  <a:srgbClr val="003B70"/>
                </a:solidFill>
                <a:latin typeface="Calibri"/>
                <a:cs typeface="Calibri"/>
              </a:rPr>
              <a:t>at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800" spc="155" dirty="0">
                <a:solidFill>
                  <a:srgbClr val="003B70"/>
                </a:solidFill>
                <a:latin typeface="Calibri"/>
                <a:cs typeface="Calibri"/>
              </a:rPr>
              <a:t>CVPR</a:t>
            </a:r>
            <a:r>
              <a:rPr sz="1800" spc="-21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conference.</a:t>
            </a:r>
            <a:endParaRPr sz="1800">
              <a:latin typeface="Calibri"/>
              <a:cs typeface="Calibri"/>
            </a:endParaRPr>
          </a:p>
          <a:p>
            <a:pPr marL="299085" marR="501015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2010: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Algorithms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compete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on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several</a:t>
            </a:r>
            <a:r>
              <a:rPr sz="1800" spc="-18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visual 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recognition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tasks </a:t>
            </a:r>
            <a:r>
              <a:rPr sz="1800" spc="45" dirty="0">
                <a:solidFill>
                  <a:srgbClr val="003B70"/>
                </a:solidFill>
                <a:latin typeface="Calibri"/>
                <a:cs typeface="Calibri"/>
              </a:rPr>
              <a:t>at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800" spc="55" dirty="0">
                <a:solidFill>
                  <a:srgbClr val="003B70"/>
                </a:solidFill>
                <a:latin typeface="Calibri"/>
                <a:cs typeface="Calibri"/>
              </a:rPr>
              <a:t>first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ImageNet 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competition.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5500" y="2299716"/>
            <a:ext cx="2857500" cy="393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55582" y="4875888"/>
            <a:ext cx="177165" cy="16383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22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104" y="382524"/>
            <a:ext cx="1248156" cy="83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293" y="2828670"/>
            <a:ext cx="1675764" cy="586740"/>
          </a:xfrm>
          <a:custGeom>
            <a:avLst/>
            <a:gdLst/>
            <a:ahLst/>
            <a:cxnLst/>
            <a:rect l="l" t="t" r="r" b="b"/>
            <a:pathLst>
              <a:path w="1675764" h="586739">
                <a:moveTo>
                  <a:pt x="75171" y="8255"/>
                </a:moveTo>
                <a:lnTo>
                  <a:pt x="0" y="8255"/>
                </a:lnTo>
                <a:lnTo>
                  <a:pt x="0" y="578231"/>
                </a:lnTo>
                <a:lnTo>
                  <a:pt x="75996" y="578231"/>
                </a:lnTo>
                <a:lnTo>
                  <a:pt x="75996" y="234569"/>
                </a:lnTo>
                <a:lnTo>
                  <a:pt x="134200" y="234569"/>
                </a:lnTo>
                <a:lnTo>
                  <a:pt x="75171" y="8255"/>
                </a:lnTo>
                <a:close/>
              </a:path>
              <a:path w="1675764" h="586739">
                <a:moveTo>
                  <a:pt x="293230" y="234569"/>
                </a:moveTo>
                <a:lnTo>
                  <a:pt x="217233" y="234569"/>
                </a:lnTo>
                <a:lnTo>
                  <a:pt x="217233" y="578231"/>
                </a:lnTo>
                <a:lnTo>
                  <a:pt x="293230" y="578231"/>
                </a:lnTo>
                <a:lnTo>
                  <a:pt x="293230" y="234569"/>
                </a:lnTo>
                <a:close/>
              </a:path>
              <a:path w="1675764" h="586739">
                <a:moveTo>
                  <a:pt x="134200" y="234569"/>
                </a:moveTo>
                <a:lnTo>
                  <a:pt x="75996" y="234569"/>
                </a:lnTo>
                <a:lnTo>
                  <a:pt x="118122" y="413004"/>
                </a:lnTo>
                <a:lnTo>
                  <a:pt x="175107" y="413004"/>
                </a:lnTo>
                <a:lnTo>
                  <a:pt x="203381" y="293243"/>
                </a:lnTo>
                <a:lnTo>
                  <a:pt x="149504" y="293243"/>
                </a:lnTo>
                <a:lnTo>
                  <a:pt x="134200" y="234569"/>
                </a:lnTo>
                <a:close/>
              </a:path>
              <a:path w="1675764" h="586739">
                <a:moveTo>
                  <a:pt x="293230" y="8255"/>
                </a:moveTo>
                <a:lnTo>
                  <a:pt x="218059" y="8255"/>
                </a:lnTo>
                <a:lnTo>
                  <a:pt x="149504" y="293243"/>
                </a:lnTo>
                <a:lnTo>
                  <a:pt x="203381" y="293243"/>
                </a:lnTo>
                <a:lnTo>
                  <a:pt x="217233" y="234569"/>
                </a:lnTo>
                <a:lnTo>
                  <a:pt x="293230" y="234569"/>
                </a:lnTo>
                <a:lnTo>
                  <a:pt x="293230" y="8255"/>
                </a:lnTo>
                <a:close/>
              </a:path>
              <a:path w="1675764" h="586739">
                <a:moveTo>
                  <a:pt x="470801" y="0"/>
                </a:moveTo>
                <a:lnTo>
                  <a:pt x="455930" y="0"/>
                </a:lnTo>
                <a:lnTo>
                  <a:pt x="427769" y="2403"/>
                </a:lnTo>
                <a:lnTo>
                  <a:pt x="383369" y="21591"/>
                </a:lnTo>
                <a:lnTo>
                  <a:pt x="354670" y="60289"/>
                </a:lnTo>
                <a:lnTo>
                  <a:pt x="340426" y="120399"/>
                </a:lnTo>
                <a:lnTo>
                  <a:pt x="338645" y="158623"/>
                </a:lnTo>
                <a:lnTo>
                  <a:pt x="338645" y="427863"/>
                </a:lnTo>
                <a:lnTo>
                  <a:pt x="340426" y="466030"/>
                </a:lnTo>
                <a:lnTo>
                  <a:pt x="354670" y="526125"/>
                </a:lnTo>
                <a:lnTo>
                  <a:pt x="383369" y="564840"/>
                </a:lnTo>
                <a:lnTo>
                  <a:pt x="427769" y="584080"/>
                </a:lnTo>
                <a:lnTo>
                  <a:pt x="455930" y="586486"/>
                </a:lnTo>
                <a:lnTo>
                  <a:pt x="470801" y="586486"/>
                </a:lnTo>
                <a:lnTo>
                  <a:pt x="523149" y="576865"/>
                </a:lnTo>
                <a:lnTo>
                  <a:pt x="559600" y="548005"/>
                </a:lnTo>
                <a:lnTo>
                  <a:pt x="578801" y="505460"/>
                </a:lnTo>
                <a:lnTo>
                  <a:pt x="460895" y="505460"/>
                </a:lnTo>
                <a:lnTo>
                  <a:pt x="451394" y="504336"/>
                </a:lnTo>
                <a:lnTo>
                  <a:pt x="427231" y="461502"/>
                </a:lnTo>
                <a:lnTo>
                  <a:pt x="425373" y="420370"/>
                </a:lnTo>
                <a:lnTo>
                  <a:pt x="425373" y="165989"/>
                </a:lnTo>
                <a:lnTo>
                  <a:pt x="427231" y="124904"/>
                </a:lnTo>
                <a:lnTo>
                  <a:pt x="443544" y="85455"/>
                </a:lnTo>
                <a:lnTo>
                  <a:pt x="460895" y="80899"/>
                </a:lnTo>
                <a:lnTo>
                  <a:pt x="578781" y="80899"/>
                </a:lnTo>
                <a:lnTo>
                  <a:pt x="572068" y="60289"/>
                </a:lnTo>
                <a:lnTo>
                  <a:pt x="559600" y="38354"/>
                </a:lnTo>
                <a:lnTo>
                  <a:pt x="543362" y="21591"/>
                </a:lnTo>
                <a:lnTo>
                  <a:pt x="523149" y="9604"/>
                </a:lnTo>
                <a:lnTo>
                  <a:pt x="498962" y="2403"/>
                </a:lnTo>
                <a:lnTo>
                  <a:pt x="470801" y="0"/>
                </a:lnTo>
                <a:close/>
              </a:path>
              <a:path w="1675764" h="586739">
                <a:moveTo>
                  <a:pt x="578781" y="80899"/>
                </a:moveTo>
                <a:lnTo>
                  <a:pt x="465848" y="80899"/>
                </a:lnTo>
                <a:lnTo>
                  <a:pt x="475347" y="82040"/>
                </a:lnTo>
                <a:lnTo>
                  <a:pt x="483193" y="85455"/>
                </a:lnTo>
                <a:lnTo>
                  <a:pt x="499500" y="124904"/>
                </a:lnTo>
                <a:lnTo>
                  <a:pt x="501357" y="165989"/>
                </a:lnTo>
                <a:lnTo>
                  <a:pt x="501357" y="420370"/>
                </a:lnTo>
                <a:lnTo>
                  <a:pt x="499500" y="461502"/>
                </a:lnTo>
                <a:lnTo>
                  <a:pt x="483193" y="500951"/>
                </a:lnTo>
                <a:lnTo>
                  <a:pt x="465848" y="505460"/>
                </a:lnTo>
                <a:lnTo>
                  <a:pt x="578801" y="505460"/>
                </a:lnTo>
                <a:lnTo>
                  <a:pt x="580974" y="498792"/>
                </a:lnTo>
                <a:lnTo>
                  <a:pt x="586317" y="466030"/>
                </a:lnTo>
                <a:lnTo>
                  <a:pt x="588098" y="427863"/>
                </a:lnTo>
                <a:lnTo>
                  <a:pt x="588098" y="158623"/>
                </a:lnTo>
                <a:lnTo>
                  <a:pt x="586317" y="120399"/>
                </a:lnTo>
                <a:lnTo>
                  <a:pt x="580974" y="87630"/>
                </a:lnTo>
                <a:lnTo>
                  <a:pt x="578781" y="80899"/>
                </a:lnTo>
                <a:close/>
              </a:path>
              <a:path w="1675764" h="586739">
                <a:moveTo>
                  <a:pt x="738060" y="8255"/>
                </a:moveTo>
                <a:lnTo>
                  <a:pt x="633983" y="8255"/>
                </a:lnTo>
                <a:lnTo>
                  <a:pt x="633983" y="578231"/>
                </a:lnTo>
                <a:lnTo>
                  <a:pt x="738060" y="578231"/>
                </a:lnTo>
                <a:lnTo>
                  <a:pt x="761578" y="577252"/>
                </a:lnTo>
                <a:lnTo>
                  <a:pt x="801032" y="569390"/>
                </a:lnTo>
                <a:lnTo>
                  <a:pt x="842346" y="541845"/>
                </a:lnTo>
                <a:lnTo>
                  <a:pt x="863185" y="500506"/>
                </a:lnTo>
                <a:lnTo>
                  <a:pt x="719061" y="500506"/>
                </a:lnTo>
                <a:lnTo>
                  <a:pt x="719061" y="85852"/>
                </a:lnTo>
                <a:lnTo>
                  <a:pt x="862921" y="85852"/>
                </a:lnTo>
                <a:lnTo>
                  <a:pt x="860666" y="78105"/>
                </a:lnTo>
                <a:lnTo>
                  <a:pt x="832466" y="34813"/>
                </a:lnTo>
                <a:lnTo>
                  <a:pt x="784307" y="12461"/>
                </a:lnTo>
                <a:lnTo>
                  <a:pt x="762631" y="9304"/>
                </a:lnTo>
                <a:lnTo>
                  <a:pt x="738060" y="8255"/>
                </a:lnTo>
                <a:close/>
              </a:path>
              <a:path w="1675764" h="586739">
                <a:moveTo>
                  <a:pt x="862921" y="85852"/>
                </a:moveTo>
                <a:lnTo>
                  <a:pt x="736409" y="85852"/>
                </a:lnTo>
                <a:lnTo>
                  <a:pt x="750063" y="87018"/>
                </a:lnTo>
                <a:lnTo>
                  <a:pt x="761290" y="90519"/>
                </a:lnTo>
                <a:lnTo>
                  <a:pt x="784209" y="131445"/>
                </a:lnTo>
                <a:lnTo>
                  <a:pt x="786745" y="173481"/>
                </a:lnTo>
                <a:lnTo>
                  <a:pt x="786745" y="413004"/>
                </a:lnTo>
                <a:lnTo>
                  <a:pt x="784209" y="454993"/>
                </a:lnTo>
                <a:lnTo>
                  <a:pt x="761290" y="495903"/>
                </a:lnTo>
                <a:lnTo>
                  <a:pt x="736409" y="500506"/>
                </a:lnTo>
                <a:lnTo>
                  <a:pt x="863185" y="500506"/>
                </a:lnTo>
                <a:lnTo>
                  <a:pt x="865831" y="491799"/>
                </a:lnTo>
                <a:lnTo>
                  <a:pt x="870080" y="468915"/>
                </a:lnTo>
                <a:lnTo>
                  <a:pt x="872638" y="442650"/>
                </a:lnTo>
                <a:lnTo>
                  <a:pt x="873493" y="413004"/>
                </a:lnTo>
                <a:lnTo>
                  <a:pt x="873493" y="173481"/>
                </a:lnTo>
                <a:lnTo>
                  <a:pt x="872703" y="145220"/>
                </a:lnTo>
                <a:lnTo>
                  <a:pt x="870318" y="119888"/>
                </a:lnTo>
                <a:lnTo>
                  <a:pt x="866313" y="97508"/>
                </a:lnTo>
                <a:lnTo>
                  <a:pt x="862921" y="85852"/>
                </a:lnTo>
                <a:close/>
              </a:path>
              <a:path w="1675764" h="586739">
                <a:moveTo>
                  <a:pt x="1113142" y="8255"/>
                </a:moveTo>
                <a:lnTo>
                  <a:pt x="918959" y="8255"/>
                </a:lnTo>
                <a:lnTo>
                  <a:pt x="918959" y="578231"/>
                </a:lnTo>
                <a:lnTo>
                  <a:pt x="1117206" y="578231"/>
                </a:lnTo>
                <a:lnTo>
                  <a:pt x="1117206" y="498856"/>
                </a:lnTo>
                <a:lnTo>
                  <a:pt x="1004049" y="498856"/>
                </a:lnTo>
                <a:lnTo>
                  <a:pt x="1004049" y="330454"/>
                </a:lnTo>
                <a:lnTo>
                  <a:pt x="1091552" y="330454"/>
                </a:lnTo>
                <a:lnTo>
                  <a:pt x="1091552" y="251079"/>
                </a:lnTo>
                <a:lnTo>
                  <a:pt x="1004049" y="251079"/>
                </a:lnTo>
                <a:lnTo>
                  <a:pt x="1004049" y="87503"/>
                </a:lnTo>
                <a:lnTo>
                  <a:pt x="1113142" y="87503"/>
                </a:lnTo>
                <a:lnTo>
                  <a:pt x="1113142" y="8255"/>
                </a:lnTo>
                <a:close/>
              </a:path>
              <a:path w="1675764" h="586739">
                <a:moveTo>
                  <a:pt x="1263637" y="8255"/>
                </a:moveTo>
                <a:lnTo>
                  <a:pt x="1152131" y="8255"/>
                </a:lnTo>
                <a:lnTo>
                  <a:pt x="1152131" y="578231"/>
                </a:lnTo>
                <a:lnTo>
                  <a:pt x="1235570" y="578231"/>
                </a:lnTo>
                <a:lnTo>
                  <a:pt x="1235570" y="348615"/>
                </a:lnTo>
                <a:lnTo>
                  <a:pt x="1360331" y="348615"/>
                </a:lnTo>
                <a:lnTo>
                  <a:pt x="1358750" y="342570"/>
                </a:lnTo>
                <a:lnTo>
                  <a:pt x="1352426" y="329787"/>
                </a:lnTo>
                <a:lnTo>
                  <a:pt x="1343839" y="319813"/>
                </a:lnTo>
                <a:lnTo>
                  <a:pt x="1332979" y="312674"/>
                </a:lnTo>
                <a:lnTo>
                  <a:pt x="1355408" y="298908"/>
                </a:lnTo>
                <a:lnTo>
                  <a:pt x="1371444" y="278368"/>
                </a:lnTo>
                <a:lnTo>
                  <a:pt x="1372602" y="275081"/>
                </a:lnTo>
                <a:lnTo>
                  <a:pt x="1235570" y="275081"/>
                </a:lnTo>
                <a:lnTo>
                  <a:pt x="1235570" y="85852"/>
                </a:lnTo>
                <a:lnTo>
                  <a:pt x="1379228" y="85852"/>
                </a:lnTo>
                <a:lnTo>
                  <a:pt x="1376953" y="75374"/>
                </a:lnTo>
                <a:lnTo>
                  <a:pt x="1354950" y="37592"/>
                </a:lnTo>
                <a:lnTo>
                  <a:pt x="1317437" y="15589"/>
                </a:lnTo>
                <a:lnTo>
                  <a:pt x="1292567" y="10088"/>
                </a:lnTo>
                <a:lnTo>
                  <a:pt x="1263637" y="8255"/>
                </a:lnTo>
                <a:close/>
              </a:path>
              <a:path w="1675764" h="586739">
                <a:moveTo>
                  <a:pt x="1360331" y="348615"/>
                </a:moveTo>
                <a:lnTo>
                  <a:pt x="1259827" y="348615"/>
                </a:lnTo>
                <a:lnTo>
                  <a:pt x="1267701" y="350901"/>
                </a:lnTo>
                <a:lnTo>
                  <a:pt x="1272273" y="355600"/>
                </a:lnTo>
                <a:lnTo>
                  <a:pt x="1313167" y="578231"/>
                </a:lnTo>
                <a:lnTo>
                  <a:pt x="1401559" y="578231"/>
                </a:lnTo>
                <a:lnTo>
                  <a:pt x="1362824" y="358140"/>
                </a:lnTo>
                <a:lnTo>
                  <a:pt x="1360331" y="348615"/>
                </a:lnTo>
                <a:close/>
              </a:path>
              <a:path w="1675764" h="586739">
                <a:moveTo>
                  <a:pt x="1379228" y="85852"/>
                </a:moveTo>
                <a:lnTo>
                  <a:pt x="1256271" y="85852"/>
                </a:lnTo>
                <a:lnTo>
                  <a:pt x="1266984" y="86562"/>
                </a:lnTo>
                <a:lnTo>
                  <a:pt x="1276067" y="88677"/>
                </a:lnTo>
                <a:lnTo>
                  <a:pt x="1298578" y="122352"/>
                </a:lnTo>
                <a:lnTo>
                  <a:pt x="1299197" y="134620"/>
                </a:lnTo>
                <a:lnTo>
                  <a:pt x="1299197" y="220472"/>
                </a:lnTo>
                <a:lnTo>
                  <a:pt x="1288910" y="261874"/>
                </a:lnTo>
                <a:lnTo>
                  <a:pt x="1256271" y="275081"/>
                </a:lnTo>
                <a:lnTo>
                  <a:pt x="1372602" y="275081"/>
                </a:lnTo>
                <a:lnTo>
                  <a:pt x="1381074" y="251041"/>
                </a:lnTo>
                <a:lnTo>
                  <a:pt x="1384287" y="216916"/>
                </a:lnTo>
                <a:lnTo>
                  <a:pt x="1384287" y="130302"/>
                </a:lnTo>
                <a:lnTo>
                  <a:pt x="1382453" y="100707"/>
                </a:lnTo>
                <a:lnTo>
                  <a:pt x="1379228" y="85852"/>
                </a:lnTo>
                <a:close/>
              </a:path>
              <a:path w="1675764" h="586739">
                <a:moveTo>
                  <a:pt x="1499603" y="8255"/>
                </a:moveTo>
                <a:lnTo>
                  <a:pt x="1431023" y="8255"/>
                </a:lnTo>
                <a:lnTo>
                  <a:pt x="1431023" y="578231"/>
                </a:lnTo>
                <a:lnTo>
                  <a:pt x="1507858" y="578231"/>
                </a:lnTo>
                <a:lnTo>
                  <a:pt x="1507858" y="246126"/>
                </a:lnTo>
                <a:lnTo>
                  <a:pt x="1570555" y="246126"/>
                </a:lnTo>
                <a:lnTo>
                  <a:pt x="1499603" y="8255"/>
                </a:lnTo>
                <a:close/>
              </a:path>
              <a:path w="1675764" h="586739">
                <a:moveTo>
                  <a:pt x="1570555" y="246126"/>
                </a:moveTo>
                <a:lnTo>
                  <a:pt x="1507858" y="246126"/>
                </a:lnTo>
                <a:lnTo>
                  <a:pt x="1606918" y="578231"/>
                </a:lnTo>
                <a:lnTo>
                  <a:pt x="1675498" y="578231"/>
                </a:lnTo>
                <a:lnTo>
                  <a:pt x="1675498" y="340360"/>
                </a:lnTo>
                <a:lnTo>
                  <a:pt x="1598663" y="340360"/>
                </a:lnTo>
                <a:lnTo>
                  <a:pt x="1570555" y="246126"/>
                </a:lnTo>
                <a:close/>
              </a:path>
              <a:path w="1675764" h="586739">
                <a:moveTo>
                  <a:pt x="1675498" y="8255"/>
                </a:moveTo>
                <a:lnTo>
                  <a:pt x="1598663" y="8255"/>
                </a:lnTo>
                <a:lnTo>
                  <a:pt x="1598663" y="340360"/>
                </a:lnTo>
                <a:lnTo>
                  <a:pt x="1675498" y="340360"/>
                </a:lnTo>
                <a:lnTo>
                  <a:pt x="1675498" y="8255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7848" y="2836926"/>
            <a:ext cx="385445" cy="570230"/>
          </a:xfrm>
          <a:custGeom>
            <a:avLst/>
            <a:gdLst/>
            <a:ahLst/>
            <a:cxnLst/>
            <a:rect l="l" t="t" r="r" b="b"/>
            <a:pathLst>
              <a:path w="385444" h="570229">
                <a:moveTo>
                  <a:pt x="187578" y="0"/>
                </a:moveTo>
                <a:lnTo>
                  <a:pt x="87630" y="0"/>
                </a:lnTo>
                <a:lnTo>
                  <a:pt x="0" y="569976"/>
                </a:lnTo>
                <a:lnTo>
                  <a:pt x="83438" y="569976"/>
                </a:lnTo>
                <a:lnTo>
                  <a:pt x="99949" y="432816"/>
                </a:lnTo>
                <a:lnTo>
                  <a:pt x="255953" y="432816"/>
                </a:lnTo>
                <a:lnTo>
                  <a:pt x="244076" y="357631"/>
                </a:lnTo>
                <a:lnTo>
                  <a:pt x="109855" y="357631"/>
                </a:lnTo>
                <a:lnTo>
                  <a:pt x="137159" y="128016"/>
                </a:lnTo>
                <a:lnTo>
                  <a:pt x="207802" y="128016"/>
                </a:lnTo>
                <a:lnTo>
                  <a:pt x="187578" y="0"/>
                </a:lnTo>
                <a:close/>
              </a:path>
              <a:path w="385444" h="570229">
                <a:moveTo>
                  <a:pt x="255953" y="432816"/>
                </a:moveTo>
                <a:lnTo>
                  <a:pt x="174370" y="432816"/>
                </a:lnTo>
                <a:lnTo>
                  <a:pt x="192531" y="569976"/>
                </a:lnTo>
                <a:lnTo>
                  <a:pt x="277621" y="569976"/>
                </a:lnTo>
                <a:lnTo>
                  <a:pt x="255953" y="432816"/>
                </a:lnTo>
                <a:close/>
              </a:path>
              <a:path w="385444" h="570229">
                <a:moveTo>
                  <a:pt x="207802" y="128016"/>
                </a:moveTo>
                <a:lnTo>
                  <a:pt x="137159" y="128016"/>
                </a:lnTo>
                <a:lnTo>
                  <a:pt x="165226" y="357631"/>
                </a:lnTo>
                <a:lnTo>
                  <a:pt x="244076" y="357631"/>
                </a:lnTo>
                <a:lnTo>
                  <a:pt x="207802" y="128016"/>
                </a:lnTo>
                <a:close/>
              </a:path>
              <a:path w="385444" h="570229">
                <a:moveTo>
                  <a:pt x="385318" y="0"/>
                </a:moveTo>
                <a:lnTo>
                  <a:pt x="300227" y="0"/>
                </a:lnTo>
                <a:lnTo>
                  <a:pt x="300227" y="569976"/>
                </a:lnTo>
                <a:lnTo>
                  <a:pt x="385318" y="569976"/>
                </a:lnTo>
                <a:lnTo>
                  <a:pt x="38531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19469" y="4687315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4759451"/>
            <a:ext cx="9144000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097" y="1210817"/>
            <a:ext cx="3520440" cy="2112645"/>
          </a:xfrm>
          <a:custGeom>
            <a:avLst/>
            <a:gdLst/>
            <a:ahLst/>
            <a:cxnLst/>
            <a:rect l="l" t="t" r="r" b="b"/>
            <a:pathLst>
              <a:path w="3520440" h="2112645">
                <a:moveTo>
                  <a:pt x="0" y="352044"/>
                </a:moveTo>
                <a:lnTo>
                  <a:pt x="3213" y="304271"/>
                </a:lnTo>
                <a:lnTo>
                  <a:pt x="12574" y="258453"/>
                </a:lnTo>
                <a:lnTo>
                  <a:pt x="27664" y="215009"/>
                </a:lnTo>
                <a:lnTo>
                  <a:pt x="48062" y="174356"/>
                </a:lnTo>
                <a:lnTo>
                  <a:pt x="73350" y="136916"/>
                </a:lnTo>
                <a:lnTo>
                  <a:pt x="103108" y="103108"/>
                </a:lnTo>
                <a:lnTo>
                  <a:pt x="136916" y="73350"/>
                </a:lnTo>
                <a:lnTo>
                  <a:pt x="174356" y="48062"/>
                </a:lnTo>
                <a:lnTo>
                  <a:pt x="215009" y="27664"/>
                </a:lnTo>
                <a:lnTo>
                  <a:pt x="258453" y="12574"/>
                </a:lnTo>
                <a:lnTo>
                  <a:pt x="304271" y="3213"/>
                </a:lnTo>
                <a:lnTo>
                  <a:pt x="352043" y="0"/>
                </a:lnTo>
                <a:lnTo>
                  <a:pt x="3168396" y="0"/>
                </a:lnTo>
                <a:lnTo>
                  <a:pt x="3216168" y="3213"/>
                </a:lnTo>
                <a:lnTo>
                  <a:pt x="3261986" y="12574"/>
                </a:lnTo>
                <a:lnTo>
                  <a:pt x="3305430" y="27664"/>
                </a:lnTo>
                <a:lnTo>
                  <a:pt x="3346083" y="48062"/>
                </a:lnTo>
                <a:lnTo>
                  <a:pt x="3383523" y="73350"/>
                </a:lnTo>
                <a:lnTo>
                  <a:pt x="3417331" y="103108"/>
                </a:lnTo>
                <a:lnTo>
                  <a:pt x="3447089" y="136916"/>
                </a:lnTo>
                <a:lnTo>
                  <a:pt x="3472377" y="174356"/>
                </a:lnTo>
                <a:lnTo>
                  <a:pt x="3492775" y="215009"/>
                </a:lnTo>
                <a:lnTo>
                  <a:pt x="3507865" y="258453"/>
                </a:lnTo>
                <a:lnTo>
                  <a:pt x="3517226" y="304271"/>
                </a:lnTo>
                <a:lnTo>
                  <a:pt x="3520440" y="352044"/>
                </a:lnTo>
                <a:lnTo>
                  <a:pt x="3520440" y="1760220"/>
                </a:lnTo>
                <a:lnTo>
                  <a:pt x="3517226" y="1807992"/>
                </a:lnTo>
                <a:lnTo>
                  <a:pt x="3507865" y="1853810"/>
                </a:lnTo>
                <a:lnTo>
                  <a:pt x="3492775" y="1897254"/>
                </a:lnTo>
                <a:lnTo>
                  <a:pt x="3472377" y="1937907"/>
                </a:lnTo>
                <a:lnTo>
                  <a:pt x="3447089" y="1975347"/>
                </a:lnTo>
                <a:lnTo>
                  <a:pt x="3417331" y="2009155"/>
                </a:lnTo>
                <a:lnTo>
                  <a:pt x="3383523" y="2038913"/>
                </a:lnTo>
                <a:lnTo>
                  <a:pt x="3346083" y="2064201"/>
                </a:lnTo>
                <a:lnTo>
                  <a:pt x="3305430" y="2084599"/>
                </a:lnTo>
                <a:lnTo>
                  <a:pt x="3261986" y="2099689"/>
                </a:lnTo>
                <a:lnTo>
                  <a:pt x="3216168" y="2109050"/>
                </a:lnTo>
                <a:lnTo>
                  <a:pt x="3168396" y="2112264"/>
                </a:lnTo>
                <a:lnTo>
                  <a:pt x="352043" y="2112264"/>
                </a:lnTo>
                <a:lnTo>
                  <a:pt x="304271" y="2109050"/>
                </a:lnTo>
                <a:lnTo>
                  <a:pt x="258453" y="2099689"/>
                </a:lnTo>
                <a:lnTo>
                  <a:pt x="215009" y="2084599"/>
                </a:lnTo>
                <a:lnTo>
                  <a:pt x="174356" y="2064201"/>
                </a:lnTo>
                <a:lnTo>
                  <a:pt x="136916" y="2038913"/>
                </a:lnTo>
                <a:lnTo>
                  <a:pt x="103108" y="2009155"/>
                </a:lnTo>
                <a:lnTo>
                  <a:pt x="73350" y="1975347"/>
                </a:lnTo>
                <a:lnTo>
                  <a:pt x="48062" y="1937907"/>
                </a:lnTo>
                <a:lnTo>
                  <a:pt x="27664" y="1897254"/>
                </a:lnTo>
                <a:lnTo>
                  <a:pt x="12574" y="1853810"/>
                </a:lnTo>
                <a:lnTo>
                  <a:pt x="3213" y="1807992"/>
                </a:lnTo>
                <a:lnTo>
                  <a:pt x="0" y="1760220"/>
                </a:lnTo>
                <a:lnTo>
                  <a:pt x="0" y="352044"/>
                </a:lnTo>
                <a:close/>
              </a:path>
            </a:pathLst>
          </a:custGeom>
          <a:ln w="25908">
            <a:solidFill>
              <a:srgbClr val="00AD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7530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Deep </a:t>
            </a:r>
            <a:r>
              <a:rPr spc="150" dirty="0"/>
              <a:t>Learning </a:t>
            </a:r>
            <a:r>
              <a:rPr spc="140" dirty="0"/>
              <a:t>Breakthroughs </a:t>
            </a:r>
            <a:r>
              <a:rPr spc="180" dirty="0"/>
              <a:t>(2012 </a:t>
            </a:r>
            <a:r>
              <a:rPr dirty="0"/>
              <a:t>–</a:t>
            </a:r>
            <a:r>
              <a:rPr spc="-320" dirty="0"/>
              <a:t> </a:t>
            </a:r>
            <a:r>
              <a:rPr spc="114" dirty="0"/>
              <a:t>Present)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2976" y="1180591"/>
            <a:ext cx="483806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355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In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2012,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deep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learning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beats previous 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benchmark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on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ImageNet</a:t>
            </a:r>
            <a:r>
              <a:rPr sz="1800" spc="-10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competition.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In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2013,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deep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learning is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used</a:t>
            </a:r>
            <a:r>
              <a:rPr sz="1800" spc="-229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understand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“conceptual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meaning” of</a:t>
            </a:r>
            <a:r>
              <a:rPr sz="1800" spc="-16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words.</a:t>
            </a:r>
            <a:endParaRPr sz="1800">
              <a:latin typeface="Calibri"/>
              <a:cs typeface="Calibri"/>
            </a:endParaRPr>
          </a:p>
          <a:p>
            <a:pPr marL="299085" marR="1084580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In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2014,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similar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breakthroughs 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appeared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in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language</a:t>
            </a:r>
            <a:r>
              <a:rPr sz="1800" spc="-9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003B70"/>
                </a:solidFill>
                <a:latin typeface="Calibri"/>
                <a:cs typeface="Calibri"/>
              </a:rPr>
              <a:t>translation.</a:t>
            </a:r>
            <a:endParaRPr sz="1800">
              <a:latin typeface="Calibri"/>
              <a:cs typeface="Calibri"/>
            </a:endParaRPr>
          </a:p>
          <a:p>
            <a:pPr marL="299085" marR="265430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20" dirty="0">
                <a:solidFill>
                  <a:srgbClr val="003B70"/>
                </a:solidFill>
                <a:latin typeface="Calibri"/>
                <a:cs typeface="Calibri"/>
              </a:rPr>
              <a:t>These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have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led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to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advancements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in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Web 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Search,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Document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Search,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Document 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Summarization,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and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Machine</a:t>
            </a:r>
            <a:r>
              <a:rPr sz="1800" spc="-7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Translation.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91658" y="1346890"/>
            <a:ext cx="924076" cy="1847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50204" y="1962150"/>
            <a:ext cx="69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961"/>
                </a:solidFill>
                <a:latin typeface="Arial"/>
                <a:cs typeface="Arial"/>
              </a:rPr>
              <a:t>“H</a:t>
            </a:r>
            <a:r>
              <a:rPr sz="1800" spc="-10" dirty="0">
                <a:solidFill>
                  <a:srgbClr val="003961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3961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o”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3065" y="2069592"/>
            <a:ext cx="386080" cy="151130"/>
          </a:xfrm>
          <a:custGeom>
            <a:avLst/>
            <a:gdLst/>
            <a:ahLst/>
            <a:cxnLst/>
            <a:rect l="l" t="t" r="r" b="b"/>
            <a:pathLst>
              <a:path w="386079" h="151130">
                <a:moveTo>
                  <a:pt x="234696" y="0"/>
                </a:moveTo>
                <a:lnTo>
                  <a:pt x="234696" y="150875"/>
                </a:lnTo>
                <a:lnTo>
                  <a:pt x="335280" y="100583"/>
                </a:lnTo>
                <a:lnTo>
                  <a:pt x="259841" y="100583"/>
                </a:lnTo>
                <a:lnTo>
                  <a:pt x="259841" y="50291"/>
                </a:lnTo>
                <a:lnTo>
                  <a:pt x="335280" y="50291"/>
                </a:lnTo>
                <a:lnTo>
                  <a:pt x="234696" y="0"/>
                </a:lnTo>
                <a:close/>
              </a:path>
              <a:path w="386079" h="151130">
                <a:moveTo>
                  <a:pt x="234696" y="50291"/>
                </a:moveTo>
                <a:lnTo>
                  <a:pt x="0" y="50291"/>
                </a:lnTo>
                <a:lnTo>
                  <a:pt x="0" y="100583"/>
                </a:lnTo>
                <a:lnTo>
                  <a:pt x="234696" y="100583"/>
                </a:lnTo>
                <a:lnTo>
                  <a:pt x="234696" y="50291"/>
                </a:lnTo>
                <a:close/>
              </a:path>
              <a:path w="386079" h="151130">
                <a:moveTo>
                  <a:pt x="335280" y="50291"/>
                </a:moveTo>
                <a:lnTo>
                  <a:pt x="259841" y="50291"/>
                </a:lnTo>
                <a:lnTo>
                  <a:pt x="259841" y="100583"/>
                </a:lnTo>
                <a:lnTo>
                  <a:pt x="335280" y="100583"/>
                </a:lnTo>
                <a:lnTo>
                  <a:pt x="385572" y="75437"/>
                </a:lnTo>
                <a:lnTo>
                  <a:pt x="335280" y="50291"/>
                </a:lnTo>
                <a:close/>
              </a:path>
            </a:pathLst>
          </a:custGeom>
          <a:solidFill>
            <a:srgbClr val="0039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72578" y="2069592"/>
            <a:ext cx="387350" cy="151130"/>
          </a:xfrm>
          <a:custGeom>
            <a:avLst/>
            <a:gdLst/>
            <a:ahLst/>
            <a:cxnLst/>
            <a:rect l="l" t="t" r="r" b="b"/>
            <a:pathLst>
              <a:path w="387350" h="151130">
                <a:moveTo>
                  <a:pt x="236220" y="0"/>
                </a:moveTo>
                <a:lnTo>
                  <a:pt x="236220" y="150875"/>
                </a:lnTo>
                <a:lnTo>
                  <a:pt x="336803" y="100583"/>
                </a:lnTo>
                <a:lnTo>
                  <a:pt x="261366" y="100583"/>
                </a:lnTo>
                <a:lnTo>
                  <a:pt x="261366" y="50291"/>
                </a:lnTo>
                <a:lnTo>
                  <a:pt x="336803" y="50291"/>
                </a:lnTo>
                <a:lnTo>
                  <a:pt x="236220" y="0"/>
                </a:lnTo>
                <a:close/>
              </a:path>
              <a:path w="387350" h="151130">
                <a:moveTo>
                  <a:pt x="236220" y="50291"/>
                </a:moveTo>
                <a:lnTo>
                  <a:pt x="0" y="50291"/>
                </a:lnTo>
                <a:lnTo>
                  <a:pt x="0" y="100583"/>
                </a:lnTo>
                <a:lnTo>
                  <a:pt x="236220" y="100583"/>
                </a:lnTo>
                <a:lnTo>
                  <a:pt x="236220" y="50291"/>
                </a:lnTo>
                <a:close/>
              </a:path>
              <a:path w="387350" h="151130">
                <a:moveTo>
                  <a:pt x="336803" y="50291"/>
                </a:moveTo>
                <a:lnTo>
                  <a:pt x="261366" y="50291"/>
                </a:lnTo>
                <a:lnTo>
                  <a:pt x="261366" y="100583"/>
                </a:lnTo>
                <a:lnTo>
                  <a:pt x="336803" y="100583"/>
                </a:lnTo>
                <a:lnTo>
                  <a:pt x="387096" y="75437"/>
                </a:lnTo>
                <a:lnTo>
                  <a:pt x="336803" y="50291"/>
                </a:lnTo>
                <a:close/>
              </a:path>
            </a:pathLst>
          </a:custGeom>
          <a:solidFill>
            <a:srgbClr val="0039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85835" y="1963673"/>
            <a:ext cx="63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961"/>
                </a:solidFill>
                <a:latin typeface="Arial"/>
                <a:cs typeface="Arial"/>
              </a:rPr>
              <a:t>“</a:t>
            </a:r>
            <a:r>
              <a:rPr sz="1800" dirty="0">
                <a:solidFill>
                  <a:srgbClr val="003961"/>
                </a:solidFill>
                <a:latin typeface="MS Gothic"/>
                <a:cs typeface="MS Gothic"/>
              </a:rPr>
              <a:t>你好</a:t>
            </a:r>
            <a:r>
              <a:rPr sz="1800" dirty="0">
                <a:solidFill>
                  <a:srgbClr val="003961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57416" y="1815083"/>
            <a:ext cx="792479" cy="790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95186" y="3353816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solidFill>
                  <a:srgbClr val="003961"/>
                </a:solidFill>
                <a:latin typeface="Lucida Sans"/>
                <a:cs typeface="Lucida Sans"/>
              </a:rPr>
              <a:t>Google</a:t>
            </a:r>
            <a:r>
              <a:rPr sz="1800" i="1" spc="-145" dirty="0">
                <a:solidFill>
                  <a:srgbClr val="003961"/>
                </a:solidFill>
                <a:latin typeface="Lucida Sans"/>
                <a:cs typeface="Lucida Sans"/>
              </a:rPr>
              <a:t> </a:t>
            </a:r>
            <a:r>
              <a:rPr sz="1800" i="1" spc="-70" dirty="0">
                <a:solidFill>
                  <a:srgbClr val="003961"/>
                </a:solidFill>
                <a:latin typeface="Lucida Sans"/>
                <a:cs typeface="Lucida Sans"/>
              </a:rPr>
              <a:t>Translate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08426" y="4882900"/>
            <a:ext cx="2325370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*Other names and brands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be claimed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as the property of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others.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24</a:t>
            </a:fld>
            <a:endParaRPr spc="7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4759451"/>
            <a:ext cx="9144000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7530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Deep </a:t>
            </a:r>
            <a:r>
              <a:rPr spc="150" dirty="0"/>
              <a:t>Learning </a:t>
            </a:r>
            <a:r>
              <a:rPr spc="140" dirty="0"/>
              <a:t>Breakthroughs </a:t>
            </a:r>
            <a:r>
              <a:rPr spc="180" dirty="0"/>
              <a:t>(2012 </a:t>
            </a:r>
            <a:r>
              <a:rPr dirty="0"/>
              <a:t>–</a:t>
            </a:r>
            <a:r>
              <a:rPr spc="-310" dirty="0"/>
              <a:t> </a:t>
            </a:r>
            <a:r>
              <a:rPr spc="114" dirty="0"/>
              <a:t>Present)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2976" y="1174241"/>
            <a:ext cx="4357370" cy="225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In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2014,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computer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vision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algorithm</a:t>
            </a:r>
            <a:r>
              <a:rPr sz="1800" spc="-15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can  describe</a:t>
            </a:r>
            <a:r>
              <a:rPr sz="1800" spc="2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photos.</a:t>
            </a:r>
            <a:endParaRPr sz="1800">
              <a:latin typeface="Calibri"/>
              <a:cs typeface="Calibri"/>
            </a:endParaRPr>
          </a:p>
          <a:p>
            <a:pPr marL="299085" marR="750570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In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2015,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Deep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learning</a:t>
            </a:r>
            <a:r>
              <a:rPr sz="1800" spc="-114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platform  TensorFlow* is</a:t>
            </a:r>
            <a:r>
              <a:rPr sz="1800" spc="-3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developed.</a:t>
            </a:r>
            <a:endParaRPr sz="1800">
              <a:latin typeface="Calibri"/>
              <a:cs typeface="Calibri"/>
            </a:endParaRPr>
          </a:p>
          <a:p>
            <a:pPr marL="299085" marR="518795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In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2016, </a:t>
            </a:r>
            <a:r>
              <a:rPr sz="1800" spc="55" dirty="0">
                <a:solidFill>
                  <a:srgbClr val="003B70"/>
                </a:solidFill>
                <a:latin typeface="Calibri"/>
                <a:cs typeface="Calibri"/>
              </a:rPr>
              <a:t>DeepMind*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AlphaGo, 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developed </a:t>
            </a:r>
            <a:r>
              <a:rPr sz="1800" spc="120" dirty="0">
                <a:solidFill>
                  <a:srgbClr val="003B70"/>
                </a:solidFill>
                <a:latin typeface="Calibri"/>
                <a:cs typeface="Calibri"/>
              </a:rPr>
              <a:t>by</a:t>
            </a:r>
            <a:r>
              <a:rPr sz="1800" spc="-26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Aja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Huang,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beats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Go 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master </a:t>
            </a:r>
            <a:r>
              <a:rPr sz="1800" spc="114" dirty="0">
                <a:solidFill>
                  <a:srgbClr val="003B70"/>
                </a:solidFill>
                <a:latin typeface="Calibri"/>
                <a:cs typeface="Calibri"/>
              </a:rPr>
              <a:t>Lee</a:t>
            </a:r>
            <a:r>
              <a:rPr sz="1800" spc="-2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Se-dol.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5523" y="1203960"/>
            <a:ext cx="3346704" cy="2676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08426" y="4882900"/>
            <a:ext cx="2325370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*Other names and brands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be claimed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as the property of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others.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25</a:t>
            </a:fld>
            <a:endParaRPr spc="7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8098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4" dirty="0"/>
              <a:t>Modern </a:t>
            </a:r>
            <a:r>
              <a:rPr spc="120" dirty="0"/>
              <a:t>AI </a:t>
            </a:r>
            <a:r>
              <a:rPr spc="180" dirty="0"/>
              <a:t>(2012 </a:t>
            </a:r>
            <a:r>
              <a:rPr dirty="0"/>
              <a:t>– </a:t>
            </a:r>
            <a:r>
              <a:rPr spc="85" dirty="0"/>
              <a:t>Present): </a:t>
            </a:r>
            <a:r>
              <a:rPr spc="165" dirty="0"/>
              <a:t>Deep </a:t>
            </a:r>
            <a:r>
              <a:rPr spc="150" dirty="0"/>
              <a:t>Learning</a:t>
            </a:r>
            <a:r>
              <a:rPr spc="-315" dirty="0"/>
              <a:t> </a:t>
            </a:r>
            <a:r>
              <a:rPr spc="135" dirty="0"/>
              <a:t>Impact</a:t>
            </a:r>
          </a:p>
        </p:txBody>
      </p:sp>
      <p:sp>
        <p:nvSpPr>
          <p:cNvPr id="6" name="object 6"/>
          <p:cNvSpPr/>
          <p:nvPr/>
        </p:nvSpPr>
        <p:spPr>
          <a:xfrm>
            <a:off x="456437" y="1543050"/>
            <a:ext cx="5003800" cy="2771140"/>
          </a:xfrm>
          <a:custGeom>
            <a:avLst/>
            <a:gdLst/>
            <a:ahLst/>
            <a:cxnLst/>
            <a:rect l="l" t="t" r="r" b="b"/>
            <a:pathLst>
              <a:path w="5003800" h="2771140">
                <a:moveTo>
                  <a:pt x="4591431" y="0"/>
                </a:moveTo>
                <a:lnTo>
                  <a:pt x="411911" y="0"/>
                </a:lnTo>
                <a:lnTo>
                  <a:pt x="363873" y="2770"/>
                </a:lnTo>
                <a:lnTo>
                  <a:pt x="317463" y="10877"/>
                </a:lnTo>
                <a:lnTo>
                  <a:pt x="272989" y="24011"/>
                </a:lnTo>
                <a:lnTo>
                  <a:pt x="230762" y="41863"/>
                </a:lnTo>
                <a:lnTo>
                  <a:pt x="191089" y="64123"/>
                </a:lnTo>
                <a:lnTo>
                  <a:pt x="154280" y="90483"/>
                </a:lnTo>
                <a:lnTo>
                  <a:pt x="120645" y="120634"/>
                </a:lnTo>
                <a:lnTo>
                  <a:pt x="90491" y="154266"/>
                </a:lnTo>
                <a:lnTo>
                  <a:pt x="64129" y="191070"/>
                </a:lnTo>
                <a:lnTo>
                  <a:pt x="41866" y="230738"/>
                </a:lnTo>
                <a:lnTo>
                  <a:pt x="24013" y="272960"/>
                </a:lnTo>
                <a:lnTo>
                  <a:pt x="10878" y="317427"/>
                </a:lnTo>
                <a:lnTo>
                  <a:pt x="2771" y="363830"/>
                </a:lnTo>
                <a:lnTo>
                  <a:pt x="0" y="411861"/>
                </a:lnTo>
                <a:lnTo>
                  <a:pt x="0" y="2358720"/>
                </a:lnTo>
                <a:lnTo>
                  <a:pt x="2771" y="2406758"/>
                </a:lnTo>
                <a:lnTo>
                  <a:pt x="10878" y="2453168"/>
                </a:lnTo>
                <a:lnTo>
                  <a:pt x="24013" y="2497642"/>
                </a:lnTo>
                <a:lnTo>
                  <a:pt x="41866" y="2539869"/>
                </a:lnTo>
                <a:lnTo>
                  <a:pt x="64129" y="2579542"/>
                </a:lnTo>
                <a:lnTo>
                  <a:pt x="90491" y="2616351"/>
                </a:lnTo>
                <a:lnTo>
                  <a:pt x="120645" y="2649986"/>
                </a:lnTo>
                <a:lnTo>
                  <a:pt x="154280" y="2680140"/>
                </a:lnTo>
                <a:lnTo>
                  <a:pt x="191089" y="2706502"/>
                </a:lnTo>
                <a:lnTo>
                  <a:pt x="230762" y="2728765"/>
                </a:lnTo>
                <a:lnTo>
                  <a:pt x="272989" y="2746618"/>
                </a:lnTo>
                <a:lnTo>
                  <a:pt x="317463" y="2759753"/>
                </a:lnTo>
                <a:lnTo>
                  <a:pt x="363873" y="2767860"/>
                </a:lnTo>
                <a:lnTo>
                  <a:pt x="411911" y="2770632"/>
                </a:lnTo>
                <a:lnTo>
                  <a:pt x="4591431" y="2770632"/>
                </a:lnTo>
                <a:lnTo>
                  <a:pt x="4639461" y="2767860"/>
                </a:lnTo>
                <a:lnTo>
                  <a:pt x="4685864" y="2759753"/>
                </a:lnTo>
                <a:lnTo>
                  <a:pt x="4730331" y="2746618"/>
                </a:lnTo>
                <a:lnTo>
                  <a:pt x="4772553" y="2728765"/>
                </a:lnTo>
                <a:lnTo>
                  <a:pt x="4812221" y="2706502"/>
                </a:lnTo>
                <a:lnTo>
                  <a:pt x="4849025" y="2680140"/>
                </a:lnTo>
                <a:lnTo>
                  <a:pt x="4882657" y="2649986"/>
                </a:lnTo>
                <a:lnTo>
                  <a:pt x="4912808" y="2616351"/>
                </a:lnTo>
                <a:lnTo>
                  <a:pt x="4939168" y="2579542"/>
                </a:lnTo>
                <a:lnTo>
                  <a:pt x="4961428" y="2539869"/>
                </a:lnTo>
                <a:lnTo>
                  <a:pt x="4979280" y="2497642"/>
                </a:lnTo>
                <a:lnTo>
                  <a:pt x="4992414" y="2453168"/>
                </a:lnTo>
                <a:lnTo>
                  <a:pt x="5000521" y="2406758"/>
                </a:lnTo>
                <a:lnTo>
                  <a:pt x="5003292" y="2358720"/>
                </a:lnTo>
                <a:lnTo>
                  <a:pt x="5003292" y="411861"/>
                </a:lnTo>
                <a:lnTo>
                  <a:pt x="5000521" y="363830"/>
                </a:lnTo>
                <a:lnTo>
                  <a:pt x="4992414" y="317427"/>
                </a:lnTo>
                <a:lnTo>
                  <a:pt x="4979280" y="272960"/>
                </a:lnTo>
                <a:lnTo>
                  <a:pt x="4961428" y="230738"/>
                </a:lnTo>
                <a:lnTo>
                  <a:pt x="4939168" y="191070"/>
                </a:lnTo>
                <a:lnTo>
                  <a:pt x="4912808" y="154266"/>
                </a:lnTo>
                <a:lnTo>
                  <a:pt x="4882657" y="120634"/>
                </a:lnTo>
                <a:lnTo>
                  <a:pt x="4849025" y="90483"/>
                </a:lnTo>
                <a:lnTo>
                  <a:pt x="4812221" y="64123"/>
                </a:lnTo>
                <a:lnTo>
                  <a:pt x="4772553" y="41863"/>
                </a:lnTo>
                <a:lnTo>
                  <a:pt x="4730331" y="24011"/>
                </a:lnTo>
                <a:lnTo>
                  <a:pt x="4685864" y="10877"/>
                </a:lnTo>
                <a:lnTo>
                  <a:pt x="4639461" y="2770"/>
                </a:lnTo>
                <a:lnTo>
                  <a:pt x="4591431" y="0"/>
                </a:lnTo>
                <a:close/>
              </a:path>
            </a:pathLst>
          </a:custGeom>
          <a:solidFill>
            <a:srgbClr val="C8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437" y="1543050"/>
            <a:ext cx="5003800" cy="2771140"/>
          </a:xfrm>
          <a:custGeom>
            <a:avLst/>
            <a:gdLst/>
            <a:ahLst/>
            <a:cxnLst/>
            <a:rect l="l" t="t" r="r" b="b"/>
            <a:pathLst>
              <a:path w="5003800" h="2771140">
                <a:moveTo>
                  <a:pt x="0" y="411861"/>
                </a:moveTo>
                <a:lnTo>
                  <a:pt x="2771" y="363830"/>
                </a:lnTo>
                <a:lnTo>
                  <a:pt x="10878" y="317427"/>
                </a:lnTo>
                <a:lnTo>
                  <a:pt x="24013" y="272960"/>
                </a:lnTo>
                <a:lnTo>
                  <a:pt x="41866" y="230738"/>
                </a:lnTo>
                <a:lnTo>
                  <a:pt x="64129" y="191070"/>
                </a:lnTo>
                <a:lnTo>
                  <a:pt x="90491" y="154266"/>
                </a:lnTo>
                <a:lnTo>
                  <a:pt x="120645" y="120634"/>
                </a:lnTo>
                <a:lnTo>
                  <a:pt x="154280" y="90483"/>
                </a:lnTo>
                <a:lnTo>
                  <a:pt x="191089" y="64123"/>
                </a:lnTo>
                <a:lnTo>
                  <a:pt x="230762" y="41863"/>
                </a:lnTo>
                <a:lnTo>
                  <a:pt x="272989" y="24011"/>
                </a:lnTo>
                <a:lnTo>
                  <a:pt x="317463" y="10877"/>
                </a:lnTo>
                <a:lnTo>
                  <a:pt x="363873" y="2770"/>
                </a:lnTo>
                <a:lnTo>
                  <a:pt x="411911" y="0"/>
                </a:lnTo>
                <a:lnTo>
                  <a:pt x="4591431" y="0"/>
                </a:lnTo>
                <a:lnTo>
                  <a:pt x="4639461" y="2770"/>
                </a:lnTo>
                <a:lnTo>
                  <a:pt x="4685864" y="10877"/>
                </a:lnTo>
                <a:lnTo>
                  <a:pt x="4730331" y="24011"/>
                </a:lnTo>
                <a:lnTo>
                  <a:pt x="4772553" y="41863"/>
                </a:lnTo>
                <a:lnTo>
                  <a:pt x="4812221" y="64123"/>
                </a:lnTo>
                <a:lnTo>
                  <a:pt x="4849025" y="90483"/>
                </a:lnTo>
                <a:lnTo>
                  <a:pt x="4882657" y="120634"/>
                </a:lnTo>
                <a:lnTo>
                  <a:pt x="4912808" y="154266"/>
                </a:lnTo>
                <a:lnTo>
                  <a:pt x="4939168" y="191070"/>
                </a:lnTo>
                <a:lnTo>
                  <a:pt x="4961428" y="230738"/>
                </a:lnTo>
                <a:lnTo>
                  <a:pt x="4979280" y="272960"/>
                </a:lnTo>
                <a:lnTo>
                  <a:pt x="4992414" y="317427"/>
                </a:lnTo>
                <a:lnTo>
                  <a:pt x="5000521" y="363830"/>
                </a:lnTo>
                <a:lnTo>
                  <a:pt x="5003292" y="411861"/>
                </a:lnTo>
                <a:lnTo>
                  <a:pt x="5003292" y="2358720"/>
                </a:lnTo>
                <a:lnTo>
                  <a:pt x="5000521" y="2406758"/>
                </a:lnTo>
                <a:lnTo>
                  <a:pt x="4992414" y="2453168"/>
                </a:lnTo>
                <a:lnTo>
                  <a:pt x="4979280" y="2497642"/>
                </a:lnTo>
                <a:lnTo>
                  <a:pt x="4961428" y="2539869"/>
                </a:lnTo>
                <a:lnTo>
                  <a:pt x="4939168" y="2579542"/>
                </a:lnTo>
                <a:lnTo>
                  <a:pt x="4912808" y="2616351"/>
                </a:lnTo>
                <a:lnTo>
                  <a:pt x="4882657" y="2649986"/>
                </a:lnTo>
                <a:lnTo>
                  <a:pt x="4849025" y="2680140"/>
                </a:lnTo>
                <a:lnTo>
                  <a:pt x="4812221" y="2706502"/>
                </a:lnTo>
                <a:lnTo>
                  <a:pt x="4772553" y="2728765"/>
                </a:lnTo>
                <a:lnTo>
                  <a:pt x="4730331" y="2746618"/>
                </a:lnTo>
                <a:lnTo>
                  <a:pt x="4685864" y="2759753"/>
                </a:lnTo>
                <a:lnTo>
                  <a:pt x="4639461" y="2767860"/>
                </a:lnTo>
                <a:lnTo>
                  <a:pt x="4591431" y="2770632"/>
                </a:lnTo>
                <a:lnTo>
                  <a:pt x="411911" y="2770632"/>
                </a:lnTo>
                <a:lnTo>
                  <a:pt x="363873" y="2767860"/>
                </a:lnTo>
                <a:lnTo>
                  <a:pt x="317463" y="2759753"/>
                </a:lnTo>
                <a:lnTo>
                  <a:pt x="272989" y="2746618"/>
                </a:lnTo>
                <a:lnTo>
                  <a:pt x="230762" y="2728765"/>
                </a:lnTo>
                <a:lnTo>
                  <a:pt x="191089" y="2706502"/>
                </a:lnTo>
                <a:lnTo>
                  <a:pt x="154280" y="2680140"/>
                </a:lnTo>
                <a:lnTo>
                  <a:pt x="120645" y="2649986"/>
                </a:lnTo>
                <a:lnTo>
                  <a:pt x="90491" y="2616351"/>
                </a:lnTo>
                <a:lnTo>
                  <a:pt x="64129" y="2579542"/>
                </a:lnTo>
                <a:lnTo>
                  <a:pt x="41866" y="2539869"/>
                </a:lnTo>
                <a:lnTo>
                  <a:pt x="24013" y="2497642"/>
                </a:lnTo>
                <a:lnTo>
                  <a:pt x="10878" y="2453168"/>
                </a:lnTo>
                <a:lnTo>
                  <a:pt x="2771" y="2406758"/>
                </a:lnTo>
                <a:lnTo>
                  <a:pt x="0" y="2358720"/>
                </a:lnTo>
                <a:lnTo>
                  <a:pt x="0" y="411861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0013" y="1146175"/>
            <a:ext cx="178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10" dirty="0">
                <a:solidFill>
                  <a:srgbClr val="153A6C"/>
                </a:solidFill>
                <a:latin typeface="Calibri"/>
                <a:cs typeface="Calibri"/>
              </a:rPr>
              <a:t>Computer</a:t>
            </a:r>
            <a:r>
              <a:rPr sz="1800" b="1" spc="-30" dirty="0">
                <a:solidFill>
                  <a:srgbClr val="153A6C"/>
                </a:solidFill>
                <a:latin typeface="Calibri"/>
                <a:cs typeface="Calibri"/>
              </a:rPr>
              <a:t> </a:t>
            </a:r>
            <a:r>
              <a:rPr sz="1800" b="1" spc="100" dirty="0">
                <a:solidFill>
                  <a:srgbClr val="153A6C"/>
                </a:solidFill>
                <a:latin typeface="Calibri"/>
                <a:cs typeface="Calibri"/>
              </a:rPr>
              <a:t>vision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205" y="3579367"/>
            <a:ext cx="1754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80" indent="-26034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003961"/>
                </a:solidFill>
                <a:latin typeface="Calibri"/>
                <a:cs typeface="Calibri"/>
              </a:rPr>
              <a:t>Self-driving</a:t>
            </a:r>
            <a:r>
              <a:rPr sz="1800" spc="-30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003961"/>
                </a:solidFill>
                <a:latin typeface="Calibri"/>
                <a:cs typeface="Calibri"/>
              </a:rPr>
              <a:t>cars:  </a:t>
            </a:r>
            <a:r>
              <a:rPr sz="1800" spc="75" dirty="0">
                <a:solidFill>
                  <a:srgbClr val="003961"/>
                </a:solidFill>
                <a:latin typeface="Calibri"/>
                <a:cs typeface="Calibri"/>
              </a:rPr>
              <a:t>object</a:t>
            </a:r>
            <a:r>
              <a:rPr sz="1800" spc="-10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003961"/>
                </a:solidFill>
                <a:latin typeface="Calibri"/>
                <a:cs typeface="Calibri"/>
              </a:rPr>
              <a:t>detection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7323" y="1741932"/>
            <a:ext cx="2330196" cy="1816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4179" y="1741932"/>
            <a:ext cx="2258568" cy="18166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67557" y="3592195"/>
            <a:ext cx="2051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799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003961"/>
                </a:solidFill>
                <a:latin typeface="Calibri"/>
                <a:cs typeface="Calibri"/>
              </a:rPr>
              <a:t>Healthcare:  </a:t>
            </a:r>
            <a:r>
              <a:rPr sz="1800" spc="95" dirty="0">
                <a:solidFill>
                  <a:srgbClr val="003961"/>
                </a:solidFill>
                <a:latin typeface="Calibri"/>
                <a:cs typeface="Calibri"/>
              </a:rPr>
              <a:t>improved</a:t>
            </a:r>
            <a:r>
              <a:rPr sz="1800" spc="-5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95" dirty="0">
                <a:solidFill>
                  <a:srgbClr val="003961"/>
                </a:solidFill>
                <a:latin typeface="Calibri"/>
                <a:cs typeface="Calibri"/>
              </a:rPr>
              <a:t>diagnosis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52694" y="1511046"/>
            <a:ext cx="3169920" cy="2772410"/>
          </a:xfrm>
          <a:custGeom>
            <a:avLst/>
            <a:gdLst/>
            <a:ahLst/>
            <a:cxnLst/>
            <a:rect l="l" t="t" r="r" b="b"/>
            <a:pathLst>
              <a:path w="3169920" h="2772410">
                <a:moveTo>
                  <a:pt x="2757804" y="0"/>
                </a:moveTo>
                <a:lnTo>
                  <a:pt x="412114" y="0"/>
                </a:lnTo>
                <a:lnTo>
                  <a:pt x="364057" y="2772"/>
                </a:lnTo>
                <a:lnTo>
                  <a:pt x="317627" y="10885"/>
                </a:lnTo>
                <a:lnTo>
                  <a:pt x="273133" y="24027"/>
                </a:lnTo>
                <a:lnTo>
                  <a:pt x="230886" y="41891"/>
                </a:lnTo>
                <a:lnTo>
                  <a:pt x="191194" y="64166"/>
                </a:lnTo>
                <a:lnTo>
                  <a:pt x="154366" y="90543"/>
                </a:lnTo>
                <a:lnTo>
                  <a:pt x="120713" y="120713"/>
                </a:lnTo>
                <a:lnTo>
                  <a:pt x="90543" y="154366"/>
                </a:lnTo>
                <a:lnTo>
                  <a:pt x="64166" y="191194"/>
                </a:lnTo>
                <a:lnTo>
                  <a:pt x="41891" y="230886"/>
                </a:lnTo>
                <a:lnTo>
                  <a:pt x="24027" y="273133"/>
                </a:lnTo>
                <a:lnTo>
                  <a:pt x="10885" y="317627"/>
                </a:lnTo>
                <a:lnTo>
                  <a:pt x="2772" y="364057"/>
                </a:lnTo>
                <a:lnTo>
                  <a:pt x="0" y="412114"/>
                </a:lnTo>
                <a:lnTo>
                  <a:pt x="0" y="2360041"/>
                </a:lnTo>
                <a:lnTo>
                  <a:pt x="2772" y="2408100"/>
                </a:lnTo>
                <a:lnTo>
                  <a:pt x="10885" y="2454532"/>
                </a:lnTo>
                <a:lnTo>
                  <a:pt x="24027" y="2499027"/>
                </a:lnTo>
                <a:lnTo>
                  <a:pt x="41891" y="2541275"/>
                </a:lnTo>
                <a:lnTo>
                  <a:pt x="64166" y="2580967"/>
                </a:lnTo>
                <a:lnTo>
                  <a:pt x="90543" y="2617794"/>
                </a:lnTo>
                <a:lnTo>
                  <a:pt x="120713" y="2651447"/>
                </a:lnTo>
                <a:lnTo>
                  <a:pt x="154366" y="2681616"/>
                </a:lnTo>
                <a:lnTo>
                  <a:pt x="191194" y="2707992"/>
                </a:lnTo>
                <a:lnTo>
                  <a:pt x="230886" y="2730266"/>
                </a:lnTo>
                <a:lnTo>
                  <a:pt x="273133" y="2748129"/>
                </a:lnTo>
                <a:lnTo>
                  <a:pt x="317627" y="2761271"/>
                </a:lnTo>
                <a:lnTo>
                  <a:pt x="364057" y="2769383"/>
                </a:lnTo>
                <a:lnTo>
                  <a:pt x="412114" y="2772155"/>
                </a:lnTo>
                <a:lnTo>
                  <a:pt x="2757804" y="2772155"/>
                </a:lnTo>
                <a:lnTo>
                  <a:pt x="2805862" y="2769383"/>
                </a:lnTo>
                <a:lnTo>
                  <a:pt x="2852292" y="2761271"/>
                </a:lnTo>
                <a:lnTo>
                  <a:pt x="2896786" y="2748129"/>
                </a:lnTo>
                <a:lnTo>
                  <a:pt x="2939033" y="2730266"/>
                </a:lnTo>
                <a:lnTo>
                  <a:pt x="2978725" y="2707992"/>
                </a:lnTo>
                <a:lnTo>
                  <a:pt x="3015553" y="2681616"/>
                </a:lnTo>
                <a:lnTo>
                  <a:pt x="3049206" y="2651447"/>
                </a:lnTo>
                <a:lnTo>
                  <a:pt x="3079376" y="2617794"/>
                </a:lnTo>
                <a:lnTo>
                  <a:pt x="3105753" y="2580967"/>
                </a:lnTo>
                <a:lnTo>
                  <a:pt x="3128028" y="2541275"/>
                </a:lnTo>
                <a:lnTo>
                  <a:pt x="3145892" y="2499027"/>
                </a:lnTo>
                <a:lnTo>
                  <a:pt x="3159034" y="2454532"/>
                </a:lnTo>
                <a:lnTo>
                  <a:pt x="3167147" y="2408100"/>
                </a:lnTo>
                <a:lnTo>
                  <a:pt x="3169920" y="2360041"/>
                </a:lnTo>
                <a:lnTo>
                  <a:pt x="3169920" y="412114"/>
                </a:lnTo>
                <a:lnTo>
                  <a:pt x="3167147" y="364057"/>
                </a:lnTo>
                <a:lnTo>
                  <a:pt x="3159034" y="317627"/>
                </a:lnTo>
                <a:lnTo>
                  <a:pt x="3145892" y="273133"/>
                </a:lnTo>
                <a:lnTo>
                  <a:pt x="3128028" y="230886"/>
                </a:lnTo>
                <a:lnTo>
                  <a:pt x="3105753" y="191194"/>
                </a:lnTo>
                <a:lnTo>
                  <a:pt x="3079376" y="154366"/>
                </a:lnTo>
                <a:lnTo>
                  <a:pt x="3049206" y="120713"/>
                </a:lnTo>
                <a:lnTo>
                  <a:pt x="3015553" y="90543"/>
                </a:lnTo>
                <a:lnTo>
                  <a:pt x="2978725" y="64166"/>
                </a:lnTo>
                <a:lnTo>
                  <a:pt x="2939033" y="41891"/>
                </a:lnTo>
                <a:lnTo>
                  <a:pt x="2896786" y="24027"/>
                </a:lnTo>
                <a:lnTo>
                  <a:pt x="2852292" y="10885"/>
                </a:lnTo>
                <a:lnTo>
                  <a:pt x="2805862" y="2772"/>
                </a:lnTo>
                <a:lnTo>
                  <a:pt x="2757804" y="0"/>
                </a:lnTo>
                <a:close/>
              </a:path>
            </a:pathLst>
          </a:custGeom>
          <a:solidFill>
            <a:srgbClr val="C8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2694" y="1511046"/>
            <a:ext cx="3169920" cy="2772410"/>
          </a:xfrm>
          <a:custGeom>
            <a:avLst/>
            <a:gdLst/>
            <a:ahLst/>
            <a:cxnLst/>
            <a:rect l="l" t="t" r="r" b="b"/>
            <a:pathLst>
              <a:path w="3169920" h="2772410">
                <a:moveTo>
                  <a:pt x="0" y="412114"/>
                </a:moveTo>
                <a:lnTo>
                  <a:pt x="2772" y="364057"/>
                </a:lnTo>
                <a:lnTo>
                  <a:pt x="10885" y="317627"/>
                </a:lnTo>
                <a:lnTo>
                  <a:pt x="24027" y="273133"/>
                </a:lnTo>
                <a:lnTo>
                  <a:pt x="41891" y="230886"/>
                </a:lnTo>
                <a:lnTo>
                  <a:pt x="64166" y="191194"/>
                </a:lnTo>
                <a:lnTo>
                  <a:pt x="90543" y="154366"/>
                </a:lnTo>
                <a:lnTo>
                  <a:pt x="120713" y="120713"/>
                </a:lnTo>
                <a:lnTo>
                  <a:pt x="154366" y="90543"/>
                </a:lnTo>
                <a:lnTo>
                  <a:pt x="191194" y="64166"/>
                </a:lnTo>
                <a:lnTo>
                  <a:pt x="230886" y="41891"/>
                </a:lnTo>
                <a:lnTo>
                  <a:pt x="273133" y="24027"/>
                </a:lnTo>
                <a:lnTo>
                  <a:pt x="317627" y="10885"/>
                </a:lnTo>
                <a:lnTo>
                  <a:pt x="364057" y="2772"/>
                </a:lnTo>
                <a:lnTo>
                  <a:pt x="412114" y="0"/>
                </a:lnTo>
                <a:lnTo>
                  <a:pt x="2757804" y="0"/>
                </a:lnTo>
                <a:lnTo>
                  <a:pt x="2805862" y="2772"/>
                </a:lnTo>
                <a:lnTo>
                  <a:pt x="2852292" y="10885"/>
                </a:lnTo>
                <a:lnTo>
                  <a:pt x="2896786" y="24027"/>
                </a:lnTo>
                <a:lnTo>
                  <a:pt x="2939033" y="41891"/>
                </a:lnTo>
                <a:lnTo>
                  <a:pt x="2978725" y="64166"/>
                </a:lnTo>
                <a:lnTo>
                  <a:pt x="3015553" y="90543"/>
                </a:lnTo>
                <a:lnTo>
                  <a:pt x="3049206" y="120713"/>
                </a:lnTo>
                <a:lnTo>
                  <a:pt x="3079376" y="154366"/>
                </a:lnTo>
                <a:lnTo>
                  <a:pt x="3105753" y="191194"/>
                </a:lnTo>
                <a:lnTo>
                  <a:pt x="3128028" y="230886"/>
                </a:lnTo>
                <a:lnTo>
                  <a:pt x="3145892" y="273133"/>
                </a:lnTo>
                <a:lnTo>
                  <a:pt x="3159034" y="317627"/>
                </a:lnTo>
                <a:lnTo>
                  <a:pt x="3167147" y="364057"/>
                </a:lnTo>
                <a:lnTo>
                  <a:pt x="3169920" y="412114"/>
                </a:lnTo>
                <a:lnTo>
                  <a:pt x="3169920" y="2360041"/>
                </a:lnTo>
                <a:lnTo>
                  <a:pt x="3167147" y="2408100"/>
                </a:lnTo>
                <a:lnTo>
                  <a:pt x="3159034" y="2454532"/>
                </a:lnTo>
                <a:lnTo>
                  <a:pt x="3145892" y="2499027"/>
                </a:lnTo>
                <a:lnTo>
                  <a:pt x="3128028" y="2541275"/>
                </a:lnTo>
                <a:lnTo>
                  <a:pt x="3105753" y="2580967"/>
                </a:lnTo>
                <a:lnTo>
                  <a:pt x="3079376" y="2617794"/>
                </a:lnTo>
                <a:lnTo>
                  <a:pt x="3049206" y="2651447"/>
                </a:lnTo>
                <a:lnTo>
                  <a:pt x="3015553" y="2681616"/>
                </a:lnTo>
                <a:lnTo>
                  <a:pt x="2978725" y="2707992"/>
                </a:lnTo>
                <a:lnTo>
                  <a:pt x="2939033" y="2730266"/>
                </a:lnTo>
                <a:lnTo>
                  <a:pt x="2896786" y="2748129"/>
                </a:lnTo>
                <a:lnTo>
                  <a:pt x="2852292" y="2761271"/>
                </a:lnTo>
                <a:lnTo>
                  <a:pt x="2805862" y="2769383"/>
                </a:lnTo>
                <a:lnTo>
                  <a:pt x="2757804" y="2772155"/>
                </a:lnTo>
                <a:lnTo>
                  <a:pt x="412114" y="2772155"/>
                </a:lnTo>
                <a:lnTo>
                  <a:pt x="364057" y="2769383"/>
                </a:lnTo>
                <a:lnTo>
                  <a:pt x="317627" y="2761271"/>
                </a:lnTo>
                <a:lnTo>
                  <a:pt x="273133" y="2748129"/>
                </a:lnTo>
                <a:lnTo>
                  <a:pt x="230886" y="2730266"/>
                </a:lnTo>
                <a:lnTo>
                  <a:pt x="191194" y="2707992"/>
                </a:lnTo>
                <a:lnTo>
                  <a:pt x="154366" y="2681616"/>
                </a:lnTo>
                <a:lnTo>
                  <a:pt x="120713" y="2651447"/>
                </a:lnTo>
                <a:lnTo>
                  <a:pt x="90543" y="2617794"/>
                </a:lnTo>
                <a:lnTo>
                  <a:pt x="64166" y="2580967"/>
                </a:lnTo>
                <a:lnTo>
                  <a:pt x="41891" y="2541275"/>
                </a:lnTo>
                <a:lnTo>
                  <a:pt x="24027" y="2499027"/>
                </a:lnTo>
                <a:lnTo>
                  <a:pt x="10885" y="2454532"/>
                </a:lnTo>
                <a:lnTo>
                  <a:pt x="2772" y="2408100"/>
                </a:lnTo>
                <a:lnTo>
                  <a:pt x="0" y="2360041"/>
                </a:lnTo>
                <a:lnTo>
                  <a:pt x="0" y="412114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21502" y="1115314"/>
            <a:ext cx="1849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solidFill>
                  <a:srgbClr val="153A6C"/>
                </a:solidFill>
                <a:latin typeface="Calibri"/>
                <a:cs typeface="Calibri"/>
              </a:rPr>
              <a:t>Natural</a:t>
            </a:r>
            <a:r>
              <a:rPr sz="1800" b="1" spc="-15" dirty="0">
                <a:solidFill>
                  <a:srgbClr val="153A6C"/>
                </a:solidFill>
                <a:latin typeface="Calibri"/>
                <a:cs typeface="Calibri"/>
              </a:rPr>
              <a:t> </a:t>
            </a:r>
            <a:r>
              <a:rPr sz="1800" b="1" spc="114" dirty="0">
                <a:solidFill>
                  <a:srgbClr val="153A6C"/>
                </a:solidFill>
                <a:latin typeface="Calibri"/>
                <a:cs typeface="Calibri"/>
              </a:rPr>
              <a:t>language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0472" y="3579367"/>
            <a:ext cx="2135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0185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003961"/>
                </a:solidFill>
                <a:latin typeface="Calibri"/>
                <a:cs typeface="Calibri"/>
              </a:rPr>
              <a:t>Communication:  </a:t>
            </a:r>
            <a:r>
              <a:rPr sz="1800" spc="95" dirty="0">
                <a:solidFill>
                  <a:srgbClr val="003961"/>
                </a:solidFill>
                <a:latin typeface="Calibri"/>
                <a:cs typeface="Calibri"/>
              </a:rPr>
              <a:t>language</a:t>
            </a:r>
            <a:r>
              <a:rPr sz="1800" spc="-35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003961"/>
                </a:solidFill>
                <a:latin typeface="Calibri"/>
                <a:cs typeface="Calibri"/>
              </a:rPr>
              <a:t>translation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11596" y="1754123"/>
            <a:ext cx="2464307" cy="18272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26</a:t>
            </a:fld>
            <a:endParaRPr spc="7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4972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0" dirty="0"/>
              <a:t>How </a:t>
            </a:r>
            <a:r>
              <a:rPr spc="125" dirty="0"/>
              <a:t>Is </a:t>
            </a:r>
            <a:r>
              <a:rPr spc="185" dirty="0"/>
              <a:t>This </a:t>
            </a:r>
            <a:r>
              <a:rPr spc="135" dirty="0"/>
              <a:t>Era </a:t>
            </a:r>
            <a:r>
              <a:rPr spc="125" dirty="0"/>
              <a:t>of </a:t>
            </a:r>
            <a:r>
              <a:rPr spc="120" dirty="0"/>
              <a:t>AI</a:t>
            </a:r>
            <a:r>
              <a:rPr spc="-420" dirty="0"/>
              <a:t> </a:t>
            </a:r>
            <a:r>
              <a:rPr spc="90" dirty="0"/>
              <a:t>Different?</a:t>
            </a:r>
          </a:p>
        </p:txBody>
      </p:sp>
      <p:sp>
        <p:nvSpPr>
          <p:cNvPr id="6" name="object 6"/>
          <p:cNvSpPr/>
          <p:nvPr/>
        </p:nvSpPr>
        <p:spPr>
          <a:xfrm>
            <a:off x="3430523" y="2820923"/>
            <a:ext cx="2282952" cy="1498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70147" y="2837688"/>
            <a:ext cx="2203704" cy="1418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26307" y="3122422"/>
            <a:ext cx="1688464" cy="7943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1270" algn="ctr">
              <a:lnSpc>
                <a:spcPct val="90100"/>
              </a:lnSpc>
              <a:spcBef>
                <a:spcPts val="310"/>
              </a:spcBef>
            </a:pPr>
            <a:r>
              <a:rPr sz="1800" spc="85" dirty="0">
                <a:solidFill>
                  <a:srgbClr val="FFFFFF"/>
                </a:solidFill>
                <a:latin typeface="Calibri"/>
                <a:cs typeface="Calibri"/>
              </a:rPr>
              <a:t>Cutting </a:t>
            </a:r>
            <a:r>
              <a:rPr sz="1800" spc="125" dirty="0">
                <a:solidFill>
                  <a:srgbClr val="FFFFFF"/>
                </a:solidFill>
                <a:latin typeface="Calibri"/>
                <a:cs typeface="Calibri"/>
              </a:rPr>
              <a:t>Edge  </a:t>
            </a:r>
            <a:r>
              <a:rPr sz="1800" spc="95" dirty="0">
                <a:solidFill>
                  <a:srgbClr val="FFFFFF"/>
                </a:solidFill>
                <a:latin typeface="Calibri"/>
                <a:cs typeface="Calibri"/>
              </a:rPr>
              <a:t>Results </a:t>
            </a:r>
            <a:r>
              <a:rPr sz="1800" spc="70" dirty="0">
                <a:solidFill>
                  <a:srgbClr val="FFFFFF"/>
                </a:solidFill>
                <a:latin typeface="Calibri"/>
                <a:cs typeface="Calibri"/>
              </a:rPr>
              <a:t>in a  Variety </a:t>
            </a:r>
            <a:r>
              <a:rPr sz="1800" spc="8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9923" y="2354579"/>
            <a:ext cx="1254252" cy="859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0564" y="2372614"/>
            <a:ext cx="1172845" cy="777875"/>
          </a:xfrm>
          <a:custGeom>
            <a:avLst/>
            <a:gdLst/>
            <a:ahLst/>
            <a:cxnLst/>
            <a:rect l="l" t="t" r="r" b="b"/>
            <a:pathLst>
              <a:path w="1172845" h="777875">
                <a:moveTo>
                  <a:pt x="112649" y="0"/>
                </a:moveTo>
                <a:lnTo>
                  <a:pt x="0" y="215011"/>
                </a:lnTo>
                <a:lnTo>
                  <a:pt x="936878" y="706247"/>
                </a:lnTo>
                <a:lnTo>
                  <a:pt x="899287" y="777875"/>
                </a:lnTo>
                <a:lnTo>
                  <a:pt x="1172337" y="692658"/>
                </a:lnTo>
                <a:lnTo>
                  <a:pt x="1109514" y="491363"/>
                </a:lnTo>
                <a:lnTo>
                  <a:pt x="1049527" y="491363"/>
                </a:lnTo>
                <a:lnTo>
                  <a:pt x="112649" y="0"/>
                </a:lnTo>
                <a:close/>
              </a:path>
              <a:path w="1172845" h="777875">
                <a:moveTo>
                  <a:pt x="1087120" y="419608"/>
                </a:moveTo>
                <a:lnTo>
                  <a:pt x="1049527" y="491363"/>
                </a:lnTo>
                <a:lnTo>
                  <a:pt x="1109514" y="491363"/>
                </a:lnTo>
                <a:lnTo>
                  <a:pt x="1087120" y="419608"/>
                </a:lnTo>
                <a:close/>
              </a:path>
            </a:pathLst>
          </a:custGeom>
          <a:solidFill>
            <a:srgbClr val="1E5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2704" y="1923288"/>
            <a:ext cx="1427988" cy="1158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2327" y="1940051"/>
            <a:ext cx="1348740" cy="10789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78863" y="2178557"/>
            <a:ext cx="91757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5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Bigger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050"/>
              </a:lnSpc>
            </a:pPr>
            <a:r>
              <a:rPr sz="1800" spc="80" dirty="0">
                <a:solidFill>
                  <a:srgbClr val="FFFFFF"/>
                </a:solidFill>
                <a:latin typeface="Calibri"/>
                <a:cs typeface="Calibri"/>
              </a:rPr>
              <a:t>Datasets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29684" y="1670304"/>
            <a:ext cx="484632" cy="1165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9308" y="1687067"/>
            <a:ext cx="405765" cy="1087120"/>
          </a:xfrm>
          <a:custGeom>
            <a:avLst/>
            <a:gdLst/>
            <a:ahLst/>
            <a:cxnLst/>
            <a:rect l="l" t="t" r="r" b="b"/>
            <a:pathLst>
              <a:path w="405764" h="1087120">
                <a:moveTo>
                  <a:pt x="405383" y="883920"/>
                </a:moveTo>
                <a:lnTo>
                  <a:pt x="0" y="883920"/>
                </a:lnTo>
                <a:lnTo>
                  <a:pt x="202691" y="1086612"/>
                </a:lnTo>
                <a:lnTo>
                  <a:pt x="405383" y="883920"/>
                </a:lnTo>
                <a:close/>
              </a:path>
              <a:path w="405764" h="1087120">
                <a:moveTo>
                  <a:pt x="324357" y="0"/>
                </a:moveTo>
                <a:lnTo>
                  <a:pt x="81025" y="0"/>
                </a:lnTo>
                <a:lnTo>
                  <a:pt x="81025" y="883920"/>
                </a:lnTo>
                <a:lnTo>
                  <a:pt x="324357" y="883920"/>
                </a:lnTo>
                <a:lnTo>
                  <a:pt x="324357" y="0"/>
                </a:lnTo>
                <a:close/>
              </a:path>
            </a:pathLst>
          </a:custGeom>
          <a:solidFill>
            <a:srgbClr val="1E5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8767" y="1130808"/>
            <a:ext cx="1426464" cy="11582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8391" y="1147572"/>
            <a:ext cx="1347216" cy="10789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86276" y="1385061"/>
            <a:ext cx="117157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254000">
              <a:lnSpc>
                <a:spcPts val="1939"/>
              </a:lnSpc>
              <a:spcBef>
                <a:spcPts val="345"/>
              </a:spcBef>
            </a:pPr>
            <a:r>
              <a:rPr sz="1800" spc="80" dirty="0">
                <a:solidFill>
                  <a:srgbClr val="FFFFFF"/>
                </a:solidFill>
                <a:latin typeface="Calibri"/>
                <a:cs typeface="Calibri"/>
              </a:rPr>
              <a:t>Faster  </a:t>
            </a:r>
            <a:r>
              <a:rPr sz="1800" spc="12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800" spc="17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1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ters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74208" y="2354579"/>
            <a:ext cx="1333499" cy="8778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13196" y="2371470"/>
            <a:ext cx="1256030" cy="798195"/>
          </a:xfrm>
          <a:custGeom>
            <a:avLst/>
            <a:gdLst/>
            <a:ahLst/>
            <a:cxnLst/>
            <a:rect l="l" t="t" r="r" b="b"/>
            <a:pathLst>
              <a:path w="1256029" h="798194">
                <a:moveTo>
                  <a:pt x="90931" y="435864"/>
                </a:moveTo>
                <a:lnTo>
                  <a:pt x="0" y="707009"/>
                </a:lnTo>
                <a:lnTo>
                  <a:pt x="271272" y="797941"/>
                </a:lnTo>
                <a:lnTo>
                  <a:pt x="235203" y="725424"/>
                </a:lnTo>
                <a:lnTo>
                  <a:pt x="671280" y="508254"/>
                </a:lnTo>
                <a:lnTo>
                  <a:pt x="127000" y="508254"/>
                </a:lnTo>
                <a:lnTo>
                  <a:pt x="90931" y="435864"/>
                </a:lnTo>
                <a:close/>
              </a:path>
              <a:path w="1256029" h="798194">
                <a:moveTo>
                  <a:pt x="1147318" y="0"/>
                </a:moveTo>
                <a:lnTo>
                  <a:pt x="127000" y="508254"/>
                </a:lnTo>
                <a:lnTo>
                  <a:pt x="671280" y="508254"/>
                </a:lnTo>
                <a:lnTo>
                  <a:pt x="1255522" y="217297"/>
                </a:lnTo>
                <a:lnTo>
                  <a:pt x="1147318" y="0"/>
                </a:lnTo>
                <a:close/>
              </a:path>
            </a:pathLst>
          </a:custGeom>
          <a:solidFill>
            <a:srgbClr val="1E5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01511" y="1923288"/>
            <a:ext cx="1426464" cy="11582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41135" y="1940051"/>
            <a:ext cx="1347215" cy="10789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59397" y="2178557"/>
            <a:ext cx="70993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5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Neu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ral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ts val="2050"/>
              </a:lnSpc>
            </a:pPr>
            <a:r>
              <a:rPr sz="1800" spc="85" dirty="0">
                <a:solidFill>
                  <a:srgbClr val="FFFFFF"/>
                </a:solidFill>
                <a:latin typeface="Calibri"/>
                <a:cs typeface="Calibri"/>
              </a:rPr>
              <a:t>Nets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27</a:t>
            </a:fld>
            <a:endParaRPr spc="7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8282" y="4875377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39770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Other </a:t>
            </a:r>
            <a:r>
              <a:rPr spc="114" dirty="0"/>
              <a:t>Modern </a:t>
            </a:r>
            <a:r>
              <a:rPr spc="120" dirty="0"/>
              <a:t>AI</a:t>
            </a:r>
            <a:r>
              <a:rPr spc="-140" dirty="0"/>
              <a:t> </a:t>
            </a:r>
            <a:r>
              <a:rPr spc="140" dirty="0"/>
              <a:t>Factors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2976" y="1174241"/>
            <a:ext cx="4432300" cy="307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651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Continued expansion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of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open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source</a:t>
            </a:r>
            <a:r>
              <a:rPr sz="1800" spc="-25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003B70"/>
                </a:solidFill>
                <a:latin typeface="Calibri"/>
                <a:cs typeface="Calibri"/>
              </a:rPr>
              <a:t>AI, 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especially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in </a:t>
            </a:r>
            <a:r>
              <a:rPr sz="1800" spc="50" dirty="0">
                <a:solidFill>
                  <a:srgbClr val="003B70"/>
                </a:solidFill>
                <a:latin typeface="Calibri"/>
                <a:cs typeface="Calibri"/>
              </a:rPr>
              <a:t>Python</a:t>
            </a:r>
            <a:r>
              <a:rPr sz="1800" spc="75" baseline="25462" dirty="0">
                <a:solidFill>
                  <a:srgbClr val="003B70"/>
                </a:solidFill>
                <a:latin typeface="Calibri"/>
                <a:cs typeface="Calibri"/>
              </a:rPr>
              <a:t>*</a:t>
            </a:r>
            <a:r>
              <a:rPr sz="1800" spc="50" dirty="0">
                <a:solidFill>
                  <a:srgbClr val="003B70"/>
                </a:solidFill>
                <a:latin typeface="Calibri"/>
                <a:cs typeface="Calibri"/>
              </a:rPr>
              <a:t>,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aiding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machine 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learning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and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big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data</a:t>
            </a:r>
            <a:r>
              <a:rPr sz="1800" spc="-16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ecosystems.</a:t>
            </a:r>
            <a:endParaRPr sz="1800">
              <a:latin typeface="Calibri"/>
              <a:cs typeface="Calibri"/>
            </a:endParaRPr>
          </a:p>
          <a:p>
            <a:pPr marL="299085" marR="269240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Leading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deep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learning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libraries </a:t>
            </a:r>
            <a:r>
              <a:rPr sz="1800" i="1" spc="-30" dirty="0">
                <a:solidFill>
                  <a:srgbClr val="003B70"/>
                </a:solidFill>
                <a:latin typeface="Lucida Sans"/>
                <a:cs typeface="Lucida Sans"/>
              </a:rPr>
              <a:t>open  </a:t>
            </a:r>
            <a:r>
              <a:rPr sz="1800" i="1" spc="-65" dirty="0">
                <a:solidFill>
                  <a:srgbClr val="003B70"/>
                </a:solidFill>
                <a:latin typeface="Lucida Sans"/>
                <a:cs typeface="Lucida Sans"/>
              </a:rPr>
              <a:t>sourced</a:t>
            </a:r>
            <a:r>
              <a:rPr sz="1800" spc="-65" dirty="0">
                <a:solidFill>
                  <a:srgbClr val="003B70"/>
                </a:solidFill>
                <a:latin typeface="Calibri"/>
                <a:cs typeface="Calibri"/>
              </a:rPr>
              <a:t>,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allowing </a:t>
            </a:r>
            <a:r>
              <a:rPr sz="1800" spc="60" dirty="0">
                <a:solidFill>
                  <a:srgbClr val="003B70"/>
                </a:solidFill>
                <a:latin typeface="Calibri"/>
                <a:cs typeface="Calibri"/>
              </a:rPr>
              <a:t>further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adoption</a:t>
            </a:r>
            <a:r>
              <a:rPr sz="1800" spc="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120" dirty="0">
                <a:solidFill>
                  <a:srgbClr val="003B70"/>
                </a:solidFill>
                <a:latin typeface="Calibri"/>
                <a:cs typeface="Calibri"/>
              </a:rPr>
              <a:t>by 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industry.</a:t>
            </a:r>
            <a:endParaRPr sz="18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25" dirty="0">
                <a:solidFill>
                  <a:srgbClr val="003B70"/>
                </a:solidFill>
                <a:latin typeface="Calibri"/>
                <a:cs typeface="Calibri"/>
              </a:rPr>
              <a:t>Open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sourcing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of large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datasets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of 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millions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of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labeled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images, </a:t>
            </a:r>
            <a:r>
              <a:rPr sz="1800" spc="50" dirty="0">
                <a:solidFill>
                  <a:srgbClr val="003B70"/>
                </a:solidFill>
                <a:latin typeface="Calibri"/>
                <a:cs typeface="Calibri"/>
              </a:rPr>
              <a:t>text</a:t>
            </a:r>
            <a:r>
              <a:rPr sz="1800" spc="-22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datasets 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such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as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Wikipedia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has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also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driven  breakthroughs.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90159" y="1203960"/>
            <a:ext cx="3785616" cy="2673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08426" y="4875682"/>
            <a:ext cx="23253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*Other names and brands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be claimed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as the property of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others.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61564" y="1392936"/>
          <a:ext cx="6052185" cy="3051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754">
                <a:tc>
                  <a:txBody>
                    <a:bodyPr/>
                    <a:lstStyle/>
                    <a:p>
                      <a:pPr marL="445770">
                        <a:lnSpc>
                          <a:spcPts val="2870"/>
                        </a:lnSpc>
                      </a:pPr>
                      <a:r>
                        <a:rPr sz="2400" b="1" spc="130" dirty="0">
                          <a:solidFill>
                            <a:srgbClr val="00ADEE"/>
                          </a:solidFill>
                          <a:latin typeface="Calibri"/>
                          <a:cs typeface="Calibri"/>
                        </a:rPr>
                        <a:t>Health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2870"/>
                        </a:lnSpc>
                      </a:pPr>
                      <a:r>
                        <a:rPr sz="2400" b="1" spc="125" dirty="0">
                          <a:solidFill>
                            <a:srgbClr val="00ADEE"/>
                          </a:solidFill>
                          <a:latin typeface="Calibri"/>
                          <a:cs typeface="Calibri"/>
                        </a:rPr>
                        <a:t>Industrial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0"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1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Enhanced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22580">
                        <a:lnSpc>
                          <a:spcPct val="100000"/>
                        </a:lnSpc>
                      </a:pPr>
                      <a:r>
                        <a:rPr sz="1800" spc="9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Diagnostics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10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Drug</a:t>
                      </a:r>
                      <a:r>
                        <a:rPr sz="1800" spc="1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9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Discovery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44475" marR="275590" indent="1270" algn="ctr">
                        <a:lnSpc>
                          <a:spcPct val="132300"/>
                        </a:lnSpc>
                        <a:spcBef>
                          <a:spcPts val="10"/>
                        </a:spcBef>
                      </a:pPr>
                      <a:r>
                        <a:rPr sz="1800" spc="7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Patient </a:t>
                      </a:r>
                      <a:r>
                        <a:rPr sz="1800" spc="9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Care  Research  </a:t>
                      </a:r>
                      <a:r>
                        <a:rPr sz="1800" spc="114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Sensory</a:t>
                      </a:r>
                      <a:r>
                        <a:rPr sz="1800" spc="-4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Aids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8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Factory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32105">
                        <a:lnSpc>
                          <a:spcPct val="100000"/>
                        </a:lnSpc>
                      </a:pPr>
                      <a:r>
                        <a:rPr sz="1800" spc="8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Automation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78765" marR="268605" indent="-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8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Predictive  </a:t>
                      </a: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Main</a:t>
                      </a:r>
                      <a:r>
                        <a:rPr sz="1800" spc="-1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enance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68300" marR="360045" indent="63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spc="9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Precision  </a:t>
                      </a: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ric</a:t>
                      </a:r>
                      <a:r>
                        <a:rPr sz="1800" spc="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lt</a:t>
                      </a:r>
                      <a:r>
                        <a:rPr sz="1800" spc="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9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spc="8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Automation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55676" y="880872"/>
            <a:ext cx="2406396" cy="3741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8491" y="880872"/>
            <a:ext cx="2404871" cy="3738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393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5" dirty="0"/>
              <a:t>Transformative</a:t>
            </a:r>
            <a:r>
              <a:rPr spc="-15" dirty="0"/>
              <a:t> </a:t>
            </a:r>
            <a:r>
              <a:rPr spc="180" dirty="0"/>
              <a:t>Changes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19693" y="4603363"/>
            <a:ext cx="86423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A6A6A6"/>
                </a:solidFill>
                <a:latin typeface="Arial"/>
                <a:cs typeface="Arial"/>
              </a:rPr>
              <a:t>Source: </a:t>
            </a:r>
            <a:r>
              <a:rPr sz="700" spc="-10" dirty="0">
                <a:solidFill>
                  <a:srgbClr val="A6A6A6"/>
                </a:solidFill>
                <a:latin typeface="Arial"/>
                <a:cs typeface="Arial"/>
              </a:rPr>
              <a:t>Intel</a:t>
            </a:r>
            <a:r>
              <a:rPr sz="700" spc="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A6A6A6"/>
                </a:solidFill>
                <a:latin typeface="Arial"/>
                <a:cs typeface="Arial"/>
              </a:rPr>
              <a:t>forecast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29</a:t>
            </a:fld>
            <a:endParaRPr spc="7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38563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AI </a:t>
            </a:r>
            <a:r>
              <a:rPr spc="125" dirty="0"/>
              <a:t>Is </a:t>
            </a:r>
            <a:r>
              <a:rPr spc="200" dirty="0"/>
              <a:t>The </a:t>
            </a:r>
            <a:r>
              <a:rPr spc="114" dirty="0"/>
              <a:t>New</a:t>
            </a:r>
            <a:r>
              <a:rPr spc="-310" dirty="0"/>
              <a:t> </a:t>
            </a:r>
            <a:r>
              <a:rPr spc="110" dirty="0"/>
              <a:t>Electricity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2976" y="1097660"/>
            <a:ext cx="3750310" cy="189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45" dirty="0">
                <a:solidFill>
                  <a:srgbClr val="153A6C"/>
                </a:solidFill>
                <a:latin typeface="Lucida Sans"/>
                <a:cs typeface="Lucida Sans"/>
              </a:rPr>
              <a:t>“About </a:t>
            </a:r>
            <a:r>
              <a:rPr sz="1800" i="1" spc="-70" dirty="0">
                <a:solidFill>
                  <a:srgbClr val="153A6C"/>
                </a:solidFill>
                <a:latin typeface="Lucida Sans"/>
                <a:cs typeface="Lucida Sans"/>
              </a:rPr>
              <a:t>100 </a:t>
            </a:r>
            <a:r>
              <a:rPr sz="1800" i="1" spc="-85" dirty="0">
                <a:solidFill>
                  <a:srgbClr val="153A6C"/>
                </a:solidFill>
                <a:latin typeface="Lucida Sans"/>
                <a:cs typeface="Lucida Sans"/>
              </a:rPr>
              <a:t>years </a:t>
            </a:r>
            <a:r>
              <a:rPr sz="1800" i="1" spc="-65" dirty="0">
                <a:solidFill>
                  <a:srgbClr val="153A6C"/>
                </a:solidFill>
                <a:latin typeface="Lucida Sans"/>
                <a:cs typeface="Lucida Sans"/>
              </a:rPr>
              <a:t>ago, </a:t>
            </a:r>
            <a:r>
              <a:rPr sz="1800" i="1" spc="-70" dirty="0">
                <a:solidFill>
                  <a:srgbClr val="153A6C"/>
                </a:solidFill>
                <a:latin typeface="Lucida Sans"/>
                <a:cs typeface="Lucida Sans"/>
              </a:rPr>
              <a:t>electricity  </a:t>
            </a:r>
            <a:r>
              <a:rPr sz="1800" i="1" spc="-90" dirty="0">
                <a:solidFill>
                  <a:srgbClr val="153A6C"/>
                </a:solidFill>
                <a:latin typeface="Lucida Sans"/>
                <a:cs typeface="Lucida Sans"/>
              </a:rPr>
              <a:t>transformed </a:t>
            </a:r>
            <a:r>
              <a:rPr sz="1800" i="1" spc="-80" dirty="0">
                <a:solidFill>
                  <a:srgbClr val="153A6C"/>
                </a:solidFill>
                <a:latin typeface="Lucida Sans"/>
                <a:cs typeface="Lucida Sans"/>
              </a:rPr>
              <a:t>every </a:t>
            </a:r>
            <a:r>
              <a:rPr sz="1800" i="1" spc="-110" dirty="0">
                <a:solidFill>
                  <a:srgbClr val="153A6C"/>
                </a:solidFill>
                <a:latin typeface="Lucida Sans"/>
                <a:cs typeface="Lucida Sans"/>
              </a:rPr>
              <a:t>major industry.</a:t>
            </a:r>
            <a:r>
              <a:rPr sz="1800" i="1" spc="-235" dirty="0">
                <a:solidFill>
                  <a:srgbClr val="153A6C"/>
                </a:solidFill>
                <a:latin typeface="Lucida Sans"/>
                <a:cs typeface="Lucida Sans"/>
              </a:rPr>
              <a:t> </a:t>
            </a:r>
            <a:r>
              <a:rPr sz="1800" i="1" spc="-70" dirty="0">
                <a:solidFill>
                  <a:srgbClr val="153A6C"/>
                </a:solidFill>
                <a:latin typeface="Lucida Sans"/>
                <a:cs typeface="Lucida Sans"/>
              </a:rPr>
              <a:t>AI  </a:t>
            </a:r>
            <a:r>
              <a:rPr sz="1800" i="1" spc="-65" dirty="0">
                <a:solidFill>
                  <a:srgbClr val="153A6C"/>
                </a:solidFill>
                <a:latin typeface="Lucida Sans"/>
                <a:cs typeface="Lucida Sans"/>
              </a:rPr>
              <a:t>has </a:t>
            </a:r>
            <a:r>
              <a:rPr sz="1800" i="1" spc="-50" dirty="0">
                <a:solidFill>
                  <a:srgbClr val="153A6C"/>
                </a:solidFill>
                <a:latin typeface="Lucida Sans"/>
                <a:cs typeface="Lucida Sans"/>
              </a:rPr>
              <a:t>advanced </a:t>
            </a:r>
            <a:r>
              <a:rPr sz="1800" i="1" spc="-25" dirty="0">
                <a:solidFill>
                  <a:srgbClr val="153A6C"/>
                </a:solidFill>
                <a:latin typeface="Lucida Sans"/>
                <a:cs typeface="Lucida Sans"/>
              </a:rPr>
              <a:t>to </a:t>
            </a:r>
            <a:r>
              <a:rPr sz="1800" i="1" spc="-50" dirty="0">
                <a:solidFill>
                  <a:srgbClr val="153A6C"/>
                </a:solidFill>
                <a:latin typeface="Lucida Sans"/>
                <a:cs typeface="Lucida Sans"/>
              </a:rPr>
              <a:t>the </a:t>
            </a:r>
            <a:r>
              <a:rPr sz="1800" i="1" spc="-55" dirty="0">
                <a:solidFill>
                  <a:srgbClr val="153A6C"/>
                </a:solidFill>
                <a:latin typeface="Lucida Sans"/>
                <a:cs typeface="Lucida Sans"/>
              </a:rPr>
              <a:t>point </a:t>
            </a:r>
            <a:r>
              <a:rPr sz="1800" i="1" spc="-90" dirty="0">
                <a:solidFill>
                  <a:srgbClr val="153A6C"/>
                </a:solidFill>
                <a:latin typeface="Lucida Sans"/>
                <a:cs typeface="Lucida Sans"/>
              </a:rPr>
              <a:t>where </a:t>
            </a:r>
            <a:r>
              <a:rPr sz="1800" i="1" spc="-75" dirty="0">
                <a:solidFill>
                  <a:srgbClr val="153A6C"/>
                </a:solidFill>
                <a:latin typeface="Lucida Sans"/>
                <a:cs typeface="Lucida Sans"/>
              </a:rPr>
              <a:t>it  </a:t>
            </a:r>
            <a:r>
              <a:rPr sz="1800" i="1" spc="-65" dirty="0">
                <a:solidFill>
                  <a:srgbClr val="153A6C"/>
                </a:solidFill>
                <a:latin typeface="Lucida Sans"/>
                <a:cs typeface="Lucida Sans"/>
              </a:rPr>
              <a:t>has </a:t>
            </a:r>
            <a:r>
              <a:rPr sz="1800" i="1" spc="-55" dirty="0">
                <a:solidFill>
                  <a:srgbClr val="153A6C"/>
                </a:solidFill>
                <a:latin typeface="Lucida Sans"/>
                <a:cs typeface="Lucida Sans"/>
              </a:rPr>
              <a:t>the </a:t>
            </a:r>
            <a:r>
              <a:rPr sz="1800" i="1" spc="-75" dirty="0">
                <a:solidFill>
                  <a:srgbClr val="153A6C"/>
                </a:solidFill>
                <a:latin typeface="Lucida Sans"/>
                <a:cs typeface="Lucida Sans"/>
              </a:rPr>
              <a:t>power </a:t>
            </a:r>
            <a:r>
              <a:rPr sz="1800" i="1" spc="-25" dirty="0">
                <a:solidFill>
                  <a:srgbClr val="153A6C"/>
                </a:solidFill>
                <a:latin typeface="Lucida Sans"/>
                <a:cs typeface="Lucida Sans"/>
              </a:rPr>
              <a:t>to </a:t>
            </a:r>
            <a:r>
              <a:rPr sz="1800" i="1" spc="-130" dirty="0">
                <a:solidFill>
                  <a:srgbClr val="153A6C"/>
                </a:solidFill>
                <a:latin typeface="Lucida Sans"/>
                <a:cs typeface="Lucida Sans"/>
              </a:rPr>
              <a:t>transform…every  </a:t>
            </a:r>
            <a:r>
              <a:rPr sz="1800" i="1" spc="-110" dirty="0">
                <a:solidFill>
                  <a:srgbClr val="153A6C"/>
                </a:solidFill>
                <a:latin typeface="Lucida Sans"/>
                <a:cs typeface="Lucida Sans"/>
              </a:rPr>
              <a:t>major </a:t>
            </a:r>
            <a:r>
              <a:rPr sz="1800" i="1" spc="-65" dirty="0">
                <a:solidFill>
                  <a:srgbClr val="153A6C"/>
                </a:solidFill>
                <a:latin typeface="Lucida Sans"/>
                <a:cs typeface="Lucida Sans"/>
              </a:rPr>
              <a:t>sector </a:t>
            </a:r>
            <a:r>
              <a:rPr sz="1800" i="1" spc="-85" dirty="0">
                <a:solidFill>
                  <a:srgbClr val="153A6C"/>
                </a:solidFill>
                <a:latin typeface="Lucida Sans"/>
                <a:cs typeface="Lucida Sans"/>
              </a:rPr>
              <a:t>in </a:t>
            </a:r>
            <a:r>
              <a:rPr sz="1800" i="1" spc="-65" dirty="0">
                <a:solidFill>
                  <a:srgbClr val="153A6C"/>
                </a:solidFill>
                <a:latin typeface="Lucida Sans"/>
                <a:cs typeface="Lucida Sans"/>
              </a:rPr>
              <a:t>coming</a:t>
            </a:r>
            <a:r>
              <a:rPr sz="1800" i="1" spc="-265" dirty="0">
                <a:solidFill>
                  <a:srgbClr val="153A6C"/>
                </a:solidFill>
                <a:latin typeface="Lucida Sans"/>
                <a:cs typeface="Lucida Sans"/>
              </a:rPr>
              <a:t> </a:t>
            </a:r>
            <a:r>
              <a:rPr sz="1800" i="1" spc="-85" dirty="0">
                <a:solidFill>
                  <a:srgbClr val="153A6C"/>
                </a:solidFill>
                <a:latin typeface="Lucida Sans"/>
                <a:cs typeface="Lucida Sans"/>
              </a:rPr>
              <a:t>years.”</a:t>
            </a:r>
            <a:endParaRPr sz="1800">
              <a:latin typeface="Lucida Sans"/>
              <a:cs typeface="Lucida Sans"/>
            </a:endParaRPr>
          </a:p>
          <a:p>
            <a:pPr marL="405130">
              <a:lnSpc>
                <a:spcPct val="100000"/>
              </a:lnSpc>
              <a:spcBef>
                <a:spcPts val="1770"/>
              </a:spcBef>
            </a:pPr>
            <a:r>
              <a:rPr sz="1800" i="1" spc="-65" dirty="0">
                <a:solidFill>
                  <a:srgbClr val="153A6C"/>
                </a:solidFill>
                <a:latin typeface="Lucida Sans"/>
                <a:cs typeface="Lucida Sans"/>
              </a:rPr>
              <a:t>-Andrew </a:t>
            </a:r>
            <a:r>
              <a:rPr sz="1800" i="1" spc="-110" dirty="0">
                <a:solidFill>
                  <a:srgbClr val="153A6C"/>
                </a:solidFill>
                <a:latin typeface="Lucida Sans"/>
                <a:cs typeface="Lucida Sans"/>
              </a:rPr>
              <a:t>Ng, </a:t>
            </a:r>
            <a:r>
              <a:rPr sz="1800" i="1" spc="-65" dirty="0">
                <a:solidFill>
                  <a:srgbClr val="153A6C"/>
                </a:solidFill>
                <a:latin typeface="Lucida Sans"/>
                <a:cs typeface="Lucida Sans"/>
              </a:rPr>
              <a:t>Stanford</a:t>
            </a:r>
            <a:r>
              <a:rPr sz="1800" i="1" spc="-215" dirty="0">
                <a:solidFill>
                  <a:srgbClr val="153A6C"/>
                </a:solidFill>
                <a:latin typeface="Lucida Sans"/>
                <a:cs typeface="Lucida Sans"/>
              </a:rPr>
              <a:t> </a:t>
            </a:r>
            <a:r>
              <a:rPr sz="1800" i="1" spc="-80" dirty="0">
                <a:solidFill>
                  <a:srgbClr val="153A6C"/>
                </a:solidFill>
                <a:latin typeface="Lucida Sans"/>
                <a:cs typeface="Lucida Sans"/>
              </a:rPr>
              <a:t>University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85404" y="3544823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1219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3144" y="3544823"/>
            <a:ext cx="2173605" cy="0"/>
          </a:xfrm>
          <a:custGeom>
            <a:avLst/>
            <a:gdLst/>
            <a:ahLst/>
            <a:cxnLst/>
            <a:rect l="l" t="t" r="r" b="b"/>
            <a:pathLst>
              <a:path w="2173604">
                <a:moveTo>
                  <a:pt x="0" y="0"/>
                </a:moveTo>
                <a:lnTo>
                  <a:pt x="2173224" y="0"/>
                </a:lnTo>
              </a:path>
            </a:pathLst>
          </a:custGeom>
          <a:ln w="1219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5404" y="3012948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1219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3144" y="3012948"/>
            <a:ext cx="2173605" cy="0"/>
          </a:xfrm>
          <a:custGeom>
            <a:avLst/>
            <a:gdLst/>
            <a:ahLst/>
            <a:cxnLst/>
            <a:rect l="l" t="t" r="r" b="b"/>
            <a:pathLst>
              <a:path w="2173604">
                <a:moveTo>
                  <a:pt x="0" y="0"/>
                </a:moveTo>
                <a:lnTo>
                  <a:pt x="2173224" y="0"/>
                </a:lnTo>
              </a:path>
            </a:pathLst>
          </a:custGeom>
          <a:ln w="1219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5404" y="2481072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1219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3144" y="2481072"/>
            <a:ext cx="2173605" cy="0"/>
          </a:xfrm>
          <a:custGeom>
            <a:avLst/>
            <a:gdLst/>
            <a:ahLst/>
            <a:cxnLst/>
            <a:rect l="l" t="t" r="r" b="b"/>
            <a:pathLst>
              <a:path w="2173604">
                <a:moveTo>
                  <a:pt x="0" y="0"/>
                </a:moveTo>
                <a:lnTo>
                  <a:pt x="2173224" y="0"/>
                </a:lnTo>
              </a:path>
            </a:pathLst>
          </a:custGeom>
          <a:ln w="1219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3144" y="1949195"/>
            <a:ext cx="3343910" cy="0"/>
          </a:xfrm>
          <a:custGeom>
            <a:avLst/>
            <a:gdLst/>
            <a:ahLst/>
            <a:cxnLst/>
            <a:rect l="l" t="t" r="r" b="b"/>
            <a:pathLst>
              <a:path w="3343909">
                <a:moveTo>
                  <a:pt x="0" y="0"/>
                </a:moveTo>
                <a:lnTo>
                  <a:pt x="3343655" y="0"/>
                </a:lnTo>
              </a:path>
            </a:pathLst>
          </a:custGeom>
          <a:ln w="1219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44540" y="3736847"/>
            <a:ext cx="669290" cy="340360"/>
          </a:xfrm>
          <a:custGeom>
            <a:avLst/>
            <a:gdLst/>
            <a:ahLst/>
            <a:cxnLst/>
            <a:rect l="l" t="t" r="r" b="b"/>
            <a:pathLst>
              <a:path w="669290" h="340360">
                <a:moveTo>
                  <a:pt x="0" y="339851"/>
                </a:moveTo>
                <a:lnTo>
                  <a:pt x="669036" y="339851"/>
                </a:lnTo>
                <a:lnTo>
                  <a:pt x="669036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44540" y="3736847"/>
            <a:ext cx="669290" cy="340360"/>
          </a:xfrm>
          <a:custGeom>
            <a:avLst/>
            <a:gdLst/>
            <a:ahLst/>
            <a:cxnLst/>
            <a:rect l="l" t="t" r="r" b="b"/>
            <a:pathLst>
              <a:path w="669290" h="340360">
                <a:moveTo>
                  <a:pt x="0" y="339851"/>
                </a:moveTo>
                <a:lnTo>
                  <a:pt x="669036" y="339851"/>
                </a:lnTo>
                <a:lnTo>
                  <a:pt x="669036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16368" y="2077211"/>
            <a:ext cx="669290" cy="1999614"/>
          </a:xfrm>
          <a:custGeom>
            <a:avLst/>
            <a:gdLst/>
            <a:ahLst/>
            <a:cxnLst/>
            <a:rect l="l" t="t" r="r" b="b"/>
            <a:pathLst>
              <a:path w="669290" h="1999614">
                <a:moveTo>
                  <a:pt x="0" y="1999488"/>
                </a:moveTo>
                <a:lnTo>
                  <a:pt x="669035" y="1999488"/>
                </a:lnTo>
                <a:lnTo>
                  <a:pt x="669035" y="0"/>
                </a:lnTo>
                <a:lnTo>
                  <a:pt x="0" y="0"/>
                </a:lnTo>
                <a:lnTo>
                  <a:pt x="0" y="1999488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16368" y="2077211"/>
            <a:ext cx="669290" cy="1999614"/>
          </a:xfrm>
          <a:custGeom>
            <a:avLst/>
            <a:gdLst/>
            <a:ahLst/>
            <a:cxnLst/>
            <a:rect l="l" t="t" r="r" b="b"/>
            <a:pathLst>
              <a:path w="669290" h="1999614">
                <a:moveTo>
                  <a:pt x="0" y="1999488"/>
                </a:moveTo>
                <a:lnTo>
                  <a:pt x="669035" y="1999488"/>
                </a:lnTo>
                <a:lnTo>
                  <a:pt x="669035" y="0"/>
                </a:lnTo>
                <a:lnTo>
                  <a:pt x="0" y="0"/>
                </a:lnTo>
                <a:lnTo>
                  <a:pt x="0" y="1999488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43144" y="1949195"/>
            <a:ext cx="0" cy="2127885"/>
          </a:xfrm>
          <a:custGeom>
            <a:avLst/>
            <a:gdLst/>
            <a:ahLst/>
            <a:cxnLst/>
            <a:rect l="l" t="t" r="r" b="b"/>
            <a:pathLst>
              <a:path h="2127885">
                <a:moveTo>
                  <a:pt x="0" y="2127504"/>
                </a:moveTo>
                <a:lnTo>
                  <a:pt x="0" y="0"/>
                </a:lnTo>
              </a:path>
            </a:pathLst>
          </a:custGeom>
          <a:ln w="1219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6944" y="40767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19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66944" y="354482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19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66944" y="301294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19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66944" y="248107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19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66944" y="194919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19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3144" y="4076700"/>
            <a:ext cx="3343910" cy="0"/>
          </a:xfrm>
          <a:custGeom>
            <a:avLst/>
            <a:gdLst/>
            <a:ahLst/>
            <a:cxnLst/>
            <a:rect l="l" t="t" r="r" b="b"/>
            <a:pathLst>
              <a:path w="3343909">
                <a:moveTo>
                  <a:pt x="0" y="0"/>
                </a:moveTo>
                <a:lnTo>
                  <a:pt x="3343655" y="0"/>
                </a:lnTo>
              </a:path>
            </a:pathLst>
          </a:custGeom>
          <a:ln w="1219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43144" y="40767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219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14971" y="40767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219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86800" y="40767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219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36033" y="1772157"/>
            <a:ext cx="297815" cy="242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solidFill>
                  <a:srgbClr val="003961"/>
                </a:solidFill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1800" spc="155" dirty="0">
                <a:solidFill>
                  <a:srgbClr val="003961"/>
                </a:solidFill>
                <a:latin typeface="Calibri"/>
                <a:cs typeface="Calibri"/>
              </a:rPr>
              <a:t>38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1800" spc="155" dirty="0">
                <a:solidFill>
                  <a:srgbClr val="003961"/>
                </a:solidFill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1800" spc="150" dirty="0">
                <a:solidFill>
                  <a:srgbClr val="003961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  <a:p>
            <a:pPr marL="148590">
              <a:lnSpc>
                <a:spcPct val="100000"/>
              </a:lnSpc>
              <a:spcBef>
                <a:spcPts val="2030"/>
              </a:spcBef>
            </a:pPr>
            <a:r>
              <a:rPr sz="1800" spc="155" dirty="0">
                <a:solidFill>
                  <a:srgbClr val="003961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16543" y="4875888"/>
            <a:ext cx="116205" cy="16383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95594" y="4215180"/>
            <a:ext cx="568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0" dirty="0">
                <a:solidFill>
                  <a:srgbClr val="003961"/>
                </a:solidFill>
                <a:latin typeface="Calibri"/>
                <a:cs typeface="Calibri"/>
              </a:rPr>
              <a:t>2016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67930" y="4215180"/>
            <a:ext cx="568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0" dirty="0">
                <a:solidFill>
                  <a:srgbClr val="003961"/>
                </a:solidFill>
                <a:latin typeface="Calibri"/>
                <a:cs typeface="Calibri"/>
              </a:rPr>
              <a:t>2020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88229" y="1081785"/>
            <a:ext cx="37325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sz="1800" i="1" spc="-55" dirty="0">
                <a:solidFill>
                  <a:srgbClr val="003961"/>
                </a:solidFill>
                <a:latin typeface="Lucida Sans"/>
                <a:cs typeface="Lucida Sans"/>
              </a:rPr>
              <a:t>Projected </a:t>
            </a:r>
            <a:r>
              <a:rPr sz="1800" i="1" spc="-50" dirty="0">
                <a:solidFill>
                  <a:srgbClr val="003961"/>
                </a:solidFill>
                <a:latin typeface="Lucida Sans"/>
                <a:cs typeface="Lucida Sans"/>
              </a:rPr>
              <a:t>Revenue </a:t>
            </a:r>
            <a:r>
              <a:rPr sz="1800" i="1" spc="-85" dirty="0">
                <a:solidFill>
                  <a:srgbClr val="003961"/>
                </a:solidFill>
                <a:latin typeface="Lucida Sans"/>
                <a:cs typeface="Lucida Sans"/>
              </a:rPr>
              <a:t>(in </a:t>
            </a:r>
            <a:r>
              <a:rPr sz="1800" i="1" spc="-50" dirty="0">
                <a:solidFill>
                  <a:srgbClr val="003961"/>
                </a:solidFill>
                <a:latin typeface="Lucida Sans"/>
                <a:cs typeface="Lucida Sans"/>
              </a:rPr>
              <a:t>billions </a:t>
            </a:r>
            <a:r>
              <a:rPr sz="1800" i="1" spc="-40" dirty="0">
                <a:solidFill>
                  <a:srgbClr val="003961"/>
                </a:solidFill>
                <a:latin typeface="Lucida Sans"/>
                <a:cs typeface="Lucida Sans"/>
              </a:rPr>
              <a:t>USD)  </a:t>
            </a:r>
            <a:r>
              <a:rPr sz="1800" i="1" spc="-60" dirty="0">
                <a:solidFill>
                  <a:srgbClr val="003961"/>
                </a:solidFill>
                <a:latin typeface="Lucida Sans"/>
                <a:cs typeface="Lucida Sans"/>
              </a:rPr>
              <a:t>Generated </a:t>
            </a:r>
            <a:r>
              <a:rPr sz="1800" i="1" spc="-114" dirty="0">
                <a:solidFill>
                  <a:srgbClr val="003961"/>
                </a:solidFill>
                <a:latin typeface="Lucida Sans"/>
                <a:cs typeface="Lucida Sans"/>
              </a:rPr>
              <a:t>from </a:t>
            </a:r>
            <a:r>
              <a:rPr sz="1800" i="1" spc="-110" dirty="0">
                <a:solidFill>
                  <a:srgbClr val="003961"/>
                </a:solidFill>
                <a:latin typeface="Lucida Sans"/>
                <a:cs typeface="Lucida Sans"/>
              </a:rPr>
              <a:t>AI, </a:t>
            </a:r>
            <a:r>
              <a:rPr sz="1800" i="1" spc="-50" dirty="0">
                <a:solidFill>
                  <a:srgbClr val="003961"/>
                </a:solidFill>
                <a:latin typeface="Lucida Sans"/>
                <a:cs typeface="Lucida Sans"/>
              </a:rPr>
              <a:t>2016-2020</a:t>
            </a:r>
            <a:r>
              <a:rPr sz="1800" i="1" spc="-215" dirty="0">
                <a:solidFill>
                  <a:srgbClr val="003961"/>
                </a:solidFill>
                <a:latin typeface="Lucida Sans"/>
                <a:cs typeface="Lucida Sans"/>
              </a:rPr>
              <a:t> </a:t>
            </a:r>
            <a:r>
              <a:rPr sz="1800" i="1" spc="-85" dirty="0">
                <a:solidFill>
                  <a:srgbClr val="003961"/>
                </a:solidFill>
                <a:latin typeface="Lucida Sans"/>
                <a:cs typeface="Lucida Sans"/>
              </a:rPr>
              <a:t>(IDC)</a:t>
            </a:r>
            <a:endParaRPr sz="1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61564" y="1392936"/>
          <a:ext cx="6052185" cy="2865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754">
                <a:tc>
                  <a:txBody>
                    <a:bodyPr/>
                    <a:lstStyle/>
                    <a:p>
                      <a:pPr marL="363220">
                        <a:lnSpc>
                          <a:spcPts val="2870"/>
                        </a:lnSpc>
                      </a:pPr>
                      <a:r>
                        <a:rPr sz="2400" b="1" spc="145" dirty="0">
                          <a:solidFill>
                            <a:srgbClr val="00ADEE"/>
                          </a:solidFill>
                          <a:latin typeface="Calibri"/>
                          <a:cs typeface="Calibri"/>
                        </a:rPr>
                        <a:t>Finance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ts val="2870"/>
                        </a:lnSpc>
                      </a:pPr>
                      <a:r>
                        <a:rPr sz="2400" b="1" spc="160" dirty="0">
                          <a:solidFill>
                            <a:srgbClr val="00ADEE"/>
                          </a:solidFill>
                          <a:latin typeface="Calibri"/>
                          <a:cs typeface="Calibri"/>
                        </a:rPr>
                        <a:t>Energy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772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8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Algorithmic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29209" algn="ctr">
                        <a:lnSpc>
                          <a:spcPct val="100000"/>
                        </a:lnSpc>
                      </a:pPr>
                      <a:r>
                        <a:rPr sz="1800" spc="10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Trading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29209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1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Fraud</a:t>
                      </a:r>
                      <a:r>
                        <a:rPr sz="1800" spc="-1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7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Detection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2984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spc="9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Research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62280" marR="49339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Perso</a:t>
                      </a:r>
                      <a:r>
                        <a:rPr sz="1800" spc="-1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al  </a:t>
                      </a:r>
                      <a:r>
                        <a:rPr sz="1800" spc="9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Finance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2794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1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800" spc="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Mitigation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9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Oil </a:t>
                      </a:r>
                      <a:r>
                        <a:rPr sz="1800" spc="-3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5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9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Gas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sz="1800" spc="8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Exploration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1190" marR="61976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Smart  </a:t>
                      </a:r>
                      <a:r>
                        <a:rPr sz="1800" spc="7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Grid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41935" marR="231140" indent="-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spc="8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Operational  </a:t>
                      </a:r>
                      <a:r>
                        <a:rPr sz="1800" spc="-1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mpr</a:t>
                      </a:r>
                      <a:r>
                        <a:rPr sz="1800" spc="-1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vement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9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Conservation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55676" y="880872"/>
            <a:ext cx="2404872" cy="3738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8491" y="876300"/>
            <a:ext cx="2404871" cy="3741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393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5" dirty="0"/>
              <a:t>Transformative</a:t>
            </a:r>
            <a:r>
              <a:rPr spc="-15" dirty="0"/>
              <a:t> </a:t>
            </a:r>
            <a:r>
              <a:rPr spc="180" dirty="0"/>
              <a:t>Changes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19693" y="4603363"/>
            <a:ext cx="86423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A6A6A6"/>
                </a:solidFill>
                <a:latin typeface="Arial"/>
                <a:cs typeface="Arial"/>
              </a:rPr>
              <a:t>Source: </a:t>
            </a:r>
            <a:r>
              <a:rPr sz="700" spc="-10" dirty="0">
                <a:solidFill>
                  <a:srgbClr val="A6A6A6"/>
                </a:solidFill>
                <a:latin typeface="Arial"/>
                <a:cs typeface="Arial"/>
              </a:rPr>
              <a:t>Intel</a:t>
            </a:r>
            <a:r>
              <a:rPr sz="700" spc="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A6A6A6"/>
                </a:solidFill>
                <a:latin typeface="Arial"/>
                <a:cs typeface="Arial"/>
              </a:rPr>
              <a:t>forecast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30</a:t>
            </a:fld>
            <a:endParaRPr spc="7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61564" y="1392936"/>
          <a:ext cx="6052185" cy="3140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754">
                <a:tc>
                  <a:txBody>
                    <a:bodyPr/>
                    <a:lstStyle/>
                    <a:p>
                      <a:pPr marL="31115">
                        <a:lnSpc>
                          <a:spcPts val="2870"/>
                        </a:lnSpc>
                      </a:pPr>
                      <a:r>
                        <a:rPr sz="2400" b="1" spc="135" dirty="0">
                          <a:solidFill>
                            <a:srgbClr val="00ADEE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2870"/>
                        </a:lnSpc>
                      </a:pPr>
                      <a:r>
                        <a:rPr sz="2400" b="1" spc="145" dirty="0">
                          <a:solidFill>
                            <a:srgbClr val="00ADEE"/>
                          </a:solidFill>
                          <a:latin typeface="Calibri"/>
                          <a:cs typeface="Calibri"/>
                        </a:rPr>
                        <a:t>Transport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091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9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Defense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14350" marR="544830" indent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7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Data  </a:t>
                      </a:r>
                      <a:r>
                        <a:rPr sz="1800" spc="-1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nsi</a:t>
                      </a:r>
                      <a:r>
                        <a:rPr sz="1800" spc="-1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1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870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spc="9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Safety</a:t>
                      </a:r>
                      <a:r>
                        <a:rPr sz="1800" spc="-4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95934">
                        <a:lnSpc>
                          <a:spcPct val="100000"/>
                        </a:lnSpc>
                      </a:pPr>
                      <a:r>
                        <a:rPr sz="1800" spc="9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02284" indent="-233679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1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Engagement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3095" marR="530860" indent="-13144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Smarter  </a:t>
                      </a:r>
                      <a:r>
                        <a:rPr sz="1800" spc="7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Cities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Autonomous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spc="10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Cars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62585" marR="35433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Aut</a:t>
                      </a:r>
                      <a:r>
                        <a:rPr sz="1800" spc="-1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mated  </a:t>
                      </a:r>
                      <a:r>
                        <a:rPr sz="1800" spc="11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Trucking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96240" marR="386715" algn="ctr">
                        <a:lnSpc>
                          <a:spcPct val="1322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Aer</a:t>
                      </a:r>
                      <a:r>
                        <a:rPr sz="1800" spc="-1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space  </a:t>
                      </a:r>
                      <a:r>
                        <a:rPr sz="1800" spc="114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Shipping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10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Search </a:t>
                      </a:r>
                      <a:r>
                        <a:rPr sz="1800" spc="-4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6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Rescue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55676" y="876300"/>
            <a:ext cx="2404872" cy="3739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6967" y="880872"/>
            <a:ext cx="2406395" cy="3742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393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5" dirty="0"/>
              <a:t>Transformative</a:t>
            </a:r>
            <a:r>
              <a:rPr spc="-15" dirty="0"/>
              <a:t> </a:t>
            </a:r>
            <a:r>
              <a:rPr spc="180" dirty="0"/>
              <a:t>Changes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19693" y="4603363"/>
            <a:ext cx="86423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A6A6A6"/>
                </a:solidFill>
                <a:latin typeface="Arial"/>
                <a:cs typeface="Arial"/>
              </a:rPr>
              <a:t>Source: </a:t>
            </a:r>
            <a:r>
              <a:rPr sz="700" spc="-10" dirty="0">
                <a:solidFill>
                  <a:srgbClr val="A6A6A6"/>
                </a:solidFill>
                <a:latin typeface="Arial"/>
                <a:cs typeface="Arial"/>
              </a:rPr>
              <a:t>Intel</a:t>
            </a:r>
            <a:r>
              <a:rPr sz="700" spc="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A6A6A6"/>
                </a:solidFill>
                <a:latin typeface="Arial"/>
                <a:cs typeface="Arial"/>
              </a:rPr>
              <a:t>forecast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31</a:t>
            </a:fld>
            <a:endParaRPr spc="7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882396"/>
            <a:ext cx="2406396" cy="3741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1564" y="1891690"/>
            <a:ext cx="1831848" cy="2455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61564" y="1392936"/>
          <a:ext cx="6014085" cy="2953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754">
                <a:tc>
                  <a:txBody>
                    <a:bodyPr/>
                    <a:lstStyle/>
                    <a:p>
                      <a:pPr marL="506730">
                        <a:lnSpc>
                          <a:spcPts val="2870"/>
                        </a:lnSpc>
                      </a:pPr>
                      <a:r>
                        <a:rPr sz="2400" b="1" spc="125" dirty="0">
                          <a:solidFill>
                            <a:srgbClr val="00ADEE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164"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8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Advertising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98780" marR="426720" algn="ctr">
                        <a:lnSpc>
                          <a:spcPts val="287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spc="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cation  </a:t>
                      </a:r>
                      <a:r>
                        <a:rPr sz="1800" spc="9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Gaming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2984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9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1800" spc="3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304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114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2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3048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80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Telco/Media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2794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spc="114" dirty="0">
                          <a:solidFill>
                            <a:srgbClr val="4A3D04"/>
                          </a:solidFill>
                          <a:latin typeface="Calibri"/>
                          <a:cs typeface="Calibri"/>
                        </a:rPr>
                        <a:t>Sports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219693" y="4603363"/>
            <a:ext cx="86423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A6A6A6"/>
                </a:solidFill>
                <a:latin typeface="Arial"/>
                <a:cs typeface="Arial"/>
              </a:rPr>
              <a:t>Source: </a:t>
            </a:r>
            <a:r>
              <a:rPr sz="700" spc="-10" dirty="0">
                <a:solidFill>
                  <a:srgbClr val="A6A6A6"/>
                </a:solidFill>
                <a:latin typeface="Arial"/>
                <a:cs typeface="Arial"/>
              </a:rPr>
              <a:t>Intel</a:t>
            </a:r>
            <a:r>
              <a:rPr sz="700" spc="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A6A6A6"/>
                </a:solidFill>
                <a:latin typeface="Arial"/>
                <a:cs typeface="Arial"/>
              </a:rPr>
              <a:t>forecast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32</a:t>
            </a:fld>
            <a:endParaRPr spc="70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393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5" dirty="0"/>
              <a:t>Transformative</a:t>
            </a:r>
            <a:r>
              <a:rPr spc="-15" dirty="0"/>
              <a:t> </a:t>
            </a:r>
            <a:r>
              <a:rPr spc="180" dirty="0"/>
              <a:t>Changes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104" y="382524"/>
            <a:ext cx="1248156" cy="83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375" y="2828670"/>
            <a:ext cx="2929255" cy="586740"/>
          </a:xfrm>
          <a:custGeom>
            <a:avLst/>
            <a:gdLst/>
            <a:ahLst/>
            <a:cxnLst/>
            <a:rect l="l" t="t" r="r" b="b"/>
            <a:pathLst>
              <a:path w="2929254" h="586739">
                <a:moveTo>
                  <a:pt x="187515" y="8255"/>
                </a:moveTo>
                <a:lnTo>
                  <a:pt x="87566" y="8255"/>
                </a:lnTo>
                <a:lnTo>
                  <a:pt x="0" y="578231"/>
                </a:lnTo>
                <a:lnTo>
                  <a:pt x="83439" y="578231"/>
                </a:lnTo>
                <a:lnTo>
                  <a:pt x="99949" y="441071"/>
                </a:lnTo>
                <a:lnTo>
                  <a:pt x="255880" y="441071"/>
                </a:lnTo>
                <a:lnTo>
                  <a:pt x="244005" y="365887"/>
                </a:lnTo>
                <a:lnTo>
                  <a:pt x="109867" y="365887"/>
                </a:lnTo>
                <a:lnTo>
                  <a:pt x="137121" y="136271"/>
                </a:lnTo>
                <a:lnTo>
                  <a:pt x="207736" y="136271"/>
                </a:lnTo>
                <a:lnTo>
                  <a:pt x="187515" y="8255"/>
                </a:lnTo>
                <a:close/>
              </a:path>
              <a:path w="2929254" h="586739">
                <a:moveTo>
                  <a:pt x="255880" y="441071"/>
                </a:moveTo>
                <a:lnTo>
                  <a:pt x="174294" y="441071"/>
                </a:lnTo>
                <a:lnTo>
                  <a:pt x="192468" y="578231"/>
                </a:lnTo>
                <a:lnTo>
                  <a:pt x="277545" y="578231"/>
                </a:lnTo>
                <a:lnTo>
                  <a:pt x="255880" y="441071"/>
                </a:lnTo>
                <a:close/>
              </a:path>
              <a:path w="2929254" h="586739">
                <a:moveTo>
                  <a:pt x="207736" y="136271"/>
                </a:moveTo>
                <a:lnTo>
                  <a:pt x="137121" y="136271"/>
                </a:lnTo>
                <a:lnTo>
                  <a:pt x="165201" y="365887"/>
                </a:lnTo>
                <a:lnTo>
                  <a:pt x="244005" y="365887"/>
                </a:lnTo>
                <a:lnTo>
                  <a:pt x="207736" y="136271"/>
                </a:lnTo>
                <a:close/>
              </a:path>
              <a:path w="2929254" h="586739">
                <a:moveTo>
                  <a:pt x="408393" y="8255"/>
                </a:moveTo>
                <a:lnTo>
                  <a:pt x="300189" y="8255"/>
                </a:lnTo>
                <a:lnTo>
                  <a:pt x="300189" y="578231"/>
                </a:lnTo>
                <a:lnTo>
                  <a:pt x="383616" y="578231"/>
                </a:lnTo>
                <a:lnTo>
                  <a:pt x="383616" y="370840"/>
                </a:lnTo>
                <a:lnTo>
                  <a:pt x="408393" y="370840"/>
                </a:lnTo>
                <a:lnTo>
                  <a:pt x="467040" y="362823"/>
                </a:lnTo>
                <a:lnTo>
                  <a:pt x="505866" y="338709"/>
                </a:lnTo>
                <a:lnTo>
                  <a:pt x="527543" y="295909"/>
                </a:lnTo>
                <a:lnTo>
                  <a:pt x="528038" y="293243"/>
                </a:lnTo>
                <a:lnTo>
                  <a:pt x="383616" y="293243"/>
                </a:lnTo>
                <a:lnTo>
                  <a:pt x="383616" y="85852"/>
                </a:lnTo>
                <a:lnTo>
                  <a:pt x="528031" y="85852"/>
                </a:lnTo>
                <a:lnTo>
                  <a:pt x="527543" y="83216"/>
                </a:lnTo>
                <a:lnTo>
                  <a:pt x="505866" y="40512"/>
                </a:lnTo>
                <a:lnTo>
                  <a:pt x="467040" y="16335"/>
                </a:lnTo>
                <a:lnTo>
                  <a:pt x="440195" y="10277"/>
                </a:lnTo>
                <a:lnTo>
                  <a:pt x="408393" y="8255"/>
                </a:lnTo>
                <a:close/>
              </a:path>
              <a:path w="2929254" h="586739">
                <a:moveTo>
                  <a:pt x="528031" y="85852"/>
                </a:moveTo>
                <a:lnTo>
                  <a:pt x="400964" y="85852"/>
                </a:lnTo>
                <a:lnTo>
                  <a:pt x="414227" y="86709"/>
                </a:lnTo>
                <a:lnTo>
                  <a:pt x="425119" y="89281"/>
                </a:lnTo>
                <a:lnTo>
                  <a:pt x="449075" y="133679"/>
                </a:lnTo>
                <a:lnTo>
                  <a:pt x="449694" y="151130"/>
                </a:lnTo>
                <a:lnTo>
                  <a:pt x="449694" y="227965"/>
                </a:lnTo>
                <a:lnTo>
                  <a:pt x="444122" y="271273"/>
                </a:lnTo>
                <a:lnTo>
                  <a:pt x="400964" y="293243"/>
                </a:lnTo>
                <a:lnTo>
                  <a:pt x="528038" y="293243"/>
                </a:lnTo>
                <a:lnTo>
                  <a:pt x="532964" y="266664"/>
                </a:lnTo>
                <a:lnTo>
                  <a:pt x="534771" y="232156"/>
                </a:lnTo>
                <a:lnTo>
                  <a:pt x="534771" y="147066"/>
                </a:lnTo>
                <a:lnTo>
                  <a:pt x="532964" y="112486"/>
                </a:lnTo>
                <a:lnTo>
                  <a:pt x="528031" y="85852"/>
                </a:lnTo>
                <a:close/>
              </a:path>
              <a:path w="2929254" h="586739">
                <a:moveTo>
                  <a:pt x="681189" y="8255"/>
                </a:moveTo>
                <a:lnTo>
                  <a:pt x="572985" y="8255"/>
                </a:lnTo>
                <a:lnTo>
                  <a:pt x="572985" y="578231"/>
                </a:lnTo>
                <a:lnTo>
                  <a:pt x="656412" y="578231"/>
                </a:lnTo>
                <a:lnTo>
                  <a:pt x="656412" y="370840"/>
                </a:lnTo>
                <a:lnTo>
                  <a:pt x="681189" y="370840"/>
                </a:lnTo>
                <a:lnTo>
                  <a:pt x="739836" y="362823"/>
                </a:lnTo>
                <a:lnTo>
                  <a:pt x="778662" y="338709"/>
                </a:lnTo>
                <a:lnTo>
                  <a:pt x="800339" y="295909"/>
                </a:lnTo>
                <a:lnTo>
                  <a:pt x="800834" y="293243"/>
                </a:lnTo>
                <a:lnTo>
                  <a:pt x="656412" y="293243"/>
                </a:lnTo>
                <a:lnTo>
                  <a:pt x="656412" y="85852"/>
                </a:lnTo>
                <a:lnTo>
                  <a:pt x="800827" y="85852"/>
                </a:lnTo>
                <a:lnTo>
                  <a:pt x="800339" y="83216"/>
                </a:lnTo>
                <a:lnTo>
                  <a:pt x="778662" y="40512"/>
                </a:lnTo>
                <a:lnTo>
                  <a:pt x="739836" y="16335"/>
                </a:lnTo>
                <a:lnTo>
                  <a:pt x="712991" y="10277"/>
                </a:lnTo>
                <a:lnTo>
                  <a:pt x="681189" y="8255"/>
                </a:lnTo>
                <a:close/>
              </a:path>
              <a:path w="2929254" h="586739">
                <a:moveTo>
                  <a:pt x="800827" y="85852"/>
                </a:moveTo>
                <a:lnTo>
                  <a:pt x="673760" y="85852"/>
                </a:lnTo>
                <a:lnTo>
                  <a:pt x="687023" y="86709"/>
                </a:lnTo>
                <a:lnTo>
                  <a:pt x="697915" y="89281"/>
                </a:lnTo>
                <a:lnTo>
                  <a:pt x="721871" y="133679"/>
                </a:lnTo>
                <a:lnTo>
                  <a:pt x="722490" y="151130"/>
                </a:lnTo>
                <a:lnTo>
                  <a:pt x="722490" y="227965"/>
                </a:lnTo>
                <a:lnTo>
                  <a:pt x="716918" y="271273"/>
                </a:lnTo>
                <a:lnTo>
                  <a:pt x="673760" y="293243"/>
                </a:lnTo>
                <a:lnTo>
                  <a:pt x="800834" y="293243"/>
                </a:lnTo>
                <a:lnTo>
                  <a:pt x="805760" y="266664"/>
                </a:lnTo>
                <a:lnTo>
                  <a:pt x="807567" y="232156"/>
                </a:lnTo>
                <a:lnTo>
                  <a:pt x="807567" y="147066"/>
                </a:lnTo>
                <a:lnTo>
                  <a:pt x="805760" y="112486"/>
                </a:lnTo>
                <a:lnTo>
                  <a:pt x="800827" y="85852"/>
                </a:lnTo>
                <a:close/>
              </a:path>
              <a:path w="2929254" h="586739">
                <a:moveTo>
                  <a:pt x="930859" y="8255"/>
                </a:moveTo>
                <a:lnTo>
                  <a:pt x="845769" y="8255"/>
                </a:lnTo>
                <a:lnTo>
                  <a:pt x="845769" y="578231"/>
                </a:lnTo>
                <a:lnTo>
                  <a:pt x="1037412" y="578231"/>
                </a:lnTo>
                <a:lnTo>
                  <a:pt x="1037412" y="498856"/>
                </a:lnTo>
                <a:lnTo>
                  <a:pt x="930859" y="498856"/>
                </a:lnTo>
                <a:lnTo>
                  <a:pt x="930859" y="8255"/>
                </a:lnTo>
                <a:close/>
              </a:path>
              <a:path w="2929254" h="586739">
                <a:moveTo>
                  <a:pt x="1156411" y="8255"/>
                </a:moveTo>
                <a:lnTo>
                  <a:pt x="1071321" y="8255"/>
                </a:lnTo>
                <a:lnTo>
                  <a:pt x="1071321" y="578231"/>
                </a:lnTo>
                <a:lnTo>
                  <a:pt x="1156411" y="578231"/>
                </a:lnTo>
                <a:lnTo>
                  <a:pt x="1156411" y="8255"/>
                </a:lnTo>
                <a:close/>
              </a:path>
              <a:path w="2929254" h="586739">
                <a:moveTo>
                  <a:pt x="1325067" y="0"/>
                </a:moveTo>
                <a:lnTo>
                  <a:pt x="1318463" y="0"/>
                </a:lnTo>
                <a:lnTo>
                  <a:pt x="1289320" y="2216"/>
                </a:lnTo>
                <a:lnTo>
                  <a:pt x="1244275" y="19984"/>
                </a:lnTo>
                <a:lnTo>
                  <a:pt x="1216511" y="56276"/>
                </a:lnTo>
                <a:lnTo>
                  <a:pt x="1202934" y="115712"/>
                </a:lnTo>
                <a:lnTo>
                  <a:pt x="1201242" y="154431"/>
                </a:lnTo>
                <a:lnTo>
                  <a:pt x="1201242" y="432054"/>
                </a:lnTo>
                <a:lnTo>
                  <a:pt x="1208116" y="501856"/>
                </a:lnTo>
                <a:lnTo>
                  <a:pt x="1228801" y="549656"/>
                </a:lnTo>
                <a:lnTo>
                  <a:pt x="1264710" y="577262"/>
                </a:lnTo>
                <a:lnTo>
                  <a:pt x="1316812" y="586486"/>
                </a:lnTo>
                <a:lnTo>
                  <a:pt x="1325067" y="586486"/>
                </a:lnTo>
                <a:lnTo>
                  <a:pt x="1374882" y="577373"/>
                </a:lnTo>
                <a:lnTo>
                  <a:pt x="1408506" y="550164"/>
                </a:lnTo>
                <a:lnTo>
                  <a:pt x="1426808" y="505460"/>
                </a:lnTo>
                <a:lnTo>
                  <a:pt x="1319352" y="505460"/>
                </a:lnTo>
                <a:lnTo>
                  <a:pt x="1310946" y="504386"/>
                </a:lnTo>
                <a:lnTo>
                  <a:pt x="1289554" y="463407"/>
                </a:lnTo>
                <a:lnTo>
                  <a:pt x="1287856" y="423672"/>
                </a:lnTo>
                <a:lnTo>
                  <a:pt x="1287856" y="162687"/>
                </a:lnTo>
                <a:lnTo>
                  <a:pt x="1289554" y="122586"/>
                </a:lnTo>
                <a:lnTo>
                  <a:pt x="1304207" y="85169"/>
                </a:lnTo>
                <a:lnTo>
                  <a:pt x="1320114" y="80899"/>
                </a:lnTo>
                <a:lnTo>
                  <a:pt x="1428267" y="80899"/>
                </a:lnTo>
                <a:lnTo>
                  <a:pt x="1420991" y="55723"/>
                </a:lnTo>
                <a:lnTo>
                  <a:pt x="1410157" y="35052"/>
                </a:lnTo>
                <a:lnTo>
                  <a:pt x="1395558" y="19716"/>
                </a:lnTo>
                <a:lnTo>
                  <a:pt x="1376518" y="8763"/>
                </a:lnTo>
                <a:lnTo>
                  <a:pt x="1353025" y="2190"/>
                </a:lnTo>
                <a:lnTo>
                  <a:pt x="1325067" y="0"/>
                </a:lnTo>
                <a:close/>
              </a:path>
              <a:path w="2929254" h="586739">
                <a:moveTo>
                  <a:pt x="1434160" y="377444"/>
                </a:moveTo>
                <a:lnTo>
                  <a:pt x="1354023" y="377444"/>
                </a:lnTo>
                <a:lnTo>
                  <a:pt x="1354023" y="423672"/>
                </a:lnTo>
                <a:lnTo>
                  <a:pt x="1353598" y="445414"/>
                </a:lnTo>
                <a:lnTo>
                  <a:pt x="1347419" y="488188"/>
                </a:lnTo>
                <a:lnTo>
                  <a:pt x="1322654" y="505460"/>
                </a:lnTo>
                <a:lnTo>
                  <a:pt x="1426808" y="505460"/>
                </a:lnTo>
                <a:lnTo>
                  <a:pt x="1427714" y="502443"/>
                </a:lnTo>
                <a:lnTo>
                  <a:pt x="1432544" y="470082"/>
                </a:lnTo>
                <a:lnTo>
                  <a:pt x="1434160" y="432054"/>
                </a:lnTo>
                <a:lnTo>
                  <a:pt x="1434160" y="377444"/>
                </a:lnTo>
                <a:close/>
              </a:path>
              <a:path w="2929254" h="586739">
                <a:moveTo>
                  <a:pt x="1428267" y="80899"/>
                </a:moveTo>
                <a:lnTo>
                  <a:pt x="1331163" y="80899"/>
                </a:lnTo>
                <a:lnTo>
                  <a:pt x="1337386" y="83058"/>
                </a:lnTo>
                <a:lnTo>
                  <a:pt x="1341958" y="87122"/>
                </a:lnTo>
                <a:lnTo>
                  <a:pt x="1354102" y="132365"/>
                </a:lnTo>
                <a:lnTo>
                  <a:pt x="1354785" y="198247"/>
                </a:lnTo>
                <a:lnTo>
                  <a:pt x="1434922" y="198247"/>
                </a:lnTo>
                <a:lnTo>
                  <a:pt x="1434922" y="154431"/>
                </a:lnTo>
                <a:lnTo>
                  <a:pt x="1433374" y="115401"/>
                </a:lnTo>
                <a:lnTo>
                  <a:pt x="1428730" y="82502"/>
                </a:lnTo>
                <a:lnTo>
                  <a:pt x="1428267" y="80899"/>
                </a:lnTo>
                <a:close/>
              </a:path>
              <a:path w="2929254" h="586739">
                <a:moveTo>
                  <a:pt x="1629232" y="8255"/>
                </a:moveTo>
                <a:lnTo>
                  <a:pt x="1529283" y="8255"/>
                </a:lnTo>
                <a:lnTo>
                  <a:pt x="1441653" y="578231"/>
                </a:lnTo>
                <a:lnTo>
                  <a:pt x="1525092" y="578231"/>
                </a:lnTo>
                <a:lnTo>
                  <a:pt x="1541602" y="441071"/>
                </a:lnTo>
                <a:lnTo>
                  <a:pt x="1697607" y="441071"/>
                </a:lnTo>
                <a:lnTo>
                  <a:pt x="1685729" y="365887"/>
                </a:lnTo>
                <a:lnTo>
                  <a:pt x="1551508" y="365887"/>
                </a:lnTo>
                <a:lnTo>
                  <a:pt x="1578813" y="136271"/>
                </a:lnTo>
                <a:lnTo>
                  <a:pt x="1649455" y="136271"/>
                </a:lnTo>
                <a:lnTo>
                  <a:pt x="1629232" y="8255"/>
                </a:lnTo>
                <a:close/>
              </a:path>
              <a:path w="2929254" h="586739">
                <a:moveTo>
                  <a:pt x="1697607" y="441071"/>
                </a:moveTo>
                <a:lnTo>
                  <a:pt x="1616024" y="441071"/>
                </a:lnTo>
                <a:lnTo>
                  <a:pt x="1634185" y="578231"/>
                </a:lnTo>
                <a:lnTo>
                  <a:pt x="1719275" y="578231"/>
                </a:lnTo>
                <a:lnTo>
                  <a:pt x="1697607" y="441071"/>
                </a:lnTo>
                <a:close/>
              </a:path>
              <a:path w="2929254" h="586739">
                <a:moveTo>
                  <a:pt x="1649455" y="136271"/>
                </a:moveTo>
                <a:lnTo>
                  <a:pt x="1578813" y="136271"/>
                </a:lnTo>
                <a:lnTo>
                  <a:pt x="1606880" y="365887"/>
                </a:lnTo>
                <a:lnTo>
                  <a:pt x="1685729" y="365887"/>
                </a:lnTo>
                <a:lnTo>
                  <a:pt x="1649455" y="136271"/>
                </a:lnTo>
                <a:close/>
              </a:path>
              <a:path w="2929254" h="586739">
                <a:moveTo>
                  <a:pt x="1884756" y="87503"/>
                </a:moveTo>
                <a:lnTo>
                  <a:pt x="1799666" y="87503"/>
                </a:lnTo>
                <a:lnTo>
                  <a:pt x="1799666" y="578231"/>
                </a:lnTo>
                <a:lnTo>
                  <a:pt x="1884756" y="578231"/>
                </a:lnTo>
                <a:lnTo>
                  <a:pt x="1884756" y="87503"/>
                </a:lnTo>
                <a:close/>
              </a:path>
              <a:path w="2929254" h="586739">
                <a:moveTo>
                  <a:pt x="1962480" y="8255"/>
                </a:moveTo>
                <a:lnTo>
                  <a:pt x="1722069" y="8255"/>
                </a:lnTo>
                <a:lnTo>
                  <a:pt x="1722069" y="87503"/>
                </a:lnTo>
                <a:lnTo>
                  <a:pt x="1962480" y="87503"/>
                </a:lnTo>
                <a:lnTo>
                  <a:pt x="1962480" y="8255"/>
                </a:lnTo>
                <a:close/>
              </a:path>
              <a:path w="2929254" h="586739">
                <a:moveTo>
                  <a:pt x="2078431" y="8255"/>
                </a:moveTo>
                <a:lnTo>
                  <a:pt x="1993341" y="8255"/>
                </a:lnTo>
                <a:lnTo>
                  <a:pt x="1993341" y="578231"/>
                </a:lnTo>
                <a:lnTo>
                  <a:pt x="2078431" y="578231"/>
                </a:lnTo>
                <a:lnTo>
                  <a:pt x="2078431" y="8255"/>
                </a:lnTo>
                <a:close/>
              </a:path>
              <a:path w="2929254" h="586739">
                <a:moveTo>
                  <a:pt x="2255342" y="0"/>
                </a:moveTo>
                <a:lnTo>
                  <a:pt x="2240483" y="0"/>
                </a:lnTo>
                <a:lnTo>
                  <a:pt x="2212360" y="2403"/>
                </a:lnTo>
                <a:lnTo>
                  <a:pt x="2167974" y="21591"/>
                </a:lnTo>
                <a:lnTo>
                  <a:pt x="2139228" y="60289"/>
                </a:lnTo>
                <a:lnTo>
                  <a:pt x="2125028" y="120399"/>
                </a:lnTo>
                <a:lnTo>
                  <a:pt x="2123262" y="158623"/>
                </a:lnTo>
                <a:lnTo>
                  <a:pt x="2123262" y="427863"/>
                </a:lnTo>
                <a:lnTo>
                  <a:pt x="2125028" y="466030"/>
                </a:lnTo>
                <a:lnTo>
                  <a:pt x="2139228" y="526125"/>
                </a:lnTo>
                <a:lnTo>
                  <a:pt x="2167974" y="564840"/>
                </a:lnTo>
                <a:lnTo>
                  <a:pt x="2212360" y="584080"/>
                </a:lnTo>
                <a:lnTo>
                  <a:pt x="2240483" y="586486"/>
                </a:lnTo>
                <a:lnTo>
                  <a:pt x="2255342" y="586486"/>
                </a:lnTo>
                <a:lnTo>
                  <a:pt x="2307729" y="576865"/>
                </a:lnTo>
                <a:lnTo>
                  <a:pt x="2344115" y="548005"/>
                </a:lnTo>
                <a:lnTo>
                  <a:pt x="2363368" y="505460"/>
                </a:lnTo>
                <a:lnTo>
                  <a:pt x="2245436" y="505460"/>
                </a:lnTo>
                <a:lnTo>
                  <a:pt x="2235960" y="504336"/>
                </a:lnTo>
                <a:lnTo>
                  <a:pt x="2211765" y="461502"/>
                </a:lnTo>
                <a:lnTo>
                  <a:pt x="2209876" y="420370"/>
                </a:lnTo>
                <a:lnTo>
                  <a:pt x="2209876" y="165989"/>
                </a:lnTo>
                <a:lnTo>
                  <a:pt x="2211765" y="124904"/>
                </a:lnTo>
                <a:lnTo>
                  <a:pt x="2228116" y="85455"/>
                </a:lnTo>
                <a:lnTo>
                  <a:pt x="2245436" y="80899"/>
                </a:lnTo>
                <a:lnTo>
                  <a:pt x="2363348" y="80899"/>
                </a:lnTo>
                <a:lnTo>
                  <a:pt x="2356616" y="60289"/>
                </a:lnTo>
                <a:lnTo>
                  <a:pt x="2344115" y="38354"/>
                </a:lnTo>
                <a:lnTo>
                  <a:pt x="2327922" y="21591"/>
                </a:lnTo>
                <a:lnTo>
                  <a:pt x="2307729" y="9604"/>
                </a:lnTo>
                <a:lnTo>
                  <a:pt x="2283536" y="2403"/>
                </a:lnTo>
                <a:lnTo>
                  <a:pt x="2255342" y="0"/>
                </a:lnTo>
                <a:close/>
              </a:path>
              <a:path w="2929254" h="586739">
                <a:moveTo>
                  <a:pt x="2363348" y="80899"/>
                </a:moveTo>
                <a:lnTo>
                  <a:pt x="2250389" y="80899"/>
                </a:lnTo>
                <a:lnTo>
                  <a:pt x="2259918" y="82040"/>
                </a:lnTo>
                <a:lnTo>
                  <a:pt x="2267756" y="85455"/>
                </a:lnTo>
                <a:lnTo>
                  <a:pt x="2284060" y="124904"/>
                </a:lnTo>
                <a:lnTo>
                  <a:pt x="2285949" y="165989"/>
                </a:lnTo>
                <a:lnTo>
                  <a:pt x="2285949" y="420370"/>
                </a:lnTo>
                <a:lnTo>
                  <a:pt x="2284060" y="461502"/>
                </a:lnTo>
                <a:lnTo>
                  <a:pt x="2267756" y="500951"/>
                </a:lnTo>
                <a:lnTo>
                  <a:pt x="2250389" y="505460"/>
                </a:lnTo>
                <a:lnTo>
                  <a:pt x="2363368" y="505460"/>
                </a:lnTo>
                <a:lnTo>
                  <a:pt x="2365546" y="498792"/>
                </a:lnTo>
                <a:lnTo>
                  <a:pt x="2370904" y="466030"/>
                </a:lnTo>
                <a:lnTo>
                  <a:pt x="2372690" y="427863"/>
                </a:lnTo>
                <a:lnTo>
                  <a:pt x="2372690" y="158623"/>
                </a:lnTo>
                <a:lnTo>
                  <a:pt x="2370904" y="120399"/>
                </a:lnTo>
                <a:lnTo>
                  <a:pt x="2365546" y="87630"/>
                </a:lnTo>
                <a:lnTo>
                  <a:pt x="2363348" y="80899"/>
                </a:lnTo>
                <a:close/>
              </a:path>
              <a:path w="2929254" h="586739">
                <a:moveTo>
                  <a:pt x="2487117" y="8255"/>
                </a:moveTo>
                <a:lnTo>
                  <a:pt x="2418537" y="8255"/>
                </a:lnTo>
                <a:lnTo>
                  <a:pt x="2418537" y="578231"/>
                </a:lnTo>
                <a:lnTo>
                  <a:pt x="2495372" y="578231"/>
                </a:lnTo>
                <a:lnTo>
                  <a:pt x="2495372" y="246126"/>
                </a:lnTo>
                <a:lnTo>
                  <a:pt x="2558069" y="246126"/>
                </a:lnTo>
                <a:lnTo>
                  <a:pt x="2487117" y="8255"/>
                </a:lnTo>
                <a:close/>
              </a:path>
              <a:path w="2929254" h="586739">
                <a:moveTo>
                  <a:pt x="2558069" y="246126"/>
                </a:moveTo>
                <a:lnTo>
                  <a:pt x="2495372" y="246126"/>
                </a:lnTo>
                <a:lnTo>
                  <a:pt x="2594432" y="578231"/>
                </a:lnTo>
                <a:lnTo>
                  <a:pt x="2663012" y="578231"/>
                </a:lnTo>
                <a:lnTo>
                  <a:pt x="2663012" y="340360"/>
                </a:lnTo>
                <a:lnTo>
                  <a:pt x="2586177" y="340360"/>
                </a:lnTo>
                <a:lnTo>
                  <a:pt x="2558069" y="246126"/>
                </a:lnTo>
                <a:close/>
              </a:path>
              <a:path w="2929254" h="586739">
                <a:moveTo>
                  <a:pt x="2663012" y="8255"/>
                </a:moveTo>
                <a:lnTo>
                  <a:pt x="2586177" y="8255"/>
                </a:lnTo>
                <a:lnTo>
                  <a:pt x="2586177" y="340360"/>
                </a:lnTo>
                <a:lnTo>
                  <a:pt x="2663012" y="340360"/>
                </a:lnTo>
                <a:lnTo>
                  <a:pt x="2663012" y="8255"/>
                </a:lnTo>
                <a:close/>
              </a:path>
              <a:path w="2929254" h="586739">
                <a:moveTo>
                  <a:pt x="2783535" y="377444"/>
                </a:moveTo>
                <a:lnTo>
                  <a:pt x="2703525" y="377444"/>
                </a:lnTo>
                <a:lnTo>
                  <a:pt x="2703525" y="446913"/>
                </a:lnTo>
                <a:lnTo>
                  <a:pt x="2710113" y="509222"/>
                </a:lnTo>
                <a:lnTo>
                  <a:pt x="2729941" y="552577"/>
                </a:lnTo>
                <a:lnTo>
                  <a:pt x="2763548" y="578008"/>
                </a:lnTo>
                <a:lnTo>
                  <a:pt x="2811729" y="586486"/>
                </a:lnTo>
                <a:lnTo>
                  <a:pt x="2816682" y="586486"/>
                </a:lnTo>
                <a:lnTo>
                  <a:pt x="2865781" y="577750"/>
                </a:lnTo>
                <a:lnTo>
                  <a:pt x="2900867" y="551561"/>
                </a:lnTo>
                <a:lnTo>
                  <a:pt x="2921927" y="507940"/>
                </a:lnTo>
                <a:lnTo>
                  <a:pt x="2922212" y="505460"/>
                </a:lnTo>
                <a:lnTo>
                  <a:pt x="2813380" y="505460"/>
                </a:lnTo>
                <a:lnTo>
                  <a:pt x="2805712" y="504557"/>
                </a:lnTo>
                <a:lnTo>
                  <a:pt x="2785217" y="470741"/>
                </a:lnTo>
                <a:lnTo>
                  <a:pt x="2783535" y="438658"/>
                </a:lnTo>
                <a:lnTo>
                  <a:pt x="2783535" y="377444"/>
                </a:lnTo>
                <a:close/>
              </a:path>
              <a:path w="2929254" h="586739">
                <a:moveTo>
                  <a:pt x="2821635" y="0"/>
                </a:moveTo>
                <a:lnTo>
                  <a:pt x="2816682" y="0"/>
                </a:lnTo>
                <a:lnTo>
                  <a:pt x="2789627" y="2069"/>
                </a:lnTo>
                <a:lnTo>
                  <a:pt x="2746852" y="18591"/>
                </a:lnTo>
                <a:lnTo>
                  <a:pt x="2719009" y="51837"/>
                </a:lnTo>
                <a:lnTo>
                  <a:pt x="2705241" y="103046"/>
                </a:lnTo>
                <a:lnTo>
                  <a:pt x="2703525" y="135509"/>
                </a:lnTo>
                <a:lnTo>
                  <a:pt x="2703647" y="167655"/>
                </a:lnTo>
                <a:lnTo>
                  <a:pt x="2707335" y="212979"/>
                </a:lnTo>
                <a:lnTo>
                  <a:pt x="2718765" y="249809"/>
                </a:lnTo>
                <a:lnTo>
                  <a:pt x="2756787" y="295582"/>
                </a:lnTo>
                <a:lnTo>
                  <a:pt x="2807538" y="332867"/>
                </a:lnTo>
                <a:lnTo>
                  <a:pt x="2818470" y="341510"/>
                </a:lnTo>
                <a:lnTo>
                  <a:pt x="2841599" y="376943"/>
                </a:lnTo>
                <a:lnTo>
                  <a:pt x="2845511" y="422021"/>
                </a:lnTo>
                <a:lnTo>
                  <a:pt x="2845511" y="438658"/>
                </a:lnTo>
                <a:lnTo>
                  <a:pt x="2842028" y="482895"/>
                </a:lnTo>
                <a:lnTo>
                  <a:pt x="2816682" y="505460"/>
                </a:lnTo>
                <a:lnTo>
                  <a:pt x="2922212" y="505460"/>
                </a:lnTo>
                <a:lnTo>
                  <a:pt x="2928950" y="446913"/>
                </a:lnTo>
                <a:lnTo>
                  <a:pt x="2928908" y="404375"/>
                </a:lnTo>
                <a:lnTo>
                  <a:pt x="2928021" y="380180"/>
                </a:lnTo>
                <a:lnTo>
                  <a:pt x="2920592" y="338234"/>
                </a:lnTo>
                <a:lnTo>
                  <a:pt x="2892390" y="291687"/>
                </a:lnTo>
                <a:lnTo>
                  <a:pt x="2857068" y="261874"/>
                </a:lnTo>
                <a:lnTo>
                  <a:pt x="2824937" y="238760"/>
                </a:lnTo>
                <a:lnTo>
                  <a:pt x="2817221" y="233090"/>
                </a:lnTo>
                <a:lnTo>
                  <a:pt x="2792425" y="203708"/>
                </a:lnTo>
                <a:lnTo>
                  <a:pt x="2786837" y="155321"/>
                </a:lnTo>
                <a:lnTo>
                  <a:pt x="2786837" y="143764"/>
                </a:lnTo>
                <a:lnTo>
                  <a:pt x="2790587" y="103312"/>
                </a:lnTo>
                <a:lnTo>
                  <a:pt x="2816682" y="80899"/>
                </a:lnTo>
                <a:lnTo>
                  <a:pt x="2923458" y="80899"/>
                </a:lnTo>
                <a:lnTo>
                  <a:pt x="2922457" y="75168"/>
                </a:lnTo>
                <a:lnTo>
                  <a:pt x="2902915" y="33020"/>
                </a:lnTo>
                <a:lnTo>
                  <a:pt x="2869609" y="8270"/>
                </a:lnTo>
                <a:lnTo>
                  <a:pt x="2847443" y="2069"/>
                </a:lnTo>
                <a:lnTo>
                  <a:pt x="2821635" y="0"/>
                </a:lnTo>
                <a:close/>
              </a:path>
              <a:path w="2929254" h="586739">
                <a:moveTo>
                  <a:pt x="2923458" y="80899"/>
                </a:moveTo>
                <a:lnTo>
                  <a:pt x="2819984" y="80899"/>
                </a:lnTo>
                <a:lnTo>
                  <a:pt x="2827552" y="81730"/>
                </a:lnTo>
                <a:lnTo>
                  <a:pt x="2833858" y="84216"/>
                </a:lnTo>
                <a:lnTo>
                  <a:pt x="2848430" y="127021"/>
                </a:lnTo>
                <a:lnTo>
                  <a:pt x="2848813" y="143764"/>
                </a:lnTo>
                <a:lnTo>
                  <a:pt x="2848813" y="193294"/>
                </a:lnTo>
                <a:lnTo>
                  <a:pt x="2928950" y="193294"/>
                </a:lnTo>
                <a:lnTo>
                  <a:pt x="2928950" y="135509"/>
                </a:lnTo>
                <a:lnTo>
                  <a:pt x="2927328" y="103046"/>
                </a:lnTo>
                <a:lnTo>
                  <a:pt x="2923458" y="80899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19469" y="4687315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35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5668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AI </a:t>
            </a:r>
            <a:r>
              <a:rPr spc="155" dirty="0"/>
              <a:t>Omnipresence </a:t>
            </a:r>
            <a:r>
              <a:rPr spc="110" dirty="0"/>
              <a:t>In</a:t>
            </a:r>
            <a:r>
              <a:rPr spc="-140" dirty="0"/>
              <a:t> </a:t>
            </a:r>
            <a:r>
              <a:rPr spc="135" dirty="0"/>
              <a:t>Transportation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6437" y="1543050"/>
            <a:ext cx="4091940" cy="2771140"/>
          </a:xfrm>
          <a:custGeom>
            <a:avLst/>
            <a:gdLst/>
            <a:ahLst/>
            <a:cxnLst/>
            <a:rect l="l" t="t" r="r" b="b"/>
            <a:pathLst>
              <a:path w="4091940" h="2771140">
                <a:moveTo>
                  <a:pt x="3680079" y="0"/>
                </a:moveTo>
                <a:lnTo>
                  <a:pt x="411911" y="0"/>
                </a:lnTo>
                <a:lnTo>
                  <a:pt x="363873" y="2770"/>
                </a:lnTo>
                <a:lnTo>
                  <a:pt x="317463" y="10877"/>
                </a:lnTo>
                <a:lnTo>
                  <a:pt x="272989" y="24011"/>
                </a:lnTo>
                <a:lnTo>
                  <a:pt x="230762" y="41863"/>
                </a:lnTo>
                <a:lnTo>
                  <a:pt x="191089" y="64123"/>
                </a:lnTo>
                <a:lnTo>
                  <a:pt x="154280" y="90483"/>
                </a:lnTo>
                <a:lnTo>
                  <a:pt x="120645" y="120634"/>
                </a:lnTo>
                <a:lnTo>
                  <a:pt x="90491" y="154266"/>
                </a:lnTo>
                <a:lnTo>
                  <a:pt x="64129" y="191070"/>
                </a:lnTo>
                <a:lnTo>
                  <a:pt x="41866" y="230738"/>
                </a:lnTo>
                <a:lnTo>
                  <a:pt x="24013" y="272960"/>
                </a:lnTo>
                <a:lnTo>
                  <a:pt x="10878" y="317427"/>
                </a:lnTo>
                <a:lnTo>
                  <a:pt x="2771" y="363830"/>
                </a:lnTo>
                <a:lnTo>
                  <a:pt x="0" y="411861"/>
                </a:lnTo>
                <a:lnTo>
                  <a:pt x="0" y="2358720"/>
                </a:lnTo>
                <a:lnTo>
                  <a:pt x="2771" y="2406758"/>
                </a:lnTo>
                <a:lnTo>
                  <a:pt x="10878" y="2453168"/>
                </a:lnTo>
                <a:lnTo>
                  <a:pt x="24013" y="2497642"/>
                </a:lnTo>
                <a:lnTo>
                  <a:pt x="41866" y="2539869"/>
                </a:lnTo>
                <a:lnTo>
                  <a:pt x="64129" y="2579542"/>
                </a:lnTo>
                <a:lnTo>
                  <a:pt x="90491" y="2616351"/>
                </a:lnTo>
                <a:lnTo>
                  <a:pt x="120645" y="2649986"/>
                </a:lnTo>
                <a:lnTo>
                  <a:pt x="154280" y="2680140"/>
                </a:lnTo>
                <a:lnTo>
                  <a:pt x="191089" y="2706502"/>
                </a:lnTo>
                <a:lnTo>
                  <a:pt x="230762" y="2728765"/>
                </a:lnTo>
                <a:lnTo>
                  <a:pt x="272989" y="2746618"/>
                </a:lnTo>
                <a:lnTo>
                  <a:pt x="317463" y="2759753"/>
                </a:lnTo>
                <a:lnTo>
                  <a:pt x="363873" y="2767860"/>
                </a:lnTo>
                <a:lnTo>
                  <a:pt x="411911" y="2770632"/>
                </a:lnTo>
                <a:lnTo>
                  <a:pt x="3680079" y="2770632"/>
                </a:lnTo>
                <a:lnTo>
                  <a:pt x="3728109" y="2767860"/>
                </a:lnTo>
                <a:lnTo>
                  <a:pt x="3774512" y="2759753"/>
                </a:lnTo>
                <a:lnTo>
                  <a:pt x="3818979" y="2746618"/>
                </a:lnTo>
                <a:lnTo>
                  <a:pt x="3861201" y="2728765"/>
                </a:lnTo>
                <a:lnTo>
                  <a:pt x="3900869" y="2706502"/>
                </a:lnTo>
                <a:lnTo>
                  <a:pt x="3937673" y="2680140"/>
                </a:lnTo>
                <a:lnTo>
                  <a:pt x="3971305" y="2649986"/>
                </a:lnTo>
                <a:lnTo>
                  <a:pt x="4001456" y="2616351"/>
                </a:lnTo>
                <a:lnTo>
                  <a:pt x="4027816" y="2579542"/>
                </a:lnTo>
                <a:lnTo>
                  <a:pt x="4050076" y="2539869"/>
                </a:lnTo>
                <a:lnTo>
                  <a:pt x="4067928" y="2497642"/>
                </a:lnTo>
                <a:lnTo>
                  <a:pt x="4081062" y="2453168"/>
                </a:lnTo>
                <a:lnTo>
                  <a:pt x="4089169" y="2406758"/>
                </a:lnTo>
                <a:lnTo>
                  <a:pt x="4091940" y="2358720"/>
                </a:lnTo>
                <a:lnTo>
                  <a:pt x="4091940" y="411861"/>
                </a:lnTo>
                <a:lnTo>
                  <a:pt x="4089169" y="363830"/>
                </a:lnTo>
                <a:lnTo>
                  <a:pt x="4081062" y="317427"/>
                </a:lnTo>
                <a:lnTo>
                  <a:pt x="4067928" y="272960"/>
                </a:lnTo>
                <a:lnTo>
                  <a:pt x="4050076" y="230738"/>
                </a:lnTo>
                <a:lnTo>
                  <a:pt x="4027816" y="191070"/>
                </a:lnTo>
                <a:lnTo>
                  <a:pt x="4001456" y="154266"/>
                </a:lnTo>
                <a:lnTo>
                  <a:pt x="3971305" y="120634"/>
                </a:lnTo>
                <a:lnTo>
                  <a:pt x="3937673" y="90483"/>
                </a:lnTo>
                <a:lnTo>
                  <a:pt x="3900869" y="64123"/>
                </a:lnTo>
                <a:lnTo>
                  <a:pt x="3861201" y="41863"/>
                </a:lnTo>
                <a:lnTo>
                  <a:pt x="3818979" y="24011"/>
                </a:lnTo>
                <a:lnTo>
                  <a:pt x="3774512" y="10877"/>
                </a:lnTo>
                <a:lnTo>
                  <a:pt x="3728109" y="2770"/>
                </a:lnTo>
                <a:lnTo>
                  <a:pt x="3680079" y="0"/>
                </a:lnTo>
                <a:close/>
              </a:path>
            </a:pathLst>
          </a:custGeom>
          <a:solidFill>
            <a:srgbClr val="C8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437" y="1543050"/>
            <a:ext cx="4091940" cy="2771140"/>
          </a:xfrm>
          <a:custGeom>
            <a:avLst/>
            <a:gdLst/>
            <a:ahLst/>
            <a:cxnLst/>
            <a:rect l="l" t="t" r="r" b="b"/>
            <a:pathLst>
              <a:path w="4091940" h="2771140">
                <a:moveTo>
                  <a:pt x="0" y="411861"/>
                </a:moveTo>
                <a:lnTo>
                  <a:pt x="2771" y="363830"/>
                </a:lnTo>
                <a:lnTo>
                  <a:pt x="10878" y="317427"/>
                </a:lnTo>
                <a:lnTo>
                  <a:pt x="24013" y="272960"/>
                </a:lnTo>
                <a:lnTo>
                  <a:pt x="41866" y="230738"/>
                </a:lnTo>
                <a:lnTo>
                  <a:pt x="64129" y="191070"/>
                </a:lnTo>
                <a:lnTo>
                  <a:pt x="90491" y="154266"/>
                </a:lnTo>
                <a:lnTo>
                  <a:pt x="120645" y="120634"/>
                </a:lnTo>
                <a:lnTo>
                  <a:pt x="154280" y="90483"/>
                </a:lnTo>
                <a:lnTo>
                  <a:pt x="191089" y="64123"/>
                </a:lnTo>
                <a:lnTo>
                  <a:pt x="230762" y="41863"/>
                </a:lnTo>
                <a:lnTo>
                  <a:pt x="272989" y="24011"/>
                </a:lnTo>
                <a:lnTo>
                  <a:pt x="317463" y="10877"/>
                </a:lnTo>
                <a:lnTo>
                  <a:pt x="363873" y="2770"/>
                </a:lnTo>
                <a:lnTo>
                  <a:pt x="411911" y="0"/>
                </a:lnTo>
                <a:lnTo>
                  <a:pt x="3680079" y="0"/>
                </a:lnTo>
                <a:lnTo>
                  <a:pt x="3728109" y="2770"/>
                </a:lnTo>
                <a:lnTo>
                  <a:pt x="3774512" y="10877"/>
                </a:lnTo>
                <a:lnTo>
                  <a:pt x="3818979" y="24011"/>
                </a:lnTo>
                <a:lnTo>
                  <a:pt x="3861201" y="41863"/>
                </a:lnTo>
                <a:lnTo>
                  <a:pt x="3900869" y="64123"/>
                </a:lnTo>
                <a:lnTo>
                  <a:pt x="3937673" y="90483"/>
                </a:lnTo>
                <a:lnTo>
                  <a:pt x="3971305" y="120634"/>
                </a:lnTo>
                <a:lnTo>
                  <a:pt x="4001456" y="154266"/>
                </a:lnTo>
                <a:lnTo>
                  <a:pt x="4027816" y="191070"/>
                </a:lnTo>
                <a:lnTo>
                  <a:pt x="4050076" y="230738"/>
                </a:lnTo>
                <a:lnTo>
                  <a:pt x="4067928" y="272960"/>
                </a:lnTo>
                <a:lnTo>
                  <a:pt x="4081062" y="317427"/>
                </a:lnTo>
                <a:lnTo>
                  <a:pt x="4089169" y="363830"/>
                </a:lnTo>
                <a:lnTo>
                  <a:pt x="4091940" y="411861"/>
                </a:lnTo>
                <a:lnTo>
                  <a:pt x="4091940" y="2358720"/>
                </a:lnTo>
                <a:lnTo>
                  <a:pt x="4089169" y="2406758"/>
                </a:lnTo>
                <a:lnTo>
                  <a:pt x="4081062" y="2453168"/>
                </a:lnTo>
                <a:lnTo>
                  <a:pt x="4067928" y="2497642"/>
                </a:lnTo>
                <a:lnTo>
                  <a:pt x="4050076" y="2539869"/>
                </a:lnTo>
                <a:lnTo>
                  <a:pt x="4027816" y="2579542"/>
                </a:lnTo>
                <a:lnTo>
                  <a:pt x="4001456" y="2616351"/>
                </a:lnTo>
                <a:lnTo>
                  <a:pt x="3971305" y="2649986"/>
                </a:lnTo>
                <a:lnTo>
                  <a:pt x="3937673" y="2680140"/>
                </a:lnTo>
                <a:lnTo>
                  <a:pt x="3900869" y="2706502"/>
                </a:lnTo>
                <a:lnTo>
                  <a:pt x="3861201" y="2728765"/>
                </a:lnTo>
                <a:lnTo>
                  <a:pt x="3818979" y="2746618"/>
                </a:lnTo>
                <a:lnTo>
                  <a:pt x="3774512" y="2759753"/>
                </a:lnTo>
                <a:lnTo>
                  <a:pt x="3728109" y="2767860"/>
                </a:lnTo>
                <a:lnTo>
                  <a:pt x="3680079" y="2770632"/>
                </a:lnTo>
                <a:lnTo>
                  <a:pt x="411911" y="2770632"/>
                </a:lnTo>
                <a:lnTo>
                  <a:pt x="363873" y="2767860"/>
                </a:lnTo>
                <a:lnTo>
                  <a:pt x="317463" y="2759753"/>
                </a:lnTo>
                <a:lnTo>
                  <a:pt x="272989" y="2746618"/>
                </a:lnTo>
                <a:lnTo>
                  <a:pt x="230762" y="2728765"/>
                </a:lnTo>
                <a:lnTo>
                  <a:pt x="191089" y="2706502"/>
                </a:lnTo>
                <a:lnTo>
                  <a:pt x="154280" y="2680140"/>
                </a:lnTo>
                <a:lnTo>
                  <a:pt x="120645" y="2649986"/>
                </a:lnTo>
                <a:lnTo>
                  <a:pt x="90491" y="2616351"/>
                </a:lnTo>
                <a:lnTo>
                  <a:pt x="64129" y="2579542"/>
                </a:lnTo>
                <a:lnTo>
                  <a:pt x="41866" y="2539869"/>
                </a:lnTo>
                <a:lnTo>
                  <a:pt x="24013" y="2497642"/>
                </a:lnTo>
                <a:lnTo>
                  <a:pt x="10878" y="2453168"/>
                </a:lnTo>
                <a:lnTo>
                  <a:pt x="2771" y="2406758"/>
                </a:lnTo>
                <a:lnTo>
                  <a:pt x="0" y="2358720"/>
                </a:lnTo>
                <a:lnTo>
                  <a:pt x="0" y="411861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0259" y="1146175"/>
            <a:ext cx="1175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solidFill>
                  <a:srgbClr val="153A6C"/>
                </a:solidFill>
                <a:latin typeface="Calibri"/>
                <a:cs typeface="Calibri"/>
              </a:rPr>
              <a:t>Navigation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670" y="3633927"/>
            <a:ext cx="3857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003961"/>
                </a:solidFill>
                <a:latin typeface="Calibri"/>
                <a:cs typeface="Calibri"/>
              </a:rPr>
              <a:t>Google </a:t>
            </a:r>
            <a:r>
              <a:rPr sz="1800" spc="-40" dirty="0">
                <a:solidFill>
                  <a:srgbClr val="003961"/>
                </a:solidFill>
                <a:latin typeface="Calibri"/>
                <a:cs typeface="Calibri"/>
              </a:rPr>
              <a:t>&amp; </a:t>
            </a:r>
            <a:r>
              <a:rPr sz="1800" spc="105" dirty="0">
                <a:solidFill>
                  <a:srgbClr val="003961"/>
                </a:solidFill>
                <a:latin typeface="Calibri"/>
                <a:cs typeface="Calibri"/>
              </a:rPr>
              <a:t>Waze </a:t>
            </a:r>
            <a:r>
              <a:rPr sz="1800" spc="80" dirty="0">
                <a:solidFill>
                  <a:srgbClr val="003961"/>
                </a:solidFill>
                <a:latin typeface="Calibri"/>
                <a:cs typeface="Calibri"/>
              </a:rPr>
              <a:t>find </a:t>
            </a:r>
            <a:r>
              <a:rPr sz="1800" spc="65" dirty="0">
                <a:solidFill>
                  <a:srgbClr val="003961"/>
                </a:solidFill>
                <a:latin typeface="Calibri"/>
                <a:cs typeface="Calibri"/>
              </a:rPr>
              <a:t>the </a:t>
            </a:r>
            <a:r>
              <a:rPr sz="1800" spc="70" dirty="0">
                <a:solidFill>
                  <a:srgbClr val="003961"/>
                </a:solidFill>
                <a:latin typeface="Calibri"/>
                <a:cs typeface="Calibri"/>
              </a:rPr>
              <a:t>fastest</a:t>
            </a:r>
            <a:r>
              <a:rPr sz="1800" spc="-120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003961"/>
                </a:solidFill>
                <a:latin typeface="Calibri"/>
                <a:cs typeface="Calibri"/>
              </a:rPr>
              <a:t>route,  </a:t>
            </a:r>
            <a:r>
              <a:rPr sz="1800" spc="120" dirty="0">
                <a:solidFill>
                  <a:srgbClr val="003961"/>
                </a:solidFill>
                <a:latin typeface="Calibri"/>
                <a:cs typeface="Calibri"/>
              </a:rPr>
              <a:t>by </a:t>
            </a:r>
            <a:r>
              <a:rPr sz="1800" spc="100" dirty="0">
                <a:solidFill>
                  <a:srgbClr val="003961"/>
                </a:solidFill>
                <a:latin typeface="Calibri"/>
                <a:cs typeface="Calibri"/>
              </a:rPr>
              <a:t>processing </a:t>
            </a:r>
            <a:r>
              <a:rPr sz="1800" spc="50" dirty="0">
                <a:solidFill>
                  <a:srgbClr val="003961"/>
                </a:solidFill>
                <a:latin typeface="Calibri"/>
                <a:cs typeface="Calibri"/>
              </a:rPr>
              <a:t>traffic</a:t>
            </a:r>
            <a:r>
              <a:rPr sz="1800" spc="-140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003961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6611" y="1677923"/>
            <a:ext cx="2830067" cy="1940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2490" y="1543050"/>
            <a:ext cx="4091940" cy="2771140"/>
          </a:xfrm>
          <a:custGeom>
            <a:avLst/>
            <a:gdLst/>
            <a:ahLst/>
            <a:cxnLst/>
            <a:rect l="l" t="t" r="r" b="b"/>
            <a:pathLst>
              <a:path w="4091940" h="2771140">
                <a:moveTo>
                  <a:pt x="3680079" y="0"/>
                </a:moveTo>
                <a:lnTo>
                  <a:pt x="411861" y="0"/>
                </a:lnTo>
                <a:lnTo>
                  <a:pt x="363830" y="2770"/>
                </a:lnTo>
                <a:lnTo>
                  <a:pt x="317427" y="10877"/>
                </a:lnTo>
                <a:lnTo>
                  <a:pt x="272960" y="24011"/>
                </a:lnTo>
                <a:lnTo>
                  <a:pt x="230738" y="41863"/>
                </a:lnTo>
                <a:lnTo>
                  <a:pt x="191070" y="64123"/>
                </a:lnTo>
                <a:lnTo>
                  <a:pt x="154266" y="90483"/>
                </a:lnTo>
                <a:lnTo>
                  <a:pt x="120634" y="120634"/>
                </a:lnTo>
                <a:lnTo>
                  <a:pt x="90483" y="154266"/>
                </a:lnTo>
                <a:lnTo>
                  <a:pt x="64123" y="191070"/>
                </a:lnTo>
                <a:lnTo>
                  <a:pt x="41863" y="230738"/>
                </a:lnTo>
                <a:lnTo>
                  <a:pt x="24011" y="272960"/>
                </a:lnTo>
                <a:lnTo>
                  <a:pt x="10877" y="317427"/>
                </a:lnTo>
                <a:lnTo>
                  <a:pt x="2770" y="363830"/>
                </a:lnTo>
                <a:lnTo>
                  <a:pt x="0" y="411861"/>
                </a:lnTo>
                <a:lnTo>
                  <a:pt x="0" y="2358720"/>
                </a:lnTo>
                <a:lnTo>
                  <a:pt x="2770" y="2406758"/>
                </a:lnTo>
                <a:lnTo>
                  <a:pt x="10877" y="2453168"/>
                </a:lnTo>
                <a:lnTo>
                  <a:pt x="24011" y="2497642"/>
                </a:lnTo>
                <a:lnTo>
                  <a:pt x="41863" y="2539869"/>
                </a:lnTo>
                <a:lnTo>
                  <a:pt x="64123" y="2579542"/>
                </a:lnTo>
                <a:lnTo>
                  <a:pt x="90483" y="2616351"/>
                </a:lnTo>
                <a:lnTo>
                  <a:pt x="120634" y="2649986"/>
                </a:lnTo>
                <a:lnTo>
                  <a:pt x="154266" y="2680140"/>
                </a:lnTo>
                <a:lnTo>
                  <a:pt x="191070" y="2706502"/>
                </a:lnTo>
                <a:lnTo>
                  <a:pt x="230738" y="2728765"/>
                </a:lnTo>
                <a:lnTo>
                  <a:pt x="272960" y="2746618"/>
                </a:lnTo>
                <a:lnTo>
                  <a:pt x="317427" y="2759753"/>
                </a:lnTo>
                <a:lnTo>
                  <a:pt x="363830" y="2767860"/>
                </a:lnTo>
                <a:lnTo>
                  <a:pt x="411861" y="2770632"/>
                </a:lnTo>
                <a:lnTo>
                  <a:pt x="3680079" y="2770632"/>
                </a:lnTo>
                <a:lnTo>
                  <a:pt x="3728109" y="2767860"/>
                </a:lnTo>
                <a:lnTo>
                  <a:pt x="3774512" y="2759753"/>
                </a:lnTo>
                <a:lnTo>
                  <a:pt x="3818979" y="2746618"/>
                </a:lnTo>
                <a:lnTo>
                  <a:pt x="3861201" y="2728765"/>
                </a:lnTo>
                <a:lnTo>
                  <a:pt x="3900869" y="2706502"/>
                </a:lnTo>
                <a:lnTo>
                  <a:pt x="3937673" y="2680140"/>
                </a:lnTo>
                <a:lnTo>
                  <a:pt x="3971305" y="2649986"/>
                </a:lnTo>
                <a:lnTo>
                  <a:pt x="4001456" y="2616351"/>
                </a:lnTo>
                <a:lnTo>
                  <a:pt x="4027816" y="2579542"/>
                </a:lnTo>
                <a:lnTo>
                  <a:pt x="4050076" y="2539869"/>
                </a:lnTo>
                <a:lnTo>
                  <a:pt x="4067928" y="2497642"/>
                </a:lnTo>
                <a:lnTo>
                  <a:pt x="4081062" y="2453168"/>
                </a:lnTo>
                <a:lnTo>
                  <a:pt x="4089169" y="2406758"/>
                </a:lnTo>
                <a:lnTo>
                  <a:pt x="4091940" y="2358720"/>
                </a:lnTo>
                <a:lnTo>
                  <a:pt x="4091940" y="411861"/>
                </a:lnTo>
                <a:lnTo>
                  <a:pt x="4089169" y="363830"/>
                </a:lnTo>
                <a:lnTo>
                  <a:pt x="4081062" y="317427"/>
                </a:lnTo>
                <a:lnTo>
                  <a:pt x="4067928" y="272960"/>
                </a:lnTo>
                <a:lnTo>
                  <a:pt x="4050076" y="230738"/>
                </a:lnTo>
                <a:lnTo>
                  <a:pt x="4027816" y="191070"/>
                </a:lnTo>
                <a:lnTo>
                  <a:pt x="4001456" y="154266"/>
                </a:lnTo>
                <a:lnTo>
                  <a:pt x="3971305" y="120634"/>
                </a:lnTo>
                <a:lnTo>
                  <a:pt x="3937673" y="90483"/>
                </a:lnTo>
                <a:lnTo>
                  <a:pt x="3900869" y="64123"/>
                </a:lnTo>
                <a:lnTo>
                  <a:pt x="3861201" y="41863"/>
                </a:lnTo>
                <a:lnTo>
                  <a:pt x="3818979" y="24011"/>
                </a:lnTo>
                <a:lnTo>
                  <a:pt x="3774512" y="10877"/>
                </a:lnTo>
                <a:lnTo>
                  <a:pt x="3728109" y="2770"/>
                </a:lnTo>
                <a:lnTo>
                  <a:pt x="3680079" y="0"/>
                </a:lnTo>
                <a:close/>
              </a:path>
            </a:pathLst>
          </a:custGeom>
          <a:solidFill>
            <a:srgbClr val="C8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82490" y="1543050"/>
            <a:ext cx="4091940" cy="2771140"/>
          </a:xfrm>
          <a:custGeom>
            <a:avLst/>
            <a:gdLst/>
            <a:ahLst/>
            <a:cxnLst/>
            <a:rect l="l" t="t" r="r" b="b"/>
            <a:pathLst>
              <a:path w="4091940" h="2771140">
                <a:moveTo>
                  <a:pt x="0" y="411861"/>
                </a:moveTo>
                <a:lnTo>
                  <a:pt x="2770" y="363830"/>
                </a:lnTo>
                <a:lnTo>
                  <a:pt x="10877" y="317427"/>
                </a:lnTo>
                <a:lnTo>
                  <a:pt x="24011" y="272960"/>
                </a:lnTo>
                <a:lnTo>
                  <a:pt x="41863" y="230738"/>
                </a:lnTo>
                <a:lnTo>
                  <a:pt x="64123" y="191070"/>
                </a:lnTo>
                <a:lnTo>
                  <a:pt x="90483" y="154266"/>
                </a:lnTo>
                <a:lnTo>
                  <a:pt x="120634" y="120634"/>
                </a:lnTo>
                <a:lnTo>
                  <a:pt x="154266" y="90483"/>
                </a:lnTo>
                <a:lnTo>
                  <a:pt x="191070" y="64123"/>
                </a:lnTo>
                <a:lnTo>
                  <a:pt x="230738" y="41863"/>
                </a:lnTo>
                <a:lnTo>
                  <a:pt x="272960" y="24011"/>
                </a:lnTo>
                <a:lnTo>
                  <a:pt x="317427" y="10877"/>
                </a:lnTo>
                <a:lnTo>
                  <a:pt x="363830" y="2770"/>
                </a:lnTo>
                <a:lnTo>
                  <a:pt x="411861" y="0"/>
                </a:lnTo>
                <a:lnTo>
                  <a:pt x="3680079" y="0"/>
                </a:lnTo>
                <a:lnTo>
                  <a:pt x="3728109" y="2770"/>
                </a:lnTo>
                <a:lnTo>
                  <a:pt x="3774512" y="10877"/>
                </a:lnTo>
                <a:lnTo>
                  <a:pt x="3818979" y="24011"/>
                </a:lnTo>
                <a:lnTo>
                  <a:pt x="3861201" y="41863"/>
                </a:lnTo>
                <a:lnTo>
                  <a:pt x="3900869" y="64123"/>
                </a:lnTo>
                <a:lnTo>
                  <a:pt x="3937673" y="90483"/>
                </a:lnTo>
                <a:lnTo>
                  <a:pt x="3971305" y="120634"/>
                </a:lnTo>
                <a:lnTo>
                  <a:pt x="4001456" y="154266"/>
                </a:lnTo>
                <a:lnTo>
                  <a:pt x="4027816" y="191070"/>
                </a:lnTo>
                <a:lnTo>
                  <a:pt x="4050076" y="230738"/>
                </a:lnTo>
                <a:lnTo>
                  <a:pt x="4067928" y="272960"/>
                </a:lnTo>
                <a:lnTo>
                  <a:pt x="4081062" y="317427"/>
                </a:lnTo>
                <a:lnTo>
                  <a:pt x="4089169" y="363830"/>
                </a:lnTo>
                <a:lnTo>
                  <a:pt x="4091940" y="411861"/>
                </a:lnTo>
                <a:lnTo>
                  <a:pt x="4091940" y="2358720"/>
                </a:lnTo>
                <a:lnTo>
                  <a:pt x="4089169" y="2406758"/>
                </a:lnTo>
                <a:lnTo>
                  <a:pt x="4081062" y="2453168"/>
                </a:lnTo>
                <a:lnTo>
                  <a:pt x="4067928" y="2497642"/>
                </a:lnTo>
                <a:lnTo>
                  <a:pt x="4050076" y="2539869"/>
                </a:lnTo>
                <a:lnTo>
                  <a:pt x="4027816" y="2579542"/>
                </a:lnTo>
                <a:lnTo>
                  <a:pt x="4001456" y="2616351"/>
                </a:lnTo>
                <a:lnTo>
                  <a:pt x="3971305" y="2649986"/>
                </a:lnTo>
                <a:lnTo>
                  <a:pt x="3937673" y="2680140"/>
                </a:lnTo>
                <a:lnTo>
                  <a:pt x="3900869" y="2706502"/>
                </a:lnTo>
                <a:lnTo>
                  <a:pt x="3861201" y="2728765"/>
                </a:lnTo>
                <a:lnTo>
                  <a:pt x="3818979" y="2746618"/>
                </a:lnTo>
                <a:lnTo>
                  <a:pt x="3774512" y="2759753"/>
                </a:lnTo>
                <a:lnTo>
                  <a:pt x="3728109" y="2767860"/>
                </a:lnTo>
                <a:lnTo>
                  <a:pt x="3680079" y="2770632"/>
                </a:lnTo>
                <a:lnTo>
                  <a:pt x="411861" y="2770632"/>
                </a:lnTo>
                <a:lnTo>
                  <a:pt x="363830" y="2767860"/>
                </a:lnTo>
                <a:lnTo>
                  <a:pt x="317427" y="2759753"/>
                </a:lnTo>
                <a:lnTo>
                  <a:pt x="272960" y="2746618"/>
                </a:lnTo>
                <a:lnTo>
                  <a:pt x="230738" y="2728765"/>
                </a:lnTo>
                <a:lnTo>
                  <a:pt x="191070" y="2706502"/>
                </a:lnTo>
                <a:lnTo>
                  <a:pt x="154266" y="2680140"/>
                </a:lnTo>
                <a:lnTo>
                  <a:pt x="120634" y="2649986"/>
                </a:lnTo>
                <a:lnTo>
                  <a:pt x="90483" y="2616351"/>
                </a:lnTo>
                <a:lnTo>
                  <a:pt x="64123" y="2579542"/>
                </a:lnTo>
                <a:lnTo>
                  <a:pt x="41863" y="2539869"/>
                </a:lnTo>
                <a:lnTo>
                  <a:pt x="24011" y="2497642"/>
                </a:lnTo>
                <a:lnTo>
                  <a:pt x="10877" y="2453168"/>
                </a:lnTo>
                <a:lnTo>
                  <a:pt x="2770" y="2406758"/>
                </a:lnTo>
                <a:lnTo>
                  <a:pt x="0" y="2358720"/>
                </a:lnTo>
                <a:lnTo>
                  <a:pt x="0" y="411861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75046" y="1146175"/>
            <a:ext cx="135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10" dirty="0">
                <a:solidFill>
                  <a:srgbClr val="153A6C"/>
                </a:solidFill>
                <a:latin typeface="Calibri"/>
                <a:cs typeface="Calibri"/>
              </a:rPr>
              <a:t>Ride</a:t>
            </a:r>
            <a:r>
              <a:rPr sz="1800" b="1" spc="-25" dirty="0">
                <a:solidFill>
                  <a:srgbClr val="153A6C"/>
                </a:solidFill>
                <a:latin typeface="Calibri"/>
                <a:cs typeface="Calibri"/>
              </a:rPr>
              <a:t> </a:t>
            </a:r>
            <a:r>
              <a:rPr sz="1800" b="1" spc="105" dirty="0">
                <a:solidFill>
                  <a:srgbClr val="153A6C"/>
                </a:solidFill>
                <a:latin typeface="Calibri"/>
                <a:cs typeface="Calibri"/>
              </a:rPr>
              <a:t>sharing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3658" y="3355085"/>
            <a:ext cx="38862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003961"/>
                </a:solidFill>
                <a:latin typeface="Calibri"/>
                <a:cs typeface="Calibri"/>
              </a:rPr>
              <a:t>Uber </a:t>
            </a:r>
            <a:r>
              <a:rPr sz="1800" spc="-40" dirty="0">
                <a:solidFill>
                  <a:srgbClr val="003961"/>
                </a:solidFill>
                <a:latin typeface="Calibri"/>
                <a:cs typeface="Calibri"/>
              </a:rPr>
              <a:t>&amp; </a:t>
            </a:r>
            <a:r>
              <a:rPr sz="1800" spc="90" dirty="0">
                <a:solidFill>
                  <a:srgbClr val="003961"/>
                </a:solidFill>
                <a:latin typeface="Calibri"/>
                <a:cs typeface="Calibri"/>
              </a:rPr>
              <a:t>Lyft </a:t>
            </a:r>
            <a:r>
              <a:rPr sz="1800" spc="80" dirty="0">
                <a:solidFill>
                  <a:srgbClr val="003961"/>
                </a:solidFill>
                <a:latin typeface="Calibri"/>
                <a:cs typeface="Calibri"/>
              </a:rPr>
              <a:t>predict real-time</a:t>
            </a:r>
            <a:r>
              <a:rPr sz="1800" spc="-135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114" dirty="0">
                <a:solidFill>
                  <a:srgbClr val="003961"/>
                </a:solidFill>
                <a:latin typeface="Calibri"/>
                <a:cs typeface="Calibri"/>
              </a:rPr>
              <a:t>demand  </a:t>
            </a:r>
            <a:r>
              <a:rPr sz="1800" spc="100" dirty="0">
                <a:solidFill>
                  <a:srgbClr val="003961"/>
                </a:solidFill>
                <a:latin typeface="Calibri"/>
                <a:cs typeface="Calibri"/>
              </a:rPr>
              <a:t>using </a:t>
            </a:r>
            <a:r>
              <a:rPr sz="1800" spc="75" dirty="0">
                <a:solidFill>
                  <a:srgbClr val="003961"/>
                </a:solidFill>
                <a:latin typeface="Calibri"/>
                <a:cs typeface="Calibri"/>
              </a:rPr>
              <a:t>AI techniques, </a:t>
            </a:r>
            <a:r>
              <a:rPr sz="1800" spc="90" dirty="0">
                <a:solidFill>
                  <a:srgbClr val="003961"/>
                </a:solidFill>
                <a:latin typeface="Calibri"/>
                <a:cs typeface="Calibri"/>
              </a:rPr>
              <a:t>machine  </a:t>
            </a:r>
            <a:r>
              <a:rPr sz="1800" spc="65" dirty="0">
                <a:solidFill>
                  <a:srgbClr val="003961"/>
                </a:solidFill>
                <a:latin typeface="Calibri"/>
                <a:cs typeface="Calibri"/>
              </a:rPr>
              <a:t>learning, </a:t>
            </a:r>
            <a:r>
              <a:rPr sz="1800" spc="105" dirty="0">
                <a:solidFill>
                  <a:srgbClr val="003961"/>
                </a:solidFill>
                <a:latin typeface="Calibri"/>
                <a:cs typeface="Calibri"/>
              </a:rPr>
              <a:t>deep</a:t>
            </a:r>
            <a:r>
              <a:rPr sz="1800" spc="5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003961"/>
                </a:solidFill>
                <a:latin typeface="Calibri"/>
                <a:cs typeface="Calibri"/>
              </a:rPr>
              <a:t>learning.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59679" y="1677923"/>
            <a:ext cx="3343655" cy="165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34</a:t>
            </a:fld>
            <a:endParaRPr spc="7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5293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AI </a:t>
            </a:r>
            <a:r>
              <a:rPr spc="155" dirty="0"/>
              <a:t>Omnipresence </a:t>
            </a:r>
            <a:r>
              <a:rPr spc="110" dirty="0"/>
              <a:t>In </a:t>
            </a:r>
            <a:r>
              <a:rPr spc="165" dirty="0"/>
              <a:t>Social</a:t>
            </a:r>
            <a:r>
              <a:rPr spc="-195" dirty="0"/>
              <a:t> </a:t>
            </a:r>
            <a:r>
              <a:rPr spc="85" dirty="0"/>
              <a:t>Media</a:t>
            </a:r>
          </a:p>
        </p:txBody>
      </p:sp>
      <p:sp>
        <p:nvSpPr>
          <p:cNvPr id="3" name="object 3"/>
          <p:cNvSpPr/>
          <p:nvPr/>
        </p:nvSpPr>
        <p:spPr>
          <a:xfrm>
            <a:off x="456437" y="1543050"/>
            <a:ext cx="4091940" cy="2771140"/>
          </a:xfrm>
          <a:custGeom>
            <a:avLst/>
            <a:gdLst/>
            <a:ahLst/>
            <a:cxnLst/>
            <a:rect l="l" t="t" r="r" b="b"/>
            <a:pathLst>
              <a:path w="4091940" h="2771140">
                <a:moveTo>
                  <a:pt x="3680079" y="0"/>
                </a:moveTo>
                <a:lnTo>
                  <a:pt x="411911" y="0"/>
                </a:lnTo>
                <a:lnTo>
                  <a:pt x="363873" y="2770"/>
                </a:lnTo>
                <a:lnTo>
                  <a:pt x="317463" y="10877"/>
                </a:lnTo>
                <a:lnTo>
                  <a:pt x="272989" y="24011"/>
                </a:lnTo>
                <a:lnTo>
                  <a:pt x="230762" y="41863"/>
                </a:lnTo>
                <a:lnTo>
                  <a:pt x="191089" y="64123"/>
                </a:lnTo>
                <a:lnTo>
                  <a:pt x="154280" y="90483"/>
                </a:lnTo>
                <a:lnTo>
                  <a:pt x="120645" y="120634"/>
                </a:lnTo>
                <a:lnTo>
                  <a:pt x="90491" y="154266"/>
                </a:lnTo>
                <a:lnTo>
                  <a:pt x="64129" y="191070"/>
                </a:lnTo>
                <a:lnTo>
                  <a:pt x="41866" y="230738"/>
                </a:lnTo>
                <a:lnTo>
                  <a:pt x="24013" y="272960"/>
                </a:lnTo>
                <a:lnTo>
                  <a:pt x="10878" y="317427"/>
                </a:lnTo>
                <a:lnTo>
                  <a:pt x="2771" y="363830"/>
                </a:lnTo>
                <a:lnTo>
                  <a:pt x="0" y="411861"/>
                </a:lnTo>
                <a:lnTo>
                  <a:pt x="0" y="2358720"/>
                </a:lnTo>
                <a:lnTo>
                  <a:pt x="2771" y="2406758"/>
                </a:lnTo>
                <a:lnTo>
                  <a:pt x="10878" y="2453168"/>
                </a:lnTo>
                <a:lnTo>
                  <a:pt x="24013" y="2497642"/>
                </a:lnTo>
                <a:lnTo>
                  <a:pt x="41866" y="2539869"/>
                </a:lnTo>
                <a:lnTo>
                  <a:pt x="64129" y="2579542"/>
                </a:lnTo>
                <a:lnTo>
                  <a:pt x="90491" y="2616351"/>
                </a:lnTo>
                <a:lnTo>
                  <a:pt x="120645" y="2649986"/>
                </a:lnTo>
                <a:lnTo>
                  <a:pt x="154280" y="2680140"/>
                </a:lnTo>
                <a:lnTo>
                  <a:pt x="191089" y="2706502"/>
                </a:lnTo>
                <a:lnTo>
                  <a:pt x="230762" y="2728765"/>
                </a:lnTo>
                <a:lnTo>
                  <a:pt x="272989" y="2746618"/>
                </a:lnTo>
                <a:lnTo>
                  <a:pt x="317463" y="2759753"/>
                </a:lnTo>
                <a:lnTo>
                  <a:pt x="363873" y="2767860"/>
                </a:lnTo>
                <a:lnTo>
                  <a:pt x="411911" y="2770632"/>
                </a:lnTo>
                <a:lnTo>
                  <a:pt x="3680079" y="2770632"/>
                </a:lnTo>
                <a:lnTo>
                  <a:pt x="3728109" y="2767860"/>
                </a:lnTo>
                <a:lnTo>
                  <a:pt x="3774512" y="2759753"/>
                </a:lnTo>
                <a:lnTo>
                  <a:pt x="3818979" y="2746618"/>
                </a:lnTo>
                <a:lnTo>
                  <a:pt x="3861201" y="2728765"/>
                </a:lnTo>
                <a:lnTo>
                  <a:pt x="3900869" y="2706502"/>
                </a:lnTo>
                <a:lnTo>
                  <a:pt x="3937673" y="2680140"/>
                </a:lnTo>
                <a:lnTo>
                  <a:pt x="3971305" y="2649986"/>
                </a:lnTo>
                <a:lnTo>
                  <a:pt x="4001456" y="2616351"/>
                </a:lnTo>
                <a:lnTo>
                  <a:pt x="4027816" y="2579542"/>
                </a:lnTo>
                <a:lnTo>
                  <a:pt x="4050076" y="2539869"/>
                </a:lnTo>
                <a:lnTo>
                  <a:pt x="4067928" y="2497642"/>
                </a:lnTo>
                <a:lnTo>
                  <a:pt x="4081062" y="2453168"/>
                </a:lnTo>
                <a:lnTo>
                  <a:pt x="4089169" y="2406758"/>
                </a:lnTo>
                <a:lnTo>
                  <a:pt x="4091940" y="2358720"/>
                </a:lnTo>
                <a:lnTo>
                  <a:pt x="4091940" y="411861"/>
                </a:lnTo>
                <a:lnTo>
                  <a:pt x="4089169" y="363830"/>
                </a:lnTo>
                <a:lnTo>
                  <a:pt x="4081062" y="317427"/>
                </a:lnTo>
                <a:lnTo>
                  <a:pt x="4067928" y="272960"/>
                </a:lnTo>
                <a:lnTo>
                  <a:pt x="4050076" y="230738"/>
                </a:lnTo>
                <a:lnTo>
                  <a:pt x="4027816" y="191070"/>
                </a:lnTo>
                <a:lnTo>
                  <a:pt x="4001456" y="154266"/>
                </a:lnTo>
                <a:lnTo>
                  <a:pt x="3971305" y="120634"/>
                </a:lnTo>
                <a:lnTo>
                  <a:pt x="3937673" y="90483"/>
                </a:lnTo>
                <a:lnTo>
                  <a:pt x="3900869" y="64123"/>
                </a:lnTo>
                <a:lnTo>
                  <a:pt x="3861201" y="41863"/>
                </a:lnTo>
                <a:lnTo>
                  <a:pt x="3818979" y="24011"/>
                </a:lnTo>
                <a:lnTo>
                  <a:pt x="3774512" y="10877"/>
                </a:lnTo>
                <a:lnTo>
                  <a:pt x="3728109" y="2770"/>
                </a:lnTo>
                <a:lnTo>
                  <a:pt x="3680079" y="0"/>
                </a:lnTo>
                <a:close/>
              </a:path>
            </a:pathLst>
          </a:custGeom>
          <a:solidFill>
            <a:srgbClr val="C8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437" y="1543050"/>
            <a:ext cx="4091940" cy="2771140"/>
          </a:xfrm>
          <a:custGeom>
            <a:avLst/>
            <a:gdLst/>
            <a:ahLst/>
            <a:cxnLst/>
            <a:rect l="l" t="t" r="r" b="b"/>
            <a:pathLst>
              <a:path w="4091940" h="2771140">
                <a:moveTo>
                  <a:pt x="0" y="411861"/>
                </a:moveTo>
                <a:lnTo>
                  <a:pt x="2771" y="363830"/>
                </a:lnTo>
                <a:lnTo>
                  <a:pt x="10878" y="317427"/>
                </a:lnTo>
                <a:lnTo>
                  <a:pt x="24013" y="272960"/>
                </a:lnTo>
                <a:lnTo>
                  <a:pt x="41866" y="230738"/>
                </a:lnTo>
                <a:lnTo>
                  <a:pt x="64129" y="191070"/>
                </a:lnTo>
                <a:lnTo>
                  <a:pt x="90491" y="154266"/>
                </a:lnTo>
                <a:lnTo>
                  <a:pt x="120645" y="120634"/>
                </a:lnTo>
                <a:lnTo>
                  <a:pt x="154280" y="90483"/>
                </a:lnTo>
                <a:lnTo>
                  <a:pt x="191089" y="64123"/>
                </a:lnTo>
                <a:lnTo>
                  <a:pt x="230762" y="41863"/>
                </a:lnTo>
                <a:lnTo>
                  <a:pt x="272989" y="24011"/>
                </a:lnTo>
                <a:lnTo>
                  <a:pt x="317463" y="10877"/>
                </a:lnTo>
                <a:lnTo>
                  <a:pt x="363873" y="2770"/>
                </a:lnTo>
                <a:lnTo>
                  <a:pt x="411911" y="0"/>
                </a:lnTo>
                <a:lnTo>
                  <a:pt x="3680079" y="0"/>
                </a:lnTo>
                <a:lnTo>
                  <a:pt x="3728109" y="2770"/>
                </a:lnTo>
                <a:lnTo>
                  <a:pt x="3774512" y="10877"/>
                </a:lnTo>
                <a:lnTo>
                  <a:pt x="3818979" y="24011"/>
                </a:lnTo>
                <a:lnTo>
                  <a:pt x="3861201" y="41863"/>
                </a:lnTo>
                <a:lnTo>
                  <a:pt x="3900869" y="64123"/>
                </a:lnTo>
                <a:lnTo>
                  <a:pt x="3937673" y="90483"/>
                </a:lnTo>
                <a:lnTo>
                  <a:pt x="3971305" y="120634"/>
                </a:lnTo>
                <a:lnTo>
                  <a:pt x="4001456" y="154266"/>
                </a:lnTo>
                <a:lnTo>
                  <a:pt x="4027816" y="191070"/>
                </a:lnTo>
                <a:lnTo>
                  <a:pt x="4050076" y="230738"/>
                </a:lnTo>
                <a:lnTo>
                  <a:pt x="4067928" y="272960"/>
                </a:lnTo>
                <a:lnTo>
                  <a:pt x="4081062" y="317427"/>
                </a:lnTo>
                <a:lnTo>
                  <a:pt x="4089169" y="363830"/>
                </a:lnTo>
                <a:lnTo>
                  <a:pt x="4091940" y="411861"/>
                </a:lnTo>
                <a:lnTo>
                  <a:pt x="4091940" y="2358720"/>
                </a:lnTo>
                <a:lnTo>
                  <a:pt x="4089169" y="2406758"/>
                </a:lnTo>
                <a:lnTo>
                  <a:pt x="4081062" y="2453168"/>
                </a:lnTo>
                <a:lnTo>
                  <a:pt x="4067928" y="2497642"/>
                </a:lnTo>
                <a:lnTo>
                  <a:pt x="4050076" y="2539869"/>
                </a:lnTo>
                <a:lnTo>
                  <a:pt x="4027816" y="2579542"/>
                </a:lnTo>
                <a:lnTo>
                  <a:pt x="4001456" y="2616351"/>
                </a:lnTo>
                <a:lnTo>
                  <a:pt x="3971305" y="2649986"/>
                </a:lnTo>
                <a:lnTo>
                  <a:pt x="3937673" y="2680140"/>
                </a:lnTo>
                <a:lnTo>
                  <a:pt x="3900869" y="2706502"/>
                </a:lnTo>
                <a:lnTo>
                  <a:pt x="3861201" y="2728765"/>
                </a:lnTo>
                <a:lnTo>
                  <a:pt x="3818979" y="2746618"/>
                </a:lnTo>
                <a:lnTo>
                  <a:pt x="3774512" y="2759753"/>
                </a:lnTo>
                <a:lnTo>
                  <a:pt x="3728109" y="2767860"/>
                </a:lnTo>
                <a:lnTo>
                  <a:pt x="3680079" y="2770632"/>
                </a:lnTo>
                <a:lnTo>
                  <a:pt x="411911" y="2770632"/>
                </a:lnTo>
                <a:lnTo>
                  <a:pt x="363873" y="2767860"/>
                </a:lnTo>
                <a:lnTo>
                  <a:pt x="317463" y="2759753"/>
                </a:lnTo>
                <a:lnTo>
                  <a:pt x="272989" y="2746618"/>
                </a:lnTo>
                <a:lnTo>
                  <a:pt x="230762" y="2728765"/>
                </a:lnTo>
                <a:lnTo>
                  <a:pt x="191089" y="2706502"/>
                </a:lnTo>
                <a:lnTo>
                  <a:pt x="154280" y="2680140"/>
                </a:lnTo>
                <a:lnTo>
                  <a:pt x="120645" y="2649986"/>
                </a:lnTo>
                <a:lnTo>
                  <a:pt x="90491" y="2616351"/>
                </a:lnTo>
                <a:lnTo>
                  <a:pt x="64129" y="2579542"/>
                </a:lnTo>
                <a:lnTo>
                  <a:pt x="41866" y="2539869"/>
                </a:lnTo>
                <a:lnTo>
                  <a:pt x="24013" y="2497642"/>
                </a:lnTo>
                <a:lnTo>
                  <a:pt x="10878" y="2453168"/>
                </a:lnTo>
                <a:lnTo>
                  <a:pt x="2771" y="2406758"/>
                </a:lnTo>
                <a:lnTo>
                  <a:pt x="0" y="2358720"/>
                </a:lnTo>
                <a:lnTo>
                  <a:pt x="0" y="411861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0259" y="1146175"/>
            <a:ext cx="1024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solidFill>
                  <a:srgbClr val="153A6C"/>
                </a:solidFill>
                <a:latin typeface="Calibri"/>
                <a:cs typeface="Calibri"/>
              </a:rPr>
              <a:t>Aud</a:t>
            </a:r>
            <a:r>
              <a:rPr sz="1800" b="1" spc="40" dirty="0">
                <a:solidFill>
                  <a:srgbClr val="153A6C"/>
                </a:solidFill>
                <a:latin typeface="Calibri"/>
                <a:cs typeface="Calibri"/>
              </a:rPr>
              <a:t>i</a:t>
            </a:r>
            <a:r>
              <a:rPr sz="1800" b="1" spc="110" dirty="0">
                <a:solidFill>
                  <a:srgbClr val="153A6C"/>
                </a:solidFill>
                <a:latin typeface="Calibri"/>
                <a:cs typeface="Calibri"/>
              </a:rPr>
              <a:t>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7737" y="3373882"/>
            <a:ext cx="37242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003961"/>
                </a:solidFill>
                <a:latin typeface="Calibri"/>
                <a:cs typeface="Calibri"/>
              </a:rPr>
              <a:t>Facebook </a:t>
            </a:r>
            <a:r>
              <a:rPr sz="1800" spc="-40" dirty="0">
                <a:solidFill>
                  <a:srgbClr val="003961"/>
                </a:solidFill>
                <a:latin typeface="Calibri"/>
                <a:cs typeface="Calibri"/>
              </a:rPr>
              <a:t>&amp; </a:t>
            </a:r>
            <a:r>
              <a:rPr sz="1800" spc="60" dirty="0">
                <a:solidFill>
                  <a:srgbClr val="003961"/>
                </a:solidFill>
                <a:latin typeface="Calibri"/>
                <a:cs typeface="Calibri"/>
              </a:rPr>
              <a:t>Twitter </a:t>
            </a:r>
            <a:r>
              <a:rPr sz="1800" spc="100" dirty="0">
                <a:solidFill>
                  <a:srgbClr val="003961"/>
                </a:solidFill>
                <a:latin typeface="Calibri"/>
                <a:cs typeface="Calibri"/>
              </a:rPr>
              <a:t>use </a:t>
            </a:r>
            <a:r>
              <a:rPr sz="1800" spc="75" dirty="0">
                <a:solidFill>
                  <a:srgbClr val="003961"/>
                </a:solidFill>
                <a:latin typeface="Calibri"/>
                <a:cs typeface="Calibri"/>
              </a:rPr>
              <a:t>AI </a:t>
            </a:r>
            <a:r>
              <a:rPr sz="1800" spc="65" dirty="0">
                <a:solidFill>
                  <a:srgbClr val="003961"/>
                </a:solidFill>
                <a:latin typeface="Calibri"/>
                <a:cs typeface="Calibri"/>
              </a:rPr>
              <a:t>to</a:t>
            </a:r>
            <a:r>
              <a:rPr sz="1800" spc="-155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95" dirty="0">
                <a:solidFill>
                  <a:srgbClr val="003961"/>
                </a:solidFill>
                <a:latin typeface="Calibri"/>
                <a:cs typeface="Calibri"/>
              </a:rPr>
              <a:t>decide  </a:t>
            </a:r>
            <a:r>
              <a:rPr sz="1800" spc="60" dirty="0">
                <a:solidFill>
                  <a:srgbClr val="003961"/>
                </a:solidFill>
                <a:latin typeface="Calibri"/>
                <a:cs typeface="Calibri"/>
              </a:rPr>
              <a:t>what </a:t>
            </a:r>
            <a:r>
              <a:rPr sz="1800" spc="75" dirty="0">
                <a:solidFill>
                  <a:srgbClr val="003961"/>
                </a:solidFill>
                <a:latin typeface="Calibri"/>
                <a:cs typeface="Calibri"/>
              </a:rPr>
              <a:t>content </a:t>
            </a:r>
            <a:r>
              <a:rPr sz="1800" spc="65" dirty="0">
                <a:solidFill>
                  <a:srgbClr val="003961"/>
                </a:solidFill>
                <a:latin typeface="Calibri"/>
                <a:cs typeface="Calibri"/>
              </a:rPr>
              <a:t>to </a:t>
            </a:r>
            <a:r>
              <a:rPr sz="1800" spc="85" dirty="0">
                <a:solidFill>
                  <a:srgbClr val="003961"/>
                </a:solidFill>
                <a:latin typeface="Calibri"/>
                <a:cs typeface="Calibri"/>
              </a:rPr>
              <a:t>present </a:t>
            </a:r>
            <a:r>
              <a:rPr sz="1800" spc="70" dirty="0">
                <a:solidFill>
                  <a:srgbClr val="003961"/>
                </a:solidFill>
                <a:latin typeface="Calibri"/>
                <a:cs typeface="Calibri"/>
              </a:rPr>
              <a:t>in </a:t>
            </a:r>
            <a:r>
              <a:rPr sz="1800" spc="55" dirty="0">
                <a:solidFill>
                  <a:srgbClr val="003961"/>
                </a:solidFill>
                <a:latin typeface="Calibri"/>
                <a:cs typeface="Calibri"/>
              </a:rPr>
              <a:t>their  </a:t>
            </a:r>
            <a:r>
              <a:rPr sz="1800" spc="95" dirty="0">
                <a:solidFill>
                  <a:srgbClr val="003961"/>
                </a:solidFill>
                <a:latin typeface="Calibri"/>
                <a:cs typeface="Calibri"/>
              </a:rPr>
              <a:t>feeds </a:t>
            </a:r>
            <a:r>
              <a:rPr sz="1800" spc="65" dirty="0">
                <a:solidFill>
                  <a:srgbClr val="003961"/>
                </a:solidFill>
                <a:latin typeface="Calibri"/>
                <a:cs typeface="Calibri"/>
              </a:rPr>
              <a:t>to different</a:t>
            </a:r>
            <a:r>
              <a:rPr sz="1800" spc="-100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003961"/>
                </a:solidFill>
                <a:latin typeface="Calibri"/>
                <a:cs typeface="Calibri"/>
              </a:rPr>
              <a:t>audiences.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" y="1677923"/>
            <a:ext cx="2529840" cy="1674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2490" y="1543050"/>
            <a:ext cx="4091940" cy="2771140"/>
          </a:xfrm>
          <a:custGeom>
            <a:avLst/>
            <a:gdLst/>
            <a:ahLst/>
            <a:cxnLst/>
            <a:rect l="l" t="t" r="r" b="b"/>
            <a:pathLst>
              <a:path w="4091940" h="2771140">
                <a:moveTo>
                  <a:pt x="3680079" y="0"/>
                </a:moveTo>
                <a:lnTo>
                  <a:pt x="411861" y="0"/>
                </a:lnTo>
                <a:lnTo>
                  <a:pt x="363830" y="2770"/>
                </a:lnTo>
                <a:lnTo>
                  <a:pt x="317427" y="10877"/>
                </a:lnTo>
                <a:lnTo>
                  <a:pt x="272960" y="24011"/>
                </a:lnTo>
                <a:lnTo>
                  <a:pt x="230738" y="41863"/>
                </a:lnTo>
                <a:lnTo>
                  <a:pt x="191070" y="64123"/>
                </a:lnTo>
                <a:lnTo>
                  <a:pt x="154266" y="90483"/>
                </a:lnTo>
                <a:lnTo>
                  <a:pt x="120634" y="120634"/>
                </a:lnTo>
                <a:lnTo>
                  <a:pt x="90483" y="154266"/>
                </a:lnTo>
                <a:lnTo>
                  <a:pt x="64123" y="191070"/>
                </a:lnTo>
                <a:lnTo>
                  <a:pt x="41863" y="230738"/>
                </a:lnTo>
                <a:lnTo>
                  <a:pt x="24011" y="272960"/>
                </a:lnTo>
                <a:lnTo>
                  <a:pt x="10877" y="317427"/>
                </a:lnTo>
                <a:lnTo>
                  <a:pt x="2770" y="363830"/>
                </a:lnTo>
                <a:lnTo>
                  <a:pt x="0" y="411861"/>
                </a:lnTo>
                <a:lnTo>
                  <a:pt x="0" y="2358720"/>
                </a:lnTo>
                <a:lnTo>
                  <a:pt x="2770" y="2406758"/>
                </a:lnTo>
                <a:lnTo>
                  <a:pt x="10877" y="2453168"/>
                </a:lnTo>
                <a:lnTo>
                  <a:pt x="24011" y="2497642"/>
                </a:lnTo>
                <a:lnTo>
                  <a:pt x="41863" y="2539869"/>
                </a:lnTo>
                <a:lnTo>
                  <a:pt x="64123" y="2579542"/>
                </a:lnTo>
                <a:lnTo>
                  <a:pt x="90483" y="2616351"/>
                </a:lnTo>
                <a:lnTo>
                  <a:pt x="120634" y="2649986"/>
                </a:lnTo>
                <a:lnTo>
                  <a:pt x="154266" y="2680140"/>
                </a:lnTo>
                <a:lnTo>
                  <a:pt x="191070" y="2706502"/>
                </a:lnTo>
                <a:lnTo>
                  <a:pt x="230738" y="2728765"/>
                </a:lnTo>
                <a:lnTo>
                  <a:pt x="272960" y="2746618"/>
                </a:lnTo>
                <a:lnTo>
                  <a:pt x="317427" y="2759753"/>
                </a:lnTo>
                <a:lnTo>
                  <a:pt x="363830" y="2767860"/>
                </a:lnTo>
                <a:lnTo>
                  <a:pt x="411861" y="2770632"/>
                </a:lnTo>
                <a:lnTo>
                  <a:pt x="3680079" y="2770632"/>
                </a:lnTo>
                <a:lnTo>
                  <a:pt x="3728109" y="2767860"/>
                </a:lnTo>
                <a:lnTo>
                  <a:pt x="3774512" y="2759753"/>
                </a:lnTo>
                <a:lnTo>
                  <a:pt x="3818979" y="2746618"/>
                </a:lnTo>
                <a:lnTo>
                  <a:pt x="3861201" y="2728765"/>
                </a:lnTo>
                <a:lnTo>
                  <a:pt x="3900869" y="2706502"/>
                </a:lnTo>
                <a:lnTo>
                  <a:pt x="3937673" y="2680140"/>
                </a:lnTo>
                <a:lnTo>
                  <a:pt x="3971305" y="2649986"/>
                </a:lnTo>
                <a:lnTo>
                  <a:pt x="4001456" y="2616351"/>
                </a:lnTo>
                <a:lnTo>
                  <a:pt x="4027816" y="2579542"/>
                </a:lnTo>
                <a:lnTo>
                  <a:pt x="4050076" y="2539869"/>
                </a:lnTo>
                <a:lnTo>
                  <a:pt x="4067928" y="2497642"/>
                </a:lnTo>
                <a:lnTo>
                  <a:pt x="4081062" y="2453168"/>
                </a:lnTo>
                <a:lnTo>
                  <a:pt x="4089169" y="2406758"/>
                </a:lnTo>
                <a:lnTo>
                  <a:pt x="4091940" y="2358720"/>
                </a:lnTo>
                <a:lnTo>
                  <a:pt x="4091940" y="411861"/>
                </a:lnTo>
                <a:lnTo>
                  <a:pt x="4089169" y="363830"/>
                </a:lnTo>
                <a:lnTo>
                  <a:pt x="4081062" y="317427"/>
                </a:lnTo>
                <a:lnTo>
                  <a:pt x="4067928" y="272960"/>
                </a:lnTo>
                <a:lnTo>
                  <a:pt x="4050076" y="230738"/>
                </a:lnTo>
                <a:lnTo>
                  <a:pt x="4027816" y="191070"/>
                </a:lnTo>
                <a:lnTo>
                  <a:pt x="4001456" y="154266"/>
                </a:lnTo>
                <a:lnTo>
                  <a:pt x="3971305" y="120634"/>
                </a:lnTo>
                <a:lnTo>
                  <a:pt x="3937673" y="90483"/>
                </a:lnTo>
                <a:lnTo>
                  <a:pt x="3900869" y="64123"/>
                </a:lnTo>
                <a:lnTo>
                  <a:pt x="3861201" y="41863"/>
                </a:lnTo>
                <a:lnTo>
                  <a:pt x="3818979" y="24011"/>
                </a:lnTo>
                <a:lnTo>
                  <a:pt x="3774512" y="10877"/>
                </a:lnTo>
                <a:lnTo>
                  <a:pt x="3728109" y="2770"/>
                </a:lnTo>
                <a:lnTo>
                  <a:pt x="3680079" y="0"/>
                </a:lnTo>
                <a:close/>
              </a:path>
            </a:pathLst>
          </a:custGeom>
          <a:solidFill>
            <a:srgbClr val="C8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82490" y="1543050"/>
            <a:ext cx="4091940" cy="2771140"/>
          </a:xfrm>
          <a:custGeom>
            <a:avLst/>
            <a:gdLst/>
            <a:ahLst/>
            <a:cxnLst/>
            <a:rect l="l" t="t" r="r" b="b"/>
            <a:pathLst>
              <a:path w="4091940" h="2771140">
                <a:moveTo>
                  <a:pt x="0" y="411861"/>
                </a:moveTo>
                <a:lnTo>
                  <a:pt x="2770" y="363830"/>
                </a:lnTo>
                <a:lnTo>
                  <a:pt x="10877" y="317427"/>
                </a:lnTo>
                <a:lnTo>
                  <a:pt x="24011" y="272960"/>
                </a:lnTo>
                <a:lnTo>
                  <a:pt x="41863" y="230738"/>
                </a:lnTo>
                <a:lnTo>
                  <a:pt x="64123" y="191070"/>
                </a:lnTo>
                <a:lnTo>
                  <a:pt x="90483" y="154266"/>
                </a:lnTo>
                <a:lnTo>
                  <a:pt x="120634" y="120634"/>
                </a:lnTo>
                <a:lnTo>
                  <a:pt x="154266" y="90483"/>
                </a:lnTo>
                <a:lnTo>
                  <a:pt x="191070" y="64123"/>
                </a:lnTo>
                <a:lnTo>
                  <a:pt x="230738" y="41863"/>
                </a:lnTo>
                <a:lnTo>
                  <a:pt x="272960" y="24011"/>
                </a:lnTo>
                <a:lnTo>
                  <a:pt x="317427" y="10877"/>
                </a:lnTo>
                <a:lnTo>
                  <a:pt x="363830" y="2770"/>
                </a:lnTo>
                <a:lnTo>
                  <a:pt x="411861" y="0"/>
                </a:lnTo>
                <a:lnTo>
                  <a:pt x="3680079" y="0"/>
                </a:lnTo>
                <a:lnTo>
                  <a:pt x="3728109" y="2770"/>
                </a:lnTo>
                <a:lnTo>
                  <a:pt x="3774512" y="10877"/>
                </a:lnTo>
                <a:lnTo>
                  <a:pt x="3818979" y="24011"/>
                </a:lnTo>
                <a:lnTo>
                  <a:pt x="3861201" y="41863"/>
                </a:lnTo>
                <a:lnTo>
                  <a:pt x="3900869" y="64123"/>
                </a:lnTo>
                <a:lnTo>
                  <a:pt x="3937673" y="90483"/>
                </a:lnTo>
                <a:lnTo>
                  <a:pt x="3971305" y="120634"/>
                </a:lnTo>
                <a:lnTo>
                  <a:pt x="4001456" y="154266"/>
                </a:lnTo>
                <a:lnTo>
                  <a:pt x="4027816" y="191070"/>
                </a:lnTo>
                <a:lnTo>
                  <a:pt x="4050076" y="230738"/>
                </a:lnTo>
                <a:lnTo>
                  <a:pt x="4067928" y="272960"/>
                </a:lnTo>
                <a:lnTo>
                  <a:pt x="4081062" y="317427"/>
                </a:lnTo>
                <a:lnTo>
                  <a:pt x="4089169" y="363830"/>
                </a:lnTo>
                <a:lnTo>
                  <a:pt x="4091940" y="411861"/>
                </a:lnTo>
                <a:lnTo>
                  <a:pt x="4091940" y="2358720"/>
                </a:lnTo>
                <a:lnTo>
                  <a:pt x="4089169" y="2406758"/>
                </a:lnTo>
                <a:lnTo>
                  <a:pt x="4081062" y="2453168"/>
                </a:lnTo>
                <a:lnTo>
                  <a:pt x="4067928" y="2497642"/>
                </a:lnTo>
                <a:lnTo>
                  <a:pt x="4050076" y="2539869"/>
                </a:lnTo>
                <a:lnTo>
                  <a:pt x="4027816" y="2579542"/>
                </a:lnTo>
                <a:lnTo>
                  <a:pt x="4001456" y="2616351"/>
                </a:lnTo>
                <a:lnTo>
                  <a:pt x="3971305" y="2649986"/>
                </a:lnTo>
                <a:lnTo>
                  <a:pt x="3937673" y="2680140"/>
                </a:lnTo>
                <a:lnTo>
                  <a:pt x="3900869" y="2706502"/>
                </a:lnTo>
                <a:lnTo>
                  <a:pt x="3861201" y="2728765"/>
                </a:lnTo>
                <a:lnTo>
                  <a:pt x="3818979" y="2746618"/>
                </a:lnTo>
                <a:lnTo>
                  <a:pt x="3774512" y="2759753"/>
                </a:lnTo>
                <a:lnTo>
                  <a:pt x="3728109" y="2767860"/>
                </a:lnTo>
                <a:lnTo>
                  <a:pt x="3680079" y="2770632"/>
                </a:lnTo>
                <a:lnTo>
                  <a:pt x="411861" y="2770632"/>
                </a:lnTo>
                <a:lnTo>
                  <a:pt x="363830" y="2767860"/>
                </a:lnTo>
                <a:lnTo>
                  <a:pt x="317427" y="2759753"/>
                </a:lnTo>
                <a:lnTo>
                  <a:pt x="272960" y="2746618"/>
                </a:lnTo>
                <a:lnTo>
                  <a:pt x="230738" y="2728765"/>
                </a:lnTo>
                <a:lnTo>
                  <a:pt x="191070" y="2706502"/>
                </a:lnTo>
                <a:lnTo>
                  <a:pt x="154266" y="2680140"/>
                </a:lnTo>
                <a:lnTo>
                  <a:pt x="120634" y="2649986"/>
                </a:lnTo>
                <a:lnTo>
                  <a:pt x="90483" y="2616351"/>
                </a:lnTo>
                <a:lnTo>
                  <a:pt x="64123" y="2579542"/>
                </a:lnTo>
                <a:lnTo>
                  <a:pt x="41863" y="2539869"/>
                </a:lnTo>
                <a:lnTo>
                  <a:pt x="24011" y="2497642"/>
                </a:lnTo>
                <a:lnTo>
                  <a:pt x="10877" y="2453168"/>
                </a:lnTo>
                <a:lnTo>
                  <a:pt x="2770" y="2406758"/>
                </a:lnTo>
                <a:lnTo>
                  <a:pt x="0" y="2358720"/>
                </a:lnTo>
                <a:lnTo>
                  <a:pt x="0" y="411861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75046" y="1146175"/>
            <a:ext cx="879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0" dirty="0">
                <a:solidFill>
                  <a:srgbClr val="153A6C"/>
                </a:solidFill>
                <a:latin typeface="Calibri"/>
                <a:cs typeface="Calibri"/>
              </a:rPr>
              <a:t>Co</a:t>
            </a:r>
            <a:r>
              <a:rPr sz="1800" b="1" spc="80" dirty="0">
                <a:solidFill>
                  <a:srgbClr val="153A6C"/>
                </a:solidFill>
                <a:latin typeface="Calibri"/>
                <a:cs typeface="Calibri"/>
              </a:rPr>
              <a:t>ntent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7557" y="3355085"/>
            <a:ext cx="385952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003961"/>
                </a:solidFill>
                <a:latin typeface="Calibri"/>
                <a:cs typeface="Calibri"/>
              </a:rPr>
              <a:t>Image </a:t>
            </a:r>
            <a:r>
              <a:rPr sz="1800" spc="80" dirty="0">
                <a:solidFill>
                  <a:srgbClr val="003961"/>
                </a:solidFill>
                <a:latin typeface="Calibri"/>
                <a:cs typeface="Calibri"/>
              </a:rPr>
              <a:t>recognition </a:t>
            </a:r>
            <a:r>
              <a:rPr sz="1800" spc="105" dirty="0">
                <a:solidFill>
                  <a:srgbClr val="003961"/>
                </a:solidFill>
                <a:latin typeface="Calibri"/>
                <a:cs typeface="Calibri"/>
              </a:rPr>
              <a:t>and </a:t>
            </a:r>
            <a:r>
              <a:rPr sz="1800" spc="80" dirty="0">
                <a:solidFill>
                  <a:srgbClr val="003961"/>
                </a:solidFill>
                <a:latin typeface="Calibri"/>
                <a:cs typeface="Calibri"/>
              </a:rPr>
              <a:t>sentiment  </a:t>
            </a:r>
            <a:r>
              <a:rPr sz="1800" spc="90" dirty="0">
                <a:solidFill>
                  <a:srgbClr val="003961"/>
                </a:solidFill>
                <a:latin typeface="Calibri"/>
                <a:cs typeface="Calibri"/>
              </a:rPr>
              <a:t>analysis </a:t>
            </a:r>
            <a:r>
              <a:rPr sz="1800" spc="65" dirty="0">
                <a:solidFill>
                  <a:srgbClr val="003961"/>
                </a:solidFill>
                <a:latin typeface="Calibri"/>
                <a:cs typeface="Calibri"/>
              </a:rPr>
              <a:t>to </a:t>
            </a:r>
            <a:r>
              <a:rPr sz="1800" spc="85" dirty="0">
                <a:solidFill>
                  <a:srgbClr val="003961"/>
                </a:solidFill>
                <a:latin typeface="Calibri"/>
                <a:cs typeface="Calibri"/>
              </a:rPr>
              <a:t>ensure </a:t>
            </a:r>
            <a:r>
              <a:rPr sz="1800" spc="55" dirty="0">
                <a:solidFill>
                  <a:srgbClr val="003961"/>
                </a:solidFill>
                <a:latin typeface="Calibri"/>
                <a:cs typeface="Calibri"/>
              </a:rPr>
              <a:t>that </a:t>
            </a:r>
            <a:r>
              <a:rPr sz="1800" spc="80" dirty="0">
                <a:solidFill>
                  <a:srgbClr val="003961"/>
                </a:solidFill>
                <a:latin typeface="Calibri"/>
                <a:cs typeface="Calibri"/>
              </a:rPr>
              <a:t>content </a:t>
            </a:r>
            <a:r>
              <a:rPr sz="1800" spc="75" dirty="0">
                <a:solidFill>
                  <a:srgbClr val="003961"/>
                </a:solidFill>
                <a:latin typeface="Calibri"/>
                <a:cs typeface="Calibri"/>
              </a:rPr>
              <a:t>of</a:t>
            </a:r>
            <a:r>
              <a:rPr sz="1800" spc="-200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003961"/>
                </a:solidFill>
                <a:latin typeface="Calibri"/>
                <a:cs typeface="Calibri"/>
              </a:rPr>
              <a:t>the  </a:t>
            </a:r>
            <a:r>
              <a:rPr sz="1800" spc="80" dirty="0">
                <a:solidFill>
                  <a:srgbClr val="003961"/>
                </a:solidFill>
                <a:latin typeface="Calibri"/>
                <a:cs typeface="Calibri"/>
              </a:rPr>
              <a:t>appropriate </a:t>
            </a:r>
            <a:r>
              <a:rPr sz="1800" spc="60" dirty="0">
                <a:solidFill>
                  <a:srgbClr val="003961"/>
                </a:solidFill>
                <a:latin typeface="Calibri"/>
                <a:cs typeface="Calibri"/>
              </a:rPr>
              <a:t>“mood” </a:t>
            </a:r>
            <a:r>
              <a:rPr sz="1800" spc="80" dirty="0">
                <a:solidFill>
                  <a:srgbClr val="003961"/>
                </a:solidFill>
                <a:latin typeface="Calibri"/>
                <a:cs typeface="Calibri"/>
              </a:rPr>
              <a:t>is </a:t>
            </a:r>
            <a:r>
              <a:rPr sz="1800" spc="100" dirty="0">
                <a:solidFill>
                  <a:srgbClr val="003961"/>
                </a:solidFill>
                <a:latin typeface="Calibri"/>
                <a:cs typeface="Calibri"/>
              </a:rPr>
              <a:t>being</a:t>
            </a:r>
            <a:r>
              <a:rPr sz="1800" spc="-135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003961"/>
                </a:solidFill>
                <a:latin typeface="Calibri"/>
                <a:cs typeface="Calibri"/>
              </a:rPr>
              <a:t>served.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33059" y="1563624"/>
            <a:ext cx="2570988" cy="1889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35</a:t>
            </a:fld>
            <a:endParaRPr spc="7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8282" y="4875377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38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4737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AI </a:t>
            </a:r>
            <a:r>
              <a:rPr spc="155" dirty="0"/>
              <a:t>Omnipresence </a:t>
            </a:r>
            <a:r>
              <a:rPr spc="110" dirty="0"/>
              <a:t>In </a:t>
            </a:r>
            <a:r>
              <a:rPr spc="130" dirty="0"/>
              <a:t>Daily</a:t>
            </a:r>
            <a:r>
              <a:rPr spc="-220" dirty="0"/>
              <a:t> </a:t>
            </a:r>
            <a:r>
              <a:rPr spc="135" dirty="0"/>
              <a:t>Life</a:t>
            </a:r>
          </a:p>
        </p:txBody>
      </p:sp>
      <p:sp>
        <p:nvSpPr>
          <p:cNvPr id="7" name="object 7"/>
          <p:cNvSpPr/>
          <p:nvPr/>
        </p:nvSpPr>
        <p:spPr>
          <a:xfrm>
            <a:off x="456437" y="1543050"/>
            <a:ext cx="4091940" cy="2771140"/>
          </a:xfrm>
          <a:custGeom>
            <a:avLst/>
            <a:gdLst/>
            <a:ahLst/>
            <a:cxnLst/>
            <a:rect l="l" t="t" r="r" b="b"/>
            <a:pathLst>
              <a:path w="4091940" h="2771140">
                <a:moveTo>
                  <a:pt x="3680079" y="0"/>
                </a:moveTo>
                <a:lnTo>
                  <a:pt x="411911" y="0"/>
                </a:lnTo>
                <a:lnTo>
                  <a:pt x="363873" y="2770"/>
                </a:lnTo>
                <a:lnTo>
                  <a:pt x="317463" y="10877"/>
                </a:lnTo>
                <a:lnTo>
                  <a:pt x="272989" y="24011"/>
                </a:lnTo>
                <a:lnTo>
                  <a:pt x="230762" y="41863"/>
                </a:lnTo>
                <a:lnTo>
                  <a:pt x="191089" y="64123"/>
                </a:lnTo>
                <a:lnTo>
                  <a:pt x="154280" y="90483"/>
                </a:lnTo>
                <a:lnTo>
                  <a:pt x="120645" y="120634"/>
                </a:lnTo>
                <a:lnTo>
                  <a:pt x="90491" y="154266"/>
                </a:lnTo>
                <a:lnTo>
                  <a:pt x="64129" y="191070"/>
                </a:lnTo>
                <a:lnTo>
                  <a:pt x="41866" y="230738"/>
                </a:lnTo>
                <a:lnTo>
                  <a:pt x="24013" y="272960"/>
                </a:lnTo>
                <a:lnTo>
                  <a:pt x="10878" y="317427"/>
                </a:lnTo>
                <a:lnTo>
                  <a:pt x="2771" y="363830"/>
                </a:lnTo>
                <a:lnTo>
                  <a:pt x="0" y="411861"/>
                </a:lnTo>
                <a:lnTo>
                  <a:pt x="0" y="2358720"/>
                </a:lnTo>
                <a:lnTo>
                  <a:pt x="2771" y="2406758"/>
                </a:lnTo>
                <a:lnTo>
                  <a:pt x="10878" y="2453168"/>
                </a:lnTo>
                <a:lnTo>
                  <a:pt x="24013" y="2497642"/>
                </a:lnTo>
                <a:lnTo>
                  <a:pt x="41866" y="2539869"/>
                </a:lnTo>
                <a:lnTo>
                  <a:pt x="64129" y="2579542"/>
                </a:lnTo>
                <a:lnTo>
                  <a:pt x="90491" y="2616351"/>
                </a:lnTo>
                <a:lnTo>
                  <a:pt x="120645" y="2649986"/>
                </a:lnTo>
                <a:lnTo>
                  <a:pt x="154280" y="2680140"/>
                </a:lnTo>
                <a:lnTo>
                  <a:pt x="191089" y="2706502"/>
                </a:lnTo>
                <a:lnTo>
                  <a:pt x="230762" y="2728765"/>
                </a:lnTo>
                <a:lnTo>
                  <a:pt x="272989" y="2746618"/>
                </a:lnTo>
                <a:lnTo>
                  <a:pt x="317463" y="2759753"/>
                </a:lnTo>
                <a:lnTo>
                  <a:pt x="363873" y="2767860"/>
                </a:lnTo>
                <a:lnTo>
                  <a:pt x="411911" y="2770632"/>
                </a:lnTo>
                <a:lnTo>
                  <a:pt x="3680079" y="2770632"/>
                </a:lnTo>
                <a:lnTo>
                  <a:pt x="3728109" y="2767860"/>
                </a:lnTo>
                <a:lnTo>
                  <a:pt x="3774512" y="2759753"/>
                </a:lnTo>
                <a:lnTo>
                  <a:pt x="3818979" y="2746618"/>
                </a:lnTo>
                <a:lnTo>
                  <a:pt x="3861201" y="2728765"/>
                </a:lnTo>
                <a:lnTo>
                  <a:pt x="3900869" y="2706502"/>
                </a:lnTo>
                <a:lnTo>
                  <a:pt x="3937673" y="2680140"/>
                </a:lnTo>
                <a:lnTo>
                  <a:pt x="3971305" y="2649986"/>
                </a:lnTo>
                <a:lnTo>
                  <a:pt x="4001456" y="2616351"/>
                </a:lnTo>
                <a:lnTo>
                  <a:pt x="4027816" y="2579542"/>
                </a:lnTo>
                <a:lnTo>
                  <a:pt x="4050076" y="2539869"/>
                </a:lnTo>
                <a:lnTo>
                  <a:pt x="4067928" y="2497642"/>
                </a:lnTo>
                <a:lnTo>
                  <a:pt x="4081062" y="2453168"/>
                </a:lnTo>
                <a:lnTo>
                  <a:pt x="4089169" y="2406758"/>
                </a:lnTo>
                <a:lnTo>
                  <a:pt x="4091940" y="2358720"/>
                </a:lnTo>
                <a:lnTo>
                  <a:pt x="4091940" y="411861"/>
                </a:lnTo>
                <a:lnTo>
                  <a:pt x="4089169" y="363830"/>
                </a:lnTo>
                <a:lnTo>
                  <a:pt x="4081062" y="317427"/>
                </a:lnTo>
                <a:lnTo>
                  <a:pt x="4067928" y="272960"/>
                </a:lnTo>
                <a:lnTo>
                  <a:pt x="4050076" y="230738"/>
                </a:lnTo>
                <a:lnTo>
                  <a:pt x="4027816" y="191070"/>
                </a:lnTo>
                <a:lnTo>
                  <a:pt x="4001456" y="154266"/>
                </a:lnTo>
                <a:lnTo>
                  <a:pt x="3971305" y="120634"/>
                </a:lnTo>
                <a:lnTo>
                  <a:pt x="3937673" y="90483"/>
                </a:lnTo>
                <a:lnTo>
                  <a:pt x="3900869" y="64123"/>
                </a:lnTo>
                <a:lnTo>
                  <a:pt x="3861201" y="41863"/>
                </a:lnTo>
                <a:lnTo>
                  <a:pt x="3818979" y="24011"/>
                </a:lnTo>
                <a:lnTo>
                  <a:pt x="3774512" y="10877"/>
                </a:lnTo>
                <a:lnTo>
                  <a:pt x="3728109" y="2770"/>
                </a:lnTo>
                <a:lnTo>
                  <a:pt x="3680079" y="0"/>
                </a:lnTo>
                <a:close/>
              </a:path>
            </a:pathLst>
          </a:custGeom>
          <a:solidFill>
            <a:srgbClr val="C8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6437" y="1543050"/>
            <a:ext cx="4091940" cy="2771140"/>
          </a:xfrm>
          <a:custGeom>
            <a:avLst/>
            <a:gdLst/>
            <a:ahLst/>
            <a:cxnLst/>
            <a:rect l="l" t="t" r="r" b="b"/>
            <a:pathLst>
              <a:path w="4091940" h="2771140">
                <a:moveTo>
                  <a:pt x="0" y="411861"/>
                </a:moveTo>
                <a:lnTo>
                  <a:pt x="2771" y="363830"/>
                </a:lnTo>
                <a:lnTo>
                  <a:pt x="10878" y="317427"/>
                </a:lnTo>
                <a:lnTo>
                  <a:pt x="24013" y="272960"/>
                </a:lnTo>
                <a:lnTo>
                  <a:pt x="41866" y="230738"/>
                </a:lnTo>
                <a:lnTo>
                  <a:pt x="64129" y="191070"/>
                </a:lnTo>
                <a:lnTo>
                  <a:pt x="90491" y="154266"/>
                </a:lnTo>
                <a:lnTo>
                  <a:pt x="120645" y="120634"/>
                </a:lnTo>
                <a:lnTo>
                  <a:pt x="154280" y="90483"/>
                </a:lnTo>
                <a:lnTo>
                  <a:pt x="191089" y="64123"/>
                </a:lnTo>
                <a:lnTo>
                  <a:pt x="230762" y="41863"/>
                </a:lnTo>
                <a:lnTo>
                  <a:pt x="272989" y="24011"/>
                </a:lnTo>
                <a:lnTo>
                  <a:pt x="317463" y="10877"/>
                </a:lnTo>
                <a:lnTo>
                  <a:pt x="363873" y="2770"/>
                </a:lnTo>
                <a:lnTo>
                  <a:pt x="411911" y="0"/>
                </a:lnTo>
                <a:lnTo>
                  <a:pt x="3680079" y="0"/>
                </a:lnTo>
                <a:lnTo>
                  <a:pt x="3728109" y="2770"/>
                </a:lnTo>
                <a:lnTo>
                  <a:pt x="3774512" y="10877"/>
                </a:lnTo>
                <a:lnTo>
                  <a:pt x="3818979" y="24011"/>
                </a:lnTo>
                <a:lnTo>
                  <a:pt x="3861201" y="41863"/>
                </a:lnTo>
                <a:lnTo>
                  <a:pt x="3900869" y="64123"/>
                </a:lnTo>
                <a:lnTo>
                  <a:pt x="3937673" y="90483"/>
                </a:lnTo>
                <a:lnTo>
                  <a:pt x="3971305" y="120634"/>
                </a:lnTo>
                <a:lnTo>
                  <a:pt x="4001456" y="154266"/>
                </a:lnTo>
                <a:lnTo>
                  <a:pt x="4027816" y="191070"/>
                </a:lnTo>
                <a:lnTo>
                  <a:pt x="4050076" y="230738"/>
                </a:lnTo>
                <a:lnTo>
                  <a:pt x="4067928" y="272960"/>
                </a:lnTo>
                <a:lnTo>
                  <a:pt x="4081062" y="317427"/>
                </a:lnTo>
                <a:lnTo>
                  <a:pt x="4089169" y="363830"/>
                </a:lnTo>
                <a:lnTo>
                  <a:pt x="4091940" y="411861"/>
                </a:lnTo>
                <a:lnTo>
                  <a:pt x="4091940" y="2358720"/>
                </a:lnTo>
                <a:lnTo>
                  <a:pt x="4089169" y="2406758"/>
                </a:lnTo>
                <a:lnTo>
                  <a:pt x="4081062" y="2453168"/>
                </a:lnTo>
                <a:lnTo>
                  <a:pt x="4067928" y="2497642"/>
                </a:lnTo>
                <a:lnTo>
                  <a:pt x="4050076" y="2539869"/>
                </a:lnTo>
                <a:lnTo>
                  <a:pt x="4027816" y="2579542"/>
                </a:lnTo>
                <a:lnTo>
                  <a:pt x="4001456" y="2616351"/>
                </a:lnTo>
                <a:lnTo>
                  <a:pt x="3971305" y="2649986"/>
                </a:lnTo>
                <a:lnTo>
                  <a:pt x="3937673" y="2680140"/>
                </a:lnTo>
                <a:lnTo>
                  <a:pt x="3900869" y="2706502"/>
                </a:lnTo>
                <a:lnTo>
                  <a:pt x="3861201" y="2728765"/>
                </a:lnTo>
                <a:lnTo>
                  <a:pt x="3818979" y="2746618"/>
                </a:lnTo>
                <a:lnTo>
                  <a:pt x="3774512" y="2759753"/>
                </a:lnTo>
                <a:lnTo>
                  <a:pt x="3728109" y="2767860"/>
                </a:lnTo>
                <a:lnTo>
                  <a:pt x="3680079" y="2770632"/>
                </a:lnTo>
                <a:lnTo>
                  <a:pt x="411911" y="2770632"/>
                </a:lnTo>
                <a:lnTo>
                  <a:pt x="363873" y="2767860"/>
                </a:lnTo>
                <a:lnTo>
                  <a:pt x="317463" y="2759753"/>
                </a:lnTo>
                <a:lnTo>
                  <a:pt x="272989" y="2746618"/>
                </a:lnTo>
                <a:lnTo>
                  <a:pt x="230762" y="2728765"/>
                </a:lnTo>
                <a:lnTo>
                  <a:pt x="191089" y="2706502"/>
                </a:lnTo>
                <a:lnTo>
                  <a:pt x="154280" y="2680140"/>
                </a:lnTo>
                <a:lnTo>
                  <a:pt x="120645" y="2649986"/>
                </a:lnTo>
                <a:lnTo>
                  <a:pt x="90491" y="2616351"/>
                </a:lnTo>
                <a:lnTo>
                  <a:pt x="64129" y="2579542"/>
                </a:lnTo>
                <a:lnTo>
                  <a:pt x="41866" y="2539869"/>
                </a:lnTo>
                <a:lnTo>
                  <a:pt x="24013" y="2497642"/>
                </a:lnTo>
                <a:lnTo>
                  <a:pt x="10878" y="2453168"/>
                </a:lnTo>
                <a:lnTo>
                  <a:pt x="2771" y="2406758"/>
                </a:lnTo>
                <a:lnTo>
                  <a:pt x="0" y="2358720"/>
                </a:lnTo>
                <a:lnTo>
                  <a:pt x="0" y="411861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0259" y="1146175"/>
            <a:ext cx="1849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solidFill>
                  <a:srgbClr val="153A6C"/>
                </a:solidFill>
                <a:latin typeface="Calibri"/>
                <a:cs typeface="Calibri"/>
              </a:rPr>
              <a:t>Natural</a:t>
            </a:r>
            <a:r>
              <a:rPr sz="1800" b="1" spc="-15" dirty="0">
                <a:solidFill>
                  <a:srgbClr val="153A6C"/>
                </a:solidFill>
                <a:latin typeface="Calibri"/>
                <a:cs typeface="Calibri"/>
              </a:rPr>
              <a:t> </a:t>
            </a:r>
            <a:r>
              <a:rPr sz="1800" b="1" spc="114" dirty="0">
                <a:solidFill>
                  <a:srgbClr val="153A6C"/>
                </a:solidFill>
                <a:latin typeface="Calibri"/>
                <a:cs typeface="Calibri"/>
              </a:rPr>
              <a:t>language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619" y="3373882"/>
            <a:ext cx="35534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003961"/>
                </a:solidFill>
                <a:latin typeface="Calibri"/>
                <a:cs typeface="Calibri"/>
              </a:rPr>
              <a:t>We </a:t>
            </a:r>
            <a:r>
              <a:rPr sz="1800" spc="70" dirty="0">
                <a:solidFill>
                  <a:srgbClr val="003961"/>
                </a:solidFill>
                <a:latin typeface="Calibri"/>
                <a:cs typeface="Calibri"/>
              </a:rPr>
              <a:t>carry </a:t>
            </a:r>
            <a:r>
              <a:rPr sz="1800" spc="95" dirty="0">
                <a:solidFill>
                  <a:srgbClr val="003961"/>
                </a:solidFill>
                <a:latin typeface="Calibri"/>
                <a:cs typeface="Calibri"/>
              </a:rPr>
              <a:t>around </a:t>
            </a:r>
            <a:r>
              <a:rPr sz="1800" spc="80" dirty="0">
                <a:solidFill>
                  <a:srgbClr val="003961"/>
                </a:solidFill>
                <a:latin typeface="Calibri"/>
                <a:cs typeface="Calibri"/>
              </a:rPr>
              <a:t>powerful </a:t>
            </a:r>
            <a:r>
              <a:rPr sz="1800" spc="70" dirty="0">
                <a:solidFill>
                  <a:srgbClr val="003961"/>
                </a:solidFill>
                <a:latin typeface="Calibri"/>
                <a:cs typeface="Calibri"/>
              </a:rPr>
              <a:t>natural  </a:t>
            </a:r>
            <a:r>
              <a:rPr sz="1800" spc="95" dirty="0">
                <a:solidFill>
                  <a:srgbClr val="003961"/>
                </a:solidFill>
                <a:latin typeface="Calibri"/>
                <a:cs typeface="Calibri"/>
              </a:rPr>
              <a:t>language </a:t>
            </a:r>
            <a:r>
              <a:rPr sz="1800" spc="100" dirty="0">
                <a:solidFill>
                  <a:srgbClr val="003961"/>
                </a:solidFill>
                <a:latin typeface="Calibri"/>
                <a:cs typeface="Calibri"/>
              </a:rPr>
              <a:t>processing </a:t>
            </a:r>
            <a:r>
              <a:rPr sz="1800" spc="85" dirty="0">
                <a:solidFill>
                  <a:srgbClr val="003961"/>
                </a:solidFill>
                <a:latin typeface="Calibri"/>
                <a:cs typeface="Calibri"/>
              </a:rPr>
              <a:t>algorithms</a:t>
            </a:r>
            <a:r>
              <a:rPr sz="1800" spc="-95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003961"/>
                </a:solidFill>
                <a:latin typeface="Calibri"/>
                <a:cs typeface="Calibri"/>
              </a:rPr>
              <a:t>in  </a:t>
            </a:r>
            <a:r>
              <a:rPr sz="1800" spc="75" dirty="0">
                <a:solidFill>
                  <a:srgbClr val="003961"/>
                </a:solidFill>
                <a:latin typeface="Calibri"/>
                <a:cs typeface="Calibri"/>
              </a:rPr>
              <a:t>our</a:t>
            </a:r>
            <a:r>
              <a:rPr sz="1800" spc="35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003961"/>
                </a:solidFill>
                <a:latin typeface="Calibri"/>
                <a:cs typeface="Calibri"/>
              </a:rPr>
              <a:t>phones/computers.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74063" y="1652016"/>
            <a:ext cx="2522219" cy="1680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82490" y="1543050"/>
            <a:ext cx="4091940" cy="2771140"/>
          </a:xfrm>
          <a:custGeom>
            <a:avLst/>
            <a:gdLst/>
            <a:ahLst/>
            <a:cxnLst/>
            <a:rect l="l" t="t" r="r" b="b"/>
            <a:pathLst>
              <a:path w="4091940" h="2771140">
                <a:moveTo>
                  <a:pt x="3680079" y="0"/>
                </a:moveTo>
                <a:lnTo>
                  <a:pt x="411861" y="0"/>
                </a:lnTo>
                <a:lnTo>
                  <a:pt x="363830" y="2770"/>
                </a:lnTo>
                <a:lnTo>
                  <a:pt x="317427" y="10877"/>
                </a:lnTo>
                <a:lnTo>
                  <a:pt x="272960" y="24011"/>
                </a:lnTo>
                <a:lnTo>
                  <a:pt x="230738" y="41863"/>
                </a:lnTo>
                <a:lnTo>
                  <a:pt x="191070" y="64123"/>
                </a:lnTo>
                <a:lnTo>
                  <a:pt x="154266" y="90483"/>
                </a:lnTo>
                <a:lnTo>
                  <a:pt x="120634" y="120634"/>
                </a:lnTo>
                <a:lnTo>
                  <a:pt x="90483" y="154266"/>
                </a:lnTo>
                <a:lnTo>
                  <a:pt x="64123" y="191070"/>
                </a:lnTo>
                <a:lnTo>
                  <a:pt x="41863" y="230738"/>
                </a:lnTo>
                <a:lnTo>
                  <a:pt x="24011" y="272960"/>
                </a:lnTo>
                <a:lnTo>
                  <a:pt x="10877" y="317427"/>
                </a:lnTo>
                <a:lnTo>
                  <a:pt x="2770" y="363830"/>
                </a:lnTo>
                <a:lnTo>
                  <a:pt x="0" y="411861"/>
                </a:lnTo>
                <a:lnTo>
                  <a:pt x="0" y="2358720"/>
                </a:lnTo>
                <a:lnTo>
                  <a:pt x="2770" y="2406758"/>
                </a:lnTo>
                <a:lnTo>
                  <a:pt x="10877" y="2453168"/>
                </a:lnTo>
                <a:lnTo>
                  <a:pt x="24011" y="2497642"/>
                </a:lnTo>
                <a:lnTo>
                  <a:pt x="41863" y="2539869"/>
                </a:lnTo>
                <a:lnTo>
                  <a:pt x="64123" y="2579542"/>
                </a:lnTo>
                <a:lnTo>
                  <a:pt x="90483" y="2616351"/>
                </a:lnTo>
                <a:lnTo>
                  <a:pt x="120634" y="2649986"/>
                </a:lnTo>
                <a:lnTo>
                  <a:pt x="154266" y="2680140"/>
                </a:lnTo>
                <a:lnTo>
                  <a:pt x="191070" y="2706502"/>
                </a:lnTo>
                <a:lnTo>
                  <a:pt x="230738" y="2728765"/>
                </a:lnTo>
                <a:lnTo>
                  <a:pt x="272960" y="2746618"/>
                </a:lnTo>
                <a:lnTo>
                  <a:pt x="317427" y="2759753"/>
                </a:lnTo>
                <a:lnTo>
                  <a:pt x="363830" y="2767860"/>
                </a:lnTo>
                <a:lnTo>
                  <a:pt x="411861" y="2770632"/>
                </a:lnTo>
                <a:lnTo>
                  <a:pt x="3680079" y="2770632"/>
                </a:lnTo>
                <a:lnTo>
                  <a:pt x="3728109" y="2767860"/>
                </a:lnTo>
                <a:lnTo>
                  <a:pt x="3774512" y="2759753"/>
                </a:lnTo>
                <a:lnTo>
                  <a:pt x="3818979" y="2746618"/>
                </a:lnTo>
                <a:lnTo>
                  <a:pt x="3861201" y="2728765"/>
                </a:lnTo>
                <a:lnTo>
                  <a:pt x="3900869" y="2706502"/>
                </a:lnTo>
                <a:lnTo>
                  <a:pt x="3937673" y="2680140"/>
                </a:lnTo>
                <a:lnTo>
                  <a:pt x="3971305" y="2649986"/>
                </a:lnTo>
                <a:lnTo>
                  <a:pt x="4001456" y="2616351"/>
                </a:lnTo>
                <a:lnTo>
                  <a:pt x="4027816" y="2579542"/>
                </a:lnTo>
                <a:lnTo>
                  <a:pt x="4050076" y="2539869"/>
                </a:lnTo>
                <a:lnTo>
                  <a:pt x="4067928" y="2497642"/>
                </a:lnTo>
                <a:lnTo>
                  <a:pt x="4081062" y="2453168"/>
                </a:lnTo>
                <a:lnTo>
                  <a:pt x="4089169" y="2406758"/>
                </a:lnTo>
                <a:lnTo>
                  <a:pt x="4091940" y="2358720"/>
                </a:lnTo>
                <a:lnTo>
                  <a:pt x="4091940" y="411861"/>
                </a:lnTo>
                <a:lnTo>
                  <a:pt x="4089169" y="363830"/>
                </a:lnTo>
                <a:lnTo>
                  <a:pt x="4081062" y="317427"/>
                </a:lnTo>
                <a:lnTo>
                  <a:pt x="4067928" y="272960"/>
                </a:lnTo>
                <a:lnTo>
                  <a:pt x="4050076" y="230738"/>
                </a:lnTo>
                <a:lnTo>
                  <a:pt x="4027816" y="191070"/>
                </a:lnTo>
                <a:lnTo>
                  <a:pt x="4001456" y="154266"/>
                </a:lnTo>
                <a:lnTo>
                  <a:pt x="3971305" y="120634"/>
                </a:lnTo>
                <a:lnTo>
                  <a:pt x="3937673" y="90483"/>
                </a:lnTo>
                <a:lnTo>
                  <a:pt x="3900869" y="64123"/>
                </a:lnTo>
                <a:lnTo>
                  <a:pt x="3861201" y="41863"/>
                </a:lnTo>
                <a:lnTo>
                  <a:pt x="3818979" y="24011"/>
                </a:lnTo>
                <a:lnTo>
                  <a:pt x="3774512" y="10877"/>
                </a:lnTo>
                <a:lnTo>
                  <a:pt x="3728109" y="2770"/>
                </a:lnTo>
                <a:lnTo>
                  <a:pt x="3680079" y="0"/>
                </a:lnTo>
                <a:close/>
              </a:path>
            </a:pathLst>
          </a:custGeom>
          <a:solidFill>
            <a:srgbClr val="C8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82490" y="1543050"/>
            <a:ext cx="4091940" cy="2771140"/>
          </a:xfrm>
          <a:custGeom>
            <a:avLst/>
            <a:gdLst/>
            <a:ahLst/>
            <a:cxnLst/>
            <a:rect l="l" t="t" r="r" b="b"/>
            <a:pathLst>
              <a:path w="4091940" h="2771140">
                <a:moveTo>
                  <a:pt x="0" y="411861"/>
                </a:moveTo>
                <a:lnTo>
                  <a:pt x="2770" y="363830"/>
                </a:lnTo>
                <a:lnTo>
                  <a:pt x="10877" y="317427"/>
                </a:lnTo>
                <a:lnTo>
                  <a:pt x="24011" y="272960"/>
                </a:lnTo>
                <a:lnTo>
                  <a:pt x="41863" y="230738"/>
                </a:lnTo>
                <a:lnTo>
                  <a:pt x="64123" y="191070"/>
                </a:lnTo>
                <a:lnTo>
                  <a:pt x="90483" y="154266"/>
                </a:lnTo>
                <a:lnTo>
                  <a:pt x="120634" y="120634"/>
                </a:lnTo>
                <a:lnTo>
                  <a:pt x="154266" y="90483"/>
                </a:lnTo>
                <a:lnTo>
                  <a:pt x="191070" y="64123"/>
                </a:lnTo>
                <a:lnTo>
                  <a:pt x="230738" y="41863"/>
                </a:lnTo>
                <a:lnTo>
                  <a:pt x="272960" y="24011"/>
                </a:lnTo>
                <a:lnTo>
                  <a:pt x="317427" y="10877"/>
                </a:lnTo>
                <a:lnTo>
                  <a:pt x="363830" y="2770"/>
                </a:lnTo>
                <a:lnTo>
                  <a:pt x="411861" y="0"/>
                </a:lnTo>
                <a:lnTo>
                  <a:pt x="3680079" y="0"/>
                </a:lnTo>
                <a:lnTo>
                  <a:pt x="3728109" y="2770"/>
                </a:lnTo>
                <a:lnTo>
                  <a:pt x="3774512" y="10877"/>
                </a:lnTo>
                <a:lnTo>
                  <a:pt x="3818979" y="24011"/>
                </a:lnTo>
                <a:lnTo>
                  <a:pt x="3861201" y="41863"/>
                </a:lnTo>
                <a:lnTo>
                  <a:pt x="3900869" y="64123"/>
                </a:lnTo>
                <a:lnTo>
                  <a:pt x="3937673" y="90483"/>
                </a:lnTo>
                <a:lnTo>
                  <a:pt x="3971305" y="120634"/>
                </a:lnTo>
                <a:lnTo>
                  <a:pt x="4001456" y="154266"/>
                </a:lnTo>
                <a:lnTo>
                  <a:pt x="4027816" y="191070"/>
                </a:lnTo>
                <a:lnTo>
                  <a:pt x="4050076" y="230738"/>
                </a:lnTo>
                <a:lnTo>
                  <a:pt x="4067928" y="272960"/>
                </a:lnTo>
                <a:lnTo>
                  <a:pt x="4081062" y="317427"/>
                </a:lnTo>
                <a:lnTo>
                  <a:pt x="4089169" y="363830"/>
                </a:lnTo>
                <a:lnTo>
                  <a:pt x="4091940" y="411861"/>
                </a:lnTo>
                <a:lnTo>
                  <a:pt x="4091940" y="2358720"/>
                </a:lnTo>
                <a:lnTo>
                  <a:pt x="4089169" y="2406758"/>
                </a:lnTo>
                <a:lnTo>
                  <a:pt x="4081062" y="2453168"/>
                </a:lnTo>
                <a:lnTo>
                  <a:pt x="4067928" y="2497642"/>
                </a:lnTo>
                <a:lnTo>
                  <a:pt x="4050076" y="2539869"/>
                </a:lnTo>
                <a:lnTo>
                  <a:pt x="4027816" y="2579542"/>
                </a:lnTo>
                <a:lnTo>
                  <a:pt x="4001456" y="2616351"/>
                </a:lnTo>
                <a:lnTo>
                  <a:pt x="3971305" y="2649986"/>
                </a:lnTo>
                <a:lnTo>
                  <a:pt x="3937673" y="2680140"/>
                </a:lnTo>
                <a:lnTo>
                  <a:pt x="3900869" y="2706502"/>
                </a:lnTo>
                <a:lnTo>
                  <a:pt x="3861201" y="2728765"/>
                </a:lnTo>
                <a:lnTo>
                  <a:pt x="3818979" y="2746618"/>
                </a:lnTo>
                <a:lnTo>
                  <a:pt x="3774512" y="2759753"/>
                </a:lnTo>
                <a:lnTo>
                  <a:pt x="3728109" y="2767860"/>
                </a:lnTo>
                <a:lnTo>
                  <a:pt x="3680079" y="2770632"/>
                </a:lnTo>
                <a:lnTo>
                  <a:pt x="411861" y="2770632"/>
                </a:lnTo>
                <a:lnTo>
                  <a:pt x="363830" y="2767860"/>
                </a:lnTo>
                <a:lnTo>
                  <a:pt x="317427" y="2759753"/>
                </a:lnTo>
                <a:lnTo>
                  <a:pt x="272960" y="2746618"/>
                </a:lnTo>
                <a:lnTo>
                  <a:pt x="230738" y="2728765"/>
                </a:lnTo>
                <a:lnTo>
                  <a:pt x="191070" y="2706502"/>
                </a:lnTo>
                <a:lnTo>
                  <a:pt x="154266" y="2680140"/>
                </a:lnTo>
                <a:lnTo>
                  <a:pt x="120634" y="2649986"/>
                </a:lnTo>
                <a:lnTo>
                  <a:pt x="90483" y="2616351"/>
                </a:lnTo>
                <a:lnTo>
                  <a:pt x="64123" y="2579542"/>
                </a:lnTo>
                <a:lnTo>
                  <a:pt x="41863" y="2539869"/>
                </a:lnTo>
                <a:lnTo>
                  <a:pt x="24011" y="2497642"/>
                </a:lnTo>
                <a:lnTo>
                  <a:pt x="10877" y="2453168"/>
                </a:lnTo>
                <a:lnTo>
                  <a:pt x="2770" y="2406758"/>
                </a:lnTo>
                <a:lnTo>
                  <a:pt x="0" y="2358720"/>
                </a:lnTo>
                <a:lnTo>
                  <a:pt x="0" y="411861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75046" y="1146175"/>
            <a:ext cx="180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153A6C"/>
                </a:solidFill>
                <a:latin typeface="Calibri"/>
                <a:cs typeface="Calibri"/>
              </a:rPr>
              <a:t>Object</a:t>
            </a:r>
            <a:r>
              <a:rPr sz="1800" b="1" spc="-5" dirty="0">
                <a:solidFill>
                  <a:srgbClr val="153A6C"/>
                </a:solidFill>
                <a:latin typeface="Calibri"/>
                <a:cs typeface="Calibri"/>
              </a:rPr>
              <a:t> </a:t>
            </a:r>
            <a:r>
              <a:rPr sz="1800" b="1" spc="90" dirty="0">
                <a:solidFill>
                  <a:srgbClr val="153A6C"/>
                </a:solidFill>
                <a:latin typeface="Calibri"/>
                <a:cs typeface="Calibri"/>
              </a:rPr>
              <a:t>detection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3840" y="3355085"/>
            <a:ext cx="38411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003961"/>
                </a:solidFill>
                <a:latin typeface="Calibri"/>
                <a:cs typeface="Calibri"/>
              </a:rPr>
              <a:t>Cameras </a:t>
            </a:r>
            <a:r>
              <a:rPr sz="1800" spc="80" dirty="0">
                <a:solidFill>
                  <a:srgbClr val="003961"/>
                </a:solidFill>
                <a:latin typeface="Calibri"/>
                <a:cs typeface="Calibri"/>
              </a:rPr>
              <a:t>like </a:t>
            </a:r>
            <a:r>
              <a:rPr sz="1800" spc="120" dirty="0">
                <a:solidFill>
                  <a:srgbClr val="003961"/>
                </a:solidFill>
                <a:latin typeface="Calibri"/>
                <a:cs typeface="Calibri"/>
              </a:rPr>
              <a:t>Amazon </a:t>
            </a:r>
            <a:r>
              <a:rPr sz="1800" spc="85" dirty="0">
                <a:solidFill>
                  <a:srgbClr val="003961"/>
                </a:solidFill>
                <a:latin typeface="Calibri"/>
                <a:cs typeface="Calibri"/>
              </a:rPr>
              <a:t>DeepLens* </a:t>
            </a:r>
            <a:r>
              <a:rPr sz="1800" spc="70" dirty="0">
                <a:solidFill>
                  <a:srgbClr val="003961"/>
                </a:solidFill>
                <a:latin typeface="Calibri"/>
                <a:cs typeface="Calibri"/>
              </a:rPr>
              <a:t>or  </a:t>
            </a:r>
            <a:r>
              <a:rPr sz="1800" spc="95" dirty="0">
                <a:solidFill>
                  <a:srgbClr val="003961"/>
                </a:solidFill>
                <a:latin typeface="Calibri"/>
                <a:cs typeface="Calibri"/>
              </a:rPr>
              <a:t>Google </a:t>
            </a:r>
            <a:r>
              <a:rPr sz="1800" spc="65" dirty="0">
                <a:solidFill>
                  <a:srgbClr val="003961"/>
                </a:solidFill>
                <a:latin typeface="Calibri"/>
                <a:cs typeface="Calibri"/>
              </a:rPr>
              <a:t>Clips* </a:t>
            </a:r>
            <a:r>
              <a:rPr sz="1800" spc="100" dirty="0">
                <a:solidFill>
                  <a:srgbClr val="003961"/>
                </a:solidFill>
                <a:latin typeface="Calibri"/>
                <a:cs typeface="Calibri"/>
              </a:rPr>
              <a:t>use </a:t>
            </a:r>
            <a:r>
              <a:rPr sz="1800" spc="75" dirty="0">
                <a:solidFill>
                  <a:srgbClr val="003961"/>
                </a:solidFill>
                <a:latin typeface="Calibri"/>
                <a:cs typeface="Calibri"/>
              </a:rPr>
              <a:t>object detection</a:t>
            </a:r>
            <a:r>
              <a:rPr sz="1800" spc="-190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003961"/>
                </a:solidFill>
                <a:latin typeface="Calibri"/>
                <a:cs typeface="Calibri"/>
              </a:rPr>
              <a:t>to  </a:t>
            </a:r>
            <a:r>
              <a:rPr sz="1800" spc="80" dirty="0">
                <a:solidFill>
                  <a:srgbClr val="003961"/>
                </a:solidFill>
                <a:latin typeface="Calibri"/>
                <a:cs typeface="Calibri"/>
              </a:rPr>
              <a:t>determine </a:t>
            </a:r>
            <a:r>
              <a:rPr sz="1800" spc="85" dirty="0">
                <a:solidFill>
                  <a:srgbClr val="003961"/>
                </a:solidFill>
                <a:latin typeface="Calibri"/>
                <a:cs typeface="Calibri"/>
              </a:rPr>
              <a:t>when </a:t>
            </a:r>
            <a:r>
              <a:rPr sz="1800" spc="70" dirty="0">
                <a:solidFill>
                  <a:srgbClr val="003961"/>
                </a:solidFill>
                <a:latin typeface="Calibri"/>
                <a:cs typeface="Calibri"/>
              </a:rPr>
              <a:t>to </a:t>
            </a:r>
            <a:r>
              <a:rPr sz="1800" spc="75" dirty="0">
                <a:solidFill>
                  <a:srgbClr val="003961"/>
                </a:solidFill>
                <a:latin typeface="Calibri"/>
                <a:cs typeface="Calibri"/>
              </a:rPr>
              <a:t>take </a:t>
            </a:r>
            <a:r>
              <a:rPr sz="1800" spc="70" dirty="0">
                <a:solidFill>
                  <a:srgbClr val="003961"/>
                </a:solidFill>
                <a:latin typeface="Calibri"/>
                <a:cs typeface="Calibri"/>
              </a:rPr>
              <a:t>a</a:t>
            </a:r>
            <a:r>
              <a:rPr sz="1800" spc="-180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003961"/>
                </a:solidFill>
                <a:latin typeface="Calibri"/>
                <a:cs typeface="Calibri"/>
              </a:rPr>
              <a:t>photo.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87111" y="1652016"/>
            <a:ext cx="3211067" cy="1700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08426" y="4875682"/>
            <a:ext cx="23253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*Other names and brands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be claimed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as the property of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others.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6282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5" dirty="0"/>
              <a:t>Latest </a:t>
            </a:r>
            <a:r>
              <a:rPr spc="130" dirty="0"/>
              <a:t>Developments: </a:t>
            </a:r>
            <a:r>
              <a:rPr spc="150" dirty="0"/>
              <a:t>Computer</a:t>
            </a:r>
            <a:r>
              <a:rPr spc="-60" dirty="0"/>
              <a:t> </a:t>
            </a:r>
            <a:r>
              <a:rPr spc="140" dirty="0"/>
              <a:t>Vision</a:t>
            </a:r>
          </a:p>
        </p:txBody>
      </p:sp>
      <p:sp>
        <p:nvSpPr>
          <p:cNvPr id="6" name="object 6"/>
          <p:cNvSpPr/>
          <p:nvPr/>
        </p:nvSpPr>
        <p:spPr>
          <a:xfrm>
            <a:off x="456437" y="1258061"/>
            <a:ext cx="2580640" cy="2417445"/>
          </a:xfrm>
          <a:custGeom>
            <a:avLst/>
            <a:gdLst/>
            <a:ahLst/>
            <a:cxnLst/>
            <a:rect l="l" t="t" r="r" b="b"/>
            <a:pathLst>
              <a:path w="2580640" h="2417445">
                <a:moveTo>
                  <a:pt x="2220849" y="0"/>
                </a:moveTo>
                <a:lnTo>
                  <a:pt x="359346" y="0"/>
                </a:lnTo>
                <a:lnTo>
                  <a:pt x="310585" y="3280"/>
                </a:lnTo>
                <a:lnTo>
                  <a:pt x="263817" y="12837"/>
                </a:lnTo>
                <a:lnTo>
                  <a:pt x="219472" y="28241"/>
                </a:lnTo>
                <a:lnTo>
                  <a:pt x="177976" y="49064"/>
                </a:lnTo>
                <a:lnTo>
                  <a:pt x="139760" y="74877"/>
                </a:lnTo>
                <a:lnTo>
                  <a:pt x="105249" y="105251"/>
                </a:lnTo>
                <a:lnTo>
                  <a:pt x="74873" y="139758"/>
                </a:lnTo>
                <a:lnTo>
                  <a:pt x="49061" y="177969"/>
                </a:lnTo>
                <a:lnTo>
                  <a:pt x="28239" y="219456"/>
                </a:lnTo>
                <a:lnTo>
                  <a:pt x="12836" y="263789"/>
                </a:lnTo>
                <a:lnTo>
                  <a:pt x="3280" y="310541"/>
                </a:lnTo>
                <a:lnTo>
                  <a:pt x="0" y="359283"/>
                </a:lnTo>
                <a:lnTo>
                  <a:pt x="0" y="2057781"/>
                </a:lnTo>
                <a:lnTo>
                  <a:pt x="3280" y="2106522"/>
                </a:lnTo>
                <a:lnTo>
                  <a:pt x="12836" y="2153274"/>
                </a:lnTo>
                <a:lnTo>
                  <a:pt x="28239" y="2197608"/>
                </a:lnTo>
                <a:lnTo>
                  <a:pt x="49061" y="2239094"/>
                </a:lnTo>
                <a:lnTo>
                  <a:pt x="74873" y="2277305"/>
                </a:lnTo>
                <a:lnTo>
                  <a:pt x="105249" y="2311812"/>
                </a:lnTo>
                <a:lnTo>
                  <a:pt x="139760" y="2342186"/>
                </a:lnTo>
                <a:lnTo>
                  <a:pt x="177976" y="2367999"/>
                </a:lnTo>
                <a:lnTo>
                  <a:pt x="219472" y="2388822"/>
                </a:lnTo>
                <a:lnTo>
                  <a:pt x="263817" y="2404226"/>
                </a:lnTo>
                <a:lnTo>
                  <a:pt x="310585" y="2413783"/>
                </a:lnTo>
                <a:lnTo>
                  <a:pt x="359346" y="2417064"/>
                </a:lnTo>
                <a:lnTo>
                  <a:pt x="2220849" y="2417064"/>
                </a:lnTo>
                <a:lnTo>
                  <a:pt x="2269590" y="2413783"/>
                </a:lnTo>
                <a:lnTo>
                  <a:pt x="2316342" y="2404226"/>
                </a:lnTo>
                <a:lnTo>
                  <a:pt x="2360676" y="2388822"/>
                </a:lnTo>
                <a:lnTo>
                  <a:pt x="2402162" y="2367999"/>
                </a:lnTo>
                <a:lnTo>
                  <a:pt x="2440373" y="2342186"/>
                </a:lnTo>
                <a:lnTo>
                  <a:pt x="2474880" y="2311812"/>
                </a:lnTo>
                <a:lnTo>
                  <a:pt x="2505254" y="2277305"/>
                </a:lnTo>
                <a:lnTo>
                  <a:pt x="2531067" y="2239094"/>
                </a:lnTo>
                <a:lnTo>
                  <a:pt x="2551890" y="2197608"/>
                </a:lnTo>
                <a:lnTo>
                  <a:pt x="2567294" y="2153274"/>
                </a:lnTo>
                <a:lnTo>
                  <a:pt x="2576851" y="2106522"/>
                </a:lnTo>
                <a:lnTo>
                  <a:pt x="2580132" y="2057781"/>
                </a:lnTo>
                <a:lnTo>
                  <a:pt x="2580132" y="359283"/>
                </a:lnTo>
                <a:lnTo>
                  <a:pt x="2576851" y="310541"/>
                </a:lnTo>
                <a:lnTo>
                  <a:pt x="2567294" y="263789"/>
                </a:lnTo>
                <a:lnTo>
                  <a:pt x="2551890" y="219456"/>
                </a:lnTo>
                <a:lnTo>
                  <a:pt x="2531067" y="177969"/>
                </a:lnTo>
                <a:lnTo>
                  <a:pt x="2505254" y="139758"/>
                </a:lnTo>
                <a:lnTo>
                  <a:pt x="2474880" y="105251"/>
                </a:lnTo>
                <a:lnTo>
                  <a:pt x="2440373" y="74877"/>
                </a:lnTo>
                <a:lnTo>
                  <a:pt x="2402162" y="49064"/>
                </a:lnTo>
                <a:lnTo>
                  <a:pt x="2360676" y="28241"/>
                </a:lnTo>
                <a:lnTo>
                  <a:pt x="2316342" y="12837"/>
                </a:lnTo>
                <a:lnTo>
                  <a:pt x="2269590" y="3280"/>
                </a:lnTo>
                <a:lnTo>
                  <a:pt x="2220849" y="0"/>
                </a:lnTo>
                <a:close/>
              </a:path>
            </a:pathLst>
          </a:custGeom>
          <a:solidFill>
            <a:srgbClr val="C8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437" y="1258061"/>
            <a:ext cx="2580640" cy="2417445"/>
          </a:xfrm>
          <a:custGeom>
            <a:avLst/>
            <a:gdLst/>
            <a:ahLst/>
            <a:cxnLst/>
            <a:rect l="l" t="t" r="r" b="b"/>
            <a:pathLst>
              <a:path w="2580640" h="2417445">
                <a:moveTo>
                  <a:pt x="0" y="359283"/>
                </a:moveTo>
                <a:lnTo>
                  <a:pt x="3280" y="310541"/>
                </a:lnTo>
                <a:lnTo>
                  <a:pt x="12836" y="263789"/>
                </a:lnTo>
                <a:lnTo>
                  <a:pt x="28239" y="219456"/>
                </a:lnTo>
                <a:lnTo>
                  <a:pt x="49061" y="177969"/>
                </a:lnTo>
                <a:lnTo>
                  <a:pt x="74873" y="139758"/>
                </a:lnTo>
                <a:lnTo>
                  <a:pt x="105249" y="105251"/>
                </a:lnTo>
                <a:lnTo>
                  <a:pt x="139760" y="74877"/>
                </a:lnTo>
                <a:lnTo>
                  <a:pt x="177976" y="49064"/>
                </a:lnTo>
                <a:lnTo>
                  <a:pt x="219472" y="28241"/>
                </a:lnTo>
                <a:lnTo>
                  <a:pt x="263817" y="12837"/>
                </a:lnTo>
                <a:lnTo>
                  <a:pt x="310585" y="3280"/>
                </a:lnTo>
                <a:lnTo>
                  <a:pt x="359346" y="0"/>
                </a:lnTo>
                <a:lnTo>
                  <a:pt x="2220849" y="0"/>
                </a:lnTo>
                <a:lnTo>
                  <a:pt x="2269590" y="3280"/>
                </a:lnTo>
                <a:lnTo>
                  <a:pt x="2316342" y="12837"/>
                </a:lnTo>
                <a:lnTo>
                  <a:pt x="2360676" y="28241"/>
                </a:lnTo>
                <a:lnTo>
                  <a:pt x="2402162" y="49064"/>
                </a:lnTo>
                <a:lnTo>
                  <a:pt x="2440373" y="74877"/>
                </a:lnTo>
                <a:lnTo>
                  <a:pt x="2474880" y="105251"/>
                </a:lnTo>
                <a:lnTo>
                  <a:pt x="2505254" y="139758"/>
                </a:lnTo>
                <a:lnTo>
                  <a:pt x="2531067" y="177969"/>
                </a:lnTo>
                <a:lnTo>
                  <a:pt x="2551890" y="219456"/>
                </a:lnTo>
                <a:lnTo>
                  <a:pt x="2567294" y="263789"/>
                </a:lnTo>
                <a:lnTo>
                  <a:pt x="2576851" y="310541"/>
                </a:lnTo>
                <a:lnTo>
                  <a:pt x="2580132" y="359283"/>
                </a:lnTo>
                <a:lnTo>
                  <a:pt x="2580132" y="2057781"/>
                </a:lnTo>
                <a:lnTo>
                  <a:pt x="2576851" y="2106522"/>
                </a:lnTo>
                <a:lnTo>
                  <a:pt x="2567294" y="2153274"/>
                </a:lnTo>
                <a:lnTo>
                  <a:pt x="2551890" y="2197608"/>
                </a:lnTo>
                <a:lnTo>
                  <a:pt x="2531067" y="2239094"/>
                </a:lnTo>
                <a:lnTo>
                  <a:pt x="2505254" y="2277305"/>
                </a:lnTo>
                <a:lnTo>
                  <a:pt x="2474880" y="2311812"/>
                </a:lnTo>
                <a:lnTo>
                  <a:pt x="2440373" y="2342186"/>
                </a:lnTo>
                <a:lnTo>
                  <a:pt x="2402162" y="2367999"/>
                </a:lnTo>
                <a:lnTo>
                  <a:pt x="2360676" y="2388822"/>
                </a:lnTo>
                <a:lnTo>
                  <a:pt x="2316342" y="2404226"/>
                </a:lnTo>
                <a:lnTo>
                  <a:pt x="2269590" y="2413783"/>
                </a:lnTo>
                <a:lnTo>
                  <a:pt x="2220849" y="2417064"/>
                </a:lnTo>
                <a:lnTo>
                  <a:pt x="359346" y="2417064"/>
                </a:lnTo>
                <a:lnTo>
                  <a:pt x="310585" y="2413783"/>
                </a:lnTo>
                <a:lnTo>
                  <a:pt x="263817" y="2404226"/>
                </a:lnTo>
                <a:lnTo>
                  <a:pt x="219472" y="2388822"/>
                </a:lnTo>
                <a:lnTo>
                  <a:pt x="177976" y="2367999"/>
                </a:lnTo>
                <a:lnTo>
                  <a:pt x="139760" y="2342186"/>
                </a:lnTo>
                <a:lnTo>
                  <a:pt x="105249" y="2311812"/>
                </a:lnTo>
                <a:lnTo>
                  <a:pt x="74873" y="2277305"/>
                </a:lnTo>
                <a:lnTo>
                  <a:pt x="49061" y="2239094"/>
                </a:lnTo>
                <a:lnTo>
                  <a:pt x="28239" y="2197607"/>
                </a:lnTo>
                <a:lnTo>
                  <a:pt x="12836" y="2153274"/>
                </a:lnTo>
                <a:lnTo>
                  <a:pt x="3280" y="2106522"/>
                </a:lnTo>
                <a:lnTo>
                  <a:pt x="0" y="2057781"/>
                </a:lnTo>
                <a:lnTo>
                  <a:pt x="0" y="359283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6176" y="1459991"/>
            <a:ext cx="2165604" cy="1039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2682" y="4053636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592" y="2558923"/>
            <a:ext cx="21215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003961"/>
                </a:solidFill>
                <a:latin typeface="Calibri"/>
                <a:cs typeface="Calibri"/>
              </a:rPr>
              <a:t>Deep </a:t>
            </a:r>
            <a:r>
              <a:rPr sz="1800" spc="95" dirty="0">
                <a:solidFill>
                  <a:srgbClr val="003961"/>
                </a:solidFill>
                <a:latin typeface="Calibri"/>
                <a:cs typeface="Calibri"/>
              </a:rPr>
              <a:t>Learning  </a:t>
            </a:r>
            <a:r>
              <a:rPr sz="1800" spc="55" dirty="0">
                <a:solidFill>
                  <a:srgbClr val="003961"/>
                </a:solidFill>
                <a:latin typeface="Calibri"/>
                <a:cs typeface="Calibri"/>
              </a:rPr>
              <a:t>“proven” </a:t>
            </a:r>
            <a:r>
              <a:rPr sz="1800" spc="65" dirty="0">
                <a:solidFill>
                  <a:srgbClr val="003961"/>
                </a:solidFill>
                <a:latin typeface="Calibri"/>
                <a:cs typeface="Calibri"/>
              </a:rPr>
              <a:t>to </a:t>
            </a:r>
            <a:r>
              <a:rPr sz="1800" spc="80" dirty="0">
                <a:solidFill>
                  <a:srgbClr val="003961"/>
                </a:solidFill>
                <a:latin typeface="Calibri"/>
                <a:cs typeface="Calibri"/>
              </a:rPr>
              <a:t>work</a:t>
            </a:r>
            <a:r>
              <a:rPr sz="1800" spc="-80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003961"/>
                </a:solidFill>
                <a:latin typeface="Calibri"/>
                <a:cs typeface="Calibri"/>
              </a:rPr>
              <a:t>for  </a:t>
            </a:r>
            <a:r>
              <a:rPr sz="1800" spc="90" dirty="0">
                <a:solidFill>
                  <a:srgbClr val="003961"/>
                </a:solidFill>
                <a:latin typeface="Calibri"/>
                <a:cs typeface="Calibri"/>
              </a:rPr>
              <a:t>image</a:t>
            </a:r>
            <a:r>
              <a:rPr sz="1800" spc="-15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003961"/>
                </a:solidFill>
                <a:latin typeface="Calibri"/>
                <a:cs typeface="Calibri"/>
              </a:rPr>
              <a:t>classification.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96589" y="1258061"/>
            <a:ext cx="2580640" cy="2417445"/>
          </a:xfrm>
          <a:custGeom>
            <a:avLst/>
            <a:gdLst/>
            <a:ahLst/>
            <a:cxnLst/>
            <a:rect l="l" t="t" r="r" b="b"/>
            <a:pathLst>
              <a:path w="2580640" h="2417445">
                <a:moveTo>
                  <a:pt x="2220849" y="0"/>
                </a:moveTo>
                <a:lnTo>
                  <a:pt x="359283" y="0"/>
                </a:lnTo>
                <a:lnTo>
                  <a:pt x="310541" y="3280"/>
                </a:lnTo>
                <a:lnTo>
                  <a:pt x="263789" y="12837"/>
                </a:lnTo>
                <a:lnTo>
                  <a:pt x="219456" y="28241"/>
                </a:lnTo>
                <a:lnTo>
                  <a:pt x="177969" y="49064"/>
                </a:lnTo>
                <a:lnTo>
                  <a:pt x="139758" y="74877"/>
                </a:lnTo>
                <a:lnTo>
                  <a:pt x="105251" y="105251"/>
                </a:lnTo>
                <a:lnTo>
                  <a:pt x="74877" y="139758"/>
                </a:lnTo>
                <a:lnTo>
                  <a:pt x="49064" y="177969"/>
                </a:lnTo>
                <a:lnTo>
                  <a:pt x="28241" y="219456"/>
                </a:lnTo>
                <a:lnTo>
                  <a:pt x="12837" y="263789"/>
                </a:lnTo>
                <a:lnTo>
                  <a:pt x="3280" y="310541"/>
                </a:lnTo>
                <a:lnTo>
                  <a:pt x="0" y="359283"/>
                </a:lnTo>
                <a:lnTo>
                  <a:pt x="0" y="2057781"/>
                </a:lnTo>
                <a:lnTo>
                  <a:pt x="3280" y="2106522"/>
                </a:lnTo>
                <a:lnTo>
                  <a:pt x="12837" y="2153274"/>
                </a:lnTo>
                <a:lnTo>
                  <a:pt x="28241" y="2197608"/>
                </a:lnTo>
                <a:lnTo>
                  <a:pt x="49064" y="2239094"/>
                </a:lnTo>
                <a:lnTo>
                  <a:pt x="74877" y="2277305"/>
                </a:lnTo>
                <a:lnTo>
                  <a:pt x="105251" y="2311812"/>
                </a:lnTo>
                <a:lnTo>
                  <a:pt x="139758" y="2342186"/>
                </a:lnTo>
                <a:lnTo>
                  <a:pt x="177969" y="2367999"/>
                </a:lnTo>
                <a:lnTo>
                  <a:pt x="219456" y="2388822"/>
                </a:lnTo>
                <a:lnTo>
                  <a:pt x="263789" y="2404226"/>
                </a:lnTo>
                <a:lnTo>
                  <a:pt x="310541" y="2413783"/>
                </a:lnTo>
                <a:lnTo>
                  <a:pt x="359283" y="2417064"/>
                </a:lnTo>
                <a:lnTo>
                  <a:pt x="2220849" y="2417064"/>
                </a:lnTo>
                <a:lnTo>
                  <a:pt x="2269590" y="2413783"/>
                </a:lnTo>
                <a:lnTo>
                  <a:pt x="2316342" y="2404226"/>
                </a:lnTo>
                <a:lnTo>
                  <a:pt x="2360676" y="2388822"/>
                </a:lnTo>
                <a:lnTo>
                  <a:pt x="2402162" y="2367999"/>
                </a:lnTo>
                <a:lnTo>
                  <a:pt x="2440373" y="2342186"/>
                </a:lnTo>
                <a:lnTo>
                  <a:pt x="2474880" y="2311812"/>
                </a:lnTo>
                <a:lnTo>
                  <a:pt x="2505254" y="2277305"/>
                </a:lnTo>
                <a:lnTo>
                  <a:pt x="2531067" y="2239094"/>
                </a:lnTo>
                <a:lnTo>
                  <a:pt x="2551890" y="2197608"/>
                </a:lnTo>
                <a:lnTo>
                  <a:pt x="2567294" y="2153274"/>
                </a:lnTo>
                <a:lnTo>
                  <a:pt x="2576851" y="2106522"/>
                </a:lnTo>
                <a:lnTo>
                  <a:pt x="2580132" y="2057781"/>
                </a:lnTo>
                <a:lnTo>
                  <a:pt x="2580132" y="359283"/>
                </a:lnTo>
                <a:lnTo>
                  <a:pt x="2576851" y="310541"/>
                </a:lnTo>
                <a:lnTo>
                  <a:pt x="2567294" y="263789"/>
                </a:lnTo>
                <a:lnTo>
                  <a:pt x="2551890" y="219456"/>
                </a:lnTo>
                <a:lnTo>
                  <a:pt x="2531067" y="177969"/>
                </a:lnTo>
                <a:lnTo>
                  <a:pt x="2505254" y="139758"/>
                </a:lnTo>
                <a:lnTo>
                  <a:pt x="2474880" y="105251"/>
                </a:lnTo>
                <a:lnTo>
                  <a:pt x="2440373" y="74877"/>
                </a:lnTo>
                <a:lnTo>
                  <a:pt x="2402162" y="49064"/>
                </a:lnTo>
                <a:lnTo>
                  <a:pt x="2360676" y="28241"/>
                </a:lnTo>
                <a:lnTo>
                  <a:pt x="2316342" y="12837"/>
                </a:lnTo>
                <a:lnTo>
                  <a:pt x="2269590" y="3280"/>
                </a:lnTo>
                <a:lnTo>
                  <a:pt x="2220849" y="0"/>
                </a:lnTo>
                <a:close/>
              </a:path>
            </a:pathLst>
          </a:custGeom>
          <a:solidFill>
            <a:srgbClr val="C8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6589" y="1258061"/>
            <a:ext cx="2580640" cy="2417445"/>
          </a:xfrm>
          <a:custGeom>
            <a:avLst/>
            <a:gdLst/>
            <a:ahLst/>
            <a:cxnLst/>
            <a:rect l="l" t="t" r="r" b="b"/>
            <a:pathLst>
              <a:path w="2580640" h="2417445">
                <a:moveTo>
                  <a:pt x="0" y="359283"/>
                </a:moveTo>
                <a:lnTo>
                  <a:pt x="3280" y="310541"/>
                </a:lnTo>
                <a:lnTo>
                  <a:pt x="12837" y="263789"/>
                </a:lnTo>
                <a:lnTo>
                  <a:pt x="28241" y="219456"/>
                </a:lnTo>
                <a:lnTo>
                  <a:pt x="49064" y="177969"/>
                </a:lnTo>
                <a:lnTo>
                  <a:pt x="74877" y="139758"/>
                </a:lnTo>
                <a:lnTo>
                  <a:pt x="105251" y="105251"/>
                </a:lnTo>
                <a:lnTo>
                  <a:pt x="139758" y="74877"/>
                </a:lnTo>
                <a:lnTo>
                  <a:pt x="177969" y="49064"/>
                </a:lnTo>
                <a:lnTo>
                  <a:pt x="219456" y="28241"/>
                </a:lnTo>
                <a:lnTo>
                  <a:pt x="263789" y="12837"/>
                </a:lnTo>
                <a:lnTo>
                  <a:pt x="310541" y="3280"/>
                </a:lnTo>
                <a:lnTo>
                  <a:pt x="359283" y="0"/>
                </a:lnTo>
                <a:lnTo>
                  <a:pt x="2220849" y="0"/>
                </a:lnTo>
                <a:lnTo>
                  <a:pt x="2269590" y="3280"/>
                </a:lnTo>
                <a:lnTo>
                  <a:pt x="2316342" y="12837"/>
                </a:lnTo>
                <a:lnTo>
                  <a:pt x="2360676" y="28241"/>
                </a:lnTo>
                <a:lnTo>
                  <a:pt x="2402162" y="49064"/>
                </a:lnTo>
                <a:lnTo>
                  <a:pt x="2440373" y="74877"/>
                </a:lnTo>
                <a:lnTo>
                  <a:pt x="2474880" y="105251"/>
                </a:lnTo>
                <a:lnTo>
                  <a:pt x="2505254" y="139758"/>
                </a:lnTo>
                <a:lnTo>
                  <a:pt x="2531067" y="177969"/>
                </a:lnTo>
                <a:lnTo>
                  <a:pt x="2551890" y="219456"/>
                </a:lnTo>
                <a:lnTo>
                  <a:pt x="2567294" y="263789"/>
                </a:lnTo>
                <a:lnTo>
                  <a:pt x="2576851" y="310541"/>
                </a:lnTo>
                <a:lnTo>
                  <a:pt x="2580132" y="359283"/>
                </a:lnTo>
                <a:lnTo>
                  <a:pt x="2580132" y="2057781"/>
                </a:lnTo>
                <a:lnTo>
                  <a:pt x="2576851" y="2106522"/>
                </a:lnTo>
                <a:lnTo>
                  <a:pt x="2567294" y="2153274"/>
                </a:lnTo>
                <a:lnTo>
                  <a:pt x="2551890" y="2197608"/>
                </a:lnTo>
                <a:lnTo>
                  <a:pt x="2531067" y="2239094"/>
                </a:lnTo>
                <a:lnTo>
                  <a:pt x="2505254" y="2277305"/>
                </a:lnTo>
                <a:lnTo>
                  <a:pt x="2474880" y="2311812"/>
                </a:lnTo>
                <a:lnTo>
                  <a:pt x="2440373" y="2342186"/>
                </a:lnTo>
                <a:lnTo>
                  <a:pt x="2402162" y="2367999"/>
                </a:lnTo>
                <a:lnTo>
                  <a:pt x="2360676" y="2388822"/>
                </a:lnTo>
                <a:lnTo>
                  <a:pt x="2316342" y="2404226"/>
                </a:lnTo>
                <a:lnTo>
                  <a:pt x="2269590" y="2413783"/>
                </a:lnTo>
                <a:lnTo>
                  <a:pt x="2220849" y="2417064"/>
                </a:lnTo>
                <a:lnTo>
                  <a:pt x="359283" y="2417064"/>
                </a:lnTo>
                <a:lnTo>
                  <a:pt x="310541" y="2413783"/>
                </a:lnTo>
                <a:lnTo>
                  <a:pt x="263789" y="2404226"/>
                </a:lnTo>
                <a:lnTo>
                  <a:pt x="219456" y="2388822"/>
                </a:lnTo>
                <a:lnTo>
                  <a:pt x="177969" y="2367999"/>
                </a:lnTo>
                <a:lnTo>
                  <a:pt x="139758" y="2342186"/>
                </a:lnTo>
                <a:lnTo>
                  <a:pt x="105251" y="2311812"/>
                </a:lnTo>
                <a:lnTo>
                  <a:pt x="74877" y="2277305"/>
                </a:lnTo>
                <a:lnTo>
                  <a:pt x="49064" y="2239094"/>
                </a:lnTo>
                <a:lnTo>
                  <a:pt x="28241" y="2197607"/>
                </a:lnTo>
                <a:lnTo>
                  <a:pt x="12837" y="2153274"/>
                </a:lnTo>
                <a:lnTo>
                  <a:pt x="3280" y="2106522"/>
                </a:lnTo>
                <a:lnTo>
                  <a:pt x="0" y="2057781"/>
                </a:lnTo>
                <a:lnTo>
                  <a:pt x="0" y="359283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7852" y="1455419"/>
            <a:ext cx="2202179" cy="1043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25848" y="405150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62273" y="2558923"/>
            <a:ext cx="202818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003961"/>
                </a:solidFill>
                <a:latin typeface="Calibri"/>
                <a:cs typeface="Calibri"/>
              </a:rPr>
              <a:t>Models</a:t>
            </a:r>
            <a:r>
              <a:rPr sz="1800" spc="-10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003961"/>
                </a:solidFill>
                <a:latin typeface="Calibri"/>
                <a:cs typeface="Calibri"/>
              </a:rPr>
              <a:t>outperform  </a:t>
            </a:r>
            <a:r>
              <a:rPr sz="1800" spc="110" dirty="0">
                <a:solidFill>
                  <a:srgbClr val="003961"/>
                </a:solidFill>
                <a:latin typeface="Calibri"/>
                <a:cs typeface="Calibri"/>
              </a:rPr>
              <a:t>humans on </a:t>
            </a:r>
            <a:r>
              <a:rPr sz="1800" spc="90" dirty="0">
                <a:solidFill>
                  <a:srgbClr val="003961"/>
                </a:solidFill>
                <a:latin typeface="Calibri"/>
                <a:cs typeface="Calibri"/>
              </a:rPr>
              <a:t>image  </a:t>
            </a:r>
            <a:r>
              <a:rPr sz="1800" spc="70" dirty="0">
                <a:solidFill>
                  <a:srgbClr val="003961"/>
                </a:solidFill>
                <a:latin typeface="Calibri"/>
                <a:cs typeface="Calibri"/>
              </a:rPr>
              <a:t>classification.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36741" y="1258061"/>
            <a:ext cx="2580640" cy="2417445"/>
          </a:xfrm>
          <a:custGeom>
            <a:avLst/>
            <a:gdLst/>
            <a:ahLst/>
            <a:cxnLst/>
            <a:rect l="l" t="t" r="r" b="b"/>
            <a:pathLst>
              <a:path w="2580640" h="2417445">
                <a:moveTo>
                  <a:pt x="2220849" y="0"/>
                </a:moveTo>
                <a:lnTo>
                  <a:pt x="359283" y="0"/>
                </a:lnTo>
                <a:lnTo>
                  <a:pt x="310541" y="3280"/>
                </a:lnTo>
                <a:lnTo>
                  <a:pt x="263789" y="12837"/>
                </a:lnTo>
                <a:lnTo>
                  <a:pt x="219456" y="28241"/>
                </a:lnTo>
                <a:lnTo>
                  <a:pt x="177969" y="49064"/>
                </a:lnTo>
                <a:lnTo>
                  <a:pt x="139758" y="74877"/>
                </a:lnTo>
                <a:lnTo>
                  <a:pt x="105251" y="105251"/>
                </a:lnTo>
                <a:lnTo>
                  <a:pt x="74877" y="139758"/>
                </a:lnTo>
                <a:lnTo>
                  <a:pt x="49064" y="177969"/>
                </a:lnTo>
                <a:lnTo>
                  <a:pt x="28241" y="219456"/>
                </a:lnTo>
                <a:lnTo>
                  <a:pt x="12837" y="263789"/>
                </a:lnTo>
                <a:lnTo>
                  <a:pt x="3280" y="310541"/>
                </a:lnTo>
                <a:lnTo>
                  <a:pt x="0" y="359283"/>
                </a:lnTo>
                <a:lnTo>
                  <a:pt x="0" y="2057781"/>
                </a:lnTo>
                <a:lnTo>
                  <a:pt x="3280" y="2106522"/>
                </a:lnTo>
                <a:lnTo>
                  <a:pt x="12837" y="2153274"/>
                </a:lnTo>
                <a:lnTo>
                  <a:pt x="28241" y="2197608"/>
                </a:lnTo>
                <a:lnTo>
                  <a:pt x="49064" y="2239094"/>
                </a:lnTo>
                <a:lnTo>
                  <a:pt x="74877" y="2277305"/>
                </a:lnTo>
                <a:lnTo>
                  <a:pt x="105251" y="2311812"/>
                </a:lnTo>
                <a:lnTo>
                  <a:pt x="139758" y="2342186"/>
                </a:lnTo>
                <a:lnTo>
                  <a:pt x="177969" y="2367999"/>
                </a:lnTo>
                <a:lnTo>
                  <a:pt x="219456" y="2388822"/>
                </a:lnTo>
                <a:lnTo>
                  <a:pt x="263789" y="2404226"/>
                </a:lnTo>
                <a:lnTo>
                  <a:pt x="310541" y="2413783"/>
                </a:lnTo>
                <a:lnTo>
                  <a:pt x="359283" y="2417064"/>
                </a:lnTo>
                <a:lnTo>
                  <a:pt x="2220849" y="2417064"/>
                </a:lnTo>
                <a:lnTo>
                  <a:pt x="2269590" y="2413783"/>
                </a:lnTo>
                <a:lnTo>
                  <a:pt x="2316342" y="2404226"/>
                </a:lnTo>
                <a:lnTo>
                  <a:pt x="2360676" y="2388822"/>
                </a:lnTo>
                <a:lnTo>
                  <a:pt x="2402162" y="2367999"/>
                </a:lnTo>
                <a:lnTo>
                  <a:pt x="2440373" y="2342186"/>
                </a:lnTo>
                <a:lnTo>
                  <a:pt x="2474880" y="2311812"/>
                </a:lnTo>
                <a:lnTo>
                  <a:pt x="2505254" y="2277305"/>
                </a:lnTo>
                <a:lnTo>
                  <a:pt x="2531067" y="2239094"/>
                </a:lnTo>
                <a:lnTo>
                  <a:pt x="2551890" y="2197608"/>
                </a:lnTo>
                <a:lnTo>
                  <a:pt x="2567294" y="2153274"/>
                </a:lnTo>
                <a:lnTo>
                  <a:pt x="2576851" y="2106522"/>
                </a:lnTo>
                <a:lnTo>
                  <a:pt x="2580132" y="2057781"/>
                </a:lnTo>
                <a:lnTo>
                  <a:pt x="2580132" y="359283"/>
                </a:lnTo>
                <a:lnTo>
                  <a:pt x="2576851" y="310541"/>
                </a:lnTo>
                <a:lnTo>
                  <a:pt x="2567294" y="263789"/>
                </a:lnTo>
                <a:lnTo>
                  <a:pt x="2551890" y="219456"/>
                </a:lnTo>
                <a:lnTo>
                  <a:pt x="2531067" y="177969"/>
                </a:lnTo>
                <a:lnTo>
                  <a:pt x="2505254" y="139758"/>
                </a:lnTo>
                <a:lnTo>
                  <a:pt x="2474880" y="105251"/>
                </a:lnTo>
                <a:lnTo>
                  <a:pt x="2440373" y="74877"/>
                </a:lnTo>
                <a:lnTo>
                  <a:pt x="2402162" y="49064"/>
                </a:lnTo>
                <a:lnTo>
                  <a:pt x="2360675" y="28241"/>
                </a:lnTo>
                <a:lnTo>
                  <a:pt x="2316342" y="12837"/>
                </a:lnTo>
                <a:lnTo>
                  <a:pt x="2269590" y="3280"/>
                </a:lnTo>
                <a:lnTo>
                  <a:pt x="2220849" y="0"/>
                </a:lnTo>
                <a:close/>
              </a:path>
            </a:pathLst>
          </a:custGeom>
          <a:solidFill>
            <a:srgbClr val="C8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36741" y="1258061"/>
            <a:ext cx="2580640" cy="2417445"/>
          </a:xfrm>
          <a:custGeom>
            <a:avLst/>
            <a:gdLst/>
            <a:ahLst/>
            <a:cxnLst/>
            <a:rect l="l" t="t" r="r" b="b"/>
            <a:pathLst>
              <a:path w="2580640" h="2417445">
                <a:moveTo>
                  <a:pt x="0" y="359283"/>
                </a:moveTo>
                <a:lnTo>
                  <a:pt x="3280" y="310541"/>
                </a:lnTo>
                <a:lnTo>
                  <a:pt x="12837" y="263789"/>
                </a:lnTo>
                <a:lnTo>
                  <a:pt x="28241" y="219456"/>
                </a:lnTo>
                <a:lnTo>
                  <a:pt x="49064" y="177969"/>
                </a:lnTo>
                <a:lnTo>
                  <a:pt x="74877" y="139758"/>
                </a:lnTo>
                <a:lnTo>
                  <a:pt x="105251" y="105251"/>
                </a:lnTo>
                <a:lnTo>
                  <a:pt x="139758" y="74877"/>
                </a:lnTo>
                <a:lnTo>
                  <a:pt x="177969" y="49064"/>
                </a:lnTo>
                <a:lnTo>
                  <a:pt x="219456" y="28241"/>
                </a:lnTo>
                <a:lnTo>
                  <a:pt x="263789" y="12837"/>
                </a:lnTo>
                <a:lnTo>
                  <a:pt x="310541" y="3280"/>
                </a:lnTo>
                <a:lnTo>
                  <a:pt x="359283" y="0"/>
                </a:lnTo>
                <a:lnTo>
                  <a:pt x="2220849" y="0"/>
                </a:lnTo>
                <a:lnTo>
                  <a:pt x="2269590" y="3280"/>
                </a:lnTo>
                <a:lnTo>
                  <a:pt x="2316342" y="12837"/>
                </a:lnTo>
                <a:lnTo>
                  <a:pt x="2360675" y="28241"/>
                </a:lnTo>
                <a:lnTo>
                  <a:pt x="2402162" y="49064"/>
                </a:lnTo>
                <a:lnTo>
                  <a:pt x="2440373" y="74877"/>
                </a:lnTo>
                <a:lnTo>
                  <a:pt x="2474880" y="105251"/>
                </a:lnTo>
                <a:lnTo>
                  <a:pt x="2505254" y="139758"/>
                </a:lnTo>
                <a:lnTo>
                  <a:pt x="2531067" y="177969"/>
                </a:lnTo>
                <a:lnTo>
                  <a:pt x="2551890" y="219456"/>
                </a:lnTo>
                <a:lnTo>
                  <a:pt x="2567294" y="263789"/>
                </a:lnTo>
                <a:lnTo>
                  <a:pt x="2576851" y="310541"/>
                </a:lnTo>
                <a:lnTo>
                  <a:pt x="2580132" y="359283"/>
                </a:lnTo>
                <a:lnTo>
                  <a:pt x="2580132" y="2057781"/>
                </a:lnTo>
                <a:lnTo>
                  <a:pt x="2576851" y="2106522"/>
                </a:lnTo>
                <a:lnTo>
                  <a:pt x="2567294" y="2153274"/>
                </a:lnTo>
                <a:lnTo>
                  <a:pt x="2551890" y="2197608"/>
                </a:lnTo>
                <a:lnTo>
                  <a:pt x="2531067" y="2239094"/>
                </a:lnTo>
                <a:lnTo>
                  <a:pt x="2505254" y="2277305"/>
                </a:lnTo>
                <a:lnTo>
                  <a:pt x="2474880" y="2311812"/>
                </a:lnTo>
                <a:lnTo>
                  <a:pt x="2440373" y="2342186"/>
                </a:lnTo>
                <a:lnTo>
                  <a:pt x="2402162" y="2367999"/>
                </a:lnTo>
                <a:lnTo>
                  <a:pt x="2360676" y="2388822"/>
                </a:lnTo>
                <a:lnTo>
                  <a:pt x="2316342" y="2404226"/>
                </a:lnTo>
                <a:lnTo>
                  <a:pt x="2269590" y="2413783"/>
                </a:lnTo>
                <a:lnTo>
                  <a:pt x="2220849" y="2417064"/>
                </a:lnTo>
                <a:lnTo>
                  <a:pt x="359283" y="2417064"/>
                </a:lnTo>
                <a:lnTo>
                  <a:pt x="310541" y="2413783"/>
                </a:lnTo>
                <a:lnTo>
                  <a:pt x="263789" y="2404226"/>
                </a:lnTo>
                <a:lnTo>
                  <a:pt x="219456" y="2388822"/>
                </a:lnTo>
                <a:lnTo>
                  <a:pt x="177969" y="2367999"/>
                </a:lnTo>
                <a:lnTo>
                  <a:pt x="139758" y="2342186"/>
                </a:lnTo>
                <a:lnTo>
                  <a:pt x="105251" y="2311812"/>
                </a:lnTo>
                <a:lnTo>
                  <a:pt x="74877" y="2277305"/>
                </a:lnTo>
                <a:lnTo>
                  <a:pt x="49064" y="2239094"/>
                </a:lnTo>
                <a:lnTo>
                  <a:pt x="28241" y="2197607"/>
                </a:lnTo>
                <a:lnTo>
                  <a:pt x="12837" y="2153274"/>
                </a:lnTo>
                <a:lnTo>
                  <a:pt x="3280" y="2106522"/>
                </a:lnTo>
                <a:lnTo>
                  <a:pt x="0" y="2057781"/>
                </a:lnTo>
                <a:lnTo>
                  <a:pt x="0" y="359283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69152" y="1450847"/>
            <a:ext cx="2115311" cy="1050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28866" y="405150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37</a:t>
            </a:fld>
            <a:endParaRPr spc="70" dirty="0"/>
          </a:p>
        </p:txBody>
      </p:sp>
      <p:sp>
        <p:nvSpPr>
          <p:cNvPr id="20" name="object 20"/>
          <p:cNvSpPr txBox="1"/>
          <p:nvPr/>
        </p:nvSpPr>
        <p:spPr>
          <a:xfrm>
            <a:off x="6161023" y="2558923"/>
            <a:ext cx="22580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003961"/>
                </a:solidFill>
                <a:latin typeface="Calibri"/>
                <a:cs typeface="Calibri"/>
              </a:rPr>
              <a:t>Object </a:t>
            </a:r>
            <a:r>
              <a:rPr sz="1800" spc="75" dirty="0">
                <a:solidFill>
                  <a:srgbClr val="003961"/>
                </a:solidFill>
                <a:latin typeface="Calibri"/>
                <a:cs typeface="Calibri"/>
              </a:rPr>
              <a:t>detection  </a:t>
            </a:r>
            <a:r>
              <a:rPr sz="1800" spc="114" dirty="0">
                <a:solidFill>
                  <a:srgbClr val="003961"/>
                </a:solidFill>
                <a:latin typeface="Calibri"/>
                <a:cs typeface="Calibri"/>
              </a:rPr>
              <a:t>models </a:t>
            </a:r>
            <a:r>
              <a:rPr sz="1800" spc="75" dirty="0">
                <a:solidFill>
                  <a:srgbClr val="003961"/>
                </a:solidFill>
                <a:latin typeface="Calibri"/>
                <a:cs typeface="Calibri"/>
              </a:rPr>
              <a:t>beat</a:t>
            </a:r>
            <a:r>
              <a:rPr sz="1800" spc="-114" dirty="0">
                <a:solidFill>
                  <a:srgbClr val="003961"/>
                </a:solidFill>
                <a:latin typeface="Calibri"/>
                <a:cs typeface="Calibri"/>
              </a:rPr>
              <a:t> </a:t>
            </a:r>
            <a:r>
              <a:rPr sz="1800" spc="90" dirty="0">
                <a:solidFill>
                  <a:srgbClr val="003961"/>
                </a:solidFill>
                <a:latin typeface="Calibri"/>
                <a:cs typeface="Calibri"/>
              </a:rPr>
              <a:t>previous  benchmarks.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78270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5" dirty="0"/>
              <a:t>Application </a:t>
            </a:r>
            <a:r>
              <a:rPr spc="65" dirty="0"/>
              <a:t>Area: </a:t>
            </a:r>
            <a:r>
              <a:rPr spc="175" dirty="0"/>
              <a:t>Abandoned </a:t>
            </a:r>
            <a:r>
              <a:rPr spc="170" dirty="0"/>
              <a:t>Baggage</a:t>
            </a:r>
            <a:r>
              <a:rPr spc="-130" dirty="0"/>
              <a:t> </a:t>
            </a:r>
            <a:r>
              <a:rPr spc="120" dirty="0"/>
              <a:t>Detection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2976" y="1174241"/>
            <a:ext cx="413321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52095" indent="-28638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We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can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automatically detect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when 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baggage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has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been </a:t>
            </a:r>
            <a:r>
              <a:rPr sz="1800" spc="60" dirty="0">
                <a:solidFill>
                  <a:srgbClr val="003B70"/>
                </a:solidFill>
                <a:latin typeface="Calibri"/>
                <a:cs typeface="Calibri"/>
              </a:rPr>
              <a:t>left</a:t>
            </a:r>
            <a:r>
              <a:rPr sz="1800" spc="-22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unattended, 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potentially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saving</a:t>
            </a:r>
            <a:r>
              <a:rPr sz="1800" spc="-3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003B70"/>
                </a:solidFill>
                <a:latin typeface="Calibri"/>
                <a:cs typeface="Calibri"/>
              </a:rPr>
              <a:t>lives.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20" dirty="0">
                <a:solidFill>
                  <a:srgbClr val="003B70"/>
                </a:solidFill>
                <a:latin typeface="Calibri"/>
                <a:cs typeface="Calibri"/>
              </a:rPr>
              <a:t>This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system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relies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on</a:t>
            </a:r>
            <a:r>
              <a:rPr sz="1800" spc="-18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breakthroughs </a:t>
            </a:r>
            <a:r>
              <a:rPr sz="1800" spc="60" dirty="0">
                <a:solidFill>
                  <a:srgbClr val="003B70"/>
                </a:solidFill>
                <a:latin typeface="Calibri"/>
                <a:cs typeface="Calibri"/>
              </a:rPr>
              <a:t>we</a:t>
            </a:r>
            <a:r>
              <a:rPr sz="1800" spc="-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discussed:</a:t>
            </a:r>
            <a:endParaRPr sz="1800">
              <a:latin typeface="Calibri"/>
              <a:cs typeface="Calibri"/>
            </a:endParaRPr>
          </a:p>
          <a:p>
            <a:pPr marL="870585" lvl="1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Cutting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edge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object</a:t>
            </a:r>
            <a:r>
              <a:rPr sz="1800" spc="-14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003B70"/>
                </a:solidFill>
                <a:latin typeface="Calibri"/>
                <a:cs typeface="Calibri"/>
              </a:rPr>
              <a:t>detection.</a:t>
            </a:r>
            <a:endParaRPr sz="1800">
              <a:latin typeface="Calibri"/>
              <a:cs typeface="Calibri"/>
            </a:endParaRPr>
          </a:p>
          <a:p>
            <a:pPr marL="870585" marR="5080" lvl="1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Fast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hardware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on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which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to</a:t>
            </a:r>
            <a:r>
              <a:rPr sz="1800" spc="-235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003B70"/>
                </a:solidFill>
                <a:latin typeface="Calibri"/>
                <a:cs typeface="Calibri"/>
              </a:rPr>
              <a:t>train  </a:t>
            </a:r>
            <a:r>
              <a:rPr sz="1800" spc="65" dirty="0">
                <a:solidFill>
                  <a:srgbClr val="003B70"/>
                </a:solidFill>
                <a:latin typeface="Calibri"/>
                <a:cs typeface="Calibri"/>
              </a:rPr>
              <a:t>the </a:t>
            </a:r>
            <a:r>
              <a:rPr sz="1800" spc="110" dirty="0">
                <a:solidFill>
                  <a:srgbClr val="003B70"/>
                </a:solidFill>
                <a:latin typeface="Calibri"/>
                <a:cs typeface="Calibri"/>
              </a:rPr>
              <a:t>model </a:t>
            </a:r>
            <a:r>
              <a:rPr sz="1800" spc="15" dirty="0">
                <a:solidFill>
                  <a:srgbClr val="003B70"/>
                </a:solidFill>
                <a:latin typeface="Calibri"/>
                <a:cs typeface="Calibri"/>
              </a:rPr>
              <a:t>(Intel®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Xeon® 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processors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in this</a:t>
            </a:r>
            <a:r>
              <a:rPr sz="1800" spc="-8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003B70"/>
                </a:solidFill>
                <a:latin typeface="Calibri"/>
                <a:cs typeface="Calibri"/>
              </a:rPr>
              <a:t>case).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9447" y="1203959"/>
            <a:ext cx="2500883" cy="1999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1676" y="2063495"/>
            <a:ext cx="2133600" cy="17053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62650" y="3804310"/>
            <a:ext cx="2205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0" dirty="0">
                <a:solidFill>
                  <a:srgbClr val="003961"/>
                </a:solidFill>
                <a:latin typeface="Lucida Sans"/>
                <a:cs typeface="Lucida Sans"/>
              </a:rPr>
              <a:t>Abandoned</a:t>
            </a:r>
            <a:r>
              <a:rPr sz="1800" i="1" spc="-130" dirty="0">
                <a:solidFill>
                  <a:srgbClr val="003961"/>
                </a:solidFill>
                <a:latin typeface="Lucida Sans"/>
                <a:cs typeface="Lucida Sans"/>
              </a:rPr>
              <a:t> </a:t>
            </a:r>
            <a:r>
              <a:rPr sz="1800" i="1" spc="-40" dirty="0">
                <a:solidFill>
                  <a:srgbClr val="003961"/>
                </a:solidFill>
                <a:latin typeface="Lucida Sans"/>
                <a:cs typeface="Lucida Sans"/>
              </a:rPr>
              <a:t>baggage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38</a:t>
            </a:fld>
            <a:endParaRPr spc="7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4759451"/>
            <a:ext cx="9144000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4267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0" dirty="0"/>
              <a:t>Learning </a:t>
            </a:r>
            <a:r>
              <a:rPr spc="135" dirty="0"/>
              <a:t>Objectives</a:t>
            </a:r>
            <a:r>
              <a:rPr spc="-75" dirty="0"/>
              <a:t> </a:t>
            </a:r>
            <a:r>
              <a:rPr spc="160" dirty="0"/>
              <a:t>Recap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7184" y="879728"/>
            <a:ext cx="5971540" cy="321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63A6C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this session, </a:t>
            </a:r>
            <a:r>
              <a:rPr sz="1800" spc="-25" dirty="0">
                <a:solidFill>
                  <a:srgbClr val="163A6C"/>
                </a:solidFill>
                <a:latin typeface="Arial"/>
                <a:cs typeface="Arial"/>
              </a:rPr>
              <a:t>we </a:t>
            </a:r>
            <a:r>
              <a:rPr sz="1800" spc="-10" dirty="0">
                <a:solidFill>
                  <a:srgbClr val="163A6C"/>
                </a:solidFill>
                <a:latin typeface="Arial"/>
                <a:cs typeface="Arial"/>
              </a:rPr>
              <a:t>worked</a:t>
            </a:r>
            <a:r>
              <a:rPr sz="1800" spc="120" dirty="0">
                <a:solidFill>
                  <a:srgbClr val="163A6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63A6C"/>
                </a:solidFill>
                <a:latin typeface="Arial"/>
                <a:cs typeface="Arial"/>
              </a:rPr>
              <a:t>to:</a:t>
            </a:r>
            <a:endParaRPr sz="1800">
              <a:latin typeface="Arial"/>
              <a:cs typeface="Arial"/>
            </a:endParaRPr>
          </a:p>
          <a:p>
            <a:pPr marL="307340" indent="-287020">
              <a:lnSpc>
                <a:spcPct val="100000"/>
              </a:lnSpc>
              <a:spcBef>
                <a:spcPts val="1340"/>
              </a:spcBef>
              <a:buChar char="▪"/>
              <a:tabLst>
                <a:tab pos="307340" algn="l"/>
                <a:tab pos="307975" algn="l"/>
              </a:tabLst>
            </a:pP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Define “Artificial Intelligence”</a:t>
            </a:r>
            <a:r>
              <a:rPr sz="1800" spc="50" dirty="0">
                <a:solidFill>
                  <a:srgbClr val="163A6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63A6C"/>
                </a:solidFill>
                <a:latin typeface="Arial"/>
                <a:cs typeface="Arial"/>
              </a:rPr>
              <a:t>(AI),</a:t>
            </a:r>
            <a:endParaRPr sz="1800">
              <a:latin typeface="Arial"/>
              <a:cs typeface="Arial"/>
            </a:endParaRPr>
          </a:p>
          <a:p>
            <a:pPr marL="6654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“Machine </a:t>
            </a:r>
            <a:r>
              <a:rPr sz="1800" spc="-10" dirty="0">
                <a:solidFill>
                  <a:srgbClr val="163A6C"/>
                </a:solidFill>
                <a:latin typeface="Arial"/>
                <a:cs typeface="Arial"/>
              </a:rPr>
              <a:t>Learning” </a:t>
            </a:r>
            <a:r>
              <a:rPr sz="1800" dirty="0">
                <a:solidFill>
                  <a:srgbClr val="163A6C"/>
                </a:solidFill>
                <a:latin typeface="Arial"/>
                <a:cs typeface="Arial"/>
              </a:rPr>
              <a:t>(ML), </a:t>
            </a: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and “Deep </a:t>
            </a:r>
            <a:r>
              <a:rPr sz="1800" spc="-10" dirty="0">
                <a:solidFill>
                  <a:srgbClr val="163A6C"/>
                </a:solidFill>
                <a:latin typeface="Arial"/>
                <a:cs typeface="Arial"/>
              </a:rPr>
              <a:t>Learning”</a:t>
            </a:r>
            <a:r>
              <a:rPr sz="1800" spc="75" dirty="0">
                <a:solidFill>
                  <a:srgbClr val="163A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(DL).</a:t>
            </a:r>
            <a:endParaRPr sz="1800">
              <a:latin typeface="Arial"/>
              <a:cs typeface="Arial"/>
            </a:endParaRPr>
          </a:p>
          <a:p>
            <a:pPr marL="307340" indent="-287020">
              <a:lnSpc>
                <a:spcPct val="100000"/>
              </a:lnSpc>
              <a:spcBef>
                <a:spcPts val="1080"/>
              </a:spcBef>
              <a:buChar char="▪"/>
              <a:tabLst>
                <a:tab pos="307340" algn="l"/>
                <a:tab pos="307975" algn="l"/>
              </a:tabLst>
            </a:pPr>
            <a:r>
              <a:rPr sz="1800" spc="-10" dirty="0">
                <a:solidFill>
                  <a:srgbClr val="163A6C"/>
                </a:solidFill>
                <a:latin typeface="Arial"/>
                <a:cs typeface="Arial"/>
              </a:rPr>
              <a:t>Explain </a:t>
            </a: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how DL helps solve classical ML</a:t>
            </a:r>
            <a:r>
              <a:rPr sz="1800" spc="95" dirty="0">
                <a:solidFill>
                  <a:srgbClr val="163A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limitations.</a:t>
            </a:r>
            <a:endParaRPr sz="1800">
              <a:latin typeface="Arial"/>
              <a:cs typeface="Arial"/>
            </a:endParaRPr>
          </a:p>
          <a:p>
            <a:pPr marL="307340" indent="-287020">
              <a:lnSpc>
                <a:spcPct val="100000"/>
              </a:lnSpc>
              <a:spcBef>
                <a:spcPts val="1080"/>
              </a:spcBef>
              <a:buChar char="▪"/>
              <a:tabLst>
                <a:tab pos="307340" algn="l"/>
                <a:tab pos="307975" algn="l"/>
              </a:tabLst>
            </a:pPr>
            <a:r>
              <a:rPr sz="1800" spc="-10" dirty="0">
                <a:solidFill>
                  <a:srgbClr val="003B70"/>
                </a:solidFill>
                <a:latin typeface="Arial"/>
                <a:cs typeface="Arial"/>
              </a:rPr>
              <a:t>Explain </a:t>
            </a:r>
            <a:r>
              <a:rPr sz="1800" dirty="0">
                <a:solidFill>
                  <a:srgbClr val="003B70"/>
                </a:solidFill>
                <a:latin typeface="Arial"/>
                <a:cs typeface="Arial"/>
              </a:rPr>
              <a:t>key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historical</a:t>
            </a:r>
            <a:r>
              <a:rPr sz="1800" spc="4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developments,</a:t>
            </a:r>
            <a:endParaRPr sz="1800">
              <a:latin typeface="Arial"/>
              <a:cs typeface="Arial"/>
            </a:endParaRPr>
          </a:p>
          <a:p>
            <a:pPr marL="66548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003B70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003B70"/>
                </a:solidFill>
                <a:latin typeface="Arial"/>
                <a:cs typeface="Arial"/>
              </a:rPr>
              <a:t>“hype-AI winter</a:t>
            </a:r>
            <a:r>
              <a:rPr sz="1800" spc="8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cycle.”</a:t>
            </a:r>
            <a:endParaRPr sz="1800">
              <a:latin typeface="Arial"/>
              <a:cs typeface="Arial"/>
            </a:endParaRPr>
          </a:p>
          <a:p>
            <a:pPr marL="307340" indent="-287020">
              <a:lnSpc>
                <a:spcPct val="100000"/>
              </a:lnSpc>
              <a:spcBef>
                <a:spcPts val="1085"/>
              </a:spcBef>
              <a:buChar char="▪"/>
              <a:tabLst>
                <a:tab pos="307340" algn="l"/>
                <a:tab pos="307975" algn="l"/>
              </a:tabLst>
            </a:pP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Differentiate modern </a:t>
            </a:r>
            <a:r>
              <a:rPr sz="1800" dirty="0">
                <a:solidFill>
                  <a:srgbClr val="003B70"/>
                </a:solidFill>
                <a:latin typeface="Arial"/>
                <a:cs typeface="Arial"/>
              </a:rPr>
              <a:t>AI from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prior</a:t>
            </a:r>
            <a:r>
              <a:rPr sz="1800" spc="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AI.</a:t>
            </a:r>
            <a:endParaRPr sz="1800">
              <a:latin typeface="Arial"/>
              <a:cs typeface="Arial"/>
            </a:endParaRPr>
          </a:p>
          <a:p>
            <a:pPr marL="307340" indent="-287020">
              <a:lnSpc>
                <a:spcPct val="100000"/>
              </a:lnSpc>
              <a:spcBef>
                <a:spcPts val="1080"/>
              </a:spcBef>
              <a:buChar char="▪"/>
              <a:tabLst>
                <a:tab pos="307340" algn="l"/>
                <a:tab pos="307975" algn="l"/>
              </a:tabLst>
            </a:pP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Relate sample applications </a:t>
            </a:r>
            <a:r>
              <a:rPr sz="1800" dirty="0">
                <a:solidFill>
                  <a:srgbClr val="003B70"/>
                </a:solidFill>
                <a:latin typeface="Arial"/>
                <a:cs typeface="Arial"/>
              </a:rPr>
              <a:t>of</a:t>
            </a:r>
            <a:r>
              <a:rPr sz="1800" spc="6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AI.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9696" y="781812"/>
            <a:ext cx="3194304" cy="3296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70" dirty="0"/>
              <a:t>39</a:t>
            </a:fld>
            <a:endParaRPr spc="7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104" y="382524"/>
            <a:ext cx="1248156" cy="83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293" y="2828670"/>
            <a:ext cx="2493645" cy="586740"/>
          </a:xfrm>
          <a:custGeom>
            <a:avLst/>
            <a:gdLst/>
            <a:ahLst/>
            <a:cxnLst/>
            <a:rect l="l" t="t" r="r" b="b"/>
            <a:pathLst>
              <a:path w="2493645" h="586739">
                <a:moveTo>
                  <a:pt x="104076" y="8255"/>
                </a:moveTo>
                <a:lnTo>
                  <a:pt x="0" y="8255"/>
                </a:lnTo>
                <a:lnTo>
                  <a:pt x="0" y="578231"/>
                </a:lnTo>
                <a:lnTo>
                  <a:pt x="104076" y="578231"/>
                </a:lnTo>
                <a:lnTo>
                  <a:pt x="127593" y="577252"/>
                </a:lnTo>
                <a:lnTo>
                  <a:pt x="167032" y="569390"/>
                </a:lnTo>
                <a:lnTo>
                  <a:pt x="208360" y="541845"/>
                </a:lnTo>
                <a:lnTo>
                  <a:pt x="229209" y="500506"/>
                </a:lnTo>
                <a:lnTo>
                  <a:pt x="85077" y="500506"/>
                </a:lnTo>
                <a:lnTo>
                  <a:pt x="85077" y="85852"/>
                </a:lnTo>
                <a:lnTo>
                  <a:pt x="228969" y="85852"/>
                </a:lnTo>
                <a:lnTo>
                  <a:pt x="226733" y="78105"/>
                </a:lnTo>
                <a:lnTo>
                  <a:pt x="198470" y="34813"/>
                </a:lnTo>
                <a:lnTo>
                  <a:pt x="150333" y="12461"/>
                </a:lnTo>
                <a:lnTo>
                  <a:pt x="128651" y="9304"/>
                </a:lnTo>
                <a:lnTo>
                  <a:pt x="104076" y="8255"/>
                </a:lnTo>
                <a:close/>
              </a:path>
              <a:path w="2493645" h="586739">
                <a:moveTo>
                  <a:pt x="228969" y="85852"/>
                </a:moveTo>
                <a:lnTo>
                  <a:pt x="102425" y="85852"/>
                </a:lnTo>
                <a:lnTo>
                  <a:pt x="116079" y="87018"/>
                </a:lnTo>
                <a:lnTo>
                  <a:pt x="127306" y="90519"/>
                </a:lnTo>
                <a:lnTo>
                  <a:pt x="150225" y="131445"/>
                </a:lnTo>
                <a:lnTo>
                  <a:pt x="152761" y="173481"/>
                </a:lnTo>
                <a:lnTo>
                  <a:pt x="152761" y="413004"/>
                </a:lnTo>
                <a:lnTo>
                  <a:pt x="150225" y="454993"/>
                </a:lnTo>
                <a:lnTo>
                  <a:pt x="127306" y="495903"/>
                </a:lnTo>
                <a:lnTo>
                  <a:pt x="102425" y="500506"/>
                </a:lnTo>
                <a:lnTo>
                  <a:pt x="229209" y="500506"/>
                </a:lnTo>
                <a:lnTo>
                  <a:pt x="231873" y="491799"/>
                </a:lnTo>
                <a:lnTo>
                  <a:pt x="236131" y="468915"/>
                </a:lnTo>
                <a:lnTo>
                  <a:pt x="238684" y="442650"/>
                </a:lnTo>
                <a:lnTo>
                  <a:pt x="239534" y="413004"/>
                </a:lnTo>
                <a:lnTo>
                  <a:pt x="239534" y="173481"/>
                </a:lnTo>
                <a:lnTo>
                  <a:pt x="238734" y="145220"/>
                </a:lnTo>
                <a:lnTo>
                  <a:pt x="236334" y="119888"/>
                </a:lnTo>
                <a:lnTo>
                  <a:pt x="232333" y="97508"/>
                </a:lnTo>
                <a:lnTo>
                  <a:pt x="228969" y="85852"/>
                </a:lnTo>
                <a:close/>
              </a:path>
              <a:path w="2493645" h="586739">
                <a:moveTo>
                  <a:pt x="479094" y="8255"/>
                </a:moveTo>
                <a:lnTo>
                  <a:pt x="284988" y="8255"/>
                </a:lnTo>
                <a:lnTo>
                  <a:pt x="284988" y="578231"/>
                </a:lnTo>
                <a:lnTo>
                  <a:pt x="483222" y="578231"/>
                </a:lnTo>
                <a:lnTo>
                  <a:pt x="483222" y="498856"/>
                </a:lnTo>
                <a:lnTo>
                  <a:pt x="370065" y="498856"/>
                </a:lnTo>
                <a:lnTo>
                  <a:pt x="370065" y="330454"/>
                </a:lnTo>
                <a:lnTo>
                  <a:pt x="457619" y="330454"/>
                </a:lnTo>
                <a:lnTo>
                  <a:pt x="457619" y="251079"/>
                </a:lnTo>
                <a:lnTo>
                  <a:pt x="370065" y="251079"/>
                </a:lnTo>
                <a:lnTo>
                  <a:pt x="370065" y="87503"/>
                </a:lnTo>
                <a:lnTo>
                  <a:pt x="479094" y="87503"/>
                </a:lnTo>
                <a:lnTo>
                  <a:pt x="479094" y="8255"/>
                </a:lnTo>
                <a:close/>
              </a:path>
              <a:path w="2493645" h="586739">
                <a:moveTo>
                  <a:pt x="703186" y="8255"/>
                </a:moveTo>
                <a:lnTo>
                  <a:pt x="518160" y="8255"/>
                </a:lnTo>
                <a:lnTo>
                  <a:pt x="518160" y="578231"/>
                </a:lnTo>
                <a:lnTo>
                  <a:pt x="603237" y="578231"/>
                </a:lnTo>
                <a:lnTo>
                  <a:pt x="603237" y="338709"/>
                </a:lnTo>
                <a:lnTo>
                  <a:pt x="684187" y="338709"/>
                </a:lnTo>
                <a:lnTo>
                  <a:pt x="684187" y="259334"/>
                </a:lnTo>
                <a:lnTo>
                  <a:pt x="603237" y="259334"/>
                </a:lnTo>
                <a:lnTo>
                  <a:pt x="603237" y="87503"/>
                </a:lnTo>
                <a:lnTo>
                  <a:pt x="703186" y="87503"/>
                </a:lnTo>
                <a:lnTo>
                  <a:pt x="703186" y="8255"/>
                </a:lnTo>
                <a:close/>
              </a:path>
              <a:path w="2493645" h="586739">
                <a:moveTo>
                  <a:pt x="824217" y="8255"/>
                </a:moveTo>
                <a:lnTo>
                  <a:pt x="739140" y="8255"/>
                </a:lnTo>
                <a:lnTo>
                  <a:pt x="739140" y="578231"/>
                </a:lnTo>
                <a:lnTo>
                  <a:pt x="824217" y="578231"/>
                </a:lnTo>
                <a:lnTo>
                  <a:pt x="824217" y="8255"/>
                </a:lnTo>
                <a:close/>
              </a:path>
              <a:path w="2493645" h="586739">
                <a:moveTo>
                  <a:pt x="943343" y="8255"/>
                </a:moveTo>
                <a:lnTo>
                  <a:pt x="874763" y="8255"/>
                </a:lnTo>
                <a:lnTo>
                  <a:pt x="874763" y="578231"/>
                </a:lnTo>
                <a:lnTo>
                  <a:pt x="951598" y="578231"/>
                </a:lnTo>
                <a:lnTo>
                  <a:pt x="951598" y="246126"/>
                </a:lnTo>
                <a:lnTo>
                  <a:pt x="1014295" y="246126"/>
                </a:lnTo>
                <a:lnTo>
                  <a:pt x="943343" y="8255"/>
                </a:lnTo>
                <a:close/>
              </a:path>
              <a:path w="2493645" h="586739">
                <a:moveTo>
                  <a:pt x="1014295" y="246126"/>
                </a:moveTo>
                <a:lnTo>
                  <a:pt x="951598" y="246126"/>
                </a:lnTo>
                <a:lnTo>
                  <a:pt x="1050658" y="578231"/>
                </a:lnTo>
                <a:lnTo>
                  <a:pt x="1119238" y="578231"/>
                </a:lnTo>
                <a:lnTo>
                  <a:pt x="1119238" y="340360"/>
                </a:lnTo>
                <a:lnTo>
                  <a:pt x="1042403" y="340360"/>
                </a:lnTo>
                <a:lnTo>
                  <a:pt x="1014295" y="246126"/>
                </a:lnTo>
                <a:close/>
              </a:path>
              <a:path w="2493645" h="586739">
                <a:moveTo>
                  <a:pt x="1119238" y="8255"/>
                </a:moveTo>
                <a:lnTo>
                  <a:pt x="1042403" y="8255"/>
                </a:lnTo>
                <a:lnTo>
                  <a:pt x="1042403" y="340360"/>
                </a:lnTo>
                <a:lnTo>
                  <a:pt x="1119238" y="340360"/>
                </a:lnTo>
                <a:lnTo>
                  <a:pt x="1119238" y="8255"/>
                </a:lnTo>
                <a:close/>
              </a:path>
              <a:path w="2493645" h="586739">
                <a:moveTo>
                  <a:pt x="1255509" y="8255"/>
                </a:moveTo>
                <a:lnTo>
                  <a:pt x="1170419" y="8255"/>
                </a:lnTo>
                <a:lnTo>
                  <a:pt x="1170419" y="578231"/>
                </a:lnTo>
                <a:lnTo>
                  <a:pt x="1255509" y="578231"/>
                </a:lnTo>
                <a:lnTo>
                  <a:pt x="1255509" y="8255"/>
                </a:lnTo>
                <a:close/>
              </a:path>
              <a:path w="2493645" h="586739">
                <a:moveTo>
                  <a:pt x="1448930" y="87503"/>
                </a:moveTo>
                <a:lnTo>
                  <a:pt x="1363840" y="87503"/>
                </a:lnTo>
                <a:lnTo>
                  <a:pt x="1363840" y="578231"/>
                </a:lnTo>
                <a:lnTo>
                  <a:pt x="1448930" y="578231"/>
                </a:lnTo>
                <a:lnTo>
                  <a:pt x="1448930" y="87503"/>
                </a:lnTo>
                <a:close/>
              </a:path>
              <a:path w="2493645" h="586739">
                <a:moveTo>
                  <a:pt x="1526654" y="8255"/>
                </a:moveTo>
                <a:lnTo>
                  <a:pt x="1286243" y="8255"/>
                </a:lnTo>
                <a:lnTo>
                  <a:pt x="1286243" y="87503"/>
                </a:lnTo>
                <a:lnTo>
                  <a:pt x="1526654" y="87503"/>
                </a:lnTo>
                <a:lnTo>
                  <a:pt x="1526654" y="8255"/>
                </a:lnTo>
                <a:close/>
              </a:path>
              <a:path w="2493645" h="586739">
                <a:moveTo>
                  <a:pt x="1642605" y="8255"/>
                </a:moveTo>
                <a:lnTo>
                  <a:pt x="1557515" y="8255"/>
                </a:lnTo>
                <a:lnTo>
                  <a:pt x="1557515" y="578231"/>
                </a:lnTo>
                <a:lnTo>
                  <a:pt x="1642605" y="578231"/>
                </a:lnTo>
                <a:lnTo>
                  <a:pt x="1642605" y="8255"/>
                </a:lnTo>
                <a:close/>
              </a:path>
              <a:path w="2493645" h="586739">
                <a:moveTo>
                  <a:pt x="1819516" y="0"/>
                </a:moveTo>
                <a:lnTo>
                  <a:pt x="1804657" y="0"/>
                </a:lnTo>
                <a:lnTo>
                  <a:pt x="1776534" y="2403"/>
                </a:lnTo>
                <a:lnTo>
                  <a:pt x="1732148" y="21591"/>
                </a:lnTo>
                <a:lnTo>
                  <a:pt x="1703402" y="60289"/>
                </a:lnTo>
                <a:lnTo>
                  <a:pt x="1689202" y="120399"/>
                </a:lnTo>
                <a:lnTo>
                  <a:pt x="1687436" y="158623"/>
                </a:lnTo>
                <a:lnTo>
                  <a:pt x="1687436" y="427863"/>
                </a:lnTo>
                <a:lnTo>
                  <a:pt x="1689202" y="466030"/>
                </a:lnTo>
                <a:lnTo>
                  <a:pt x="1703402" y="526125"/>
                </a:lnTo>
                <a:lnTo>
                  <a:pt x="1732148" y="564840"/>
                </a:lnTo>
                <a:lnTo>
                  <a:pt x="1776534" y="584080"/>
                </a:lnTo>
                <a:lnTo>
                  <a:pt x="1804657" y="586486"/>
                </a:lnTo>
                <a:lnTo>
                  <a:pt x="1819516" y="586486"/>
                </a:lnTo>
                <a:lnTo>
                  <a:pt x="1871903" y="576865"/>
                </a:lnTo>
                <a:lnTo>
                  <a:pt x="1908289" y="548005"/>
                </a:lnTo>
                <a:lnTo>
                  <a:pt x="1927542" y="505460"/>
                </a:lnTo>
                <a:lnTo>
                  <a:pt x="1809610" y="505460"/>
                </a:lnTo>
                <a:lnTo>
                  <a:pt x="1800134" y="504336"/>
                </a:lnTo>
                <a:lnTo>
                  <a:pt x="1775939" y="461502"/>
                </a:lnTo>
                <a:lnTo>
                  <a:pt x="1774050" y="420370"/>
                </a:lnTo>
                <a:lnTo>
                  <a:pt x="1774050" y="165989"/>
                </a:lnTo>
                <a:lnTo>
                  <a:pt x="1775939" y="124904"/>
                </a:lnTo>
                <a:lnTo>
                  <a:pt x="1792290" y="85455"/>
                </a:lnTo>
                <a:lnTo>
                  <a:pt x="1809610" y="80899"/>
                </a:lnTo>
                <a:lnTo>
                  <a:pt x="1927522" y="80899"/>
                </a:lnTo>
                <a:lnTo>
                  <a:pt x="1920790" y="60289"/>
                </a:lnTo>
                <a:lnTo>
                  <a:pt x="1908289" y="38354"/>
                </a:lnTo>
                <a:lnTo>
                  <a:pt x="1892096" y="21591"/>
                </a:lnTo>
                <a:lnTo>
                  <a:pt x="1871903" y="9604"/>
                </a:lnTo>
                <a:lnTo>
                  <a:pt x="1847710" y="2403"/>
                </a:lnTo>
                <a:lnTo>
                  <a:pt x="1819516" y="0"/>
                </a:lnTo>
                <a:close/>
              </a:path>
              <a:path w="2493645" h="586739">
                <a:moveTo>
                  <a:pt x="1927522" y="80899"/>
                </a:moveTo>
                <a:lnTo>
                  <a:pt x="1814563" y="80899"/>
                </a:lnTo>
                <a:lnTo>
                  <a:pt x="1824092" y="82040"/>
                </a:lnTo>
                <a:lnTo>
                  <a:pt x="1831930" y="85455"/>
                </a:lnTo>
                <a:lnTo>
                  <a:pt x="1848234" y="124904"/>
                </a:lnTo>
                <a:lnTo>
                  <a:pt x="1850123" y="165989"/>
                </a:lnTo>
                <a:lnTo>
                  <a:pt x="1850123" y="420370"/>
                </a:lnTo>
                <a:lnTo>
                  <a:pt x="1848234" y="461502"/>
                </a:lnTo>
                <a:lnTo>
                  <a:pt x="1831930" y="500951"/>
                </a:lnTo>
                <a:lnTo>
                  <a:pt x="1814563" y="505460"/>
                </a:lnTo>
                <a:lnTo>
                  <a:pt x="1927542" y="505460"/>
                </a:lnTo>
                <a:lnTo>
                  <a:pt x="1929720" y="498792"/>
                </a:lnTo>
                <a:lnTo>
                  <a:pt x="1935078" y="466030"/>
                </a:lnTo>
                <a:lnTo>
                  <a:pt x="1936864" y="427863"/>
                </a:lnTo>
                <a:lnTo>
                  <a:pt x="1936864" y="158623"/>
                </a:lnTo>
                <a:lnTo>
                  <a:pt x="1935078" y="120399"/>
                </a:lnTo>
                <a:lnTo>
                  <a:pt x="1929720" y="87630"/>
                </a:lnTo>
                <a:lnTo>
                  <a:pt x="1927522" y="80899"/>
                </a:lnTo>
                <a:close/>
              </a:path>
              <a:path w="2493645" h="586739">
                <a:moveTo>
                  <a:pt x="2051291" y="8255"/>
                </a:moveTo>
                <a:lnTo>
                  <a:pt x="1982711" y="8255"/>
                </a:lnTo>
                <a:lnTo>
                  <a:pt x="1982711" y="578231"/>
                </a:lnTo>
                <a:lnTo>
                  <a:pt x="2059546" y="578231"/>
                </a:lnTo>
                <a:lnTo>
                  <a:pt x="2059546" y="246126"/>
                </a:lnTo>
                <a:lnTo>
                  <a:pt x="2122243" y="246126"/>
                </a:lnTo>
                <a:lnTo>
                  <a:pt x="2051291" y="8255"/>
                </a:lnTo>
                <a:close/>
              </a:path>
              <a:path w="2493645" h="586739">
                <a:moveTo>
                  <a:pt x="2122243" y="246126"/>
                </a:moveTo>
                <a:lnTo>
                  <a:pt x="2059546" y="246126"/>
                </a:lnTo>
                <a:lnTo>
                  <a:pt x="2158606" y="578231"/>
                </a:lnTo>
                <a:lnTo>
                  <a:pt x="2227186" y="578231"/>
                </a:lnTo>
                <a:lnTo>
                  <a:pt x="2227186" y="340360"/>
                </a:lnTo>
                <a:lnTo>
                  <a:pt x="2150351" y="340360"/>
                </a:lnTo>
                <a:lnTo>
                  <a:pt x="2122243" y="246126"/>
                </a:lnTo>
                <a:close/>
              </a:path>
              <a:path w="2493645" h="586739">
                <a:moveTo>
                  <a:pt x="2227186" y="8255"/>
                </a:moveTo>
                <a:lnTo>
                  <a:pt x="2150351" y="8255"/>
                </a:lnTo>
                <a:lnTo>
                  <a:pt x="2150351" y="340360"/>
                </a:lnTo>
                <a:lnTo>
                  <a:pt x="2227186" y="340360"/>
                </a:lnTo>
                <a:lnTo>
                  <a:pt x="2227186" y="8255"/>
                </a:lnTo>
                <a:close/>
              </a:path>
              <a:path w="2493645" h="586739">
                <a:moveTo>
                  <a:pt x="2347709" y="377444"/>
                </a:moveTo>
                <a:lnTo>
                  <a:pt x="2267699" y="377444"/>
                </a:lnTo>
                <a:lnTo>
                  <a:pt x="2267699" y="446913"/>
                </a:lnTo>
                <a:lnTo>
                  <a:pt x="2274287" y="509222"/>
                </a:lnTo>
                <a:lnTo>
                  <a:pt x="2294115" y="552577"/>
                </a:lnTo>
                <a:lnTo>
                  <a:pt x="2327722" y="578008"/>
                </a:lnTo>
                <a:lnTo>
                  <a:pt x="2375903" y="586486"/>
                </a:lnTo>
                <a:lnTo>
                  <a:pt x="2380856" y="586486"/>
                </a:lnTo>
                <a:lnTo>
                  <a:pt x="2429955" y="577750"/>
                </a:lnTo>
                <a:lnTo>
                  <a:pt x="2465041" y="551561"/>
                </a:lnTo>
                <a:lnTo>
                  <a:pt x="2486101" y="507940"/>
                </a:lnTo>
                <a:lnTo>
                  <a:pt x="2486387" y="505460"/>
                </a:lnTo>
                <a:lnTo>
                  <a:pt x="2377554" y="505460"/>
                </a:lnTo>
                <a:lnTo>
                  <a:pt x="2369886" y="504557"/>
                </a:lnTo>
                <a:lnTo>
                  <a:pt x="2349392" y="470741"/>
                </a:lnTo>
                <a:lnTo>
                  <a:pt x="2347709" y="438658"/>
                </a:lnTo>
                <a:lnTo>
                  <a:pt x="2347709" y="377444"/>
                </a:lnTo>
                <a:close/>
              </a:path>
              <a:path w="2493645" h="586739">
                <a:moveTo>
                  <a:pt x="2385809" y="0"/>
                </a:moveTo>
                <a:lnTo>
                  <a:pt x="2380856" y="0"/>
                </a:lnTo>
                <a:lnTo>
                  <a:pt x="2353801" y="2069"/>
                </a:lnTo>
                <a:lnTo>
                  <a:pt x="2311026" y="18591"/>
                </a:lnTo>
                <a:lnTo>
                  <a:pt x="2283183" y="51837"/>
                </a:lnTo>
                <a:lnTo>
                  <a:pt x="2269415" y="103046"/>
                </a:lnTo>
                <a:lnTo>
                  <a:pt x="2267699" y="135509"/>
                </a:lnTo>
                <a:lnTo>
                  <a:pt x="2267821" y="167655"/>
                </a:lnTo>
                <a:lnTo>
                  <a:pt x="2271509" y="212979"/>
                </a:lnTo>
                <a:lnTo>
                  <a:pt x="2282939" y="249809"/>
                </a:lnTo>
                <a:lnTo>
                  <a:pt x="2320961" y="295582"/>
                </a:lnTo>
                <a:lnTo>
                  <a:pt x="2371712" y="332867"/>
                </a:lnTo>
                <a:lnTo>
                  <a:pt x="2382644" y="341510"/>
                </a:lnTo>
                <a:lnTo>
                  <a:pt x="2405774" y="376943"/>
                </a:lnTo>
                <a:lnTo>
                  <a:pt x="2409685" y="422021"/>
                </a:lnTo>
                <a:lnTo>
                  <a:pt x="2409685" y="438658"/>
                </a:lnTo>
                <a:lnTo>
                  <a:pt x="2406202" y="482895"/>
                </a:lnTo>
                <a:lnTo>
                  <a:pt x="2380856" y="505460"/>
                </a:lnTo>
                <a:lnTo>
                  <a:pt x="2486387" y="505460"/>
                </a:lnTo>
                <a:lnTo>
                  <a:pt x="2493124" y="446913"/>
                </a:lnTo>
                <a:lnTo>
                  <a:pt x="2493082" y="404375"/>
                </a:lnTo>
                <a:lnTo>
                  <a:pt x="2492195" y="380180"/>
                </a:lnTo>
                <a:lnTo>
                  <a:pt x="2484766" y="338234"/>
                </a:lnTo>
                <a:lnTo>
                  <a:pt x="2456564" y="291687"/>
                </a:lnTo>
                <a:lnTo>
                  <a:pt x="2421242" y="261874"/>
                </a:lnTo>
                <a:lnTo>
                  <a:pt x="2389111" y="238760"/>
                </a:lnTo>
                <a:lnTo>
                  <a:pt x="2381396" y="233090"/>
                </a:lnTo>
                <a:lnTo>
                  <a:pt x="2356599" y="203708"/>
                </a:lnTo>
                <a:lnTo>
                  <a:pt x="2351011" y="155321"/>
                </a:lnTo>
                <a:lnTo>
                  <a:pt x="2351011" y="143764"/>
                </a:lnTo>
                <a:lnTo>
                  <a:pt x="2354761" y="103312"/>
                </a:lnTo>
                <a:lnTo>
                  <a:pt x="2380856" y="80899"/>
                </a:lnTo>
                <a:lnTo>
                  <a:pt x="2487632" y="80899"/>
                </a:lnTo>
                <a:lnTo>
                  <a:pt x="2486631" y="75168"/>
                </a:lnTo>
                <a:lnTo>
                  <a:pt x="2467089" y="33020"/>
                </a:lnTo>
                <a:lnTo>
                  <a:pt x="2433783" y="8270"/>
                </a:lnTo>
                <a:lnTo>
                  <a:pt x="2411618" y="2069"/>
                </a:lnTo>
                <a:lnTo>
                  <a:pt x="2385809" y="0"/>
                </a:lnTo>
                <a:close/>
              </a:path>
              <a:path w="2493645" h="586739">
                <a:moveTo>
                  <a:pt x="2487632" y="80899"/>
                </a:moveTo>
                <a:lnTo>
                  <a:pt x="2384158" y="80899"/>
                </a:lnTo>
                <a:lnTo>
                  <a:pt x="2391726" y="81730"/>
                </a:lnTo>
                <a:lnTo>
                  <a:pt x="2398033" y="84216"/>
                </a:lnTo>
                <a:lnTo>
                  <a:pt x="2412604" y="127021"/>
                </a:lnTo>
                <a:lnTo>
                  <a:pt x="2412987" y="143764"/>
                </a:lnTo>
                <a:lnTo>
                  <a:pt x="2412987" y="193294"/>
                </a:lnTo>
                <a:lnTo>
                  <a:pt x="2493124" y="193294"/>
                </a:lnTo>
                <a:lnTo>
                  <a:pt x="2493124" y="135509"/>
                </a:lnTo>
                <a:lnTo>
                  <a:pt x="2491503" y="103046"/>
                </a:lnTo>
                <a:lnTo>
                  <a:pt x="2487632" y="80899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480428" y="4687315"/>
            <a:ext cx="863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9295" y="1874520"/>
            <a:ext cx="3645407" cy="1514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19469" y="4687315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42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414" y="1186942"/>
            <a:ext cx="714565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003961"/>
                </a:solidFill>
                <a:latin typeface="Arial"/>
                <a:cs typeface="Arial"/>
              </a:rPr>
              <a:t>“A 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branch of computer science </a:t>
            </a:r>
            <a:r>
              <a:rPr sz="1800" spc="-10" dirty="0">
                <a:solidFill>
                  <a:srgbClr val="003961"/>
                </a:solidFill>
                <a:latin typeface="Arial"/>
                <a:cs typeface="Arial"/>
              </a:rPr>
              <a:t>dealing </a:t>
            </a:r>
            <a:r>
              <a:rPr sz="1800" spc="-15" dirty="0">
                <a:solidFill>
                  <a:srgbClr val="003961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003961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simulation of intelligent  behavior in computers.”</a:t>
            </a:r>
            <a:r>
              <a:rPr sz="1800" spc="30" dirty="0">
                <a:solidFill>
                  <a:srgbClr val="00396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(Merriam-Webster)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961"/>
                </a:solidFill>
                <a:latin typeface="Arial"/>
                <a:cs typeface="Arial"/>
              </a:rPr>
              <a:t>“A </a:t>
            </a:r>
            <a:r>
              <a:rPr sz="1800" spc="-10" dirty="0">
                <a:solidFill>
                  <a:srgbClr val="003961"/>
                </a:solidFill>
                <a:latin typeface="Arial"/>
                <a:cs typeface="Arial"/>
              </a:rPr>
              <a:t>program 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that can sense, reason, act, and adapt</a:t>
            </a:r>
            <a:r>
              <a:rPr sz="1800" i="1" spc="-5" dirty="0">
                <a:solidFill>
                  <a:srgbClr val="003961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”</a:t>
            </a:r>
            <a:r>
              <a:rPr sz="1800" spc="70" dirty="0">
                <a:solidFill>
                  <a:srgbClr val="00396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(Intel)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13970">
              <a:lnSpc>
                <a:spcPct val="150000"/>
              </a:lnSpc>
              <a:tabLst>
                <a:tab pos="4982210" algn="l"/>
              </a:tabLst>
            </a:pPr>
            <a:r>
              <a:rPr sz="1800" spc="-10" dirty="0">
                <a:solidFill>
                  <a:srgbClr val="003961"/>
                </a:solidFill>
                <a:latin typeface="Arial"/>
                <a:cs typeface="Arial"/>
              </a:rPr>
              <a:t>“Colloquially, </a:t>
            </a:r>
            <a:r>
              <a:rPr sz="1800" dirty="0">
                <a:solidFill>
                  <a:srgbClr val="003961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term ‘artificial intelligence’ is applied </a:t>
            </a:r>
            <a:r>
              <a:rPr sz="1800" spc="-15" dirty="0">
                <a:solidFill>
                  <a:srgbClr val="003961"/>
                </a:solidFill>
                <a:latin typeface="Arial"/>
                <a:cs typeface="Arial"/>
              </a:rPr>
              <a:t>when 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a machine  mimics </a:t>
            </a:r>
            <a:r>
              <a:rPr sz="1800" spc="-10" dirty="0">
                <a:solidFill>
                  <a:srgbClr val="003961"/>
                </a:solidFill>
                <a:latin typeface="Arial"/>
                <a:cs typeface="Arial"/>
              </a:rPr>
              <a:t>‘cognitive’ 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functions that humans associate </a:t>
            </a:r>
            <a:r>
              <a:rPr sz="1800" spc="-15" dirty="0">
                <a:solidFill>
                  <a:srgbClr val="003961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other human  minds, </a:t>
            </a:r>
            <a:r>
              <a:rPr sz="1800" dirty="0">
                <a:solidFill>
                  <a:srgbClr val="003961"/>
                </a:solidFill>
                <a:latin typeface="Arial"/>
                <a:cs typeface="Arial"/>
              </a:rPr>
              <a:t>such 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as </a:t>
            </a:r>
            <a:r>
              <a:rPr sz="1800" spc="-10" dirty="0">
                <a:solidFill>
                  <a:srgbClr val="003961"/>
                </a:solidFill>
                <a:latin typeface="Arial"/>
                <a:cs typeface="Arial"/>
              </a:rPr>
              <a:t>‘learning' and</a:t>
            </a:r>
            <a:r>
              <a:rPr sz="1800" spc="130" dirty="0">
                <a:solidFill>
                  <a:srgbClr val="00396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961"/>
                </a:solidFill>
                <a:latin typeface="Arial"/>
                <a:cs typeface="Arial"/>
              </a:rPr>
              <a:t>‘problem</a:t>
            </a:r>
            <a:r>
              <a:rPr sz="1800" spc="25" dirty="0">
                <a:solidFill>
                  <a:srgbClr val="00396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961"/>
                </a:solidFill>
                <a:latin typeface="Arial"/>
                <a:cs typeface="Arial"/>
              </a:rPr>
              <a:t>solving’.”	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(Wikipedia)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55582" y="4875888"/>
            <a:ext cx="173990" cy="15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3299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0" dirty="0"/>
              <a:t>Artificial</a:t>
            </a:r>
            <a:r>
              <a:rPr spc="25" dirty="0"/>
              <a:t> </a:t>
            </a:r>
            <a:r>
              <a:rPr spc="120" dirty="0"/>
              <a:t>Intelligence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3464" y="309372"/>
            <a:ext cx="4591812" cy="445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5414" y="1186942"/>
            <a:ext cx="2329815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Char char="▪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Artificial</a:t>
            </a:r>
            <a:r>
              <a:rPr sz="1800" spc="-20" dirty="0">
                <a:solidFill>
                  <a:srgbClr val="163A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har char="▪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Machine</a:t>
            </a:r>
            <a:r>
              <a:rPr sz="1800" spc="-15" dirty="0">
                <a:solidFill>
                  <a:srgbClr val="163A6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har char="▪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63A6C"/>
                </a:solidFill>
                <a:latin typeface="Arial"/>
                <a:cs typeface="Arial"/>
              </a:rPr>
              <a:t>Deep Learning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5582" y="4875888"/>
            <a:ext cx="173990" cy="15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6</a:t>
            </a:fld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17583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Definiti</a:t>
            </a:r>
            <a:r>
              <a:rPr spc="120" dirty="0"/>
              <a:t>o</a:t>
            </a:r>
            <a:r>
              <a:rPr spc="190" dirty="0"/>
              <a:t>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2863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Machine</a:t>
            </a:r>
            <a:r>
              <a:rPr spc="25" dirty="0"/>
              <a:t> </a:t>
            </a:r>
            <a:r>
              <a:rPr spc="150" dirty="0"/>
              <a:t>Learning</a:t>
            </a:r>
          </a:p>
        </p:txBody>
      </p:sp>
      <p:sp>
        <p:nvSpPr>
          <p:cNvPr id="6" name="object 6"/>
          <p:cNvSpPr/>
          <p:nvPr/>
        </p:nvSpPr>
        <p:spPr>
          <a:xfrm>
            <a:off x="4093464" y="309372"/>
            <a:ext cx="4591812" cy="445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2976" y="1184909"/>
            <a:ext cx="363092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B70"/>
                </a:solidFill>
                <a:latin typeface="Arial"/>
                <a:cs typeface="Arial"/>
              </a:rPr>
              <a:t>“The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study and construction </a:t>
            </a:r>
            <a:r>
              <a:rPr sz="1800" dirty="0">
                <a:solidFill>
                  <a:srgbClr val="003B70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programs that are </a:t>
            </a:r>
            <a:r>
              <a:rPr sz="1800" i="1" spc="-5" dirty="0">
                <a:solidFill>
                  <a:srgbClr val="003B70"/>
                </a:solidFill>
                <a:latin typeface="Arial"/>
                <a:cs typeface="Arial"/>
              </a:rPr>
              <a:t>not explicitly  </a:t>
            </a:r>
            <a:r>
              <a:rPr sz="1800" i="1" spc="-10" dirty="0">
                <a:solidFill>
                  <a:srgbClr val="003B70"/>
                </a:solidFill>
                <a:latin typeface="Arial"/>
                <a:cs typeface="Arial"/>
              </a:rPr>
              <a:t>programmed</a:t>
            </a:r>
            <a:r>
              <a:rPr sz="1800" spc="-10" dirty="0">
                <a:solidFill>
                  <a:srgbClr val="003B70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but learn patterns as  they are exposed </a:t>
            </a:r>
            <a:r>
              <a:rPr sz="1800"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B70"/>
                </a:solidFill>
                <a:latin typeface="Arial"/>
                <a:cs typeface="Arial"/>
              </a:rPr>
              <a:t>more data over  time.” (Intel)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9447" y="2587751"/>
            <a:ext cx="1800225" cy="1798320"/>
          </a:xfrm>
          <a:custGeom>
            <a:avLst/>
            <a:gdLst/>
            <a:ahLst/>
            <a:cxnLst/>
            <a:rect l="l" t="t" r="r" b="b"/>
            <a:pathLst>
              <a:path w="1800225" h="1798320">
                <a:moveTo>
                  <a:pt x="899922" y="0"/>
                </a:moveTo>
                <a:lnTo>
                  <a:pt x="852133" y="1246"/>
                </a:lnTo>
                <a:lnTo>
                  <a:pt x="804994" y="4944"/>
                </a:lnTo>
                <a:lnTo>
                  <a:pt x="758566" y="11031"/>
                </a:lnTo>
                <a:lnTo>
                  <a:pt x="712911" y="19445"/>
                </a:lnTo>
                <a:lnTo>
                  <a:pt x="668092" y="30124"/>
                </a:lnTo>
                <a:lnTo>
                  <a:pt x="624171" y="43006"/>
                </a:lnTo>
                <a:lnTo>
                  <a:pt x="581211" y="58029"/>
                </a:lnTo>
                <a:lnTo>
                  <a:pt x="539272" y="75130"/>
                </a:lnTo>
                <a:lnTo>
                  <a:pt x="498418" y="94247"/>
                </a:lnTo>
                <a:lnTo>
                  <a:pt x="458711" y="115319"/>
                </a:lnTo>
                <a:lnTo>
                  <a:pt x="420213" y="138282"/>
                </a:lnTo>
                <a:lnTo>
                  <a:pt x="382987" y="163076"/>
                </a:lnTo>
                <a:lnTo>
                  <a:pt x="347094" y="189637"/>
                </a:lnTo>
                <a:lnTo>
                  <a:pt x="312597" y="217904"/>
                </a:lnTo>
                <a:lnTo>
                  <a:pt x="279557" y="247814"/>
                </a:lnTo>
                <a:lnTo>
                  <a:pt x="248038" y="279305"/>
                </a:lnTo>
                <a:lnTo>
                  <a:pt x="218102" y="312316"/>
                </a:lnTo>
                <a:lnTo>
                  <a:pt x="189810" y="346783"/>
                </a:lnTo>
                <a:lnTo>
                  <a:pt x="163225" y="382645"/>
                </a:lnTo>
                <a:lnTo>
                  <a:pt x="138409" y="419840"/>
                </a:lnTo>
                <a:lnTo>
                  <a:pt x="115425" y="458305"/>
                </a:lnTo>
                <a:lnTo>
                  <a:pt x="94334" y="497979"/>
                </a:lnTo>
                <a:lnTo>
                  <a:pt x="75199" y="538799"/>
                </a:lnTo>
                <a:lnTo>
                  <a:pt x="58083" y="580702"/>
                </a:lnTo>
                <a:lnTo>
                  <a:pt x="43046" y="623628"/>
                </a:lnTo>
                <a:lnTo>
                  <a:pt x="30152" y="667513"/>
                </a:lnTo>
                <a:lnTo>
                  <a:pt x="19463" y="712296"/>
                </a:lnTo>
                <a:lnTo>
                  <a:pt x="11041" y="757914"/>
                </a:lnTo>
                <a:lnTo>
                  <a:pt x="4948" y="804306"/>
                </a:lnTo>
                <a:lnTo>
                  <a:pt x="1247" y="851408"/>
                </a:lnTo>
                <a:lnTo>
                  <a:pt x="0" y="899160"/>
                </a:lnTo>
                <a:lnTo>
                  <a:pt x="1247" y="946913"/>
                </a:lnTo>
                <a:lnTo>
                  <a:pt x="4948" y="994018"/>
                </a:lnTo>
                <a:lnTo>
                  <a:pt x="11041" y="1040411"/>
                </a:lnTo>
                <a:lnTo>
                  <a:pt x="19463" y="1086031"/>
                </a:lnTo>
                <a:lnTo>
                  <a:pt x="30152" y="1130815"/>
                </a:lnTo>
                <a:lnTo>
                  <a:pt x="43046" y="1174701"/>
                </a:lnTo>
                <a:lnTo>
                  <a:pt x="58083" y="1217627"/>
                </a:lnTo>
                <a:lnTo>
                  <a:pt x="75199" y="1259531"/>
                </a:lnTo>
                <a:lnTo>
                  <a:pt x="94334" y="1300351"/>
                </a:lnTo>
                <a:lnTo>
                  <a:pt x="115425" y="1340025"/>
                </a:lnTo>
                <a:lnTo>
                  <a:pt x="138409" y="1378490"/>
                </a:lnTo>
                <a:lnTo>
                  <a:pt x="163225" y="1415685"/>
                </a:lnTo>
                <a:lnTo>
                  <a:pt x="189810" y="1451547"/>
                </a:lnTo>
                <a:lnTo>
                  <a:pt x="218102" y="1486014"/>
                </a:lnTo>
                <a:lnTo>
                  <a:pt x="248038" y="1519024"/>
                </a:lnTo>
                <a:lnTo>
                  <a:pt x="279557" y="1550514"/>
                </a:lnTo>
                <a:lnTo>
                  <a:pt x="312597" y="1580424"/>
                </a:lnTo>
                <a:lnTo>
                  <a:pt x="347094" y="1608690"/>
                </a:lnTo>
                <a:lnTo>
                  <a:pt x="382987" y="1635250"/>
                </a:lnTo>
                <a:lnTo>
                  <a:pt x="420213" y="1660043"/>
                </a:lnTo>
                <a:lnTo>
                  <a:pt x="458711" y="1683006"/>
                </a:lnTo>
                <a:lnTo>
                  <a:pt x="498418" y="1704076"/>
                </a:lnTo>
                <a:lnTo>
                  <a:pt x="539272" y="1723193"/>
                </a:lnTo>
                <a:lnTo>
                  <a:pt x="581211" y="1740293"/>
                </a:lnTo>
                <a:lnTo>
                  <a:pt x="624171" y="1755315"/>
                </a:lnTo>
                <a:lnTo>
                  <a:pt x="668092" y="1768196"/>
                </a:lnTo>
                <a:lnTo>
                  <a:pt x="712911" y="1778875"/>
                </a:lnTo>
                <a:lnTo>
                  <a:pt x="758566" y="1787289"/>
                </a:lnTo>
                <a:lnTo>
                  <a:pt x="804994" y="1793376"/>
                </a:lnTo>
                <a:lnTo>
                  <a:pt x="852133" y="1797073"/>
                </a:lnTo>
                <a:lnTo>
                  <a:pt x="899922" y="1798320"/>
                </a:lnTo>
                <a:lnTo>
                  <a:pt x="947710" y="1797073"/>
                </a:lnTo>
                <a:lnTo>
                  <a:pt x="994849" y="1793376"/>
                </a:lnTo>
                <a:lnTo>
                  <a:pt x="1041277" y="1787289"/>
                </a:lnTo>
                <a:lnTo>
                  <a:pt x="1086932" y="1778875"/>
                </a:lnTo>
                <a:lnTo>
                  <a:pt x="1131751" y="1768196"/>
                </a:lnTo>
                <a:lnTo>
                  <a:pt x="1175672" y="1755315"/>
                </a:lnTo>
                <a:lnTo>
                  <a:pt x="1218632" y="1740293"/>
                </a:lnTo>
                <a:lnTo>
                  <a:pt x="1260571" y="1723193"/>
                </a:lnTo>
                <a:lnTo>
                  <a:pt x="1301425" y="1704076"/>
                </a:lnTo>
                <a:lnTo>
                  <a:pt x="1341132" y="1683006"/>
                </a:lnTo>
                <a:lnTo>
                  <a:pt x="1379630" y="1660043"/>
                </a:lnTo>
                <a:lnTo>
                  <a:pt x="1416856" y="1635250"/>
                </a:lnTo>
                <a:lnTo>
                  <a:pt x="1452749" y="1608690"/>
                </a:lnTo>
                <a:lnTo>
                  <a:pt x="1487246" y="1580424"/>
                </a:lnTo>
                <a:lnTo>
                  <a:pt x="1520286" y="1550514"/>
                </a:lnTo>
                <a:lnTo>
                  <a:pt x="1551805" y="1519024"/>
                </a:lnTo>
                <a:lnTo>
                  <a:pt x="1581741" y="1486014"/>
                </a:lnTo>
                <a:lnTo>
                  <a:pt x="1610033" y="1451547"/>
                </a:lnTo>
                <a:lnTo>
                  <a:pt x="1636618" y="1415685"/>
                </a:lnTo>
                <a:lnTo>
                  <a:pt x="1661434" y="1378490"/>
                </a:lnTo>
                <a:lnTo>
                  <a:pt x="1684418" y="1340025"/>
                </a:lnTo>
                <a:lnTo>
                  <a:pt x="1705509" y="1300351"/>
                </a:lnTo>
                <a:lnTo>
                  <a:pt x="1724644" y="1259531"/>
                </a:lnTo>
                <a:lnTo>
                  <a:pt x="1741760" y="1217627"/>
                </a:lnTo>
                <a:lnTo>
                  <a:pt x="1756797" y="1174701"/>
                </a:lnTo>
                <a:lnTo>
                  <a:pt x="1769691" y="1130815"/>
                </a:lnTo>
                <a:lnTo>
                  <a:pt x="1780380" y="1086031"/>
                </a:lnTo>
                <a:lnTo>
                  <a:pt x="1788802" y="1040411"/>
                </a:lnTo>
                <a:lnTo>
                  <a:pt x="1794895" y="994018"/>
                </a:lnTo>
                <a:lnTo>
                  <a:pt x="1798596" y="946913"/>
                </a:lnTo>
                <a:lnTo>
                  <a:pt x="1799844" y="899160"/>
                </a:lnTo>
                <a:lnTo>
                  <a:pt x="1798596" y="851408"/>
                </a:lnTo>
                <a:lnTo>
                  <a:pt x="1794895" y="804306"/>
                </a:lnTo>
                <a:lnTo>
                  <a:pt x="1788802" y="757914"/>
                </a:lnTo>
                <a:lnTo>
                  <a:pt x="1780380" y="712296"/>
                </a:lnTo>
                <a:lnTo>
                  <a:pt x="1769691" y="667513"/>
                </a:lnTo>
                <a:lnTo>
                  <a:pt x="1756797" y="623628"/>
                </a:lnTo>
                <a:lnTo>
                  <a:pt x="1741760" y="580702"/>
                </a:lnTo>
                <a:lnTo>
                  <a:pt x="1724644" y="538799"/>
                </a:lnTo>
                <a:lnTo>
                  <a:pt x="1705509" y="497979"/>
                </a:lnTo>
                <a:lnTo>
                  <a:pt x="1684418" y="458305"/>
                </a:lnTo>
                <a:lnTo>
                  <a:pt x="1661434" y="419840"/>
                </a:lnTo>
                <a:lnTo>
                  <a:pt x="1636618" y="382645"/>
                </a:lnTo>
                <a:lnTo>
                  <a:pt x="1610033" y="346783"/>
                </a:lnTo>
                <a:lnTo>
                  <a:pt x="1581741" y="312316"/>
                </a:lnTo>
                <a:lnTo>
                  <a:pt x="1551805" y="279305"/>
                </a:lnTo>
                <a:lnTo>
                  <a:pt x="1520286" y="247814"/>
                </a:lnTo>
                <a:lnTo>
                  <a:pt x="1487246" y="217904"/>
                </a:lnTo>
                <a:lnTo>
                  <a:pt x="1452749" y="189637"/>
                </a:lnTo>
                <a:lnTo>
                  <a:pt x="1416856" y="163076"/>
                </a:lnTo>
                <a:lnTo>
                  <a:pt x="1379630" y="138282"/>
                </a:lnTo>
                <a:lnTo>
                  <a:pt x="1341132" y="115319"/>
                </a:lnTo>
                <a:lnTo>
                  <a:pt x="1301425" y="94247"/>
                </a:lnTo>
                <a:lnTo>
                  <a:pt x="1260571" y="75130"/>
                </a:lnTo>
                <a:lnTo>
                  <a:pt x="1218632" y="58029"/>
                </a:lnTo>
                <a:lnTo>
                  <a:pt x="1175672" y="43006"/>
                </a:lnTo>
                <a:lnTo>
                  <a:pt x="1131751" y="30124"/>
                </a:lnTo>
                <a:lnTo>
                  <a:pt x="1086932" y="19445"/>
                </a:lnTo>
                <a:lnTo>
                  <a:pt x="1041277" y="11031"/>
                </a:lnTo>
                <a:lnTo>
                  <a:pt x="994849" y="4944"/>
                </a:lnTo>
                <a:lnTo>
                  <a:pt x="947710" y="1246"/>
                </a:lnTo>
                <a:lnTo>
                  <a:pt x="899922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5582" y="4875888"/>
            <a:ext cx="173990" cy="15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7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286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Machine</a:t>
            </a:r>
            <a:r>
              <a:rPr spc="30" dirty="0"/>
              <a:t> </a:t>
            </a:r>
            <a:r>
              <a:rPr spc="150" dirty="0"/>
              <a:t>Learning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8695" y="1068486"/>
            <a:ext cx="5435600" cy="7277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spc="120" dirty="0">
                <a:solidFill>
                  <a:srgbClr val="003B70"/>
                </a:solidFill>
                <a:latin typeface="Calibri"/>
                <a:cs typeface="Calibri"/>
              </a:rPr>
              <a:t>These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programs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learn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from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repeatedly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seeing</a:t>
            </a:r>
            <a:r>
              <a:rPr sz="1800" spc="-25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003B70"/>
                </a:solidFill>
                <a:latin typeface="Calibri"/>
                <a:cs typeface="Calibri"/>
              </a:rPr>
              <a:t>data,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60" dirty="0">
                <a:solidFill>
                  <a:srgbClr val="003B70"/>
                </a:solidFill>
                <a:latin typeface="Calibri"/>
                <a:cs typeface="Calibri"/>
              </a:rPr>
              <a:t>rather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than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being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explicitly </a:t>
            </a:r>
            <a:r>
              <a:rPr sz="1800" spc="105" dirty="0">
                <a:solidFill>
                  <a:srgbClr val="003B70"/>
                </a:solidFill>
                <a:latin typeface="Calibri"/>
                <a:cs typeface="Calibri"/>
              </a:rPr>
              <a:t>programmed </a:t>
            </a:r>
            <a:r>
              <a:rPr sz="1800" spc="120" dirty="0">
                <a:solidFill>
                  <a:srgbClr val="003B70"/>
                </a:solidFill>
                <a:latin typeface="Calibri"/>
                <a:cs typeface="Calibri"/>
              </a:rPr>
              <a:t>by</a:t>
            </a:r>
            <a:r>
              <a:rPr sz="1800" spc="-24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humans.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1714" y="2559304"/>
            <a:ext cx="824865" cy="624205"/>
          </a:xfrm>
          <a:custGeom>
            <a:avLst/>
            <a:gdLst/>
            <a:ahLst/>
            <a:cxnLst/>
            <a:rect l="l" t="t" r="r" b="b"/>
            <a:pathLst>
              <a:path w="824864" h="624205">
                <a:moveTo>
                  <a:pt x="0" y="305053"/>
                </a:moveTo>
                <a:lnTo>
                  <a:pt x="273176" y="236854"/>
                </a:lnTo>
                <a:lnTo>
                  <a:pt x="213995" y="0"/>
                </a:lnTo>
                <a:lnTo>
                  <a:pt x="824864" y="178943"/>
                </a:lnTo>
                <a:lnTo>
                  <a:pt x="369570" y="623696"/>
                </a:lnTo>
                <a:lnTo>
                  <a:pt x="310514" y="386841"/>
                </a:lnTo>
                <a:lnTo>
                  <a:pt x="37337" y="455040"/>
                </a:lnTo>
                <a:lnTo>
                  <a:pt x="0" y="305053"/>
                </a:lnTo>
                <a:close/>
              </a:path>
            </a:pathLst>
          </a:custGeom>
          <a:ln w="25400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1719" y="3350514"/>
            <a:ext cx="803910" cy="684530"/>
          </a:xfrm>
          <a:custGeom>
            <a:avLst/>
            <a:gdLst/>
            <a:ahLst/>
            <a:cxnLst/>
            <a:rect l="l" t="t" r="r" b="b"/>
            <a:pathLst>
              <a:path w="803910" h="684529">
                <a:moveTo>
                  <a:pt x="59181" y="170307"/>
                </a:moveTo>
                <a:lnTo>
                  <a:pt x="307339" y="259715"/>
                </a:lnTo>
                <a:lnTo>
                  <a:pt x="400938" y="0"/>
                </a:lnTo>
                <a:lnTo>
                  <a:pt x="803782" y="531482"/>
                </a:lnTo>
                <a:lnTo>
                  <a:pt x="154431" y="684009"/>
                </a:lnTo>
                <a:lnTo>
                  <a:pt x="248030" y="424180"/>
                </a:lnTo>
                <a:lnTo>
                  <a:pt x="0" y="334772"/>
                </a:lnTo>
                <a:lnTo>
                  <a:pt x="59181" y="170307"/>
                </a:lnTo>
              </a:path>
            </a:pathLst>
          </a:custGeom>
          <a:ln w="25400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56426" y="3455670"/>
            <a:ext cx="1452880" cy="713740"/>
          </a:xfrm>
          <a:custGeom>
            <a:avLst/>
            <a:gdLst/>
            <a:ahLst/>
            <a:cxnLst/>
            <a:rect l="l" t="t" r="r" b="b"/>
            <a:pathLst>
              <a:path w="1452879" h="713739">
                <a:moveTo>
                  <a:pt x="0" y="138048"/>
                </a:moveTo>
                <a:lnTo>
                  <a:pt x="7041" y="94431"/>
                </a:lnTo>
                <a:lnTo>
                  <a:pt x="26647" y="56537"/>
                </a:lnTo>
                <a:lnTo>
                  <a:pt x="56537" y="26647"/>
                </a:lnTo>
                <a:lnTo>
                  <a:pt x="94431" y="7041"/>
                </a:lnTo>
                <a:lnTo>
                  <a:pt x="138049" y="0"/>
                </a:lnTo>
                <a:lnTo>
                  <a:pt x="1314323" y="0"/>
                </a:lnTo>
                <a:lnTo>
                  <a:pt x="1357940" y="7041"/>
                </a:lnTo>
                <a:lnTo>
                  <a:pt x="1395834" y="26647"/>
                </a:lnTo>
                <a:lnTo>
                  <a:pt x="1425724" y="56537"/>
                </a:lnTo>
                <a:lnTo>
                  <a:pt x="1445330" y="94431"/>
                </a:lnTo>
                <a:lnTo>
                  <a:pt x="1452372" y="138048"/>
                </a:lnTo>
                <a:lnTo>
                  <a:pt x="1452372" y="575221"/>
                </a:lnTo>
                <a:lnTo>
                  <a:pt x="1445330" y="618844"/>
                </a:lnTo>
                <a:lnTo>
                  <a:pt x="1425724" y="656730"/>
                </a:lnTo>
                <a:lnTo>
                  <a:pt x="1395834" y="686605"/>
                </a:lnTo>
                <a:lnTo>
                  <a:pt x="1357940" y="706196"/>
                </a:lnTo>
                <a:lnTo>
                  <a:pt x="1314323" y="713231"/>
                </a:lnTo>
                <a:lnTo>
                  <a:pt x="138049" y="713231"/>
                </a:lnTo>
                <a:lnTo>
                  <a:pt x="94431" y="706196"/>
                </a:lnTo>
                <a:lnTo>
                  <a:pt x="56537" y="686605"/>
                </a:lnTo>
                <a:lnTo>
                  <a:pt x="26647" y="656730"/>
                </a:lnTo>
                <a:lnTo>
                  <a:pt x="7041" y="618844"/>
                </a:lnTo>
                <a:lnTo>
                  <a:pt x="0" y="575221"/>
                </a:lnTo>
                <a:lnTo>
                  <a:pt x="0" y="138048"/>
                </a:lnTo>
                <a:close/>
              </a:path>
            </a:pathLst>
          </a:custGeom>
          <a:ln w="25908">
            <a:solidFill>
              <a:srgbClr val="007E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96811" y="3645408"/>
            <a:ext cx="1370076" cy="332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96811" y="3679697"/>
            <a:ext cx="1370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00"/>
              </a:spcBef>
            </a:pPr>
            <a:r>
              <a:rPr sz="1400" b="1" spc="13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80" dirty="0">
                <a:solidFill>
                  <a:srgbClr val="FFFFFF"/>
                </a:solidFill>
                <a:latin typeface="Calibri"/>
                <a:cs typeface="Calibri"/>
              </a:rPr>
              <a:t>SPAM?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0538" y="2798826"/>
            <a:ext cx="1001394" cy="870585"/>
          </a:xfrm>
          <a:custGeom>
            <a:avLst/>
            <a:gdLst/>
            <a:ahLst/>
            <a:cxnLst/>
            <a:rect l="l" t="t" r="r" b="b"/>
            <a:pathLst>
              <a:path w="1001395" h="870585">
                <a:moveTo>
                  <a:pt x="0" y="330454"/>
                </a:moveTo>
                <a:lnTo>
                  <a:pt x="390651" y="330454"/>
                </a:lnTo>
                <a:lnTo>
                  <a:pt x="390651" y="0"/>
                </a:lnTo>
                <a:lnTo>
                  <a:pt x="1001267" y="435101"/>
                </a:lnTo>
                <a:lnTo>
                  <a:pt x="390651" y="870204"/>
                </a:lnTo>
                <a:lnTo>
                  <a:pt x="390651" y="539750"/>
                </a:lnTo>
                <a:lnTo>
                  <a:pt x="0" y="539750"/>
                </a:lnTo>
                <a:lnTo>
                  <a:pt x="0" y="330454"/>
                </a:lnTo>
                <a:close/>
              </a:path>
            </a:pathLst>
          </a:custGeom>
          <a:ln w="25908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22776" y="259842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1079119" y="0"/>
                </a:lnTo>
                <a:lnTo>
                  <a:pt x="1122774" y="5027"/>
                </a:lnTo>
                <a:lnTo>
                  <a:pt x="1162847" y="19346"/>
                </a:lnTo>
                <a:lnTo>
                  <a:pt x="1198194" y="41817"/>
                </a:lnTo>
                <a:lnTo>
                  <a:pt x="1227674" y="71297"/>
                </a:lnTo>
                <a:lnTo>
                  <a:pt x="1250145" y="106644"/>
                </a:lnTo>
                <a:lnTo>
                  <a:pt x="1264464" y="146717"/>
                </a:lnTo>
                <a:lnTo>
                  <a:pt x="1269491" y="190373"/>
                </a:lnTo>
                <a:lnTo>
                  <a:pt x="1269491" y="1079119"/>
                </a:lnTo>
                <a:lnTo>
                  <a:pt x="1264464" y="1122774"/>
                </a:lnTo>
                <a:lnTo>
                  <a:pt x="1250145" y="1162847"/>
                </a:lnTo>
                <a:lnTo>
                  <a:pt x="1227674" y="1198194"/>
                </a:lnTo>
                <a:lnTo>
                  <a:pt x="1198194" y="1227674"/>
                </a:lnTo>
                <a:lnTo>
                  <a:pt x="1162847" y="1250145"/>
                </a:lnTo>
                <a:lnTo>
                  <a:pt x="1122774" y="1264464"/>
                </a:lnTo>
                <a:lnTo>
                  <a:pt x="1079119" y="1269492"/>
                </a:lnTo>
                <a:lnTo>
                  <a:pt x="190373" y="1269492"/>
                </a:lnTo>
                <a:lnTo>
                  <a:pt x="146717" y="1264464"/>
                </a:lnTo>
                <a:lnTo>
                  <a:pt x="106644" y="1250145"/>
                </a:lnTo>
                <a:lnTo>
                  <a:pt x="71297" y="1227674"/>
                </a:lnTo>
                <a:lnTo>
                  <a:pt x="41817" y="1198194"/>
                </a:lnTo>
                <a:lnTo>
                  <a:pt x="19346" y="1162847"/>
                </a:lnTo>
                <a:lnTo>
                  <a:pt x="5027" y="1122774"/>
                </a:lnTo>
                <a:lnTo>
                  <a:pt x="0" y="1079119"/>
                </a:lnTo>
                <a:lnTo>
                  <a:pt x="0" y="190373"/>
                </a:lnTo>
                <a:close/>
              </a:path>
            </a:pathLst>
          </a:custGeom>
          <a:ln w="12192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62476" y="2803905"/>
            <a:ext cx="9912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Machine 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rning 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0290" y="4194759"/>
            <a:ext cx="18770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003961"/>
                </a:solidFill>
                <a:latin typeface="Arial"/>
                <a:cs typeface="Arial"/>
              </a:rPr>
              <a:t>The more emails</a:t>
            </a:r>
            <a:r>
              <a:rPr sz="1600" i="1" spc="-40" dirty="0">
                <a:solidFill>
                  <a:srgbClr val="00396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03961"/>
                </a:solidFill>
                <a:latin typeface="Arial"/>
                <a:cs typeface="Arial"/>
              </a:rPr>
              <a:t>the  </a:t>
            </a:r>
            <a:r>
              <a:rPr sz="1600" i="1" spc="-10" dirty="0">
                <a:solidFill>
                  <a:srgbClr val="003961"/>
                </a:solidFill>
                <a:latin typeface="Arial"/>
                <a:cs typeface="Arial"/>
              </a:rPr>
              <a:t>program</a:t>
            </a:r>
            <a:r>
              <a:rPr sz="1600" i="1" spc="5" dirty="0">
                <a:solidFill>
                  <a:srgbClr val="00396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03961"/>
                </a:solidFill>
                <a:latin typeface="Arial"/>
                <a:cs typeface="Arial"/>
              </a:rPr>
              <a:t>sees…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76238" y="2216657"/>
            <a:ext cx="1450975" cy="711835"/>
          </a:xfrm>
          <a:custGeom>
            <a:avLst/>
            <a:gdLst/>
            <a:ahLst/>
            <a:cxnLst/>
            <a:rect l="l" t="t" r="r" b="b"/>
            <a:pathLst>
              <a:path w="1450975" h="711835">
                <a:moveTo>
                  <a:pt x="0" y="137668"/>
                </a:moveTo>
                <a:lnTo>
                  <a:pt x="7014" y="94138"/>
                </a:lnTo>
                <a:lnTo>
                  <a:pt x="26550" y="56345"/>
                </a:lnTo>
                <a:lnTo>
                  <a:pt x="56345" y="26550"/>
                </a:lnTo>
                <a:lnTo>
                  <a:pt x="94138" y="7014"/>
                </a:lnTo>
                <a:lnTo>
                  <a:pt x="137667" y="0"/>
                </a:lnTo>
                <a:lnTo>
                  <a:pt x="1313180" y="0"/>
                </a:lnTo>
                <a:lnTo>
                  <a:pt x="1356709" y="7014"/>
                </a:lnTo>
                <a:lnTo>
                  <a:pt x="1394502" y="26550"/>
                </a:lnTo>
                <a:lnTo>
                  <a:pt x="1424297" y="56345"/>
                </a:lnTo>
                <a:lnTo>
                  <a:pt x="1443833" y="94138"/>
                </a:lnTo>
                <a:lnTo>
                  <a:pt x="1450847" y="137668"/>
                </a:lnTo>
                <a:lnTo>
                  <a:pt x="1450847" y="574040"/>
                </a:lnTo>
                <a:lnTo>
                  <a:pt x="1443833" y="617569"/>
                </a:lnTo>
                <a:lnTo>
                  <a:pt x="1424297" y="655362"/>
                </a:lnTo>
                <a:lnTo>
                  <a:pt x="1394502" y="685157"/>
                </a:lnTo>
                <a:lnTo>
                  <a:pt x="1356709" y="704693"/>
                </a:lnTo>
                <a:lnTo>
                  <a:pt x="1313180" y="711708"/>
                </a:lnTo>
                <a:lnTo>
                  <a:pt x="137667" y="711708"/>
                </a:lnTo>
                <a:lnTo>
                  <a:pt x="94138" y="704693"/>
                </a:lnTo>
                <a:lnTo>
                  <a:pt x="56345" y="685157"/>
                </a:lnTo>
                <a:lnTo>
                  <a:pt x="26550" y="655362"/>
                </a:lnTo>
                <a:lnTo>
                  <a:pt x="7014" y="617569"/>
                </a:lnTo>
                <a:lnTo>
                  <a:pt x="0" y="574040"/>
                </a:lnTo>
                <a:lnTo>
                  <a:pt x="0" y="137668"/>
                </a:lnTo>
                <a:close/>
              </a:path>
            </a:pathLst>
          </a:custGeom>
          <a:ln w="25908">
            <a:solidFill>
              <a:srgbClr val="007E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15100" y="2404872"/>
            <a:ext cx="1371600" cy="333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15100" y="2439416"/>
            <a:ext cx="1371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100"/>
              </a:spcBef>
            </a:pPr>
            <a:r>
              <a:rPr sz="1400" b="1" spc="80" dirty="0">
                <a:solidFill>
                  <a:srgbClr val="FFFFFF"/>
                </a:solidFill>
                <a:latin typeface="Calibri"/>
                <a:cs typeface="Calibri"/>
              </a:rPr>
              <a:t>SPAM?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15634" y="4194759"/>
            <a:ext cx="19138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305" marR="5080" indent="-39624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003961"/>
                </a:solidFill>
                <a:latin typeface="Arial"/>
                <a:cs typeface="Arial"/>
              </a:rPr>
              <a:t>…the </a:t>
            </a:r>
            <a:r>
              <a:rPr sz="1600" i="1" spc="-10" dirty="0">
                <a:solidFill>
                  <a:srgbClr val="003961"/>
                </a:solidFill>
                <a:latin typeface="Arial"/>
                <a:cs typeface="Arial"/>
              </a:rPr>
              <a:t>better </a:t>
            </a:r>
            <a:r>
              <a:rPr sz="1600" i="1" spc="-5" dirty="0">
                <a:solidFill>
                  <a:srgbClr val="003961"/>
                </a:solidFill>
                <a:latin typeface="Arial"/>
                <a:cs typeface="Arial"/>
              </a:rPr>
              <a:t>it </a:t>
            </a:r>
            <a:r>
              <a:rPr sz="1600" i="1" spc="-10" dirty="0">
                <a:solidFill>
                  <a:srgbClr val="003961"/>
                </a:solidFill>
                <a:latin typeface="Arial"/>
                <a:cs typeface="Arial"/>
              </a:rPr>
              <a:t>gets at  </a:t>
            </a:r>
            <a:r>
              <a:rPr sz="1600" i="1" spc="-5" dirty="0">
                <a:solidFill>
                  <a:srgbClr val="003961"/>
                </a:solidFill>
                <a:latin typeface="Arial"/>
                <a:cs typeface="Arial"/>
              </a:rPr>
              <a:t>classification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8606" y="4194759"/>
            <a:ext cx="19653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 marR="5080" indent="-393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003961"/>
                </a:solidFill>
                <a:latin typeface="Arial"/>
                <a:cs typeface="Arial"/>
              </a:rPr>
              <a:t>Emails are labeled</a:t>
            </a:r>
            <a:r>
              <a:rPr sz="1600" i="1" spc="-55" dirty="0">
                <a:solidFill>
                  <a:srgbClr val="00396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03961"/>
                </a:solidFill>
                <a:latin typeface="Arial"/>
                <a:cs typeface="Arial"/>
              </a:rPr>
              <a:t>as  spam vs.</a:t>
            </a:r>
            <a:r>
              <a:rPr sz="1600" i="1" spc="-10" dirty="0">
                <a:solidFill>
                  <a:srgbClr val="00396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03961"/>
                </a:solidFill>
                <a:latin typeface="Arial"/>
                <a:cs typeface="Arial"/>
              </a:rPr>
              <a:t>not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1500" y="2528316"/>
            <a:ext cx="8001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9536" y="3275076"/>
            <a:ext cx="800100" cy="801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90116" y="3244595"/>
            <a:ext cx="800100" cy="800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78151" y="2446020"/>
            <a:ext cx="8001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29867" y="2100072"/>
            <a:ext cx="8001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855582" y="4875888"/>
            <a:ext cx="173990" cy="15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8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552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0268" y="4831079"/>
            <a:ext cx="364235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8804" y="4824984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0" y="0"/>
                </a:moveTo>
                <a:lnTo>
                  <a:pt x="1524" y="23774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270510"/>
            <a:ext cx="4993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Machine </a:t>
            </a:r>
            <a:r>
              <a:rPr spc="150" dirty="0"/>
              <a:t>Learning</a:t>
            </a:r>
            <a:r>
              <a:rPr spc="25" dirty="0"/>
              <a:t> </a:t>
            </a:r>
            <a:r>
              <a:rPr spc="160" dirty="0"/>
              <a:t>Terminology</a:t>
            </a:r>
          </a:p>
        </p:txBody>
      </p:sp>
      <p:sp>
        <p:nvSpPr>
          <p:cNvPr id="6" name="object 6"/>
          <p:cNvSpPr/>
          <p:nvPr/>
        </p:nvSpPr>
        <p:spPr>
          <a:xfrm>
            <a:off x="3166872" y="1748027"/>
            <a:ext cx="4919472" cy="2650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93457" y="1792985"/>
            <a:ext cx="960119" cy="248920"/>
          </a:xfrm>
          <a:custGeom>
            <a:avLst/>
            <a:gdLst/>
            <a:ahLst/>
            <a:cxnLst/>
            <a:rect l="l" t="t" r="r" b="b"/>
            <a:pathLst>
              <a:path w="960120" h="248919">
                <a:moveTo>
                  <a:pt x="0" y="248412"/>
                </a:moveTo>
                <a:lnTo>
                  <a:pt x="960120" y="248412"/>
                </a:lnTo>
                <a:lnTo>
                  <a:pt x="96012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50292">
            <a:solidFill>
              <a:srgbClr val="FB4B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0494" y="1792985"/>
            <a:ext cx="3855720" cy="248920"/>
          </a:xfrm>
          <a:custGeom>
            <a:avLst/>
            <a:gdLst/>
            <a:ahLst/>
            <a:cxnLst/>
            <a:rect l="l" t="t" r="r" b="b"/>
            <a:pathLst>
              <a:path w="3855720" h="248919">
                <a:moveTo>
                  <a:pt x="0" y="248412"/>
                </a:moveTo>
                <a:lnTo>
                  <a:pt x="3855720" y="248412"/>
                </a:lnTo>
                <a:lnTo>
                  <a:pt x="385572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50292">
            <a:solidFill>
              <a:srgbClr val="C3D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1430" y="1921636"/>
            <a:ext cx="5812155" cy="1040765"/>
          </a:xfrm>
          <a:custGeom>
            <a:avLst/>
            <a:gdLst/>
            <a:ahLst/>
            <a:cxnLst/>
            <a:rect l="l" t="t" r="r" b="b"/>
            <a:pathLst>
              <a:path w="5812155" h="1040764">
                <a:moveTo>
                  <a:pt x="5659115" y="49586"/>
                </a:moveTo>
                <a:lnTo>
                  <a:pt x="0" y="991107"/>
                </a:lnTo>
                <a:lnTo>
                  <a:pt x="8128" y="1040638"/>
                </a:lnTo>
                <a:lnTo>
                  <a:pt x="5667377" y="99242"/>
                </a:lnTo>
                <a:lnTo>
                  <a:pt x="5659115" y="49586"/>
                </a:lnTo>
                <a:close/>
              </a:path>
              <a:path w="5812155" h="1040764">
                <a:moveTo>
                  <a:pt x="5798426" y="45465"/>
                </a:moveTo>
                <a:lnTo>
                  <a:pt x="5683885" y="45465"/>
                </a:lnTo>
                <a:lnTo>
                  <a:pt x="5692140" y="95123"/>
                </a:lnTo>
                <a:lnTo>
                  <a:pt x="5667377" y="99242"/>
                </a:lnTo>
                <a:lnTo>
                  <a:pt x="5675630" y="148844"/>
                </a:lnTo>
                <a:lnTo>
                  <a:pt x="5812028" y="49656"/>
                </a:lnTo>
                <a:lnTo>
                  <a:pt x="5798426" y="45465"/>
                </a:lnTo>
                <a:close/>
              </a:path>
              <a:path w="5812155" h="1040764">
                <a:moveTo>
                  <a:pt x="5683885" y="45465"/>
                </a:moveTo>
                <a:lnTo>
                  <a:pt x="5659115" y="49586"/>
                </a:lnTo>
                <a:lnTo>
                  <a:pt x="5667377" y="99242"/>
                </a:lnTo>
                <a:lnTo>
                  <a:pt x="5692140" y="95123"/>
                </a:lnTo>
                <a:lnTo>
                  <a:pt x="5683885" y="45465"/>
                </a:lnTo>
                <a:close/>
              </a:path>
              <a:path w="5812155" h="1040764">
                <a:moveTo>
                  <a:pt x="5650865" y="0"/>
                </a:moveTo>
                <a:lnTo>
                  <a:pt x="5659115" y="49586"/>
                </a:lnTo>
                <a:lnTo>
                  <a:pt x="5683885" y="45465"/>
                </a:lnTo>
                <a:lnTo>
                  <a:pt x="5798426" y="45465"/>
                </a:lnTo>
                <a:lnTo>
                  <a:pt x="5650865" y="0"/>
                </a:lnTo>
                <a:close/>
              </a:path>
            </a:pathLst>
          </a:custGeom>
          <a:solidFill>
            <a:srgbClr val="FB4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0444" y="1883664"/>
            <a:ext cx="1670050" cy="367030"/>
          </a:xfrm>
          <a:custGeom>
            <a:avLst/>
            <a:gdLst/>
            <a:ahLst/>
            <a:cxnLst/>
            <a:rect l="l" t="t" r="r" b="b"/>
            <a:pathLst>
              <a:path w="1670050" h="367030">
                <a:moveTo>
                  <a:pt x="1517088" y="49467"/>
                </a:moveTo>
                <a:lnTo>
                  <a:pt x="0" y="317373"/>
                </a:lnTo>
                <a:lnTo>
                  <a:pt x="8636" y="366903"/>
                </a:lnTo>
                <a:lnTo>
                  <a:pt x="1525810" y="99004"/>
                </a:lnTo>
                <a:lnTo>
                  <a:pt x="1517088" y="49467"/>
                </a:lnTo>
                <a:close/>
              </a:path>
              <a:path w="1670050" h="367030">
                <a:moveTo>
                  <a:pt x="1660212" y="45085"/>
                </a:moveTo>
                <a:lnTo>
                  <a:pt x="1541907" y="45085"/>
                </a:lnTo>
                <a:lnTo>
                  <a:pt x="1550670" y="94615"/>
                </a:lnTo>
                <a:lnTo>
                  <a:pt x="1525810" y="99004"/>
                </a:lnTo>
                <a:lnTo>
                  <a:pt x="1534541" y="148590"/>
                </a:lnTo>
                <a:lnTo>
                  <a:pt x="1670050" y="48006"/>
                </a:lnTo>
                <a:lnTo>
                  <a:pt x="1660212" y="45085"/>
                </a:lnTo>
                <a:close/>
              </a:path>
              <a:path w="1670050" h="367030">
                <a:moveTo>
                  <a:pt x="1541907" y="45085"/>
                </a:moveTo>
                <a:lnTo>
                  <a:pt x="1517088" y="49467"/>
                </a:lnTo>
                <a:lnTo>
                  <a:pt x="1525810" y="99004"/>
                </a:lnTo>
                <a:lnTo>
                  <a:pt x="1550670" y="94615"/>
                </a:lnTo>
                <a:lnTo>
                  <a:pt x="1541907" y="45085"/>
                </a:lnTo>
                <a:close/>
              </a:path>
              <a:path w="1670050" h="367030">
                <a:moveTo>
                  <a:pt x="1508379" y="0"/>
                </a:moveTo>
                <a:lnTo>
                  <a:pt x="1517088" y="49467"/>
                </a:lnTo>
                <a:lnTo>
                  <a:pt x="1541907" y="45085"/>
                </a:lnTo>
                <a:lnTo>
                  <a:pt x="1660212" y="45085"/>
                </a:lnTo>
                <a:lnTo>
                  <a:pt x="1508379" y="0"/>
                </a:lnTo>
                <a:close/>
              </a:path>
            </a:pathLst>
          </a:custGeom>
          <a:solidFill>
            <a:srgbClr val="C3D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4500" y="1144981"/>
            <a:ext cx="7532370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003B70"/>
                </a:solidFill>
                <a:latin typeface="Calibri"/>
                <a:cs typeface="Calibri"/>
              </a:rPr>
              <a:t>This </a:t>
            </a:r>
            <a:r>
              <a:rPr sz="1800" spc="95" dirty="0">
                <a:solidFill>
                  <a:srgbClr val="003B70"/>
                </a:solidFill>
                <a:latin typeface="Calibri"/>
                <a:cs typeface="Calibri"/>
              </a:rPr>
              <a:t>example </a:t>
            </a:r>
            <a:r>
              <a:rPr sz="1800" spc="80" dirty="0">
                <a:solidFill>
                  <a:srgbClr val="003B70"/>
                </a:solidFill>
                <a:latin typeface="Calibri"/>
                <a:cs typeface="Calibri"/>
              </a:rPr>
              <a:t>is learning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to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classify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a </a:t>
            </a:r>
            <a:r>
              <a:rPr sz="1800" spc="100" dirty="0">
                <a:solidFill>
                  <a:srgbClr val="003B70"/>
                </a:solidFill>
                <a:latin typeface="Calibri"/>
                <a:cs typeface="Calibri"/>
              </a:rPr>
              <a:t>species </a:t>
            </a:r>
            <a:r>
              <a:rPr sz="1800" spc="85" dirty="0">
                <a:solidFill>
                  <a:srgbClr val="003B70"/>
                </a:solidFill>
                <a:latin typeface="Calibri"/>
                <a:cs typeface="Calibri"/>
              </a:rPr>
              <a:t>from </a:t>
            </a:r>
            <a:r>
              <a:rPr sz="1800" spc="70" dirty="0">
                <a:solidFill>
                  <a:srgbClr val="003B70"/>
                </a:solidFill>
                <a:latin typeface="Calibri"/>
                <a:cs typeface="Calibri"/>
              </a:rPr>
              <a:t>a </a:t>
            </a:r>
            <a:r>
              <a:rPr sz="1800" spc="75" dirty="0">
                <a:solidFill>
                  <a:srgbClr val="003B70"/>
                </a:solidFill>
                <a:latin typeface="Calibri"/>
                <a:cs typeface="Calibri"/>
              </a:rPr>
              <a:t>set of</a:t>
            </a:r>
            <a:r>
              <a:rPr sz="1800" spc="-140" dirty="0">
                <a:solidFill>
                  <a:srgbClr val="003B70"/>
                </a:solidFill>
                <a:latin typeface="Calibri"/>
                <a:cs typeface="Calibri"/>
              </a:rPr>
              <a:t> </a:t>
            </a:r>
            <a:r>
              <a:rPr sz="1800" spc="90" dirty="0">
                <a:solidFill>
                  <a:srgbClr val="003B70"/>
                </a:solidFill>
                <a:latin typeface="Calibri"/>
                <a:cs typeface="Calibri"/>
              </a:rPr>
              <a:t>measurement</a:t>
            </a:r>
            <a:endParaRPr sz="1800">
              <a:latin typeface="Calibri"/>
              <a:cs typeface="Calibri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1800" spc="55" dirty="0">
                <a:solidFill>
                  <a:srgbClr val="003B70"/>
                </a:solidFill>
                <a:latin typeface="Calibri"/>
                <a:cs typeface="Calibri"/>
              </a:rPr>
              <a:t>features.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3961"/>
                </a:solidFill>
                <a:latin typeface="Arial"/>
                <a:cs typeface="Arial"/>
              </a:rPr>
              <a:t>Features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Attributes of the</a:t>
            </a:r>
            <a:r>
              <a:rPr sz="1800" spc="10" dirty="0">
                <a:solidFill>
                  <a:srgbClr val="00396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1560"/>
              </a:spcBef>
            </a:pPr>
            <a:r>
              <a:rPr sz="1800" b="1" spc="-5" dirty="0">
                <a:solidFill>
                  <a:srgbClr val="003961"/>
                </a:solidFill>
                <a:latin typeface="Arial"/>
                <a:cs typeface="Arial"/>
              </a:rPr>
              <a:t>Target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</a:pP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Column </a:t>
            </a:r>
            <a:r>
              <a:rPr sz="1800" dirty="0">
                <a:solidFill>
                  <a:srgbClr val="003961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961"/>
                </a:solidFill>
                <a:latin typeface="Arial"/>
                <a:cs typeface="Arial"/>
              </a:rPr>
              <a:t>be predicted.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55582" y="4875888"/>
            <a:ext cx="173990" cy="15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9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1730</Words>
  <Application>Microsoft Office PowerPoint</Application>
  <PresentationFormat>On-screen Show (16:9)</PresentationFormat>
  <Paragraphs>319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MS Gothic</vt:lpstr>
      <vt:lpstr>Arial</vt:lpstr>
      <vt:lpstr>Calibri</vt:lpstr>
      <vt:lpstr>Lucida Sans</vt:lpstr>
      <vt:lpstr>Times New Roman</vt:lpstr>
      <vt:lpstr>Office Theme</vt:lpstr>
      <vt:lpstr>Discussion Objectives</vt:lpstr>
      <vt:lpstr>AI Breakthroughs</vt:lpstr>
      <vt:lpstr>AI Is The New Electricity</vt:lpstr>
      <vt:lpstr>PowerPoint Presentation</vt:lpstr>
      <vt:lpstr>Artificial Intelligence</vt:lpstr>
      <vt:lpstr>Definitions</vt:lpstr>
      <vt:lpstr>Machine Learning</vt:lpstr>
      <vt:lpstr>Machine Learning</vt:lpstr>
      <vt:lpstr>Machine Learning Terminology</vt:lpstr>
      <vt:lpstr>Two Main Types of Machine Learning</vt:lpstr>
      <vt:lpstr>Machine Learning Example</vt:lpstr>
      <vt:lpstr>Machine Learning Limitations</vt:lpstr>
      <vt:lpstr>Deep Learning</vt:lpstr>
      <vt:lpstr>Deep Learning Example</vt:lpstr>
      <vt:lpstr>PowerPoint Presentation</vt:lpstr>
      <vt:lpstr>History of AI</vt:lpstr>
      <vt:lpstr>1950s: Early AI</vt:lpstr>
      <vt:lpstr>The First “AI Winter”</vt:lpstr>
      <vt:lpstr>1980’s AI Boom</vt:lpstr>
      <vt:lpstr>Another AI Winter (late 1980’s – early 1990s)</vt:lpstr>
      <vt:lpstr>Late 1990’s to early 2000’s: Classical Machine  Learning</vt:lpstr>
      <vt:lpstr>2006: Rise of Deep Learning</vt:lpstr>
      <vt:lpstr>PowerPoint Presentation</vt:lpstr>
      <vt:lpstr>Deep Learning Breakthroughs (2012 – Present)</vt:lpstr>
      <vt:lpstr>Deep Learning Breakthroughs (2012 – Present)</vt:lpstr>
      <vt:lpstr>Modern AI (2012 – Present): Deep Learning Impact</vt:lpstr>
      <vt:lpstr>How Is This Era of AI Different?</vt:lpstr>
      <vt:lpstr>Other Modern AI Factors</vt:lpstr>
      <vt:lpstr>Transformative Changes</vt:lpstr>
      <vt:lpstr>Transformative Changes</vt:lpstr>
      <vt:lpstr>Transformative Changes</vt:lpstr>
      <vt:lpstr>Transformative Changes</vt:lpstr>
      <vt:lpstr>PowerPoint Presentation</vt:lpstr>
      <vt:lpstr>AI Omnipresence In Transportation</vt:lpstr>
      <vt:lpstr>AI Omnipresence In Social Media</vt:lpstr>
      <vt:lpstr>AI Omnipresence In Daily Life</vt:lpstr>
      <vt:lpstr>Latest Developments: Computer Vision</vt:lpstr>
      <vt:lpstr>Application Area: Abandoned Baggage Detection</vt:lpstr>
      <vt:lpstr>Learning Objectives Recap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101</dc:title>
  <dc:creator>Oberoi, Daman</dc:creator>
  <cp:keywords>CTPClassification=CTP_NT</cp:keywords>
  <cp:lastModifiedBy>Kevin Meng</cp:lastModifiedBy>
  <cp:revision>4</cp:revision>
  <dcterms:created xsi:type="dcterms:W3CDTF">2018-10-05T21:02:05Z</dcterms:created>
  <dcterms:modified xsi:type="dcterms:W3CDTF">2018-10-05T21:15:12Z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2018-10-05T00:00:00Z</vt:filetime>
  </property>
</Properties>
</file>