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61" r:id="rId2"/>
    <p:sldId id="507" r:id="rId3"/>
    <p:sldId id="365" r:id="rId4"/>
    <p:sldId id="471" r:id="rId5"/>
    <p:sldId id="472" r:id="rId6"/>
    <p:sldId id="473" r:id="rId7"/>
    <p:sldId id="474" r:id="rId8"/>
    <p:sldId id="475" r:id="rId9"/>
    <p:sldId id="476" r:id="rId10"/>
    <p:sldId id="493" r:id="rId11"/>
    <p:sldId id="498" r:id="rId12"/>
    <p:sldId id="499" r:id="rId13"/>
    <p:sldId id="500" r:id="rId14"/>
    <p:sldId id="501" r:id="rId15"/>
    <p:sldId id="508" r:id="rId16"/>
    <p:sldId id="477" r:id="rId17"/>
    <p:sldId id="478" r:id="rId18"/>
    <p:sldId id="502" r:id="rId19"/>
    <p:sldId id="503" r:id="rId20"/>
    <p:sldId id="480" r:id="rId21"/>
    <p:sldId id="481" r:id="rId22"/>
    <p:sldId id="482" r:id="rId23"/>
    <p:sldId id="487" r:id="rId24"/>
    <p:sldId id="483" r:id="rId25"/>
    <p:sldId id="484" r:id="rId26"/>
    <p:sldId id="485" r:id="rId27"/>
    <p:sldId id="489" r:id="rId28"/>
    <p:sldId id="506" r:id="rId29"/>
    <p:sldId id="511" r:id="rId30"/>
    <p:sldId id="512" r:id="rId31"/>
    <p:sldId id="525" r:id="rId32"/>
    <p:sldId id="519" r:id="rId33"/>
    <p:sldId id="526" r:id="rId34"/>
    <p:sldId id="528" r:id="rId35"/>
    <p:sldId id="529" r:id="rId36"/>
    <p:sldId id="530" r:id="rId37"/>
    <p:sldId id="520" r:id="rId38"/>
    <p:sldId id="531" r:id="rId39"/>
    <p:sldId id="532" r:id="rId40"/>
    <p:sldId id="533" r:id="rId41"/>
    <p:sldId id="534" r:id="rId42"/>
    <p:sldId id="521" r:id="rId43"/>
    <p:sldId id="538" r:id="rId44"/>
    <p:sldId id="535" r:id="rId45"/>
    <p:sldId id="536" r:id="rId46"/>
    <p:sldId id="537" r:id="rId47"/>
    <p:sldId id="325"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8663" autoAdjust="0"/>
  </p:normalViewPr>
  <p:slideViewPr>
    <p:cSldViewPr snapToGrid="0">
      <p:cViewPr varScale="1">
        <p:scale>
          <a:sx n="93" d="100"/>
          <a:sy n="93" d="100"/>
        </p:scale>
        <p:origin x="456" y="90"/>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49DA-AC82-4A60-86F7-153A464E681B}" type="datetimeFigureOut">
              <a:rPr lang="zh-CN" altLang="en-US" smtClean="0"/>
              <a:pPr/>
              <a:t>2015/3/19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DDE37F-97CF-4992-A684-CB3CC90F10A1}" type="slidenum">
              <a:rPr lang="zh-CN" altLang="en-US" smtClean="0"/>
              <a:pPr/>
              <a:t>‹#›</a:t>
            </a:fld>
            <a:endParaRPr lang="zh-CN" altLang="en-US"/>
          </a:p>
        </p:txBody>
      </p:sp>
    </p:spTree>
    <p:extLst>
      <p:ext uri="{BB962C8B-B14F-4D97-AF65-F5344CB8AC3E}">
        <p14:creationId xmlns:p14="http://schemas.microsoft.com/office/powerpoint/2010/main" val="26736673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1954B-C841-4D50-8CE6-29CEF1217361}" type="datetimeFigureOut">
              <a:rPr lang="zh-CN" altLang="en-US" smtClean="0"/>
              <a:pPr/>
              <a:t>2015/3/19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342E7-4AFA-41E1-ACA1-EC94C65EE0F8}" type="slidenum">
              <a:rPr lang="zh-CN" altLang="en-US" smtClean="0"/>
              <a:pPr/>
              <a:t>‹#›</a:t>
            </a:fld>
            <a:endParaRPr lang="zh-CN" altLang="en-US"/>
          </a:p>
        </p:txBody>
      </p:sp>
    </p:spTree>
    <p:extLst>
      <p:ext uri="{BB962C8B-B14F-4D97-AF65-F5344CB8AC3E}">
        <p14:creationId xmlns:p14="http://schemas.microsoft.com/office/powerpoint/2010/main" val="30355021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A342E7-4AFA-41E1-ACA1-EC94C65EE0F8}" type="slidenum">
              <a:rPr lang="zh-CN" altLang="en-US" smtClean="0"/>
              <a:pPr/>
              <a:t>1</a:t>
            </a:fld>
            <a:endParaRPr lang="zh-CN" altLang="en-US"/>
          </a:p>
        </p:txBody>
      </p:sp>
    </p:spTree>
    <p:extLst>
      <p:ext uri="{BB962C8B-B14F-4D97-AF65-F5344CB8AC3E}">
        <p14:creationId xmlns:p14="http://schemas.microsoft.com/office/powerpoint/2010/main" val="361308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A342E7-4AFA-41E1-ACA1-EC94C65EE0F8}" type="slidenum">
              <a:rPr lang="zh-CN" altLang="en-US" smtClean="0"/>
              <a:pPr/>
              <a:t>18</a:t>
            </a:fld>
            <a:endParaRPr lang="zh-CN" altLang="en-US"/>
          </a:p>
        </p:txBody>
      </p:sp>
    </p:spTree>
    <p:extLst>
      <p:ext uri="{BB962C8B-B14F-4D97-AF65-F5344CB8AC3E}">
        <p14:creationId xmlns:p14="http://schemas.microsoft.com/office/powerpoint/2010/main" val="340837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A342E7-4AFA-41E1-ACA1-EC94C65EE0F8}" type="slidenum">
              <a:rPr lang="zh-CN" altLang="en-US" smtClean="0"/>
              <a:pPr/>
              <a:t>19</a:t>
            </a:fld>
            <a:endParaRPr lang="zh-CN" altLang="en-US"/>
          </a:p>
        </p:txBody>
      </p:sp>
    </p:spTree>
    <p:extLst>
      <p:ext uri="{BB962C8B-B14F-4D97-AF65-F5344CB8AC3E}">
        <p14:creationId xmlns:p14="http://schemas.microsoft.com/office/powerpoint/2010/main" val="266322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A40BFC-C372-4648-AF2B-64148D955F4E}" type="datetime1">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17068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E9BD4-60DF-430C-AB90-59D658B9FCB9}" type="datetime1">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147073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AD46D3-4F0D-4132-A084-FA6155443A22}" type="datetime1">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2322022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3BB532-FC6B-4523-A8C3-9B70F7356644}" type="datetime1">
              <a:rPr lang="zh-CN" altLang="en-US" smtClean="0"/>
              <a:pPr/>
              <a:t>2015/3/19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92716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C3AE90-B845-434A-A2C0-6182865A7A3B}" type="datetime1">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16298220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561567-D40F-48D3-B577-3578106EA1C8}" type="datetime1">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11528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773843-CB8D-424A-A316-72F4BA9DACB5}" type="datetime1">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141893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1BF0E8-6BD2-4416-B9E6-0964EDEFB8D1}" type="datetime1">
              <a:rPr lang="zh-CN" altLang="en-US" smtClean="0"/>
              <a:pPr/>
              <a:t>2015/3/19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240538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8C9AAD-C904-4CB8-AC89-9062F989F5D7}" type="datetime1">
              <a:rPr lang="zh-CN" altLang="en-US" smtClean="0"/>
              <a:pPr/>
              <a:t>2015/3/19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232086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6403FC-4345-4EE5-B029-4AA1A9BB7426}" type="datetime1">
              <a:rPr lang="zh-CN" altLang="en-US" smtClean="0"/>
              <a:pPr/>
              <a:t>2015/3/19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379806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F16090-9F4A-4519-8A2B-8C7897F61039}" type="datetime1">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399807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ABD6E8-0876-4BFD-9A1D-6BABA5254558}" type="datetime1">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395086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76731-ED00-491C-A249-1761E328AD09}" type="datetime1">
              <a:rPr lang="zh-CN" altLang="en-US" smtClean="0"/>
              <a:pPr/>
              <a:t>2015/3/19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74718-614D-468F-B61D-7DF6A49F91B6}" type="slidenum">
              <a:rPr lang="zh-CN" altLang="en-US" smtClean="0"/>
              <a:pPr/>
              <a:t>‹#›</a:t>
            </a:fld>
            <a:endParaRPr lang="zh-CN" altLang="en-US"/>
          </a:p>
        </p:txBody>
      </p:sp>
    </p:spTree>
    <p:extLst>
      <p:ext uri="{BB962C8B-B14F-4D97-AF65-F5344CB8AC3E}">
        <p14:creationId xmlns:p14="http://schemas.microsoft.com/office/powerpoint/2010/main" val="4173130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1476498" y="1745059"/>
            <a:ext cx="9144000" cy="2387600"/>
          </a:xfrm>
        </p:spPr>
        <p:txBody>
          <a:bodyPr>
            <a:normAutofit/>
          </a:bodyPr>
          <a:lstStyle/>
          <a:p>
            <a:pPr>
              <a:lnSpc>
                <a:spcPct val="125000"/>
              </a:lnSpc>
            </a:pPr>
            <a:r>
              <a:rPr lang="en-US" altLang="zh-CN" sz="4000" b="1" dirty="0" smtClean="0">
                <a:latin typeface="微软雅黑" panose="020B0503020204020204" pitchFamily="34" charset="-122"/>
                <a:ea typeface="微软雅黑" panose="020B0503020204020204" pitchFamily="34" charset="-122"/>
              </a:rPr>
              <a:t>POS</a:t>
            </a:r>
            <a:r>
              <a:rPr lang="zh-CN" altLang="en-US" sz="4000" b="1" dirty="0" smtClean="0">
                <a:latin typeface="微软雅黑" panose="020B0503020204020204" pitchFamily="34" charset="-122"/>
                <a:ea typeface="微软雅黑" panose="020B0503020204020204" pitchFamily="34" charset="-122"/>
              </a:rPr>
              <a:t>终端</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操作培训</a:t>
            </a:r>
            <a:r>
              <a:rPr lang="en-US" altLang="zh-CN" b="1" dirty="0" smtClean="0"/>
              <a:t/>
            </a:r>
            <a:br>
              <a:rPr lang="en-US" altLang="zh-CN" b="1" dirty="0" smtClean="0"/>
            </a:br>
            <a:endParaRPr lang="zh-CN" altLang="en-US" b="1" dirty="0"/>
          </a:p>
        </p:txBody>
      </p:sp>
      <p:sp>
        <p:nvSpPr>
          <p:cNvPr id="5" name="副标题 4"/>
          <p:cNvSpPr>
            <a:spLocks noGrp="1"/>
          </p:cNvSpPr>
          <p:nvPr>
            <p:ph type="subTitle" idx="1"/>
          </p:nvPr>
        </p:nvSpPr>
        <p:spPr>
          <a:xfrm>
            <a:off x="4350975" y="4211578"/>
            <a:ext cx="4178876" cy="1005105"/>
          </a:xfrm>
        </p:spPr>
        <p:txBody>
          <a:bodyPr>
            <a:noAutofit/>
          </a:bodyPr>
          <a:lstStyle/>
          <a:p>
            <a:r>
              <a:rPr lang="zh-CN" altLang="en-US" b="1" dirty="0" smtClean="0">
                <a:latin typeface="微软雅黑" panose="020B0503020204020204" pitchFamily="34" charset="-122"/>
                <a:ea typeface="微软雅黑" panose="020B0503020204020204" pitchFamily="34" charset="-122"/>
              </a:rPr>
              <a:t>航天信息股份有限公司</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金融支付产业本部</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494292" y="5857726"/>
            <a:ext cx="2347415" cy="461665"/>
          </a:xfrm>
          <a:prstGeom prst="rect">
            <a:avLst/>
          </a:prstGeom>
          <a:noFill/>
        </p:spPr>
        <p:txBody>
          <a:bodyPr wrap="square" rtlCol="0">
            <a:spAutoFit/>
          </a:bodyPr>
          <a:lstStyle/>
          <a:p>
            <a:r>
              <a:rPr lang="en-US" altLang="zh-CN" sz="2400" b="1" dirty="0" smtClean="0"/>
              <a:t>2015</a:t>
            </a:r>
            <a:r>
              <a:rPr lang="zh-CN" altLang="en-US" sz="2400" b="1" dirty="0" smtClean="0"/>
              <a:t>年</a:t>
            </a:r>
            <a:r>
              <a:rPr lang="en-US" altLang="zh-CN" sz="2400" b="1" dirty="0" smtClean="0"/>
              <a:t>2</a:t>
            </a:r>
            <a:r>
              <a:rPr lang="zh-CN" altLang="en-US" sz="2400" b="1" dirty="0" smtClean="0"/>
              <a:t>月</a:t>
            </a:r>
            <a:endParaRPr lang="zh-CN" altLang="en-US" sz="2400" b="1" dirty="0"/>
          </a:p>
        </p:txBody>
      </p:sp>
      <p:sp>
        <p:nvSpPr>
          <p:cNvPr id="7" name="文本框 6"/>
          <p:cNvSpPr txBox="1"/>
          <p:nvPr/>
        </p:nvSpPr>
        <p:spPr>
          <a:xfrm>
            <a:off x="9494292" y="5474396"/>
            <a:ext cx="22177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马震</a:t>
            </a:r>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C5A74718-614D-468F-B61D-7DF6A49F91B6}" type="slidenum">
              <a:rPr lang="zh-CN" altLang="en-US" smtClean="0"/>
              <a:pPr/>
              <a:t>1</a:t>
            </a:fld>
            <a:endParaRPr lang="zh-CN" altLang="en-US"/>
          </a:p>
        </p:txBody>
      </p:sp>
    </p:spTree>
    <p:extLst>
      <p:ext uri="{BB962C8B-B14F-4D97-AF65-F5344CB8AC3E}">
        <p14:creationId xmlns:p14="http://schemas.microsoft.com/office/powerpoint/2010/main" val="2552411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10</a:t>
            </a:fld>
            <a:endParaRPr lang="zh-CN" altLang="en-US"/>
          </a:p>
        </p:txBody>
      </p:sp>
      <p:sp>
        <p:nvSpPr>
          <p:cNvPr id="6" name="文本框 5"/>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百富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70588" y="2007800"/>
            <a:ext cx="8193269"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首先需要安装</a:t>
            </a:r>
            <a:r>
              <a:rPr lang="en-US" altLang="zh-CN" sz="3200" dirty="0" smtClean="0">
                <a:latin typeface="微软雅黑" panose="020B0503020204020204" pitchFamily="34" charset="-122"/>
                <a:ea typeface="微软雅黑" panose="020B0503020204020204" pitchFamily="34" charset="-122"/>
              </a:rPr>
              <a:t>PC</a:t>
            </a:r>
            <a:r>
              <a:rPr lang="zh-CN" altLang="en-US" sz="3200" dirty="0" smtClean="0">
                <a:latin typeface="微软雅黑" panose="020B0503020204020204" pitchFamily="34" charset="-122"/>
                <a:ea typeface="微软雅黑" panose="020B0503020204020204" pitchFamily="34" charset="-122"/>
              </a:rPr>
              <a:t>端下载工具和</a:t>
            </a:r>
            <a:r>
              <a:rPr lang="en-US" altLang="zh-CN" sz="3200" dirty="0" smtClean="0">
                <a:latin typeface="微软雅黑" panose="020B0503020204020204" pitchFamily="34" charset="-122"/>
                <a:ea typeface="微软雅黑" panose="020B0503020204020204" pitchFamily="34" charset="-122"/>
              </a:rPr>
              <a:t>PC</a:t>
            </a:r>
            <a:r>
              <a:rPr lang="zh-CN" altLang="en-US" sz="3200" dirty="0" smtClean="0">
                <a:latin typeface="微软雅黑" panose="020B0503020204020204" pitchFamily="34" charset="-122"/>
                <a:ea typeface="微软雅黑" panose="020B0503020204020204" pitchFamily="34" charset="-122"/>
              </a:rPr>
              <a:t>端</a:t>
            </a:r>
            <a:r>
              <a:rPr lang="en-US" altLang="zh-CN" sz="3200" dirty="0" smtClean="0">
                <a:latin typeface="微软雅黑" panose="020B0503020204020204" pitchFamily="34" charset="-122"/>
                <a:ea typeface="微软雅黑" panose="020B0503020204020204" pitchFamily="34" charset="-122"/>
              </a:rPr>
              <a:t>USB</a:t>
            </a:r>
            <a:r>
              <a:rPr lang="zh-CN" altLang="en-US" sz="3200" dirty="0" smtClean="0">
                <a:latin typeface="微软雅黑" panose="020B0503020204020204" pitchFamily="34" charset="-122"/>
                <a:ea typeface="微软雅黑" panose="020B0503020204020204" pitchFamily="34" charset="-122"/>
              </a:rPr>
              <a:t>驱动</a:t>
            </a:r>
            <a:endParaRPr lang="zh-CN" altLang="en-US" sz="32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650731" y="3076254"/>
            <a:ext cx="2517169" cy="2557124"/>
          </a:xfrm>
          <a:prstGeom prst="rect">
            <a:avLst/>
          </a:prstGeom>
        </p:spPr>
      </p:pic>
      <p:pic>
        <p:nvPicPr>
          <p:cNvPr id="8" name="图片 7"/>
          <p:cNvPicPr>
            <a:picLocks noChangeAspect="1"/>
          </p:cNvPicPr>
          <p:nvPr/>
        </p:nvPicPr>
        <p:blipFill>
          <a:blip r:embed="rId3"/>
          <a:stretch>
            <a:fillRect/>
          </a:stretch>
        </p:blipFill>
        <p:spPr>
          <a:xfrm>
            <a:off x="7207695" y="3076254"/>
            <a:ext cx="2501673" cy="2443495"/>
          </a:xfrm>
          <a:prstGeom prst="rect">
            <a:avLst/>
          </a:prstGeom>
        </p:spPr>
      </p:pic>
    </p:spTree>
    <p:extLst>
      <p:ext uri="{BB962C8B-B14F-4D97-AF65-F5344CB8AC3E}">
        <p14:creationId xmlns:p14="http://schemas.microsoft.com/office/powerpoint/2010/main" val="2465512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11</a:t>
            </a:fld>
            <a:endParaRPr lang="zh-CN" altLang="en-US"/>
          </a:p>
        </p:txBody>
      </p:sp>
      <p:sp>
        <p:nvSpPr>
          <p:cNvPr id="7" name="文本框 6"/>
          <p:cNvSpPr txBox="1"/>
          <p:nvPr/>
        </p:nvSpPr>
        <p:spPr>
          <a:xfrm>
            <a:off x="2465797" y="1220817"/>
            <a:ext cx="8169224"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以上两步安装成功后，使用</a:t>
            </a:r>
            <a:r>
              <a:rPr lang="en-US" altLang="zh-CN" sz="2800" dirty="0" smtClean="0">
                <a:latin typeface="微软雅黑" panose="020B0503020204020204" pitchFamily="34" charset="-122"/>
                <a:ea typeface="微软雅黑" panose="020B0503020204020204" pitchFamily="34" charset="-122"/>
              </a:rPr>
              <a:t>USB</a:t>
            </a:r>
            <a:r>
              <a:rPr lang="zh-CN" altLang="en-US" sz="2800" dirty="0" smtClean="0">
                <a:latin typeface="微软雅黑" panose="020B0503020204020204" pitchFamily="34" charset="-122"/>
                <a:ea typeface="微软雅黑" panose="020B0503020204020204" pitchFamily="34" charset="-122"/>
              </a:rPr>
              <a:t>线连接</a:t>
            </a:r>
            <a:r>
              <a:rPr lang="en-US" altLang="zh-CN" sz="2800" dirty="0" smtClean="0">
                <a:latin typeface="微软雅黑" panose="020B0503020204020204" pitchFamily="34" charset="-122"/>
                <a:ea typeface="微软雅黑" panose="020B0503020204020204" pitchFamily="34" charset="-122"/>
              </a:rPr>
              <a:t>POS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PC</a:t>
            </a:r>
            <a:r>
              <a:rPr lang="zh-CN" altLang="en-US" sz="2800" dirty="0" smtClean="0">
                <a:latin typeface="微软雅黑" panose="020B0503020204020204" pitchFamily="34" charset="-122"/>
                <a:ea typeface="微软雅黑" panose="020B0503020204020204" pitchFamily="34" charset="-122"/>
              </a:rPr>
              <a:t>端</a:t>
            </a:r>
            <a:endParaRPr lang="zh-CN" altLang="en-US" sz="2800" dirty="0">
              <a:latin typeface="微软雅黑" panose="020B0503020204020204" pitchFamily="34" charset="-122"/>
              <a:ea typeface="微软雅黑" panose="020B0503020204020204" pitchFamily="34" charset="-122"/>
            </a:endParaRPr>
          </a:p>
        </p:txBody>
      </p:sp>
      <p:pic>
        <p:nvPicPr>
          <p:cNvPr id="10" name="图片 9" descr="USB力道.png"/>
          <p:cNvPicPr/>
          <p:nvPr/>
        </p:nvPicPr>
        <p:blipFill>
          <a:blip r:embed="rId2"/>
          <a:stretch>
            <a:fillRect/>
          </a:stretch>
        </p:blipFill>
        <p:spPr>
          <a:xfrm>
            <a:off x="7692668" y="1744037"/>
            <a:ext cx="2715293" cy="4794875"/>
          </a:xfrm>
          <a:prstGeom prst="rect">
            <a:avLst/>
          </a:prstGeom>
        </p:spPr>
      </p:pic>
      <p:sp>
        <p:nvSpPr>
          <p:cNvPr id="8" name="文本框 7"/>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百富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9" name="图片 8" descr="USB线的mini口.jpg"/>
          <p:cNvPicPr/>
          <p:nvPr/>
        </p:nvPicPr>
        <p:blipFill>
          <a:blip r:embed="rId3"/>
          <a:stretch>
            <a:fillRect/>
          </a:stretch>
        </p:blipFill>
        <p:spPr>
          <a:xfrm>
            <a:off x="2743891" y="2075950"/>
            <a:ext cx="3605537" cy="4280400"/>
          </a:xfrm>
          <a:prstGeom prst="rect">
            <a:avLst/>
          </a:prstGeom>
        </p:spPr>
      </p:pic>
    </p:spTree>
    <p:extLst>
      <p:ext uri="{BB962C8B-B14F-4D97-AF65-F5344CB8AC3E}">
        <p14:creationId xmlns:p14="http://schemas.microsoft.com/office/powerpoint/2010/main" val="2479917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12</a:t>
            </a:fld>
            <a:endParaRPr lang="zh-CN" altLang="en-US"/>
          </a:p>
        </p:txBody>
      </p:sp>
      <p:sp>
        <p:nvSpPr>
          <p:cNvPr id="7" name="文本框 6"/>
          <p:cNvSpPr txBox="1"/>
          <p:nvPr/>
        </p:nvSpPr>
        <p:spPr>
          <a:xfrm>
            <a:off x="3661732" y="1191235"/>
            <a:ext cx="3775393"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打开百富专用下载工具</a:t>
            </a:r>
            <a:endParaRPr lang="zh-CN" altLang="en-US" sz="28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百富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828" y="1714455"/>
            <a:ext cx="6328882" cy="485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382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13</a:t>
            </a:fld>
            <a:endParaRPr lang="zh-CN" altLang="en-US"/>
          </a:p>
        </p:txBody>
      </p:sp>
      <p:sp>
        <p:nvSpPr>
          <p:cNvPr id="7" name="文本框 6"/>
          <p:cNvSpPr txBox="1"/>
          <p:nvPr/>
        </p:nvSpPr>
        <p:spPr>
          <a:xfrm>
            <a:off x="3548718" y="1200134"/>
            <a:ext cx="521513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通过设置按钮来设置</a:t>
            </a:r>
            <a:r>
              <a:rPr lang="en-US" altLang="zh-CN" sz="2800" dirty="0" smtClean="0">
                <a:latin typeface="微软雅黑" panose="020B0503020204020204" pitchFamily="34" charset="-122"/>
                <a:ea typeface="微软雅黑" panose="020B0503020204020204" pitchFamily="34" charset="-122"/>
              </a:rPr>
              <a:t>USB/</a:t>
            </a:r>
            <a:r>
              <a:rPr lang="zh-CN" altLang="en-US" sz="2800" dirty="0" smtClean="0">
                <a:latin typeface="微软雅黑" panose="020B0503020204020204" pitchFamily="34" charset="-122"/>
                <a:ea typeface="微软雅黑" panose="020B0503020204020204" pitchFamily="34" charset="-122"/>
              </a:rPr>
              <a:t>串口</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百富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764" y="1915483"/>
            <a:ext cx="7073044" cy="424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84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14</a:t>
            </a:fld>
            <a:endParaRPr lang="zh-CN" altLang="en-US"/>
          </a:p>
        </p:txBody>
      </p:sp>
      <p:sp>
        <p:nvSpPr>
          <p:cNvPr id="7" name="文本框 6"/>
          <p:cNvSpPr txBox="1"/>
          <p:nvPr/>
        </p:nvSpPr>
        <p:spPr>
          <a:xfrm>
            <a:off x="1915125" y="1168614"/>
            <a:ext cx="8956298"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在下图应用</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脚本项选择本地的主控程序，然后点击下载</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百富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167" y="1966505"/>
            <a:ext cx="7935353" cy="411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119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15</a:t>
            </a:fld>
            <a:endParaRPr lang="zh-CN" altLang="en-US"/>
          </a:p>
        </p:txBody>
      </p:sp>
      <p:sp>
        <p:nvSpPr>
          <p:cNvPr id="5" name="文本框 4"/>
          <p:cNvSpPr txBox="1"/>
          <p:nvPr/>
        </p:nvSpPr>
        <p:spPr>
          <a:xfrm>
            <a:off x="2434974" y="174660"/>
            <a:ext cx="1839075"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培训大纲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 name="Group 3"/>
          <p:cNvGrpSpPr>
            <a:grpSpLocks/>
          </p:cNvGrpSpPr>
          <p:nvPr/>
        </p:nvGrpSpPr>
        <p:grpSpPr bwMode="auto">
          <a:xfrm>
            <a:off x="3354510" y="1993952"/>
            <a:ext cx="5121669" cy="1036923"/>
            <a:chOff x="1296" y="1824"/>
            <a:chExt cx="2976" cy="432"/>
          </a:xfrm>
        </p:grpSpPr>
        <p:sp>
          <p:nvSpPr>
            <p:cNvPr id="7" name="AutoShape 4"/>
            <p:cNvSpPr>
              <a:spLocks noChangeArrowheads="1"/>
            </p:cNvSpPr>
            <p:nvPr/>
          </p:nvSpPr>
          <p:spPr bwMode="gray">
            <a:xfrm>
              <a:off x="1536" y="1899"/>
              <a:ext cx="2736" cy="288"/>
            </a:xfrm>
            <a:prstGeom prst="roundRect">
              <a:avLst>
                <a:gd name="adj" fmla="val 16667"/>
              </a:avLst>
            </a:prstGeom>
            <a:gradFill rotWithShape="1">
              <a:gsLst>
                <a:gs pos="0">
                  <a:srgbClr val="E0BB20"/>
                </a:gs>
                <a:gs pos="50000">
                  <a:srgbClr val="E0BB20">
                    <a:gamma/>
                    <a:tint val="21176"/>
                    <a:invGamma/>
                  </a:srgbClr>
                </a:gs>
                <a:gs pos="100000">
                  <a:srgbClr val="E0BB20"/>
                </a:gs>
              </a:gsLst>
              <a:lin ang="5400000" scaled="1"/>
            </a:grad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AutoShape 5"/>
            <p:cNvSpPr>
              <a:spLocks noChangeArrowheads="1"/>
            </p:cNvSpPr>
            <p:nvPr/>
          </p:nvSpPr>
          <p:spPr bwMode="gray">
            <a:xfrm>
              <a:off x="1296" y="1824"/>
              <a:ext cx="432" cy="432"/>
            </a:xfrm>
            <a:prstGeom prst="diamond">
              <a:avLst/>
            </a:prstGeom>
            <a:solidFill>
              <a:srgbClr val="E0BB20"/>
            </a:solid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Text Box 6"/>
            <p:cNvSpPr txBox="1">
              <a:spLocks noChangeArrowheads="1"/>
            </p:cNvSpPr>
            <p:nvPr/>
          </p:nvSpPr>
          <p:spPr bwMode="gray">
            <a:xfrm>
              <a:off x="1713" y="1947"/>
              <a:ext cx="21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主控安装</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Text Box 7"/>
            <p:cNvSpPr txBox="1">
              <a:spLocks noChangeArrowheads="1"/>
            </p:cNvSpPr>
            <p:nvPr/>
          </p:nvSpPr>
          <p:spPr bwMode="gray">
            <a:xfrm>
              <a:off x="1395" y="1917"/>
              <a:ext cx="230" cy="251"/>
            </a:xfrm>
            <a:prstGeom prst="rect">
              <a:avLst/>
            </a:prstGeom>
            <a:noFill/>
            <a:ln>
              <a:noFill/>
            </a:ln>
            <a:effectLst/>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1</a:t>
              </a:r>
            </a:p>
          </p:txBody>
        </p:sp>
      </p:grpSp>
      <p:grpSp>
        <p:nvGrpSpPr>
          <p:cNvPr id="11" name="Group 3"/>
          <p:cNvGrpSpPr>
            <a:grpSpLocks/>
          </p:cNvGrpSpPr>
          <p:nvPr/>
        </p:nvGrpSpPr>
        <p:grpSpPr bwMode="auto">
          <a:xfrm>
            <a:off x="3354510" y="3210896"/>
            <a:ext cx="5121669" cy="1036923"/>
            <a:chOff x="1296" y="1824"/>
            <a:chExt cx="2976" cy="432"/>
          </a:xfrm>
          <a:solidFill>
            <a:schemeClr val="accent6"/>
          </a:solidFill>
        </p:grpSpPr>
        <p:sp>
          <p:nvSpPr>
            <p:cNvPr id="12" name="AutoShape 4"/>
            <p:cNvSpPr>
              <a:spLocks noChangeArrowheads="1"/>
            </p:cNvSpPr>
            <p:nvPr/>
          </p:nvSpPr>
          <p:spPr bwMode="gray">
            <a:xfrm>
              <a:off x="1536" y="1899"/>
              <a:ext cx="2736" cy="288"/>
            </a:xfrm>
            <a:prstGeom prst="roundRect">
              <a:avLst>
                <a:gd name="adj" fmla="val 16667"/>
              </a:avLst>
            </a:prstGeom>
            <a:grp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AutoShape 5"/>
            <p:cNvSpPr>
              <a:spLocks noChangeArrowheads="1"/>
            </p:cNvSpPr>
            <p:nvPr/>
          </p:nvSpPr>
          <p:spPr bwMode="gray">
            <a:xfrm>
              <a:off x="1296" y="1824"/>
              <a:ext cx="432" cy="432"/>
            </a:xfrm>
            <a:prstGeom prst="diamond">
              <a:avLst/>
            </a:prstGeom>
            <a:grp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Text Box 6"/>
            <p:cNvSpPr txBox="1">
              <a:spLocks noChangeArrowheads="1"/>
            </p:cNvSpPr>
            <p:nvPr/>
          </p:nvSpPr>
          <p:spPr bwMode="gray">
            <a:xfrm>
              <a:off x="1713" y="1947"/>
              <a:ext cx="2160" cy="19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主控设置</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Text Box 7"/>
            <p:cNvSpPr txBox="1">
              <a:spLocks noChangeArrowheads="1"/>
            </p:cNvSpPr>
            <p:nvPr/>
          </p:nvSpPr>
          <p:spPr bwMode="gray">
            <a:xfrm>
              <a:off x="1395" y="1917"/>
              <a:ext cx="230" cy="25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2</a:t>
              </a:r>
            </a:p>
          </p:txBody>
        </p:sp>
      </p:grpSp>
      <p:grpSp>
        <p:nvGrpSpPr>
          <p:cNvPr id="16" name="Group 3"/>
          <p:cNvGrpSpPr>
            <a:grpSpLocks/>
          </p:cNvGrpSpPr>
          <p:nvPr/>
        </p:nvGrpSpPr>
        <p:grpSpPr bwMode="auto">
          <a:xfrm>
            <a:off x="3354510" y="4442241"/>
            <a:ext cx="5121669" cy="1036923"/>
            <a:chOff x="1296" y="1824"/>
            <a:chExt cx="2976" cy="432"/>
          </a:xfrm>
          <a:solidFill>
            <a:srgbClr val="00B0F0"/>
          </a:solidFill>
        </p:grpSpPr>
        <p:sp>
          <p:nvSpPr>
            <p:cNvPr id="17" name="AutoShape 4"/>
            <p:cNvSpPr>
              <a:spLocks noChangeArrowheads="1"/>
            </p:cNvSpPr>
            <p:nvPr/>
          </p:nvSpPr>
          <p:spPr bwMode="gray">
            <a:xfrm>
              <a:off x="1536" y="1899"/>
              <a:ext cx="2736" cy="288"/>
            </a:xfrm>
            <a:prstGeom prst="roundRect">
              <a:avLst>
                <a:gd name="adj" fmla="val 16667"/>
              </a:avLst>
            </a:prstGeom>
            <a:grp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AutoShape 5"/>
            <p:cNvSpPr>
              <a:spLocks noChangeArrowheads="1"/>
            </p:cNvSpPr>
            <p:nvPr/>
          </p:nvSpPr>
          <p:spPr bwMode="gray">
            <a:xfrm>
              <a:off x="1296" y="1824"/>
              <a:ext cx="432" cy="432"/>
            </a:xfrm>
            <a:prstGeom prst="diamond">
              <a:avLst/>
            </a:prstGeom>
            <a:grp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6"/>
            <p:cNvSpPr txBox="1">
              <a:spLocks noChangeArrowheads="1"/>
            </p:cNvSpPr>
            <p:nvPr/>
          </p:nvSpPr>
          <p:spPr bwMode="gray">
            <a:xfrm>
              <a:off x="1713" y="1947"/>
              <a:ext cx="2160" cy="19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a:solidFill>
                    <a:srgbClr val="000000"/>
                  </a:solidFill>
                  <a:latin typeface="微软雅黑" panose="020B0503020204020204" pitchFamily="34" charset="-122"/>
                  <a:ea typeface="微软雅黑" panose="020B0503020204020204" pitchFamily="34" charset="-122"/>
                </a:rPr>
                <a:t>交易类型</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Text Box 7"/>
            <p:cNvSpPr txBox="1">
              <a:spLocks noChangeArrowheads="1"/>
            </p:cNvSpPr>
            <p:nvPr/>
          </p:nvSpPr>
          <p:spPr bwMode="gray">
            <a:xfrm>
              <a:off x="1395" y="1917"/>
              <a:ext cx="230" cy="25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3</a:t>
              </a:r>
            </a:p>
          </p:txBody>
        </p:sp>
      </p:gr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7884" y="3650831"/>
            <a:ext cx="785179" cy="385762"/>
          </a:xfrm>
          <a:prstGeom prst="rect">
            <a:avLst/>
          </a:prstGeom>
        </p:spPr>
      </p:pic>
    </p:spTree>
    <p:extLst>
      <p:ext uri="{BB962C8B-B14F-4D97-AF65-F5344CB8AC3E}">
        <p14:creationId xmlns:p14="http://schemas.microsoft.com/office/powerpoint/2010/main" val="652656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16</a:t>
            </a:fld>
            <a:endParaRPr lang="zh-CN" altLang="en-US"/>
          </a:p>
        </p:txBody>
      </p:sp>
      <p:sp>
        <p:nvSpPr>
          <p:cNvPr id="6" name="文本框 5"/>
          <p:cNvSpPr txBox="1"/>
          <p:nvPr/>
        </p:nvSpPr>
        <p:spPr>
          <a:xfrm>
            <a:off x="2465797" y="187505"/>
            <a:ext cx="1839075"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主控设置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03652" y="1095857"/>
            <a:ext cx="7241040" cy="113505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将主控应用下载到</a:t>
            </a:r>
            <a:r>
              <a:rPr lang="en-US" altLang="zh-CN" sz="2400" dirty="0" smtClean="0">
                <a:latin typeface="微软雅黑" panose="020B0503020204020204" pitchFamily="34" charset="-122"/>
                <a:ea typeface="微软雅黑" panose="020B0503020204020204" pitchFamily="34" charset="-122"/>
              </a:rPr>
              <a:t>POS</a:t>
            </a:r>
            <a:r>
              <a:rPr lang="zh-CN" altLang="en-US" sz="2400" dirty="0" smtClean="0">
                <a:latin typeface="微软雅黑" panose="020B0503020204020204" pitchFamily="34" charset="-122"/>
                <a:ea typeface="微软雅黑" panose="020B0503020204020204" pitchFamily="34" charset="-122"/>
              </a:rPr>
              <a:t>终端后</a:t>
            </a:r>
            <a:r>
              <a:rPr lang="zh-CN" altLang="en-US" sz="2400" dirty="0">
                <a:latin typeface="微软雅黑" panose="020B0503020204020204" pitchFamily="34" charset="-122"/>
                <a:ea typeface="微软雅黑" panose="020B0503020204020204" pitchFamily="34" charset="-122"/>
              </a:rPr>
              <a:t>，按“取消”键进入主控应用</a:t>
            </a:r>
            <a:r>
              <a:rPr lang="zh-CN" altLang="en-US" sz="2400" dirty="0" smtClean="0">
                <a:latin typeface="微软雅黑" panose="020B0503020204020204" pitchFamily="34" charset="-122"/>
                <a:ea typeface="微软雅黑" panose="020B0503020204020204" pitchFamily="34" charset="-122"/>
              </a:rPr>
              <a:t>界面</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841571" y="2681318"/>
            <a:ext cx="3636445" cy="2257104"/>
          </a:xfrm>
          <a:prstGeom prst="rect">
            <a:avLst/>
          </a:prstGeom>
        </p:spPr>
      </p:pic>
    </p:spTree>
    <p:extLst>
      <p:ext uri="{BB962C8B-B14F-4D97-AF65-F5344CB8AC3E}">
        <p14:creationId xmlns:p14="http://schemas.microsoft.com/office/powerpoint/2010/main" val="1292308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17</a:t>
            </a:fld>
            <a:endParaRPr lang="zh-CN" altLang="en-US"/>
          </a:p>
        </p:txBody>
      </p:sp>
      <p:sp>
        <p:nvSpPr>
          <p:cNvPr id="6" name="文本框 5"/>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联机报到</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377166" y="1330631"/>
            <a:ext cx="8215490" cy="46166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TMS</a:t>
            </a:r>
            <a:r>
              <a:rPr lang="zh-CN" altLang="en-US" sz="2400" dirty="0" smtClean="0">
                <a:latin typeface="微软雅黑" panose="020B0503020204020204" pitchFamily="34" charset="-122"/>
                <a:ea typeface="微软雅黑" panose="020B0503020204020204" pitchFamily="34" charset="-122"/>
              </a:rPr>
              <a:t>系统中发布新任务后，可通过联机报到进行下载</a:t>
            </a:r>
            <a:endParaRPr lang="zh-CN" altLang="en-US" dirty="0"/>
          </a:p>
        </p:txBody>
      </p:sp>
      <p:pic>
        <p:nvPicPr>
          <p:cNvPr id="5" name="图片 4"/>
          <p:cNvPicPr>
            <a:picLocks noChangeAspect="1"/>
          </p:cNvPicPr>
          <p:nvPr/>
        </p:nvPicPr>
        <p:blipFill>
          <a:blip r:embed="rId2"/>
          <a:stretch>
            <a:fillRect/>
          </a:stretch>
        </p:blipFill>
        <p:spPr>
          <a:xfrm>
            <a:off x="2408845" y="1797855"/>
            <a:ext cx="7141361" cy="4718247"/>
          </a:xfrm>
          <a:prstGeom prst="rect">
            <a:avLst/>
          </a:prstGeom>
        </p:spPr>
      </p:pic>
    </p:spTree>
    <p:extLst>
      <p:ext uri="{BB962C8B-B14F-4D97-AF65-F5344CB8AC3E}">
        <p14:creationId xmlns:p14="http://schemas.microsoft.com/office/powerpoint/2010/main" val="520363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18</a:t>
            </a:fld>
            <a:endParaRPr lang="zh-CN" altLang="en-US"/>
          </a:p>
        </p:txBody>
      </p:sp>
      <p:sp>
        <p:nvSpPr>
          <p:cNvPr id="6" name="文本框 5"/>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商户操作</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321959" y="1700819"/>
            <a:ext cx="8215490"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在主控应用中按“</a:t>
            </a: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”，即可进入商户操作</a:t>
            </a:r>
            <a:endParaRPr lang="zh-CN" altLang="en-US" sz="3200" dirty="0"/>
          </a:p>
        </p:txBody>
      </p:sp>
      <p:pic>
        <p:nvPicPr>
          <p:cNvPr id="2" name="图片 1"/>
          <p:cNvPicPr>
            <a:picLocks noChangeAspect="1"/>
          </p:cNvPicPr>
          <p:nvPr/>
        </p:nvPicPr>
        <p:blipFill>
          <a:blip r:embed="rId3"/>
          <a:stretch>
            <a:fillRect/>
          </a:stretch>
        </p:blipFill>
        <p:spPr>
          <a:xfrm>
            <a:off x="525480" y="2886344"/>
            <a:ext cx="11284383" cy="2332928"/>
          </a:xfrm>
          <a:prstGeom prst="rect">
            <a:avLst/>
          </a:prstGeom>
        </p:spPr>
      </p:pic>
    </p:spTree>
    <p:extLst>
      <p:ext uri="{BB962C8B-B14F-4D97-AF65-F5344CB8AC3E}">
        <p14:creationId xmlns:p14="http://schemas.microsoft.com/office/powerpoint/2010/main" val="1793465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19</a:t>
            </a:fld>
            <a:endParaRPr lang="zh-CN" altLang="en-US"/>
          </a:p>
        </p:txBody>
      </p:sp>
      <p:sp>
        <p:nvSpPr>
          <p:cNvPr id="6" name="文本框 5"/>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维护操作</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137024" y="1201473"/>
            <a:ext cx="8215490"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在主控应用中按“</a:t>
            </a:r>
            <a:r>
              <a:rPr lang="en-US" altLang="zh-CN" sz="3200" dirty="0" smtClean="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”，即可进入维护操作</a:t>
            </a:r>
            <a:endParaRPr lang="zh-CN" altLang="en-US" sz="3200" dirty="0"/>
          </a:p>
        </p:txBody>
      </p:sp>
      <p:pic>
        <p:nvPicPr>
          <p:cNvPr id="5" name="图片 4"/>
          <p:cNvPicPr>
            <a:picLocks noChangeAspect="1"/>
          </p:cNvPicPr>
          <p:nvPr/>
        </p:nvPicPr>
        <p:blipFill>
          <a:blip r:embed="rId3"/>
          <a:stretch>
            <a:fillRect/>
          </a:stretch>
        </p:blipFill>
        <p:spPr>
          <a:xfrm>
            <a:off x="2465797" y="1727200"/>
            <a:ext cx="7391400" cy="4629150"/>
          </a:xfrm>
          <a:prstGeom prst="rect">
            <a:avLst/>
          </a:prstGeom>
        </p:spPr>
      </p:pic>
    </p:spTree>
    <p:extLst>
      <p:ext uri="{BB962C8B-B14F-4D97-AF65-F5344CB8AC3E}">
        <p14:creationId xmlns:p14="http://schemas.microsoft.com/office/powerpoint/2010/main" val="627410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a:t>
            </a:fld>
            <a:endParaRPr lang="zh-CN" altLang="en-US"/>
          </a:p>
        </p:txBody>
      </p:sp>
      <p:sp>
        <p:nvSpPr>
          <p:cNvPr id="5" name="文本框 4"/>
          <p:cNvSpPr txBox="1"/>
          <p:nvPr/>
        </p:nvSpPr>
        <p:spPr>
          <a:xfrm>
            <a:off x="2434974" y="174660"/>
            <a:ext cx="1839075"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培训大纲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 name="Group 3"/>
          <p:cNvGrpSpPr>
            <a:grpSpLocks/>
          </p:cNvGrpSpPr>
          <p:nvPr/>
        </p:nvGrpSpPr>
        <p:grpSpPr bwMode="auto">
          <a:xfrm>
            <a:off x="3354510" y="1993952"/>
            <a:ext cx="5121669" cy="1036923"/>
            <a:chOff x="1296" y="1824"/>
            <a:chExt cx="2976" cy="432"/>
          </a:xfrm>
        </p:grpSpPr>
        <p:sp>
          <p:nvSpPr>
            <p:cNvPr id="7" name="AutoShape 4"/>
            <p:cNvSpPr>
              <a:spLocks noChangeArrowheads="1"/>
            </p:cNvSpPr>
            <p:nvPr/>
          </p:nvSpPr>
          <p:spPr bwMode="gray">
            <a:xfrm>
              <a:off x="1536" y="1899"/>
              <a:ext cx="2736" cy="288"/>
            </a:xfrm>
            <a:prstGeom prst="roundRect">
              <a:avLst>
                <a:gd name="adj" fmla="val 16667"/>
              </a:avLst>
            </a:prstGeom>
            <a:gradFill rotWithShape="1">
              <a:gsLst>
                <a:gs pos="0">
                  <a:srgbClr val="E0BB20"/>
                </a:gs>
                <a:gs pos="50000">
                  <a:srgbClr val="E0BB20">
                    <a:gamma/>
                    <a:tint val="21176"/>
                    <a:invGamma/>
                  </a:srgbClr>
                </a:gs>
                <a:gs pos="100000">
                  <a:srgbClr val="E0BB20"/>
                </a:gs>
              </a:gsLst>
              <a:lin ang="5400000" scaled="1"/>
            </a:grad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AutoShape 5"/>
            <p:cNvSpPr>
              <a:spLocks noChangeArrowheads="1"/>
            </p:cNvSpPr>
            <p:nvPr/>
          </p:nvSpPr>
          <p:spPr bwMode="gray">
            <a:xfrm>
              <a:off x="1296" y="1824"/>
              <a:ext cx="432" cy="432"/>
            </a:xfrm>
            <a:prstGeom prst="diamond">
              <a:avLst/>
            </a:prstGeom>
            <a:solidFill>
              <a:srgbClr val="E0BB20"/>
            </a:solid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Text Box 6"/>
            <p:cNvSpPr txBox="1">
              <a:spLocks noChangeArrowheads="1"/>
            </p:cNvSpPr>
            <p:nvPr/>
          </p:nvSpPr>
          <p:spPr bwMode="gray">
            <a:xfrm>
              <a:off x="1713" y="1947"/>
              <a:ext cx="21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主控安装</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Text Box 7"/>
            <p:cNvSpPr txBox="1">
              <a:spLocks noChangeArrowheads="1"/>
            </p:cNvSpPr>
            <p:nvPr/>
          </p:nvSpPr>
          <p:spPr bwMode="gray">
            <a:xfrm>
              <a:off x="1395" y="1917"/>
              <a:ext cx="230" cy="251"/>
            </a:xfrm>
            <a:prstGeom prst="rect">
              <a:avLst/>
            </a:prstGeom>
            <a:noFill/>
            <a:ln>
              <a:noFill/>
            </a:ln>
            <a:effectLst/>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1</a:t>
              </a:r>
            </a:p>
          </p:txBody>
        </p:sp>
      </p:grpSp>
      <p:grpSp>
        <p:nvGrpSpPr>
          <p:cNvPr id="11" name="Group 3"/>
          <p:cNvGrpSpPr>
            <a:grpSpLocks/>
          </p:cNvGrpSpPr>
          <p:nvPr/>
        </p:nvGrpSpPr>
        <p:grpSpPr bwMode="auto">
          <a:xfrm>
            <a:off x="3354510" y="3210896"/>
            <a:ext cx="5121669" cy="1036923"/>
            <a:chOff x="1296" y="1824"/>
            <a:chExt cx="2976" cy="432"/>
          </a:xfrm>
          <a:solidFill>
            <a:schemeClr val="accent6"/>
          </a:solidFill>
        </p:grpSpPr>
        <p:sp>
          <p:nvSpPr>
            <p:cNvPr id="12" name="AutoShape 4"/>
            <p:cNvSpPr>
              <a:spLocks noChangeArrowheads="1"/>
            </p:cNvSpPr>
            <p:nvPr/>
          </p:nvSpPr>
          <p:spPr bwMode="gray">
            <a:xfrm>
              <a:off x="1536" y="1899"/>
              <a:ext cx="2736" cy="288"/>
            </a:xfrm>
            <a:prstGeom prst="roundRect">
              <a:avLst>
                <a:gd name="adj" fmla="val 16667"/>
              </a:avLst>
            </a:prstGeom>
            <a:grp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AutoShape 5"/>
            <p:cNvSpPr>
              <a:spLocks noChangeArrowheads="1"/>
            </p:cNvSpPr>
            <p:nvPr/>
          </p:nvSpPr>
          <p:spPr bwMode="gray">
            <a:xfrm>
              <a:off x="1296" y="1824"/>
              <a:ext cx="432" cy="432"/>
            </a:xfrm>
            <a:prstGeom prst="diamond">
              <a:avLst/>
            </a:prstGeom>
            <a:grp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Text Box 6"/>
            <p:cNvSpPr txBox="1">
              <a:spLocks noChangeArrowheads="1"/>
            </p:cNvSpPr>
            <p:nvPr/>
          </p:nvSpPr>
          <p:spPr bwMode="gray">
            <a:xfrm>
              <a:off x="1713" y="1947"/>
              <a:ext cx="2160" cy="19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主控设置</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Text Box 7"/>
            <p:cNvSpPr txBox="1">
              <a:spLocks noChangeArrowheads="1"/>
            </p:cNvSpPr>
            <p:nvPr/>
          </p:nvSpPr>
          <p:spPr bwMode="gray">
            <a:xfrm>
              <a:off x="1395" y="1917"/>
              <a:ext cx="230" cy="25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2</a:t>
              </a:r>
            </a:p>
          </p:txBody>
        </p:sp>
      </p:grpSp>
      <p:grpSp>
        <p:nvGrpSpPr>
          <p:cNvPr id="16" name="Group 3"/>
          <p:cNvGrpSpPr>
            <a:grpSpLocks/>
          </p:cNvGrpSpPr>
          <p:nvPr/>
        </p:nvGrpSpPr>
        <p:grpSpPr bwMode="auto">
          <a:xfrm>
            <a:off x="3354510" y="4442241"/>
            <a:ext cx="5121669" cy="1036923"/>
            <a:chOff x="1296" y="1824"/>
            <a:chExt cx="2976" cy="432"/>
          </a:xfrm>
          <a:solidFill>
            <a:srgbClr val="00B0F0"/>
          </a:solidFill>
        </p:grpSpPr>
        <p:sp>
          <p:nvSpPr>
            <p:cNvPr id="17" name="AutoShape 4"/>
            <p:cNvSpPr>
              <a:spLocks noChangeArrowheads="1"/>
            </p:cNvSpPr>
            <p:nvPr/>
          </p:nvSpPr>
          <p:spPr bwMode="gray">
            <a:xfrm>
              <a:off x="1536" y="1899"/>
              <a:ext cx="2736" cy="288"/>
            </a:xfrm>
            <a:prstGeom prst="roundRect">
              <a:avLst>
                <a:gd name="adj" fmla="val 16667"/>
              </a:avLst>
            </a:prstGeom>
            <a:grp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AutoShape 5"/>
            <p:cNvSpPr>
              <a:spLocks noChangeArrowheads="1"/>
            </p:cNvSpPr>
            <p:nvPr/>
          </p:nvSpPr>
          <p:spPr bwMode="gray">
            <a:xfrm>
              <a:off x="1296" y="1824"/>
              <a:ext cx="432" cy="432"/>
            </a:xfrm>
            <a:prstGeom prst="diamond">
              <a:avLst/>
            </a:prstGeom>
            <a:grp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6"/>
            <p:cNvSpPr txBox="1">
              <a:spLocks noChangeArrowheads="1"/>
            </p:cNvSpPr>
            <p:nvPr/>
          </p:nvSpPr>
          <p:spPr bwMode="gray">
            <a:xfrm>
              <a:off x="1713" y="1947"/>
              <a:ext cx="2160" cy="19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a:solidFill>
                    <a:srgbClr val="000000"/>
                  </a:solidFill>
                  <a:latin typeface="微软雅黑" panose="020B0503020204020204" pitchFamily="34" charset="-122"/>
                  <a:ea typeface="微软雅黑" panose="020B0503020204020204" pitchFamily="34" charset="-122"/>
                </a:rPr>
                <a:t>交易类型</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Text Box 7"/>
            <p:cNvSpPr txBox="1">
              <a:spLocks noChangeArrowheads="1"/>
            </p:cNvSpPr>
            <p:nvPr/>
          </p:nvSpPr>
          <p:spPr bwMode="gray">
            <a:xfrm>
              <a:off x="1395" y="1917"/>
              <a:ext cx="230" cy="25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3</a:t>
              </a:r>
            </a:p>
          </p:txBody>
        </p:sp>
      </p:gr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7884" y="2433887"/>
            <a:ext cx="785179" cy="385762"/>
          </a:xfrm>
          <a:prstGeom prst="rect">
            <a:avLst/>
          </a:prstGeom>
        </p:spPr>
      </p:pic>
    </p:spTree>
    <p:extLst>
      <p:ext uri="{BB962C8B-B14F-4D97-AF65-F5344CB8AC3E}">
        <p14:creationId xmlns:p14="http://schemas.microsoft.com/office/powerpoint/2010/main" val="1766281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20</a:t>
            </a:fld>
            <a:endParaRPr lang="zh-CN" altLang="en-US"/>
          </a:p>
        </p:txBody>
      </p:sp>
      <p:sp>
        <p:nvSpPr>
          <p:cNvPr id="7" name="文本框 6"/>
          <p:cNvSpPr txBox="1"/>
          <p:nvPr/>
        </p:nvSpPr>
        <p:spPr>
          <a:xfrm>
            <a:off x="2465797" y="1093523"/>
            <a:ext cx="7222733" cy="646331"/>
          </a:xfrm>
          <a:prstGeom prst="rect">
            <a:avLst/>
          </a:prstGeom>
          <a:noFill/>
        </p:spPr>
        <p:txBody>
          <a:bodyPr wrap="square" rtlCol="0">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双向认证测试是用来检查终端主控密钥的</a:t>
            </a:r>
            <a:r>
              <a:rPr lang="zh-CN" altLang="zh-CN" sz="2400" dirty="0" smtClean="0">
                <a:latin typeface="微软雅黑" panose="020B0503020204020204" pitchFamily="34" charset="-122"/>
                <a:ea typeface="微软雅黑" panose="020B0503020204020204" pitchFamily="34" charset="-122"/>
              </a:rPr>
              <a:t>合法性</a:t>
            </a:r>
            <a:endParaRPr lang="zh-CN" altLang="en-US" dirty="0"/>
          </a:p>
        </p:txBody>
      </p:sp>
      <p:sp>
        <p:nvSpPr>
          <p:cNvPr id="2" name="文本框 1"/>
          <p:cNvSpPr txBox="1"/>
          <p:nvPr/>
        </p:nvSpPr>
        <p:spPr>
          <a:xfrm>
            <a:off x="4614379" y="4043819"/>
            <a:ext cx="2740633" cy="2677656"/>
          </a:xfrm>
          <a:prstGeom prst="rect">
            <a:avLst/>
          </a:prstGeom>
          <a:noFill/>
          <a:ln w="38100">
            <a:solidFill>
              <a:schemeClr val="tx1"/>
            </a:solidFill>
          </a:ln>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终端双向认证测试单</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终端</a:t>
            </a:r>
            <a:r>
              <a:rPr lang="zh-CN" altLang="en-US" sz="1600" dirty="0" smtClean="0">
                <a:latin typeface="微软雅黑" panose="020B0503020204020204" pitchFamily="34" charset="-122"/>
                <a:ea typeface="微软雅黑" panose="020B0503020204020204" pitchFamily="34" charset="-122"/>
              </a:rPr>
              <a:t>型号：</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硬件序列</a:t>
            </a:r>
            <a:r>
              <a:rPr lang="zh-CN" altLang="en-US" sz="1600" dirty="0" smtClean="0">
                <a:latin typeface="微软雅黑" panose="020B0503020204020204" pitchFamily="34" charset="-122"/>
                <a:ea typeface="微软雅黑" panose="020B0503020204020204" pitchFamily="34" charset="-122"/>
              </a:rPr>
              <a:t>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应用：********</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商户</a:t>
            </a:r>
            <a:r>
              <a:rPr lang="zh-CN" altLang="en-US" sz="1600" dirty="0" smtClean="0">
                <a:latin typeface="微软雅黑" panose="020B0503020204020204" pitchFamily="34" charset="-122"/>
                <a:ea typeface="微软雅黑" panose="020B0503020204020204" pitchFamily="34" charset="-122"/>
              </a:rPr>
              <a:t>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终端</a:t>
            </a:r>
            <a:r>
              <a:rPr lang="zh-CN" altLang="en-US" sz="1600" dirty="0" smtClean="0">
                <a:latin typeface="微软雅黑" panose="020B0503020204020204" pitchFamily="34" charset="-122"/>
                <a:ea typeface="微软雅黑" panose="020B0503020204020204" pitchFamily="34" charset="-122"/>
              </a:rPr>
              <a:t>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打印</a:t>
            </a:r>
            <a:r>
              <a:rPr lang="zh-CN" altLang="en-US" sz="1600" dirty="0" smtClean="0">
                <a:latin typeface="微软雅黑" panose="020B0503020204020204" pitchFamily="34" charset="-122"/>
                <a:ea typeface="微软雅黑" panose="020B0503020204020204" pitchFamily="34" charset="-122"/>
              </a:rPr>
              <a:t>时间：**********</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594526" y="1608887"/>
            <a:ext cx="8546068" cy="1892000"/>
          </a:xfrm>
          <a:prstGeom prst="rect">
            <a:avLst/>
          </a:prstGeom>
        </p:spPr>
      </p:pic>
      <p:sp>
        <p:nvSpPr>
          <p:cNvPr id="5" name="文本框 4"/>
          <p:cNvSpPr txBox="1"/>
          <p:nvPr/>
        </p:nvSpPr>
        <p:spPr>
          <a:xfrm>
            <a:off x="2045156" y="3500887"/>
            <a:ext cx="7879080" cy="738664"/>
          </a:xfrm>
          <a:prstGeom prst="rect">
            <a:avLst/>
          </a:prstGeom>
          <a:noFill/>
        </p:spPr>
        <p:txBody>
          <a:bodyPr wrap="none" rtlCol="0">
            <a:spAutoFit/>
          </a:bodyPr>
          <a:lstStyle/>
          <a:p>
            <a:r>
              <a:rPr lang="zh-CN" altLang="zh-CN" sz="2400" dirty="0" smtClean="0">
                <a:latin typeface="微软雅黑" panose="020B0503020204020204" pitchFamily="34" charset="-122"/>
                <a:ea typeface="微软雅黑" panose="020B0503020204020204" pitchFamily="34" charset="-122"/>
              </a:rPr>
              <a:t>双向</a:t>
            </a:r>
            <a:r>
              <a:rPr lang="zh-CN" altLang="zh-CN" sz="2400" dirty="0">
                <a:latin typeface="微软雅黑" panose="020B0503020204020204" pitchFamily="34" charset="-122"/>
                <a:ea typeface="微软雅黑" panose="020B0503020204020204" pitchFamily="34" charset="-122"/>
              </a:rPr>
              <a:t>认证测试成功后需要终端打印单据，打印格式如下</a:t>
            </a:r>
            <a:r>
              <a:rPr lang="zh-CN" altLang="zh-CN" sz="2400" dirty="0"/>
              <a:t>：</a:t>
            </a:r>
            <a:endParaRPr lang="zh-CN" altLang="en-US" sz="2400" dirty="0"/>
          </a:p>
          <a:p>
            <a:endParaRPr lang="zh-CN" altLang="en-US" dirty="0"/>
          </a:p>
        </p:txBody>
      </p:sp>
      <p:sp>
        <p:nvSpPr>
          <p:cNvPr id="8" name="文本框 7"/>
          <p:cNvSpPr txBox="1"/>
          <p:nvPr/>
        </p:nvSpPr>
        <p:spPr>
          <a:xfrm>
            <a:off x="2465796" y="187505"/>
            <a:ext cx="3421295"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双向认证测试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7607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21</a:t>
            </a:fld>
            <a:endParaRPr lang="zh-CN" altLang="en-US"/>
          </a:p>
        </p:txBody>
      </p:sp>
      <p:sp>
        <p:nvSpPr>
          <p:cNvPr id="7" name="文本框 6"/>
          <p:cNvSpPr txBox="1"/>
          <p:nvPr/>
        </p:nvSpPr>
        <p:spPr>
          <a:xfrm>
            <a:off x="1744003" y="1273035"/>
            <a:ext cx="9287839" cy="1107996"/>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POS</a:t>
            </a:r>
            <a:r>
              <a:rPr lang="zh-CN" altLang="zh-CN" sz="2000" dirty="0">
                <a:latin typeface="微软雅黑" panose="020B0503020204020204" pitchFamily="34" charset="-122"/>
                <a:ea typeface="微软雅黑" panose="020B0503020204020204" pitchFamily="34" charset="-122"/>
              </a:rPr>
              <a:t>终端的终端序列号和</a:t>
            </a:r>
            <a:r>
              <a:rPr lang="en-US" altLang="zh-CN" sz="2000" dirty="0">
                <a:latin typeface="微软雅黑" panose="020B0503020204020204" pitchFamily="34" charset="-122"/>
                <a:ea typeface="微软雅黑" panose="020B0503020204020204" pitchFamily="34" charset="-122"/>
              </a:rPr>
              <a:t>TMS</a:t>
            </a:r>
            <a:r>
              <a:rPr lang="zh-CN" altLang="zh-CN" sz="2000" dirty="0">
                <a:latin typeface="微软雅黑" panose="020B0503020204020204" pitchFamily="34" charset="-122"/>
                <a:ea typeface="微软雅黑" panose="020B0503020204020204" pitchFamily="34" charset="-122"/>
              </a:rPr>
              <a:t>平台的逻辑终端号进行绑定，</a:t>
            </a:r>
            <a:r>
              <a:rPr lang="en-US" altLang="zh-CN" sz="2000" dirty="0">
                <a:latin typeface="微软雅黑" panose="020B0503020204020204" pitchFamily="34" charset="-122"/>
                <a:ea typeface="微软雅黑" panose="020B0503020204020204" pitchFamily="34" charset="-122"/>
              </a:rPr>
              <a:t>POS</a:t>
            </a:r>
            <a:r>
              <a:rPr lang="zh-CN" altLang="zh-CN" sz="2000" dirty="0">
                <a:latin typeface="微软雅黑" panose="020B0503020204020204" pitchFamily="34" charset="-122"/>
                <a:ea typeface="微软雅黑" panose="020B0503020204020204" pitchFamily="34" charset="-122"/>
              </a:rPr>
              <a:t>下载人员可以通过操作</a:t>
            </a:r>
            <a:r>
              <a:rPr lang="en-US" altLang="zh-CN" sz="2000" dirty="0">
                <a:latin typeface="微软雅黑" panose="020B0503020204020204" pitchFamily="34" charset="-122"/>
                <a:ea typeface="微软雅黑" panose="020B0503020204020204" pitchFamily="34" charset="-122"/>
              </a:rPr>
              <a:t>POS</a:t>
            </a:r>
            <a:r>
              <a:rPr lang="zh-CN" altLang="zh-CN" sz="2000" dirty="0">
                <a:latin typeface="微软雅黑" panose="020B0503020204020204" pitchFamily="34" charset="-122"/>
                <a:ea typeface="微软雅黑" panose="020B0503020204020204" pitchFamily="34" charset="-122"/>
              </a:rPr>
              <a:t>终端上提供的终端绑定功能</a:t>
            </a:r>
            <a:r>
              <a:rPr lang="zh-CN"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代替在</a:t>
            </a:r>
            <a:r>
              <a:rPr lang="en-US" altLang="zh-CN" sz="2000" dirty="0" smtClean="0">
                <a:latin typeface="微软雅黑" panose="020B0503020204020204" pitchFamily="34" charset="-122"/>
                <a:ea typeface="微软雅黑" panose="020B0503020204020204" pitchFamily="34" charset="-122"/>
              </a:rPr>
              <a:t>TMS</a:t>
            </a:r>
            <a:r>
              <a:rPr lang="zh-CN" altLang="en-US" sz="2000" dirty="0" smtClean="0">
                <a:latin typeface="微软雅黑" panose="020B0503020204020204" pitchFamily="34" charset="-122"/>
                <a:ea typeface="微软雅黑" panose="020B0503020204020204" pitchFamily="34" charset="-122"/>
              </a:rPr>
              <a:t>系统做中逻辑终端绑定</a:t>
            </a:r>
            <a:r>
              <a:rPr lang="zh-CN"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675063" y="3162253"/>
            <a:ext cx="2614274" cy="2677656"/>
          </a:xfrm>
          <a:prstGeom prst="rect">
            <a:avLst/>
          </a:prstGeom>
          <a:noFill/>
          <a:ln w="38100">
            <a:solidFill>
              <a:schemeClr val="tx1"/>
            </a:solidFill>
          </a:ln>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终端绑定回执单</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终端</a:t>
            </a:r>
            <a:r>
              <a:rPr lang="zh-CN" altLang="en-US" sz="1600" dirty="0" smtClean="0">
                <a:latin typeface="微软雅黑" panose="020B0503020204020204" pitchFamily="34" charset="-122"/>
                <a:ea typeface="微软雅黑" panose="020B0503020204020204" pitchFamily="34" charset="-122"/>
              </a:rPr>
              <a:t>型号：*********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硬件序列</a:t>
            </a:r>
            <a:r>
              <a:rPr lang="zh-CN" altLang="en-US" sz="1600" dirty="0" smtClean="0">
                <a:latin typeface="微软雅黑" panose="020B0503020204020204" pitchFamily="34" charset="-122"/>
                <a:ea typeface="微软雅黑" panose="020B0503020204020204" pitchFamily="34" charset="-122"/>
              </a:rPr>
              <a:t>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应用：********</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商户</a:t>
            </a:r>
            <a:r>
              <a:rPr lang="zh-CN" altLang="en-US" sz="1600" dirty="0" smtClean="0">
                <a:latin typeface="微软雅黑" panose="020B0503020204020204" pitchFamily="34" charset="-122"/>
                <a:ea typeface="微软雅黑" panose="020B0503020204020204" pitchFamily="34" charset="-122"/>
              </a:rPr>
              <a:t>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终端</a:t>
            </a:r>
            <a:r>
              <a:rPr lang="zh-CN" altLang="en-US" sz="1600" dirty="0" smtClean="0">
                <a:latin typeface="微软雅黑" panose="020B0503020204020204" pitchFamily="34" charset="-122"/>
                <a:ea typeface="微软雅黑" panose="020B0503020204020204" pitchFamily="34" charset="-122"/>
              </a:rPr>
              <a:t>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打印</a:t>
            </a:r>
            <a:r>
              <a:rPr lang="zh-CN" altLang="en-US" sz="1600" dirty="0" smtClean="0">
                <a:latin typeface="微软雅黑" panose="020B0503020204020204" pitchFamily="34" charset="-122"/>
                <a:ea typeface="微软雅黑" panose="020B0503020204020204" pitchFamily="34" charset="-122"/>
              </a:rPr>
              <a:t>时间：**********</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107006" y="2437016"/>
            <a:ext cx="7215062" cy="4284459"/>
          </a:xfrm>
          <a:prstGeom prst="rect">
            <a:avLst/>
          </a:prstGeom>
        </p:spPr>
      </p:pic>
      <p:sp>
        <p:nvSpPr>
          <p:cNvPr id="8" name="文本框 7"/>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终端绑定</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1617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22</a:t>
            </a:fld>
            <a:endParaRPr lang="zh-CN" altLang="en-US"/>
          </a:p>
        </p:txBody>
      </p:sp>
      <p:sp>
        <p:nvSpPr>
          <p:cNvPr id="7" name="文本框 6"/>
          <p:cNvSpPr txBox="1"/>
          <p:nvPr/>
        </p:nvSpPr>
        <p:spPr>
          <a:xfrm>
            <a:off x="2465797" y="1076091"/>
            <a:ext cx="7454904" cy="1135054"/>
          </a:xfrm>
          <a:prstGeom prst="rect">
            <a:avLst/>
          </a:prstGeom>
          <a:noFill/>
        </p:spPr>
        <p:txBody>
          <a:bodyPr wrap="square" rtlCol="0">
            <a:spAutoFit/>
          </a:bodyPr>
          <a:lstStyle/>
          <a:p>
            <a:pPr>
              <a:lnSpc>
                <a:spcPct val="150000"/>
              </a:lnSpc>
            </a:pPr>
            <a:r>
              <a:rPr lang="zh-CN" altLang="zh-CN" sz="2400" dirty="0" smtClean="0">
                <a:latin typeface="微软雅黑" panose="020B0503020204020204" pitchFamily="34" charset="-122"/>
                <a:ea typeface="微软雅黑" panose="020B0503020204020204" pitchFamily="34" charset="-122"/>
              </a:rPr>
              <a:t>新</a:t>
            </a:r>
            <a:r>
              <a:rPr lang="zh-CN" altLang="zh-CN" sz="2400" dirty="0">
                <a:latin typeface="微软雅黑" panose="020B0503020204020204" pitchFamily="34" charset="-122"/>
                <a:ea typeface="微软雅黑" panose="020B0503020204020204" pitchFamily="34" charset="-122"/>
              </a:rPr>
              <a:t>装机</a:t>
            </a:r>
            <a:r>
              <a:rPr lang="zh-CN" altLang="zh-CN" sz="2400" dirty="0" smtClean="0">
                <a:latin typeface="微软雅黑" panose="020B0503020204020204" pitchFamily="34" charset="-122"/>
                <a:ea typeface="微软雅黑" panose="020B0503020204020204" pitchFamily="34" charset="-122"/>
              </a:rPr>
              <a:t>初始化</a:t>
            </a:r>
            <a:r>
              <a:rPr lang="zh-CN" altLang="en-US" sz="2400" dirty="0" smtClean="0">
                <a:latin typeface="微软雅黑" panose="020B0503020204020204" pitchFamily="34" charset="-122"/>
                <a:ea typeface="微软雅黑" panose="020B0503020204020204" pitchFamily="34" charset="-122"/>
              </a:rPr>
              <a:t>指</a:t>
            </a:r>
            <a:r>
              <a:rPr lang="zh-CN" altLang="zh-CN" sz="2400" dirty="0" smtClean="0">
                <a:latin typeface="微软雅黑" panose="020B0503020204020204" pitchFamily="34" charset="-122"/>
                <a:ea typeface="微软雅黑" panose="020B0503020204020204" pitchFamily="34" charset="-122"/>
              </a:rPr>
              <a:t>终端连接</a:t>
            </a:r>
            <a:r>
              <a:rPr lang="en-US" altLang="zh-CN" sz="2400" dirty="0">
                <a:latin typeface="微软雅黑" panose="020B0503020204020204" pitchFamily="34" charset="-122"/>
                <a:ea typeface="微软雅黑" panose="020B0503020204020204" pitchFamily="34" charset="-122"/>
              </a:rPr>
              <a:t>TMS</a:t>
            </a:r>
            <a:r>
              <a:rPr lang="zh-CN" altLang="zh-CN" sz="2400" dirty="0">
                <a:latin typeface="微软雅黑" panose="020B0503020204020204" pitchFamily="34" charset="-122"/>
                <a:ea typeface="微软雅黑" panose="020B0503020204020204" pitchFamily="34" charset="-122"/>
              </a:rPr>
              <a:t>后台系统，下载已经准备好的完整应用数据（包括应用程序和参数、脚本）</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384514" y="2354673"/>
            <a:ext cx="7381875" cy="1704975"/>
          </a:xfrm>
          <a:prstGeom prst="rect">
            <a:avLst/>
          </a:prstGeom>
        </p:spPr>
      </p:pic>
      <p:pic>
        <p:nvPicPr>
          <p:cNvPr id="3" name="图片 2"/>
          <p:cNvPicPr>
            <a:picLocks noChangeAspect="1"/>
          </p:cNvPicPr>
          <p:nvPr/>
        </p:nvPicPr>
        <p:blipFill>
          <a:blip r:embed="rId3"/>
          <a:stretch>
            <a:fillRect/>
          </a:stretch>
        </p:blipFill>
        <p:spPr>
          <a:xfrm>
            <a:off x="2384514" y="4376214"/>
            <a:ext cx="8858250" cy="1704975"/>
          </a:xfrm>
          <a:prstGeom prst="rect">
            <a:avLst/>
          </a:prstGeom>
        </p:spPr>
      </p:pic>
      <p:sp>
        <p:nvSpPr>
          <p:cNvPr id="8" name="文本框 7"/>
          <p:cNvSpPr txBox="1"/>
          <p:nvPr/>
        </p:nvSpPr>
        <p:spPr>
          <a:xfrm>
            <a:off x="2465797" y="187505"/>
            <a:ext cx="3503488"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新装机初始化</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4576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23</a:t>
            </a:fld>
            <a:endParaRPr lang="zh-CN" altLang="en-US"/>
          </a:p>
        </p:txBody>
      </p:sp>
      <p:sp>
        <p:nvSpPr>
          <p:cNvPr id="7" name="文本框 6"/>
          <p:cNvSpPr txBox="1"/>
          <p:nvPr/>
        </p:nvSpPr>
        <p:spPr>
          <a:xfrm>
            <a:off x="2532666" y="1166411"/>
            <a:ext cx="7225804" cy="1135054"/>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POS</a:t>
            </a:r>
            <a:r>
              <a:rPr lang="zh-CN" altLang="zh-CN" sz="2400" dirty="0">
                <a:latin typeface="微软雅黑" panose="020B0503020204020204" pitchFamily="34" charset="-122"/>
                <a:ea typeface="微软雅黑" panose="020B0503020204020204" pitchFamily="34" charset="-122"/>
              </a:rPr>
              <a:t>维护</a:t>
            </a:r>
            <a:r>
              <a:rPr lang="zh-CN" altLang="zh-CN" sz="2400" dirty="0" smtClean="0">
                <a:latin typeface="微软雅黑" panose="020B0503020204020204" pitchFamily="34" charset="-122"/>
                <a:ea typeface="微软雅黑" panose="020B0503020204020204" pitchFamily="34" charset="-122"/>
              </a:rPr>
              <a:t>人员</a:t>
            </a:r>
            <a:r>
              <a:rPr lang="zh-CN" altLang="en-US" sz="2400" dirty="0" smtClean="0">
                <a:latin typeface="微软雅黑" panose="020B0503020204020204" pitchFamily="34" charset="-122"/>
                <a:ea typeface="微软雅黑" panose="020B0503020204020204" pitchFamily="34" charset="-122"/>
              </a:rPr>
              <a:t>在使用本地下载工具对</a:t>
            </a:r>
            <a:r>
              <a:rPr lang="en-US" altLang="zh-CN" sz="2400" dirty="0" smtClean="0">
                <a:latin typeface="微软雅黑" panose="020B0503020204020204" pitchFamily="34" charset="-122"/>
                <a:ea typeface="微软雅黑" panose="020B0503020204020204" pitchFamily="34" charset="-122"/>
              </a:rPr>
              <a:t>POS</a:t>
            </a:r>
            <a:r>
              <a:rPr lang="zh-CN" altLang="en-US" sz="2400" dirty="0" smtClean="0">
                <a:latin typeface="微软雅黑" panose="020B0503020204020204" pitchFamily="34" charset="-122"/>
                <a:ea typeface="微软雅黑" panose="020B0503020204020204" pitchFamily="34" charset="-122"/>
              </a:rPr>
              <a:t>终端安装好应用后，需使用此功能将</a:t>
            </a:r>
            <a:r>
              <a:rPr lang="en-US" altLang="zh-CN" sz="2400" dirty="0" smtClean="0">
                <a:latin typeface="微软雅黑" panose="020B0503020204020204" pitchFamily="34" charset="-122"/>
                <a:ea typeface="微软雅黑" panose="020B0503020204020204" pitchFamily="34" charset="-122"/>
              </a:rPr>
              <a:t>POS</a:t>
            </a:r>
            <a:r>
              <a:rPr lang="zh-CN" altLang="en-US" sz="2400" dirty="0" smtClean="0">
                <a:latin typeface="微软雅黑" panose="020B0503020204020204" pitchFamily="34" charset="-122"/>
                <a:ea typeface="微软雅黑" panose="020B0503020204020204" pitchFamily="34" charset="-122"/>
              </a:rPr>
              <a:t>终端与</a:t>
            </a:r>
            <a:r>
              <a:rPr lang="en-US" altLang="zh-CN" sz="2400" dirty="0" smtClean="0">
                <a:latin typeface="微软雅黑" panose="020B0503020204020204" pitchFamily="34" charset="-122"/>
                <a:ea typeface="微软雅黑" panose="020B0503020204020204" pitchFamily="34" charset="-122"/>
              </a:rPr>
              <a:t>TMS</a:t>
            </a:r>
            <a:r>
              <a:rPr lang="zh-CN" altLang="en-US" sz="2400" dirty="0" smtClean="0">
                <a:latin typeface="微软雅黑" panose="020B0503020204020204" pitchFamily="34" charset="-122"/>
                <a:ea typeface="微软雅黑" panose="020B0503020204020204" pitchFamily="34" charset="-122"/>
              </a:rPr>
              <a:t>系统注册。</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637726" y="2373384"/>
            <a:ext cx="9015685" cy="4140432"/>
          </a:xfrm>
          <a:prstGeom prst="rect">
            <a:avLst/>
          </a:prstGeom>
        </p:spPr>
      </p:pic>
      <p:sp>
        <p:nvSpPr>
          <p:cNvPr id="8" name="文本框 7"/>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终端注册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7562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24</a:t>
            </a:fld>
            <a:endParaRPr lang="zh-CN" altLang="en-US"/>
          </a:p>
        </p:txBody>
      </p:sp>
      <p:sp>
        <p:nvSpPr>
          <p:cNvPr id="7" name="文本框 6"/>
          <p:cNvSpPr txBox="1"/>
          <p:nvPr/>
        </p:nvSpPr>
        <p:spPr>
          <a:xfrm>
            <a:off x="2465797" y="1128744"/>
            <a:ext cx="7218598" cy="1200329"/>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POS</a:t>
            </a:r>
            <a:r>
              <a:rPr lang="zh-CN" altLang="zh-CN" sz="2400" dirty="0">
                <a:latin typeface="微软雅黑" panose="020B0503020204020204" pitchFamily="34" charset="-122"/>
                <a:ea typeface="微软雅黑" panose="020B0503020204020204" pitchFamily="34" charset="-122"/>
              </a:rPr>
              <a:t>维护人员在商户现场更换故障机具称为换机操作。换机操作需要临时手工设置通讯参数</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396464" y="2409758"/>
            <a:ext cx="5025992" cy="3946592"/>
          </a:xfrm>
          <a:prstGeom prst="rect">
            <a:avLst/>
          </a:prstGeom>
        </p:spPr>
      </p:pic>
      <p:sp>
        <p:nvSpPr>
          <p:cNvPr id="8" name="文本框 7"/>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换机</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2078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25</a:t>
            </a:fld>
            <a:endParaRPr lang="zh-CN" altLang="en-US"/>
          </a:p>
        </p:txBody>
      </p:sp>
      <p:sp>
        <p:nvSpPr>
          <p:cNvPr id="7" name="文本框 6"/>
          <p:cNvSpPr txBox="1"/>
          <p:nvPr/>
        </p:nvSpPr>
        <p:spPr>
          <a:xfrm>
            <a:off x="1987046" y="1358386"/>
            <a:ext cx="8472045" cy="1384995"/>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通讯方式可选择，</a:t>
            </a:r>
            <a:r>
              <a:rPr lang="zh-CN" altLang="zh-CN" sz="2800" dirty="0" smtClean="0">
                <a:latin typeface="微软雅黑" panose="020B0503020204020204" pitchFamily="34" charset="-122"/>
                <a:ea typeface="微软雅黑" panose="020B0503020204020204" pitchFamily="34" charset="-122"/>
              </a:rPr>
              <a:t>由于</a:t>
            </a:r>
            <a:r>
              <a:rPr lang="zh-CN" altLang="en-US" sz="2800" dirty="0" smtClean="0">
                <a:latin typeface="微软雅黑" panose="020B0503020204020204" pitchFamily="34" charset="-122"/>
                <a:ea typeface="微软雅黑" panose="020B0503020204020204" pitchFamily="34" charset="-122"/>
              </a:rPr>
              <a:t>目前</a:t>
            </a:r>
            <a:r>
              <a:rPr lang="zh-CN" altLang="zh-CN" sz="2800" dirty="0" smtClean="0">
                <a:latin typeface="微软雅黑" panose="020B0503020204020204" pitchFamily="34" charset="-122"/>
                <a:ea typeface="微软雅黑" panose="020B0503020204020204" pitchFamily="34" charset="-122"/>
              </a:rPr>
              <a:t>暂时</a:t>
            </a:r>
            <a:r>
              <a:rPr lang="zh-CN" altLang="zh-CN" sz="2800" dirty="0">
                <a:latin typeface="微软雅黑" panose="020B0503020204020204" pitchFamily="34" charset="-122"/>
                <a:ea typeface="微软雅黑" panose="020B0503020204020204" pitchFamily="34" charset="-122"/>
              </a:rPr>
              <a:t>只支持</a:t>
            </a:r>
            <a:r>
              <a:rPr lang="en-US" altLang="zh-CN" sz="2800" dirty="0">
                <a:latin typeface="微软雅黑" panose="020B0503020204020204" pitchFamily="34" charset="-122"/>
                <a:ea typeface="微软雅黑" panose="020B0503020204020204" pitchFamily="34" charset="-122"/>
              </a:rPr>
              <a:t>TCP </a:t>
            </a:r>
            <a:r>
              <a:rPr lang="zh-CN" altLang="zh-CN" sz="2800" dirty="0">
                <a:latin typeface="微软雅黑" panose="020B0503020204020204" pitchFamily="34" charset="-122"/>
                <a:ea typeface="微软雅黑" panose="020B0503020204020204" pitchFamily="34" charset="-122"/>
              </a:rPr>
              <a:t>及异步拨号，所以仅介绍</a:t>
            </a:r>
            <a:r>
              <a:rPr lang="en-US" altLang="zh-CN" sz="2800" dirty="0">
                <a:latin typeface="微软雅黑" panose="020B0503020204020204" pitchFamily="34" charset="-122"/>
                <a:ea typeface="微软雅黑" panose="020B0503020204020204" pitchFamily="34" charset="-122"/>
              </a:rPr>
              <a:t>TCP</a:t>
            </a:r>
            <a:r>
              <a:rPr lang="zh-CN" altLang="zh-CN" sz="2800" dirty="0">
                <a:latin typeface="微软雅黑" panose="020B0503020204020204" pitchFamily="34" charset="-122"/>
                <a:ea typeface="微软雅黑" panose="020B0503020204020204" pitchFamily="34" charset="-122"/>
              </a:rPr>
              <a:t>及异步拨号，其他通讯类型，如果支持，设置方法也类似</a:t>
            </a:r>
            <a:endParaRPr lang="zh-CN" altLang="en-US"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201273" y="2743381"/>
            <a:ext cx="3624092" cy="2177940"/>
          </a:xfrm>
          <a:prstGeom prst="rect">
            <a:avLst/>
          </a:prstGeom>
        </p:spPr>
      </p:pic>
      <p:sp>
        <p:nvSpPr>
          <p:cNvPr id="8" name="文本框 7"/>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通讯设置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1286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26</a:t>
            </a:fld>
            <a:endParaRPr lang="zh-CN" altLang="en-US"/>
          </a:p>
        </p:txBody>
      </p:sp>
      <p:sp>
        <p:nvSpPr>
          <p:cNvPr id="3" name="文本框 2"/>
          <p:cNvSpPr txBox="1"/>
          <p:nvPr/>
        </p:nvSpPr>
        <p:spPr>
          <a:xfrm>
            <a:off x="3595955" y="1174209"/>
            <a:ext cx="3775393"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选择拨号时按下图操作</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52113" y="1697429"/>
            <a:ext cx="10401687" cy="4751388"/>
          </a:xfrm>
          <a:prstGeom prst="rect">
            <a:avLst/>
          </a:prstGeom>
        </p:spPr>
      </p:pic>
      <p:sp>
        <p:nvSpPr>
          <p:cNvPr id="7" name="文本框 6"/>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通讯设置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1976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27</a:t>
            </a:fld>
            <a:endParaRPr lang="zh-CN" altLang="en-US"/>
          </a:p>
        </p:txBody>
      </p:sp>
      <p:sp>
        <p:nvSpPr>
          <p:cNvPr id="3" name="文本框 2"/>
          <p:cNvSpPr txBox="1"/>
          <p:nvPr/>
        </p:nvSpPr>
        <p:spPr>
          <a:xfrm>
            <a:off x="3803414" y="1196244"/>
            <a:ext cx="4134465"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选择以太网时按下图操作</a:t>
            </a:r>
            <a:endParaRPr lang="zh-CN" altLang="en-US"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505503" y="1719464"/>
            <a:ext cx="7133047" cy="4755365"/>
          </a:xfrm>
          <a:prstGeom prst="rect">
            <a:avLst/>
          </a:prstGeom>
        </p:spPr>
      </p:pic>
      <p:sp>
        <p:nvSpPr>
          <p:cNvPr id="7" name="文本框 6"/>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主控设置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通讯设置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408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28</a:t>
            </a:fld>
            <a:endParaRPr lang="zh-CN" altLang="en-US"/>
          </a:p>
        </p:txBody>
      </p:sp>
      <p:sp>
        <p:nvSpPr>
          <p:cNvPr id="5" name="文本框 4"/>
          <p:cNvSpPr txBox="1"/>
          <p:nvPr/>
        </p:nvSpPr>
        <p:spPr>
          <a:xfrm>
            <a:off x="2434974" y="174660"/>
            <a:ext cx="1839075"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培训大纲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 name="Group 3"/>
          <p:cNvGrpSpPr>
            <a:grpSpLocks/>
          </p:cNvGrpSpPr>
          <p:nvPr/>
        </p:nvGrpSpPr>
        <p:grpSpPr bwMode="auto">
          <a:xfrm>
            <a:off x="3354510" y="1993952"/>
            <a:ext cx="5121669" cy="1036923"/>
            <a:chOff x="1296" y="1824"/>
            <a:chExt cx="2976" cy="432"/>
          </a:xfrm>
        </p:grpSpPr>
        <p:sp>
          <p:nvSpPr>
            <p:cNvPr id="7" name="AutoShape 4"/>
            <p:cNvSpPr>
              <a:spLocks noChangeArrowheads="1"/>
            </p:cNvSpPr>
            <p:nvPr/>
          </p:nvSpPr>
          <p:spPr bwMode="gray">
            <a:xfrm>
              <a:off x="1536" y="1899"/>
              <a:ext cx="2736" cy="288"/>
            </a:xfrm>
            <a:prstGeom prst="roundRect">
              <a:avLst>
                <a:gd name="adj" fmla="val 16667"/>
              </a:avLst>
            </a:prstGeom>
            <a:gradFill rotWithShape="1">
              <a:gsLst>
                <a:gs pos="0">
                  <a:srgbClr val="E0BB20"/>
                </a:gs>
                <a:gs pos="50000">
                  <a:srgbClr val="E0BB20">
                    <a:gamma/>
                    <a:tint val="21176"/>
                    <a:invGamma/>
                  </a:srgbClr>
                </a:gs>
                <a:gs pos="100000">
                  <a:srgbClr val="E0BB20"/>
                </a:gs>
              </a:gsLst>
              <a:lin ang="5400000" scaled="1"/>
            </a:grad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AutoShape 5"/>
            <p:cNvSpPr>
              <a:spLocks noChangeArrowheads="1"/>
            </p:cNvSpPr>
            <p:nvPr/>
          </p:nvSpPr>
          <p:spPr bwMode="gray">
            <a:xfrm>
              <a:off x="1296" y="1824"/>
              <a:ext cx="432" cy="432"/>
            </a:xfrm>
            <a:prstGeom prst="diamond">
              <a:avLst/>
            </a:prstGeom>
            <a:solidFill>
              <a:srgbClr val="E0BB20"/>
            </a:solid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Text Box 6"/>
            <p:cNvSpPr txBox="1">
              <a:spLocks noChangeArrowheads="1"/>
            </p:cNvSpPr>
            <p:nvPr/>
          </p:nvSpPr>
          <p:spPr bwMode="gray">
            <a:xfrm>
              <a:off x="1713" y="1947"/>
              <a:ext cx="21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主控安装</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Text Box 7"/>
            <p:cNvSpPr txBox="1">
              <a:spLocks noChangeArrowheads="1"/>
            </p:cNvSpPr>
            <p:nvPr/>
          </p:nvSpPr>
          <p:spPr bwMode="gray">
            <a:xfrm>
              <a:off x="1395" y="1917"/>
              <a:ext cx="230" cy="251"/>
            </a:xfrm>
            <a:prstGeom prst="rect">
              <a:avLst/>
            </a:prstGeom>
            <a:noFill/>
            <a:ln>
              <a:noFill/>
            </a:ln>
            <a:effectLst/>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1</a:t>
              </a:r>
            </a:p>
          </p:txBody>
        </p:sp>
      </p:grpSp>
      <p:grpSp>
        <p:nvGrpSpPr>
          <p:cNvPr id="11" name="Group 3"/>
          <p:cNvGrpSpPr>
            <a:grpSpLocks/>
          </p:cNvGrpSpPr>
          <p:nvPr/>
        </p:nvGrpSpPr>
        <p:grpSpPr bwMode="auto">
          <a:xfrm>
            <a:off x="3354510" y="3210896"/>
            <a:ext cx="5121669" cy="1036923"/>
            <a:chOff x="1296" y="1824"/>
            <a:chExt cx="2976" cy="432"/>
          </a:xfrm>
          <a:solidFill>
            <a:schemeClr val="accent6"/>
          </a:solidFill>
        </p:grpSpPr>
        <p:sp>
          <p:nvSpPr>
            <p:cNvPr id="12" name="AutoShape 4"/>
            <p:cNvSpPr>
              <a:spLocks noChangeArrowheads="1"/>
            </p:cNvSpPr>
            <p:nvPr/>
          </p:nvSpPr>
          <p:spPr bwMode="gray">
            <a:xfrm>
              <a:off x="1536" y="1899"/>
              <a:ext cx="2736" cy="288"/>
            </a:xfrm>
            <a:prstGeom prst="roundRect">
              <a:avLst>
                <a:gd name="adj" fmla="val 16667"/>
              </a:avLst>
            </a:prstGeom>
            <a:grp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AutoShape 5"/>
            <p:cNvSpPr>
              <a:spLocks noChangeArrowheads="1"/>
            </p:cNvSpPr>
            <p:nvPr/>
          </p:nvSpPr>
          <p:spPr bwMode="gray">
            <a:xfrm>
              <a:off x="1296" y="1824"/>
              <a:ext cx="432" cy="432"/>
            </a:xfrm>
            <a:prstGeom prst="diamond">
              <a:avLst/>
            </a:prstGeom>
            <a:grp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Text Box 6"/>
            <p:cNvSpPr txBox="1">
              <a:spLocks noChangeArrowheads="1"/>
            </p:cNvSpPr>
            <p:nvPr/>
          </p:nvSpPr>
          <p:spPr bwMode="gray">
            <a:xfrm>
              <a:off x="1713" y="1947"/>
              <a:ext cx="2160" cy="19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主控设置</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Text Box 7"/>
            <p:cNvSpPr txBox="1">
              <a:spLocks noChangeArrowheads="1"/>
            </p:cNvSpPr>
            <p:nvPr/>
          </p:nvSpPr>
          <p:spPr bwMode="gray">
            <a:xfrm>
              <a:off x="1395" y="1917"/>
              <a:ext cx="230" cy="25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2</a:t>
              </a:r>
            </a:p>
          </p:txBody>
        </p:sp>
      </p:grpSp>
      <p:grpSp>
        <p:nvGrpSpPr>
          <p:cNvPr id="16" name="Group 3"/>
          <p:cNvGrpSpPr>
            <a:grpSpLocks/>
          </p:cNvGrpSpPr>
          <p:nvPr/>
        </p:nvGrpSpPr>
        <p:grpSpPr bwMode="auto">
          <a:xfrm>
            <a:off x="3354510" y="4442241"/>
            <a:ext cx="5121669" cy="1036923"/>
            <a:chOff x="1296" y="1824"/>
            <a:chExt cx="2976" cy="432"/>
          </a:xfrm>
          <a:solidFill>
            <a:srgbClr val="00B0F0"/>
          </a:solidFill>
        </p:grpSpPr>
        <p:sp>
          <p:nvSpPr>
            <p:cNvPr id="17" name="AutoShape 4"/>
            <p:cNvSpPr>
              <a:spLocks noChangeArrowheads="1"/>
            </p:cNvSpPr>
            <p:nvPr/>
          </p:nvSpPr>
          <p:spPr bwMode="gray">
            <a:xfrm>
              <a:off x="1536" y="1899"/>
              <a:ext cx="2736" cy="288"/>
            </a:xfrm>
            <a:prstGeom prst="roundRect">
              <a:avLst>
                <a:gd name="adj" fmla="val 16667"/>
              </a:avLst>
            </a:prstGeom>
            <a:grpFill/>
            <a:ln w="12700" algn="ctr">
              <a:solidFill>
                <a:srgbClr val="FFFFFF"/>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AutoShape 5"/>
            <p:cNvSpPr>
              <a:spLocks noChangeArrowheads="1"/>
            </p:cNvSpPr>
            <p:nvPr/>
          </p:nvSpPr>
          <p:spPr bwMode="gray">
            <a:xfrm>
              <a:off x="1296" y="1824"/>
              <a:ext cx="432" cy="432"/>
            </a:xfrm>
            <a:prstGeom prst="diamond">
              <a:avLst/>
            </a:prstGeom>
            <a:grpFill/>
            <a:ln w="25400" algn="ctr">
              <a:solidFill>
                <a:srgbClr val="FFFFFF"/>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6"/>
            <p:cNvSpPr txBox="1">
              <a:spLocks noChangeArrowheads="1"/>
            </p:cNvSpPr>
            <p:nvPr/>
          </p:nvSpPr>
          <p:spPr bwMode="gray">
            <a:xfrm>
              <a:off x="1713" y="1947"/>
              <a:ext cx="2160" cy="19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b="1" kern="0" dirty="0">
                  <a:solidFill>
                    <a:srgbClr val="000000"/>
                  </a:solidFill>
                  <a:latin typeface="微软雅黑" panose="020B0503020204020204" pitchFamily="34" charset="-122"/>
                  <a:ea typeface="微软雅黑" panose="020B0503020204020204" pitchFamily="34" charset="-122"/>
                </a:rPr>
                <a:t>交易类型</a:t>
              </a: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Text Box 7"/>
            <p:cNvSpPr txBox="1">
              <a:spLocks noChangeArrowheads="1"/>
            </p:cNvSpPr>
            <p:nvPr/>
          </p:nvSpPr>
          <p:spPr bwMode="gray">
            <a:xfrm>
              <a:off x="1395" y="1917"/>
              <a:ext cx="230" cy="25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FFFFFF"/>
                  </a:solidFill>
                  <a:effectLst/>
                  <a:uLnTx/>
                  <a:uFillTx/>
                  <a:ea typeface="宋体" pitchFamily="2" charset="-122"/>
                </a:rPr>
                <a:t>3</a:t>
              </a:r>
            </a:p>
          </p:txBody>
        </p:sp>
      </p:gr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5622" y="4882176"/>
            <a:ext cx="785179" cy="385762"/>
          </a:xfrm>
          <a:prstGeom prst="rect">
            <a:avLst/>
          </a:prstGeom>
        </p:spPr>
      </p:pic>
    </p:spTree>
    <p:extLst>
      <p:ext uri="{BB962C8B-B14F-4D97-AF65-F5344CB8AC3E}">
        <p14:creationId xmlns:p14="http://schemas.microsoft.com/office/powerpoint/2010/main" val="2055339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29</a:t>
            </a:fld>
            <a:endParaRPr lang="zh-CN" altLang="en-US"/>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交易目录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404117" y="2565365"/>
            <a:ext cx="2554840" cy="728074"/>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签到交易</a:t>
            </a:r>
            <a:endParaRPr lang="zh-CN" altLang="en-US" sz="2800" b="1" dirty="0">
              <a:latin typeface="微软雅黑" panose="020B0503020204020204" pitchFamily="34" charset="-122"/>
              <a:ea typeface="微软雅黑" panose="020B0503020204020204" pitchFamily="34" charset="-122"/>
            </a:endParaRPr>
          </a:p>
        </p:txBody>
      </p:sp>
      <p:sp>
        <p:nvSpPr>
          <p:cNvPr id="12" name="圆角矩形 11"/>
          <p:cNvSpPr/>
          <p:nvPr/>
        </p:nvSpPr>
        <p:spPr>
          <a:xfrm>
            <a:off x="404117" y="3571553"/>
            <a:ext cx="2554840" cy="728074"/>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签退交易</a:t>
            </a:r>
            <a:endParaRPr lang="zh-CN" altLang="en-US" sz="2800" b="1" dirty="0">
              <a:latin typeface="微软雅黑" panose="020B0503020204020204" pitchFamily="34" charset="-122"/>
              <a:ea typeface="微软雅黑" panose="020B0503020204020204" pitchFamily="34" charset="-122"/>
            </a:endParaRPr>
          </a:p>
        </p:txBody>
      </p:sp>
      <p:sp>
        <p:nvSpPr>
          <p:cNvPr id="15" name="圆角矩形 14"/>
          <p:cNvSpPr/>
          <p:nvPr/>
        </p:nvSpPr>
        <p:spPr>
          <a:xfrm>
            <a:off x="707204" y="1672862"/>
            <a:ext cx="1948665" cy="595846"/>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微软雅黑" panose="020B0503020204020204" pitchFamily="34" charset="-122"/>
                <a:ea typeface="微软雅黑" panose="020B0503020204020204" pitchFamily="34" charset="-122"/>
              </a:rPr>
              <a:t>管理类</a:t>
            </a:r>
            <a:endParaRPr lang="zh-CN" altLang="en-US" sz="3600" b="1" dirty="0">
              <a:latin typeface="微软雅黑" panose="020B0503020204020204" pitchFamily="34" charset="-122"/>
              <a:ea typeface="微软雅黑" panose="020B0503020204020204" pitchFamily="34" charset="-122"/>
            </a:endParaRPr>
          </a:p>
        </p:txBody>
      </p:sp>
      <p:sp>
        <p:nvSpPr>
          <p:cNvPr id="16" name="圆角矩形 15"/>
          <p:cNvSpPr/>
          <p:nvPr/>
        </p:nvSpPr>
        <p:spPr>
          <a:xfrm>
            <a:off x="3581400" y="1684276"/>
            <a:ext cx="2073667" cy="584432"/>
          </a:xfrm>
          <a:prstGeom prst="roundRect">
            <a:avLst/>
          </a:prstGeo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600" b="1" dirty="0" smtClean="0">
                <a:latin typeface="微软雅黑" panose="020B0503020204020204" pitchFamily="34" charset="-122"/>
                <a:ea typeface="微软雅黑" panose="020B0503020204020204" pitchFamily="34" charset="-122"/>
              </a:rPr>
              <a:t>消费类</a:t>
            </a:r>
            <a:endParaRPr lang="zh-CN" altLang="en-US" sz="36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6326742" y="1688442"/>
            <a:ext cx="2374185" cy="585520"/>
          </a:xfrm>
          <a:prstGeom prst="roundRect">
            <a:avLst/>
          </a:prstGeom>
          <a:scene3d>
            <a:camera prst="orthographicFront"/>
            <a:lightRig rig="threePt" dir="t"/>
          </a:scene3d>
          <a:sp3d>
            <a:bevelT/>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3600" b="1" dirty="0">
                <a:latin typeface="微软雅黑" panose="020B0503020204020204" pitchFamily="34" charset="-122"/>
                <a:ea typeface="微软雅黑" panose="020B0503020204020204" pitchFamily="34" charset="-122"/>
              </a:rPr>
              <a:t>预授权类</a:t>
            </a:r>
          </a:p>
        </p:txBody>
      </p:sp>
      <p:sp>
        <p:nvSpPr>
          <p:cNvPr id="18" name="圆角矩形 17"/>
          <p:cNvSpPr/>
          <p:nvPr/>
        </p:nvSpPr>
        <p:spPr>
          <a:xfrm>
            <a:off x="9329366" y="1688442"/>
            <a:ext cx="2201236" cy="592957"/>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微软雅黑" panose="020B0503020204020204" pitchFamily="34" charset="-122"/>
                <a:ea typeface="微软雅黑" panose="020B0503020204020204" pitchFamily="34" charset="-122"/>
              </a:rPr>
              <a:t>其他类</a:t>
            </a:r>
            <a:endParaRPr lang="zh-CN" altLang="en-US" sz="3600" b="1" dirty="0">
              <a:latin typeface="微软雅黑" panose="020B0503020204020204" pitchFamily="34" charset="-122"/>
              <a:ea typeface="微软雅黑" panose="020B0503020204020204" pitchFamily="34" charset="-122"/>
            </a:endParaRPr>
          </a:p>
        </p:txBody>
      </p:sp>
      <p:sp>
        <p:nvSpPr>
          <p:cNvPr id="19" name="圆角矩形 18"/>
          <p:cNvSpPr/>
          <p:nvPr/>
        </p:nvSpPr>
        <p:spPr>
          <a:xfrm>
            <a:off x="3340814" y="2582898"/>
            <a:ext cx="2554840" cy="728074"/>
          </a:xfrm>
          <a:prstGeom prst="roundRect">
            <a:avLst/>
          </a:prstGeo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消费</a:t>
            </a:r>
            <a:r>
              <a:rPr lang="zh-CN" altLang="en-US" sz="2800" b="1" dirty="0" smtClean="0">
                <a:latin typeface="微软雅黑" panose="020B0503020204020204" pitchFamily="34" charset="-122"/>
                <a:ea typeface="微软雅黑" panose="020B0503020204020204" pitchFamily="34" charset="-122"/>
              </a:rPr>
              <a:t>交易</a:t>
            </a:r>
            <a:endParaRPr lang="zh-CN" altLang="en-US" sz="2800" b="1" dirty="0">
              <a:latin typeface="微软雅黑" panose="020B0503020204020204" pitchFamily="34" charset="-122"/>
              <a:ea typeface="微软雅黑" panose="020B0503020204020204" pitchFamily="34" charset="-122"/>
            </a:endParaRPr>
          </a:p>
        </p:txBody>
      </p:sp>
      <p:sp>
        <p:nvSpPr>
          <p:cNvPr id="20" name="圆角矩形 19"/>
          <p:cNvSpPr/>
          <p:nvPr/>
        </p:nvSpPr>
        <p:spPr>
          <a:xfrm>
            <a:off x="3320266" y="3577405"/>
            <a:ext cx="2554840" cy="728074"/>
          </a:xfrm>
          <a:prstGeom prst="roundRect">
            <a:avLst/>
          </a:prstGeo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消费撤销</a:t>
            </a:r>
          </a:p>
        </p:txBody>
      </p:sp>
      <p:sp>
        <p:nvSpPr>
          <p:cNvPr id="21" name="圆角矩形 20"/>
          <p:cNvSpPr/>
          <p:nvPr/>
        </p:nvSpPr>
        <p:spPr>
          <a:xfrm>
            <a:off x="3340814" y="4589445"/>
            <a:ext cx="2554840" cy="728074"/>
          </a:xfrm>
          <a:prstGeom prst="roundRect">
            <a:avLst/>
          </a:prstGeo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小费交易</a:t>
            </a:r>
            <a:endParaRPr lang="zh-CN" altLang="en-US" sz="2800" b="1" dirty="0">
              <a:latin typeface="微软雅黑" panose="020B0503020204020204" pitchFamily="34" charset="-122"/>
              <a:ea typeface="微软雅黑" panose="020B0503020204020204" pitchFamily="34" charset="-122"/>
            </a:endParaRPr>
          </a:p>
        </p:txBody>
      </p:sp>
      <p:sp>
        <p:nvSpPr>
          <p:cNvPr id="22" name="圆角矩形 21"/>
          <p:cNvSpPr/>
          <p:nvPr/>
        </p:nvSpPr>
        <p:spPr>
          <a:xfrm>
            <a:off x="3340814" y="5601485"/>
            <a:ext cx="2554840" cy="728074"/>
          </a:xfrm>
          <a:prstGeom prst="roundRect">
            <a:avLst/>
          </a:prstGeo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退货交易</a:t>
            </a:r>
            <a:endParaRPr lang="zh-CN" altLang="en-US" sz="2800" b="1" dirty="0">
              <a:latin typeface="微软雅黑" panose="020B0503020204020204" pitchFamily="34" charset="-122"/>
              <a:ea typeface="微软雅黑" panose="020B0503020204020204" pitchFamily="34" charset="-122"/>
            </a:endParaRPr>
          </a:p>
        </p:txBody>
      </p:sp>
      <p:sp>
        <p:nvSpPr>
          <p:cNvPr id="23" name="圆角矩形 22"/>
          <p:cNvSpPr/>
          <p:nvPr/>
        </p:nvSpPr>
        <p:spPr>
          <a:xfrm>
            <a:off x="6236415" y="2582898"/>
            <a:ext cx="2554840" cy="728074"/>
          </a:xfrm>
          <a:prstGeom prst="roundRect">
            <a:avLst/>
          </a:prstGeom>
          <a:scene3d>
            <a:camera prst="orthographicFront"/>
            <a:lightRig rig="threePt" dir="t"/>
          </a:scene3d>
          <a:sp3d>
            <a:bevelT/>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预授权交易</a:t>
            </a:r>
            <a:endParaRPr lang="zh-CN" altLang="en-US" sz="2800" b="1" dirty="0">
              <a:latin typeface="微软雅黑" panose="020B0503020204020204" pitchFamily="34" charset="-122"/>
              <a:ea typeface="微软雅黑" panose="020B0503020204020204" pitchFamily="34" charset="-122"/>
            </a:endParaRPr>
          </a:p>
        </p:txBody>
      </p:sp>
      <p:sp>
        <p:nvSpPr>
          <p:cNvPr id="24" name="圆角矩形 23"/>
          <p:cNvSpPr/>
          <p:nvPr/>
        </p:nvSpPr>
        <p:spPr>
          <a:xfrm>
            <a:off x="6236415" y="5601485"/>
            <a:ext cx="2554840" cy="728074"/>
          </a:xfrm>
          <a:prstGeom prst="roundRect">
            <a:avLst/>
          </a:prstGeom>
          <a:scene3d>
            <a:camera prst="orthographicFront"/>
            <a:lightRig rig="threePt" dir="t"/>
          </a:scene3d>
          <a:sp3d>
            <a:bevelT/>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预授权完成撤销</a:t>
            </a:r>
            <a:endParaRPr lang="zh-CN" altLang="en-US" sz="2400" b="1" dirty="0">
              <a:latin typeface="微软雅黑" panose="020B0503020204020204" pitchFamily="34" charset="-122"/>
              <a:ea typeface="微软雅黑" panose="020B0503020204020204" pitchFamily="34" charset="-122"/>
            </a:endParaRPr>
          </a:p>
        </p:txBody>
      </p:sp>
      <p:sp>
        <p:nvSpPr>
          <p:cNvPr id="25" name="圆角矩形 24"/>
          <p:cNvSpPr/>
          <p:nvPr/>
        </p:nvSpPr>
        <p:spPr>
          <a:xfrm>
            <a:off x="6236415" y="4589445"/>
            <a:ext cx="2554840" cy="728074"/>
          </a:xfrm>
          <a:prstGeom prst="roundRect">
            <a:avLst/>
          </a:prstGeom>
          <a:scene3d>
            <a:camera prst="orthographicFront"/>
            <a:lightRig rig="threePt" dir="t"/>
          </a:scene3d>
          <a:sp3d>
            <a:bevelT/>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预</a:t>
            </a:r>
            <a:r>
              <a:rPr lang="zh-CN" altLang="en-US" sz="2800" b="1" dirty="0" smtClean="0">
                <a:latin typeface="微软雅黑" panose="020B0503020204020204" pitchFamily="34" charset="-122"/>
                <a:ea typeface="微软雅黑" panose="020B0503020204020204" pitchFamily="34" charset="-122"/>
              </a:rPr>
              <a:t>授权完成</a:t>
            </a:r>
            <a:endParaRPr lang="zh-CN" altLang="en-US" sz="2800" b="1" dirty="0">
              <a:latin typeface="微软雅黑" panose="020B0503020204020204" pitchFamily="34" charset="-122"/>
              <a:ea typeface="微软雅黑" panose="020B0503020204020204" pitchFamily="34" charset="-122"/>
            </a:endParaRPr>
          </a:p>
        </p:txBody>
      </p:sp>
      <p:sp>
        <p:nvSpPr>
          <p:cNvPr id="26" name="圆角矩形 25"/>
          <p:cNvSpPr/>
          <p:nvPr/>
        </p:nvSpPr>
        <p:spPr>
          <a:xfrm>
            <a:off x="6236415" y="3571553"/>
            <a:ext cx="2554840" cy="728074"/>
          </a:xfrm>
          <a:prstGeom prst="roundRect">
            <a:avLst/>
          </a:prstGeom>
          <a:scene3d>
            <a:camera prst="orthographicFront"/>
            <a:lightRig rig="threePt" dir="t"/>
          </a:scene3d>
          <a:sp3d>
            <a:bevelT/>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预授权撤销</a:t>
            </a:r>
            <a:endParaRPr lang="zh-CN" altLang="en-US" sz="2800" b="1" dirty="0">
              <a:latin typeface="微软雅黑" panose="020B0503020204020204" pitchFamily="34" charset="-122"/>
              <a:ea typeface="微软雅黑" panose="020B0503020204020204" pitchFamily="34" charset="-122"/>
            </a:endParaRPr>
          </a:p>
        </p:txBody>
      </p:sp>
      <p:sp>
        <p:nvSpPr>
          <p:cNvPr id="27" name="圆角矩形 26"/>
          <p:cNvSpPr/>
          <p:nvPr/>
        </p:nvSpPr>
        <p:spPr>
          <a:xfrm>
            <a:off x="9152564" y="4589445"/>
            <a:ext cx="2554840" cy="728074"/>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手机预约消费</a:t>
            </a:r>
            <a:endParaRPr lang="zh-CN" altLang="en-US" sz="2800" b="1" dirty="0">
              <a:latin typeface="微软雅黑" panose="020B0503020204020204" pitchFamily="34" charset="-122"/>
              <a:ea typeface="微软雅黑" panose="020B0503020204020204" pitchFamily="34" charset="-122"/>
            </a:endParaRPr>
          </a:p>
        </p:txBody>
      </p:sp>
      <p:sp>
        <p:nvSpPr>
          <p:cNvPr id="28" name="圆角矩形 27"/>
          <p:cNvSpPr/>
          <p:nvPr/>
        </p:nvSpPr>
        <p:spPr>
          <a:xfrm>
            <a:off x="9152564" y="3577405"/>
            <a:ext cx="2554840" cy="728074"/>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电子现金</a:t>
            </a:r>
            <a:endParaRPr lang="zh-CN" altLang="en-US" sz="2800" b="1" dirty="0">
              <a:latin typeface="微软雅黑" panose="020B0503020204020204" pitchFamily="34" charset="-122"/>
              <a:ea typeface="微软雅黑" panose="020B0503020204020204" pitchFamily="34" charset="-122"/>
            </a:endParaRPr>
          </a:p>
        </p:txBody>
      </p:sp>
      <p:sp>
        <p:nvSpPr>
          <p:cNvPr id="29" name="圆角矩形 28"/>
          <p:cNvSpPr/>
          <p:nvPr/>
        </p:nvSpPr>
        <p:spPr>
          <a:xfrm>
            <a:off x="9152564" y="2565365"/>
            <a:ext cx="2554840" cy="728074"/>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查询交易</a:t>
            </a:r>
            <a:endParaRPr lang="zh-CN" altLang="en-US" sz="2800" b="1" dirty="0">
              <a:latin typeface="微软雅黑" panose="020B0503020204020204" pitchFamily="34" charset="-122"/>
              <a:ea typeface="微软雅黑" panose="020B0503020204020204" pitchFamily="34" charset="-122"/>
            </a:endParaRPr>
          </a:p>
        </p:txBody>
      </p:sp>
      <p:sp>
        <p:nvSpPr>
          <p:cNvPr id="30" name="圆角矩形 29"/>
          <p:cNvSpPr/>
          <p:nvPr/>
        </p:nvSpPr>
        <p:spPr>
          <a:xfrm>
            <a:off x="9152564" y="5601485"/>
            <a:ext cx="2554840" cy="728074"/>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预约消费撤销</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7124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a:t>
            </a:fld>
            <a:endParaRPr lang="zh-CN" altLang="en-US"/>
          </a:p>
        </p:txBody>
      </p:sp>
      <p:sp>
        <p:nvSpPr>
          <p:cNvPr id="6" name="文本框 5"/>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联迪</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70588" y="2007800"/>
            <a:ext cx="8193269"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首先需要安装</a:t>
            </a:r>
            <a:r>
              <a:rPr lang="en-US" altLang="zh-CN" sz="3200" dirty="0" smtClean="0">
                <a:latin typeface="微软雅黑" panose="020B0503020204020204" pitchFamily="34" charset="-122"/>
                <a:ea typeface="微软雅黑" panose="020B0503020204020204" pitchFamily="34" charset="-122"/>
              </a:rPr>
              <a:t>PC</a:t>
            </a:r>
            <a:r>
              <a:rPr lang="zh-CN" altLang="en-US" sz="3200" dirty="0" smtClean="0">
                <a:latin typeface="微软雅黑" panose="020B0503020204020204" pitchFamily="34" charset="-122"/>
                <a:ea typeface="微软雅黑" panose="020B0503020204020204" pitchFamily="34" charset="-122"/>
              </a:rPr>
              <a:t>端下载工具和</a:t>
            </a:r>
            <a:r>
              <a:rPr lang="en-US" altLang="zh-CN" sz="3200" dirty="0" smtClean="0">
                <a:latin typeface="微软雅黑" panose="020B0503020204020204" pitchFamily="34" charset="-122"/>
                <a:ea typeface="微软雅黑" panose="020B0503020204020204" pitchFamily="34" charset="-122"/>
              </a:rPr>
              <a:t>PC</a:t>
            </a:r>
            <a:r>
              <a:rPr lang="zh-CN" altLang="en-US" sz="3200" dirty="0" smtClean="0">
                <a:latin typeface="微软雅黑" panose="020B0503020204020204" pitchFamily="34" charset="-122"/>
                <a:ea typeface="微软雅黑" panose="020B0503020204020204" pitchFamily="34" charset="-122"/>
              </a:rPr>
              <a:t>端</a:t>
            </a:r>
            <a:r>
              <a:rPr lang="en-US" altLang="zh-CN" sz="3200" dirty="0" smtClean="0">
                <a:latin typeface="微软雅黑" panose="020B0503020204020204" pitchFamily="34" charset="-122"/>
                <a:ea typeface="微软雅黑" panose="020B0503020204020204" pitchFamily="34" charset="-122"/>
              </a:rPr>
              <a:t>USB</a:t>
            </a:r>
            <a:r>
              <a:rPr lang="zh-CN" altLang="en-US" sz="3200" dirty="0" smtClean="0">
                <a:latin typeface="微软雅黑" panose="020B0503020204020204" pitchFamily="34" charset="-122"/>
                <a:ea typeface="微软雅黑" panose="020B0503020204020204" pitchFamily="34" charset="-122"/>
              </a:rPr>
              <a:t>驱动</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65485" y="3083775"/>
            <a:ext cx="2202415" cy="2295738"/>
          </a:xfrm>
          <a:prstGeom prst="rect">
            <a:avLst/>
          </a:prstGeom>
        </p:spPr>
      </p:pic>
      <p:pic>
        <p:nvPicPr>
          <p:cNvPr id="3" name="图片 2"/>
          <p:cNvPicPr>
            <a:picLocks noChangeAspect="1"/>
          </p:cNvPicPr>
          <p:nvPr/>
        </p:nvPicPr>
        <p:blipFill>
          <a:blip r:embed="rId3"/>
          <a:stretch>
            <a:fillRect/>
          </a:stretch>
        </p:blipFill>
        <p:spPr>
          <a:xfrm>
            <a:off x="7252805" y="3125058"/>
            <a:ext cx="2343359" cy="2213172"/>
          </a:xfrm>
          <a:prstGeom prst="rect">
            <a:avLst/>
          </a:prstGeom>
        </p:spPr>
      </p:pic>
    </p:spTree>
    <p:extLst>
      <p:ext uri="{BB962C8B-B14F-4D97-AF65-F5344CB8AC3E}">
        <p14:creationId xmlns:p14="http://schemas.microsoft.com/office/powerpoint/2010/main" val="581357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30</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327059" y="3172889"/>
            <a:ext cx="2138738" cy="967596"/>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微软雅黑" panose="020B0503020204020204" pitchFamily="34" charset="-122"/>
                <a:ea typeface="微软雅黑" panose="020B0503020204020204" pitchFamily="34" charset="-122"/>
              </a:rPr>
              <a:t>管理类</a:t>
            </a:r>
            <a:endParaRPr lang="zh-CN" altLang="en-US" sz="3600" b="1" dirty="0">
              <a:latin typeface="微软雅黑" panose="020B0503020204020204" pitchFamily="34" charset="-122"/>
              <a:ea typeface="微软雅黑" panose="020B0503020204020204" pitchFamily="34" charset="-122"/>
            </a:endParaRPr>
          </a:p>
        </p:txBody>
      </p:sp>
      <p:sp>
        <p:nvSpPr>
          <p:cNvPr id="2" name="右箭头 1"/>
          <p:cNvSpPr/>
          <p:nvPr/>
        </p:nvSpPr>
        <p:spPr>
          <a:xfrm>
            <a:off x="2712378" y="3435793"/>
            <a:ext cx="1684962" cy="441788"/>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643921" y="1327226"/>
            <a:ext cx="6709879" cy="2329461"/>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签到交易</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POS</a:t>
            </a:r>
            <a:r>
              <a:rPr lang="zh-CN" altLang="en-US" sz="2000" dirty="0">
                <a:latin typeface="微软雅黑" panose="020B0503020204020204" pitchFamily="34" charset="-122"/>
                <a:ea typeface="微软雅黑" panose="020B0503020204020204" pitchFamily="34" charset="-122"/>
              </a:rPr>
              <a:t>机开机后收银员必须进行的第一项操作，是以联机方式把终端号、商户号上传给银联或收单行主机，主机再以交易响应的方式把相关信息回传给</a:t>
            </a:r>
            <a:r>
              <a:rPr lang="en-US" altLang="zh-CN" sz="2000" dirty="0">
                <a:latin typeface="微软雅黑" panose="020B0503020204020204" pitchFamily="34" charset="-122"/>
                <a:ea typeface="微软雅黑" panose="020B0503020204020204" pitchFamily="34" charset="-122"/>
              </a:rPr>
              <a:t>POS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POS</a:t>
            </a:r>
            <a:r>
              <a:rPr lang="zh-CN" altLang="en-US" sz="2000" dirty="0">
                <a:latin typeface="微软雅黑" panose="020B0503020204020204" pitchFamily="34" charset="-122"/>
                <a:ea typeface="微软雅黑" panose="020B0503020204020204" pitchFamily="34" charset="-122"/>
              </a:rPr>
              <a:t>机完成签到后才能开始交易</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32" name="圆角矩形 31"/>
          <p:cNvSpPr/>
          <p:nvPr/>
        </p:nvSpPr>
        <p:spPr>
          <a:xfrm>
            <a:off x="4643921" y="3877581"/>
            <a:ext cx="6709879" cy="232946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签</a:t>
            </a:r>
            <a:r>
              <a:rPr lang="zh-CN" altLang="en-US" sz="2000" b="1" dirty="0">
                <a:latin typeface="微软雅黑" panose="020B0503020204020204" pitchFamily="34" charset="-122"/>
                <a:ea typeface="微软雅黑" panose="020B0503020204020204" pitchFamily="34" charset="-122"/>
              </a:rPr>
              <a:t>退</a:t>
            </a:r>
            <a:r>
              <a:rPr lang="zh-CN" altLang="en-US" sz="2000" b="1" dirty="0" smtClean="0">
                <a:latin typeface="微软雅黑" panose="020B0503020204020204" pitchFamily="34" charset="-122"/>
                <a:ea typeface="微软雅黑" panose="020B0503020204020204" pitchFamily="34" charset="-122"/>
              </a:rPr>
              <a:t>交易</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是指操作员为结束当前</a:t>
            </a:r>
            <a:r>
              <a:rPr lang="en-US" altLang="zh-CN" sz="2000" dirty="0">
                <a:latin typeface="微软雅黑" panose="020B0503020204020204" pitchFamily="34" charset="-122"/>
                <a:ea typeface="微软雅黑" panose="020B0503020204020204" pitchFamily="34" charset="-122"/>
              </a:rPr>
              <a:t>POS</a:t>
            </a:r>
            <a:r>
              <a:rPr lang="zh-CN" altLang="en-US" sz="2000" dirty="0">
                <a:latin typeface="微软雅黑" panose="020B0503020204020204" pitchFamily="34" charset="-122"/>
                <a:ea typeface="微软雅黑" panose="020B0503020204020204" pitchFamily="34" charset="-122"/>
              </a:rPr>
              <a:t>机工作状态，在日终营业结束、</a:t>
            </a:r>
            <a:r>
              <a:rPr lang="en-US" altLang="zh-CN" sz="2000" dirty="0">
                <a:latin typeface="微软雅黑" panose="020B0503020204020204" pitchFamily="34" charset="-122"/>
                <a:ea typeface="微软雅黑" panose="020B0503020204020204" pitchFamily="34" charset="-122"/>
              </a:rPr>
              <a:t>POS</a:t>
            </a:r>
            <a:r>
              <a:rPr lang="zh-CN" altLang="en-US" sz="2000" dirty="0">
                <a:latin typeface="微软雅黑" panose="020B0503020204020204" pitchFamily="34" charset="-122"/>
                <a:ea typeface="微软雅黑" panose="020B0503020204020204" pitchFamily="34" charset="-122"/>
              </a:rPr>
              <a:t>交易结算完成后需执行的操作。签退后须重新执行签到，方可进行新的交易处理，有些</a:t>
            </a:r>
            <a:r>
              <a:rPr lang="en-US" altLang="zh-CN" sz="2000" dirty="0">
                <a:latin typeface="微软雅黑" panose="020B0503020204020204" pitchFamily="34" charset="-122"/>
                <a:ea typeface="微软雅黑" panose="020B0503020204020204" pitchFamily="34" charset="-122"/>
              </a:rPr>
              <a:t>POS</a:t>
            </a:r>
            <a:r>
              <a:rPr lang="zh-CN" altLang="en-US" sz="2000" dirty="0">
                <a:latin typeface="微软雅黑" panose="020B0503020204020204" pitchFamily="34" charset="-122"/>
                <a:ea typeface="微软雅黑" panose="020B0503020204020204" pitchFamily="34" charset="-122"/>
              </a:rPr>
              <a:t>软件设置为在执行结算交易后，自动签退。</a:t>
            </a:r>
          </a:p>
        </p:txBody>
      </p:sp>
    </p:spTree>
    <p:extLst>
      <p:ext uri="{BB962C8B-B14F-4D97-AF65-F5344CB8AC3E}">
        <p14:creationId xmlns:p14="http://schemas.microsoft.com/office/powerpoint/2010/main" val="113887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31</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018979" y="2694557"/>
            <a:ext cx="2893635" cy="1836345"/>
          </a:xfrm>
          <a:prstGeom prst="rect">
            <a:avLst/>
          </a:prstGeom>
        </p:spPr>
      </p:pic>
      <p:pic>
        <p:nvPicPr>
          <p:cNvPr id="8" name="图片 7"/>
          <p:cNvPicPr>
            <a:picLocks noChangeAspect="1"/>
          </p:cNvPicPr>
          <p:nvPr/>
        </p:nvPicPr>
        <p:blipFill>
          <a:blip r:embed="rId3"/>
          <a:stretch>
            <a:fillRect/>
          </a:stretch>
        </p:blipFill>
        <p:spPr>
          <a:xfrm>
            <a:off x="4890001" y="2731400"/>
            <a:ext cx="2881271" cy="1762660"/>
          </a:xfrm>
          <a:prstGeom prst="rect">
            <a:avLst/>
          </a:prstGeom>
        </p:spPr>
      </p:pic>
      <p:pic>
        <p:nvPicPr>
          <p:cNvPr id="10" name="图片 9"/>
          <p:cNvPicPr>
            <a:picLocks noChangeAspect="1"/>
          </p:cNvPicPr>
          <p:nvPr/>
        </p:nvPicPr>
        <p:blipFill>
          <a:blip r:embed="rId4"/>
          <a:stretch>
            <a:fillRect/>
          </a:stretch>
        </p:blipFill>
        <p:spPr>
          <a:xfrm>
            <a:off x="8748660" y="2731400"/>
            <a:ext cx="2877604" cy="1804212"/>
          </a:xfrm>
          <a:prstGeom prst="rect">
            <a:avLst/>
          </a:prstGeom>
        </p:spPr>
      </p:pic>
      <p:sp>
        <p:nvSpPr>
          <p:cNvPr id="12" name="右箭头 11"/>
          <p:cNvSpPr/>
          <p:nvPr/>
        </p:nvSpPr>
        <p:spPr>
          <a:xfrm>
            <a:off x="4089114" y="3339101"/>
            <a:ext cx="678095" cy="554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932505" y="3339101"/>
            <a:ext cx="678095" cy="554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14025" y="1623317"/>
            <a:ext cx="3057247"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图示：签到交易</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0703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32</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消费类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327059" y="3172889"/>
            <a:ext cx="2138738" cy="967596"/>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微软雅黑" panose="020B0503020204020204" pitchFamily="34" charset="-122"/>
                <a:ea typeface="微软雅黑" panose="020B0503020204020204" pitchFamily="34" charset="-122"/>
              </a:rPr>
              <a:t>消费</a:t>
            </a:r>
            <a:r>
              <a:rPr lang="zh-CN" altLang="en-US" sz="3600" b="1" dirty="0" smtClean="0">
                <a:latin typeface="微软雅黑" panose="020B0503020204020204" pitchFamily="34" charset="-122"/>
                <a:ea typeface="微软雅黑" panose="020B0503020204020204" pitchFamily="34" charset="-122"/>
              </a:rPr>
              <a:t>类</a:t>
            </a:r>
            <a:endParaRPr lang="zh-CN" altLang="en-US" sz="3600" b="1" dirty="0">
              <a:latin typeface="微软雅黑" panose="020B0503020204020204" pitchFamily="34" charset="-122"/>
              <a:ea typeface="微软雅黑" panose="020B0503020204020204" pitchFamily="34" charset="-122"/>
            </a:endParaRPr>
          </a:p>
        </p:txBody>
      </p:sp>
      <p:sp>
        <p:nvSpPr>
          <p:cNvPr id="2" name="右箭头 1"/>
          <p:cNvSpPr/>
          <p:nvPr/>
        </p:nvSpPr>
        <p:spPr>
          <a:xfrm>
            <a:off x="2712378" y="3435793"/>
            <a:ext cx="1684962" cy="441788"/>
          </a:xfrm>
          <a:prstGeom prst="rightArrow">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838091" y="1331503"/>
            <a:ext cx="6820505" cy="922726"/>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消费交易</a:t>
            </a:r>
            <a:r>
              <a:rPr lang="zh-CN" altLang="en-US" dirty="0" smtClean="0">
                <a:latin typeface="微软雅黑" panose="020B0503020204020204" pitchFamily="34" charset="-122"/>
                <a:ea typeface="微软雅黑" panose="020B0503020204020204" pitchFamily="34" charset="-122"/>
              </a:rPr>
              <a:t>：是指持卡人在特约商户购物、餐饮或其它消费时用卡进行支付的交易。</a:t>
            </a:r>
            <a:endParaRPr lang="en-US" altLang="zh-CN" dirty="0">
              <a:latin typeface="微软雅黑" panose="020B0503020204020204" pitchFamily="34" charset="-122"/>
              <a:ea typeface="微软雅黑" panose="020B0503020204020204" pitchFamily="34" charset="-122"/>
            </a:endParaRPr>
          </a:p>
        </p:txBody>
      </p:sp>
      <p:sp>
        <p:nvSpPr>
          <p:cNvPr id="7" name="圆角矩形 6"/>
          <p:cNvSpPr/>
          <p:nvPr/>
        </p:nvSpPr>
        <p:spPr>
          <a:xfrm>
            <a:off x="4832273" y="2363623"/>
            <a:ext cx="6826323" cy="1292081"/>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消费撤销</a:t>
            </a:r>
            <a:r>
              <a:rPr lang="zh-CN" altLang="en-US" dirty="0">
                <a:latin typeface="微软雅黑" panose="020B0503020204020204" pitchFamily="34" charset="-122"/>
                <a:ea typeface="微软雅黑" panose="020B0503020204020204" pitchFamily="34" charset="-122"/>
              </a:rPr>
              <a:t>：是指在当日消费成功后，持卡人或收银员发现消费金额有误或其他情况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如持卡人要求取消原交易等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，在当日</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机结算前，需要取消原消费交易的交易。</a:t>
            </a:r>
            <a:endParaRPr lang="en-US" altLang="zh-CN" dirty="0">
              <a:latin typeface="微软雅黑" panose="020B0503020204020204" pitchFamily="34" charset="-122"/>
              <a:ea typeface="微软雅黑" panose="020B0503020204020204" pitchFamily="34" charset="-122"/>
            </a:endParaRPr>
          </a:p>
        </p:txBody>
      </p:sp>
      <p:sp>
        <p:nvSpPr>
          <p:cNvPr id="8" name="圆角矩形 7"/>
          <p:cNvSpPr/>
          <p:nvPr/>
        </p:nvSpPr>
        <p:spPr>
          <a:xfrm>
            <a:off x="4832273" y="3765098"/>
            <a:ext cx="6826323" cy="1292726"/>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小费交易</a:t>
            </a:r>
            <a:r>
              <a:rPr lang="zh-CN" altLang="en-US" dirty="0">
                <a:latin typeface="微软雅黑" panose="020B0503020204020204" pitchFamily="34" charset="-122"/>
                <a:ea typeface="微软雅黑" panose="020B0503020204020204" pitchFamily="34" charset="-122"/>
              </a:rPr>
              <a:t>：将持卡人签付的小费</a:t>
            </a:r>
            <a:r>
              <a:rPr lang="en-US" altLang="zh-CN" dirty="0">
                <a:latin typeface="微软雅黑" panose="020B0503020204020204" pitchFamily="34" charset="-122"/>
                <a:ea typeface="微软雅黑" panose="020B0503020204020204" pitchFamily="34" charset="-122"/>
              </a:rPr>
              <a:t>(TIPS)</a:t>
            </a:r>
            <a:r>
              <a:rPr lang="zh-CN" altLang="en-US" dirty="0">
                <a:latin typeface="微软雅黑" panose="020B0503020204020204" pitchFamily="34" charset="-122"/>
                <a:ea typeface="微软雅黑" panose="020B0503020204020204" pitchFamily="34" charset="-122"/>
              </a:rPr>
              <a:t>输入终端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以便电脑入帐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商户收银人员可以在结帐之前选择自己方便的时间做此操作。</a:t>
            </a:r>
            <a:r>
              <a:rPr lang="zh-CN" altLang="en-US" dirty="0">
                <a:solidFill>
                  <a:srgbClr val="FF0000"/>
                </a:solidFill>
                <a:latin typeface="微软雅黑" panose="020B0503020204020204" pitchFamily="34" charset="-122"/>
                <a:ea typeface="微软雅黑" panose="020B0503020204020204" pitchFamily="34" charset="-122"/>
              </a:rPr>
              <a:t>（此交易只支持外卡消费）</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832275" y="5167218"/>
            <a:ext cx="6826323" cy="126270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退货交易</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是指持卡人对货物或服务不满，要求退货而发起的交易。退货交易将已扣持卡人帐户余额的消费交易款项全额或部分退还至持卡人帐户。</a:t>
            </a:r>
          </a:p>
        </p:txBody>
      </p:sp>
    </p:spTree>
    <p:extLst>
      <p:ext uri="{BB962C8B-B14F-4D97-AF65-F5344CB8AC3E}">
        <p14:creationId xmlns:p14="http://schemas.microsoft.com/office/powerpoint/2010/main" val="2922682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33</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714025" y="1623317"/>
            <a:ext cx="3057247"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图示：消费交易</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831475" y="2208092"/>
            <a:ext cx="9124950" cy="3933825"/>
          </a:xfrm>
          <a:prstGeom prst="rect">
            <a:avLst/>
          </a:prstGeom>
        </p:spPr>
      </p:pic>
    </p:spTree>
    <p:extLst>
      <p:ext uri="{BB962C8B-B14F-4D97-AF65-F5344CB8AC3E}">
        <p14:creationId xmlns:p14="http://schemas.microsoft.com/office/powerpoint/2010/main" val="3766421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34</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800220" y="1136244"/>
            <a:ext cx="3877985"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图示：消费撤销交易</a:t>
            </a:r>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200863" y="1721019"/>
            <a:ext cx="7076701" cy="3992370"/>
          </a:xfrm>
          <a:prstGeom prst="rect">
            <a:avLst/>
          </a:prstGeom>
        </p:spPr>
      </p:pic>
      <p:pic>
        <p:nvPicPr>
          <p:cNvPr id="6" name="图片 5"/>
          <p:cNvPicPr>
            <a:picLocks noChangeAspect="1"/>
          </p:cNvPicPr>
          <p:nvPr/>
        </p:nvPicPr>
        <p:blipFill>
          <a:blip r:embed="rId3"/>
          <a:stretch>
            <a:fillRect/>
          </a:stretch>
        </p:blipFill>
        <p:spPr>
          <a:xfrm>
            <a:off x="2200863" y="5623208"/>
            <a:ext cx="1934217" cy="1162030"/>
          </a:xfrm>
          <a:prstGeom prst="rect">
            <a:avLst/>
          </a:prstGeom>
        </p:spPr>
      </p:pic>
    </p:spTree>
    <p:extLst>
      <p:ext uri="{BB962C8B-B14F-4D97-AF65-F5344CB8AC3E}">
        <p14:creationId xmlns:p14="http://schemas.microsoft.com/office/powerpoint/2010/main" val="23086059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35</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44156" y="1082969"/>
            <a:ext cx="3057247"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图示：退货交易</a:t>
            </a:r>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465797" y="1624982"/>
            <a:ext cx="7372671" cy="5096493"/>
          </a:xfrm>
          <a:prstGeom prst="rect">
            <a:avLst/>
          </a:prstGeom>
        </p:spPr>
      </p:pic>
    </p:spTree>
    <p:extLst>
      <p:ext uri="{BB962C8B-B14F-4D97-AF65-F5344CB8AC3E}">
        <p14:creationId xmlns:p14="http://schemas.microsoft.com/office/powerpoint/2010/main" val="122398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36</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598412" y="1623317"/>
            <a:ext cx="3057247"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图示：小费交易</a:t>
            </a:r>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0" y="2609357"/>
            <a:ext cx="12063249" cy="2488658"/>
          </a:xfrm>
          <a:prstGeom prst="rect">
            <a:avLst/>
          </a:prstGeom>
        </p:spPr>
      </p:pic>
    </p:spTree>
    <p:extLst>
      <p:ext uri="{BB962C8B-B14F-4D97-AF65-F5344CB8AC3E}">
        <p14:creationId xmlns:p14="http://schemas.microsoft.com/office/powerpoint/2010/main" val="1846238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37</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预授权类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327059" y="3172889"/>
            <a:ext cx="2138738" cy="967596"/>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微软雅黑" panose="020B0503020204020204" pitchFamily="34" charset="-122"/>
                <a:ea typeface="微软雅黑" panose="020B0503020204020204" pitchFamily="34" charset="-122"/>
              </a:rPr>
              <a:t>预授权类</a:t>
            </a:r>
            <a:endParaRPr lang="zh-CN" altLang="en-US" sz="3600" b="1" dirty="0">
              <a:latin typeface="微软雅黑" panose="020B0503020204020204" pitchFamily="34" charset="-122"/>
              <a:ea typeface="微软雅黑" panose="020B0503020204020204" pitchFamily="34" charset="-122"/>
            </a:endParaRPr>
          </a:p>
        </p:txBody>
      </p:sp>
      <p:sp>
        <p:nvSpPr>
          <p:cNvPr id="2" name="右箭头 1"/>
          <p:cNvSpPr/>
          <p:nvPr/>
        </p:nvSpPr>
        <p:spPr>
          <a:xfrm>
            <a:off x="2712378" y="3435793"/>
            <a:ext cx="1684962" cy="441788"/>
          </a:xfrm>
          <a:prstGeom prst="rightArrow">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838091" y="1257209"/>
            <a:ext cx="6820505" cy="1162186"/>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预授权</a:t>
            </a:r>
            <a:r>
              <a:rPr lang="zh-CN" altLang="en-US" dirty="0">
                <a:latin typeface="微软雅黑" panose="020B0503020204020204" pitchFamily="34" charset="-122"/>
                <a:ea typeface="微软雅黑" panose="020B0503020204020204" pitchFamily="34" charset="-122"/>
              </a:rPr>
              <a:t>：是指宾馆、酒店类商户在预先估计了持卡人的消费金额后，通过</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联机取得预授权号码，保证持卡人帐户中有足够支付金额的交易。</a:t>
            </a:r>
            <a:endParaRPr lang="en-US" altLang="zh-CN" dirty="0">
              <a:latin typeface="微软雅黑" panose="020B0503020204020204" pitchFamily="34" charset="-122"/>
              <a:ea typeface="微软雅黑" panose="020B0503020204020204" pitchFamily="34" charset="-122"/>
            </a:endParaRPr>
          </a:p>
        </p:txBody>
      </p:sp>
      <p:sp>
        <p:nvSpPr>
          <p:cNvPr id="7" name="圆角矩形 6"/>
          <p:cNvSpPr/>
          <p:nvPr/>
        </p:nvSpPr>
        <p:spPr>
          <a:xfrm>
            <a:off x="4832272" y="2528789"/>
            <a:ext cx="6826323" cy="870463"/>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预授权撤销</a:t>
            </a:r>
            <a:r>
              <a:rPr lang="zh-CN" altLang="en-US" dirty="0">
                <a:latin typeface="微软雅黑" panose="020B0503020204020204" pitchFamily="34" charset="-122"/>
                <a:ea typeface="微软雅黑" panose="020B0503020204020204" pitchFamily="34" charset="-122"/>
              </a:rPr>
              <a:t>：是指预授权操作失误或者其他原因（如改用其他方式进行支付等）需要撤消原预授权的交易。</a:t>
            </a:r>
            <a:endParaRPr lang="en-US" altLang="zh-CN" dirty="0">
              <a:latin typeface="微软雅黑" panose="020B0503020204020204" pitchFamily="34" charset="-122"/>
              <a:ea typeface="微软雅黑" panose="020B0503020204020204" pitchFamily="34" charset="-122"/>
            </a:endParaRPr>
          </a:p>
        </p:txBody>
      </p:sp>
      <p:sp>
        <p:nvSpPr>
          <p:cNvPr id="8" name="圆角矩形 7"/>
          <p:cNvSpPr/>
          <p:nvPr/>
        </p:nvSpPr>
        <p:spPr>
          <a:xfrm>
            <a:off x="4832273" y="3508646"/>
            <a:ext cx="6826323" cy="1662444"/>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预授权完成</a:t>
            </a:r>
            <a:r>
              <a:rPr lang="zh-CN" altLang="en-US" dirty="0">
                <a:latin typeface="微软雅黑" panose="020B0503020204020204" pitchFamily="34" charset="-122"/>
                <a:ea typeface="微软雅黑" panose="020B0503020204020204" pitchFamily="34" charset="-122"/>
              </a:rPr>
              <a:t>：是指预授权交易批准后，持卡人在特约商户（酒店或其他消费场所等）</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终端上结账支付时使用本交易。预授权完成视同消费成功，按持卡人的实际消费金额扣收其银行卡帐户，同时解冻原预授权金额。</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832275" y="5278870"/>
            <a:ext cx="6826323" cy="1224671"/>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预授权完成撤销</a:t>
            </a:r>
            <a:r>
              <a:rPr lang="zh-CN" altLang="en-US" dirty="0">
                <a:latin typeface="微软雅黑" panose="020B0503020204020204" pitchFamily="34" charset="-122"/>
                <a:ea typeface="微软雅黑" panose="020B0503020204020204" pitchFamily="34" charset="-122"/>
              </a:rPr>
              <a:t>：是指由于操作失误等原因，收银员对当日已完成的预授权完成交易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在当日</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结算前进行撤消，该交易类似于消费撤销。</a:t>
            </a:r>
          </a:p>
        </p:txBody>
      </p:sp>
    </p:spTree>
    <p:extLst>
      <p:ext uri="{BB962C8B-B14F-4D97-AF65-F5344CB8AC3E}">
        <p14:creationId xmlns:p14="http://schemas.microsoft.com/office/powerpoint/2010/main" val="9656519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38</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237405" y="1288019"/>
            <a:ext cx="3467616"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图示：预授权交易</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455827" y="2008024"/>
            <a:ext cx="9239250" cy="2628900"/>
          </a:xfrm>
          <a:prstGeom prst="rect">
            <a:avLst/>
          </a:prstGeom>
        </p:spPr>
      </p:pic>
      <p:pic>
        <p:nvPicPr>
          <p:cNvPr id="6" name="图片 5"/>
          <p:cNvPicPr>
            <a:picLocks noChangeAspect="1"/>
          </p:cNvPicPr>
          <p:nvPr/>
        </p:nvPicPr>
        <p:blipFill>
          <a:blip r:embed="rId3"/>
          <a:stretch>
            <a:fillRect/>
          </a:stretch>
        </p:blipFill>
        <p:spPr>
          <a:xfrm>
            <a:off x="1455827" y="4699063"/>
            <a:ext cx="5838825" cy="1581150"/>
          </a:xfrm>
          <a:prstGeom prst="rect">
            <a:avLst/>
          </a:prstGeom>
        </p:spPr>
      </p:pic>
    </p:spTree>
    <p:extLst>
      <p:ext uri="{BB962C8B-B14F-4D97-AF65-F5344CB8AC3E}">
        <p14:creationId xmlns:p14="http://schemas.microsoft.com/office/powerpoint/2010/main" val="587205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39</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953738" y="1028043"/>
            <a:ext cx="4288353"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图示：预授权撤销交易</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317358" y="1612818"/>
            <a:ext cx="7278705" cy="5108657"/>
          </a:xfrm>
          <a:prstGeom prst="rect">
            <a:avLst/>
          </a:prstGeom>
        </p:spPr>
      </p:pic>
    </p:spTree>
    <p:extLst>
      <p:ext uri="{BB962C8B-B14F-4D97-AF65-F5344CB8AC3E}">
        <p14:creationId xmlns:p14="http://schemas.microsoft.com/office/powerpoint/2010/main" val="3794166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a:t>
            </a:fld>
            <a:endParaRPr lang="zh-CN" altLang="en-US"/>
          </a:p>
        </p:txBody>
      </p:sp>
      <p:sp>
        <p:nvSpPr>
          <p:cNvPr id="7" name="文本框 6"/>
          <p:cNvSpPr txBox="1"/>
          <p:nvPr/>
        </p:nvSpPr>
        <p:spPr>
          <a:xfrm>
            <a:off x="2465797" y="1220817"/>
            <a:ext cx="8169224"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以上两步安装成功后，使用</a:t>
            </a:r>
            <a:r>
              <a:rPr lang="en-US" altLang="zh-CN" sz="2800" dirty="0" smtClean="0">
                <a:latin typeface="微软雅黑" panose="020B0503020204020204" pitchFamily="34" charset="-122"/>
                <a:ea typeface="微软雅黑" panose="020B0503020204020204" pitchFamily="34" charset="-122"/>
              </a:rPr>
              <a:t>USB</a:t>
            </a:r>
            <a:r>
              <a:rPr lang="zh-CN" altLang="en-US" sz="2800" dirty="0" smtClean="0">
                <a:latin typeface="微软雅黑" panose="020B0503020204020204" pitchFamily="34" charset="-122"/>
                <a:ea typeface="微软雅黑" panose="020B0503020204020204" pitchFamily="34" charset="-122"/>
              </a:rPr>
              <a:t>线连接</a:t>
            </a:r>
            <a:r>
              <a:rPr lang="en-US" altLang="zh-CN" sz="2800" dirty="0" smtClean="0">
                <a:latin typeface="微软雅黑" panose="020B0503020204020204" pitchFamily="34" charset="-122"/>
                <a:ea typeface="微软雅黑" panose="020B0503020204020204" pitchFamily="34" charset="-122"/>
              </a:rPr>
              <a:t>POS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PC</a:t>
            </a:r>
            <a:r>
              <a:rPr lang="zh-CN" altLang="en-US" sz="2800" dirty="0" smtClean="0">
                <a:latin typeface="微软雅黑" panose="020B0503020204020204" pitchFamily="34" charset="-122"/>
                <a:ea typeface="微软雅黑" panose="020B0503020204020204" pitchFamily="34" charset="-122"/>
              </a:rPr>
              <a:t>端</a:t>
            </a:r>
            <a:endParaRPr lang="zh-CN" altLang="en-US"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6627" y="2210374"/>
            <a:ext cx="5527967" cy="4145976"/>
          </a:xfrm>
          <a:prstGeom prst="rect">
            <a:avLst/>
          </a:prstGeom>
        </p:spPr>
      </p:pic>
      <p:pic>
        <p:nvPicPr>
          <p:cNvPr id="10" name="图片 9" descr="USB力道.png"/>
          <p:cNvPicPr/>
          <p:nvPr/>
        </p:nvPicPr>
        <p:blipFill>
          <a:blip r:embed="rId3"/>
          <a:stretch>
            <a:fillRect/>
          </a:stretch>
        </p:blipFill>
        <p:spPr>
          <a:xfrm>
            <a:off x="8373121" y="1744037"/>
            <a:ext cx="2715293" cy="4794875"/>
          </a:xfrm>
          <a:prstGeom prst="rect">
            <a:avLst/>
          </a:prstGeom>
        </p:spPr>
      </p:pic>
      <p:sp>
        <p:nvSpPr>
          <p:cNvPr id="8" name="文本框 7"/>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联迪</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3866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40</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881819" y="1160067"/>
            <a:ext cx="4288353"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图示：预授权完成交易</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069797" y="1817580"/>
            <a:ext cx="10380642" cy="4538770"/>
          </a:xfrm>
          <a:prstGeom prst="rect">
            <a:avLst/>
          </a:prstGeom>
        </p:spPr>
      </p:pic>
    </p:spTree>
    <p:extLst>
      <p:ext uri="{BB962C8B-B14F-4D97-AF65-F5344CB8AC3E}">
        <p14:creationId xmlns:p14="http://schemas.microsoft.com/office/powerpoint/2010/main" val="124379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41</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624075" y="1047433"/>
            <a:ext cx="4288353"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图示：预授权完成撤销</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145923" y="1641977"/>
            <a:ext cx="7244658" cy="5069729"/>
          </a:xfrm>
          <a:prstGeom prst="rect">
            <a:avLst/>
          </a:prstGeom>
        </p:spPr>
      </p:pic>
    </p:spTree>
    <p:extLst>
      <p:ext uri="{BB962C8B-B14F-4D97-AF65-F5344CB8AC3E}">
        <p14:creationId xmlns:p14="http://schemas.microsoft.com/office/powerpoint/2010/main" val="107882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42</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其他类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327059" y="3172889"/>
            <a:ext cx="2138738" cy="967596"/>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微软雅黑" panose="020B0503020204020204" pitchFamily="34" charset="-122"/>
                <a:ea typeface="微软雅黑" panose="020B0503020204020204" pitchFamily="34" charset="-122"/>
              </a:rPr>
              <a:t>其他类</a:t>
            </a:r>
            <a:endParaRPr lang="zh-CN" altLang="en-US" sz="3600" b="1" dirty="0">
              <a:latin typeface="微软雅黑" panose="020B0503020204020204" pitchFamily="34" charset="-122"/>
              <a:ea typeface="微软雅黑" panose="020B0503020204020204" pitchFamily="34" charset="-122"/>
            </a:endParaRPr>
          </a:p>
        </p:txBody>
      </p:sp>
      <p:sp>
        <p:nvSpPr>
          <p:cNvPr id="2" name="右箭头 1"/>
          <p:cNvSpPr/>
          <p:nvPr/>
        </p:nvSpPr>
        <p:spPr>
          <a:xfrm>
            <a:off x="2712378" y="3435793"/>
            <a:ext cx="1684962" cy="441788"/>
          </a:xfrm>
          <a:prstGeom prst="rightArrow">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838091" y="1257209"/>
            <a:ext cx="6820505" cy="1053646"/>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查询交易</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是指持卡人</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POS</a:t>
            </a:r>
            <a:r>
              <a:rPr lang="zh-CN" altLang="en-US" dirty="0" smtClean="0">
                <a:latin typeface="微软雅黑" panose="020B0503020204020204" pitchFamily="34" charset="-122"/>
                <a:ea typeface="微软雅黑" panose="020B0503020204020204" pitchFamily="34" charset="-122"/>
              </a:rPr>
              <a:t>终端上查询卡内余额时</a:t>
            </a:r>
            <a:r>
              <a:rPr lang="zh-CN" altLang="en-US" dirty="0">
                <a:latin typeface="微软雅黑" panose="020B0503020204020204" pitchFamily="34" charset="-122"/>
                <a:ea typeface="微软雅黑" panose="020B0503020204020204" pitchFamily="34" charset="-122"/>
              </a:rPr>
              <a:t>用卡进行支付的交易。</a:t>
            </a:r>
            <a:endParaRPr lang="en-US" altLang="zh-CN" dirty="0">
              <a:latin typeface="微软雅黑" panose="020B0503020204020204" pitchFamily="34" charset="-122"/>
              <a:ea typeface="微软雅黑" panose="020B0503020204020204" pitchFamily="34" charset="-122"/>
            </a:endParaRPr>
          </a:p>
        </p:txBody>
      </p:sp>
      <p:sp>
        <p:nvSpPr>
          <p:cNvPr id="7" name="圆角矩形 6"/>
          <p:cNvSpPr/>
          <p:nvPr/>
        </p:nvSpPr>
        <p:spPr>
          <a:xfrm>
            <a:off x="4832272" y="2418635"/>
            <a:ext cx="6826323" cy="980617"/>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电子现金</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是指使用持卡人圈存在芯片卡内现金交易，无需输入密码。</a:t>
            </a:r>
            <a:endParaRPr lang="en-US" altLang="zh-CN" dirty="0">
              <a:latin typeface="微软雅黑" panose="020B0503020204020204" pitchFamily="34" charset="-122"/>
              <a:ea typeface="微软雅黑" panose="020B0503020204020204" pitchFamily="34" charset="-122"/>
            </a:endParaRPr>
          </a:p>
        </p:txBody>
      </p:sp>
      <p:sp>
        <p:nvSpPr>
          <p:cNvPr id="8" name="圆角矩形 7"/>
          <p:cNvSpPr/>
          <p:nvPr/>
        </p:nvSpPr>
        <p:spPr>
          <a:xfrm>
            <a:off x="4832273" y="3508646"/>
            <a:ext cx="6826323" cy="1552290"/>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手机预约消费</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a:t>
            </a:r>
            <a:r>
              <a:rPr lang="zh-CN" altLang="en-US" dirty="0" smtClean="0">
                <a:latin typeface="微软雅黑" panose="020B0503020204020204" pitchFamily="34" charset="-122"/>
                <a:ea typeface="微软雅黑" panose="020B0503020204020204" pitchFamily="34" charset="-122"/>
              </a:rPr>
              <a:t>指持卡人通过</a:t>
            </a:r>
            <a:r>
              <a:rPr lang="zh-CN" altLang="en-US" dirty="0">
                <a:latin typeface="微软雅黑" panose="020B0503020204020204" pitchFamily="34" charset="-122"/>
                <a:ea typeface="微软雅黑" panose="020B0503020204020204" pitchFamily="34" charset="-122"/>
              </a:rPr>
              <a:t>手机银行进行消费预约</a:t>
            </a:r>
            <a:r>
              <a:rPr lang="zh-CN" altLang="en-US" dirty="0" smtClean="0">
                <a:latin typeface="微软雅黑" panose="020B0503020204020204" pitchFamily="34" charset="-122"/>
                <a:ea typeface="微软雅黑" panose="020B0503020204020204" pitchFamily="34" charset="-122"/>
              </a:rPr>
              <a:t>，客户</a:t>
            </a:r>
            <a:r>
              <a:rPr lang="zh-CN" altLang="en-US" dirty="0">
                <a:latin typeface="微软雅黑" panose="020B0503020204020204" pitchFamily="34" charset="-122"/>
                <a:ea typeface="微软雅黑" panose="020B0503020204020204" pitchFamily="34" charset="-122"/>
              </a:rPr>
              <a:t>在商户收银柜台的</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终端上输入手机号码、预约码、交易密码等要素，完成消费支付的功能。</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832275" y="5168718"/>
            <a:ext cx="6826323" cy="1334824"/>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预约消费撤销</a:t>
            </a:r>
            <a:r>
              <a:rPr lang="zh-CN" altLang="en-US" dirty="0" smtClean="0">
                <a:latin typeface="微软雅黑" panose="020B0503020204020204" pitchFamily="34" charset="-122"/>
                <a:ea typeface="微软雅黑" panose="020B0503020204020204" pitchFamily="34" charset="-122"/>
              </a:rPr>
              <a:t>：是指手机预约消费</a:t>
            </a:r>
            <a:r>
              <a:rPr lang="zh-CN" altLang="en-US" dirty="0">
                <a:latin typeface="微软雅黑" panose="020B0503020204020204" pitchFamily="34" charset="-122"/>
                <a:ea typeface="微软雅黑" panose="020B0503020204020204" pitchFamily="34" charset="-122"/>
              </a:rPr>
              <a:t>成功后，持卡人或收银员发现消费金额有误或其他</a:t>
            </a:r>
            <a:r>
              <a:rPr lang="zh-CN" altLang="en-US" dirty="0" smtClean="0">
                <a:latin typeface="微软雅黑" panose="020B0503020204020204" pitchFamily="34" charset="-122"/>
                <a:ea typeface="微软雅黑" panose="020B0503020204020204" pitchFamily="34" charset="-122"/>
              </a:rPr>
              <a:t>情况，</a:t>
            </a:r>
            <a:r>
              <a:rPr lang="zh-CN" altLang="en-US" dirty="0">
                <a:latin typeface="微软雅黑" panose="020B0503020204020204" pitchFamily="34" charset="-122"/>
                <a:ea typeface="微软雅黑" panose="020B0503020204020204" pitchFamily="34" charset="-122"/>
              </a:rPr>
              <a:t>在当日</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机结算前，需要取消原消费交易的交易。</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6739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43</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183807" y="1180615"/>
            <a:ext cx="3057247"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图示：查询交易</a:t>
            </a:r>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96634" y="1838128"/>
            <a:ext cx="10333646" cy="4518222"/>
          </a:xfrm>
          <a:prstGeom prst="rect">
            <a:avLst/>
          </a:prstGeom>
        </p:spPr>
      </p:pic>
    </p:spTree>
    <p:extLst>
      <p:ext uri="{BB962C8B-B14F-4D97-AF65-F5344CB8AC3E}">
        <p14:creationId xmlns:p14="http://schemas.microsoft.com/office/powerpoint/2010/main" val="2011403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44</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36535" y="1180615"/>
            <a:ext cx="4698722"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a:t>
            </a:r>
            <a:r>
              <a:rPr lang="zh-CN" altLang="en-US" sz="3200" b="1" dirty="0">
                <a:latin typeface="微软雅黑" panose="020B0503020204020204" pitchFamily="34" charset="-122"/>
                <a:ea typeface="微软雅黑" panose="020B0503020204020204" pitchFamily="34" charset="-122"/>
              </a:rPr>
              <a:t>电子</a:t>
            </a:r>
            <a:r>
              <a:rPr lang="zh-CN" altLang="en-US" sz="3200" b="1" dirty="0" smtClean="0">
                <a:latin typeface="微软雅黑" panose="020B0503020204020204" pitchFamily="34" charset="-122"/>
                <a:ea typeface="微软雅黑" panose="020B0503020204020204" pitchFamily="34" charset="-122"/>
              </a:rPr>
              <a:t>现金余额查询</a:t>
            </a:r>
            <a:endParaRPr lang="zh-CN" altLang="en-US" sz="32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904090" y="1765390"/>
            <a:ext cx="7806028" cy="1948344"/>
          </a:xfrm>
          <a:prstGeom prst="rect">
            <a:avLst/>
          </a:prstGeom>
        </p:spPr>
      </p:pic>
      <p:sp>
        <p:nvSpPr>
          <p:cNvPr id="8" name="文本框 7"/>
          <p:cNvSpPr txBox="1"/>
          <p:nvPr/>
        </p:nvSpPr>
        <p:spPr>
          <a:xfrm>
            <a:off x="3536535" y="3713734"/>
            <a:ext cx="4698722"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a:t>
            </a:r>
            <a:r>
              <a:rPr lang="zh-CN" altLang="en-US" sz="3200" b="1" dirty="0">
                <a:latin typeface="微软雅黑" panose="020B0503020204020204" pitchFamily="34" charset="-122"/>
                <a:ea typeface="微软雅黑" panose="020B0503020204020204" pitchFamily="34" charset="-122"/>
              </a:rPr>
              <a:t>电子</a:t>
            </a:r>
            <a:r>
              <a:rPr lang="zh-CN" altLang="en-US" sz="3200" b="1" dirty="0" smtClean="0">
                <a:latin typeface="微软雅黑" panose="020B0503020204020204" pitchFamily="34" charset="-122"/>
                <a:ea typeface="微软雅黑" panose="020B0503020204020204" pitchFamily="34" charset="-122"/>
              </a:rPr>
              <a:t>现金明细查询</a:t>
            </a:r>
            <a:endParaRPr lang="zh-CN" altLang="en-US" sz="32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4002896" y="4299526"/>
            <a:ext cx="3419069" cy="2164970"/>
          </a:xfrm>
          <a:prstGeom prst="rect">
            <a:avLst/>
          </a:prstGeom>
        </p:spPr>
      </p:pic>
    </p:spTree>
    <p:extLst>
      <p:ext uri="{BB962C8B-B14F-4D97-AF65-F5344CB8AC3E}">
        <p14:creationId xmlns:p14="http://schemas.microsoft.com/office/powerpoint/2010/main" val="3402904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45</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870655" y="1133149"/>
            <a:ext cx="3877985"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图示：手机预约消费</a:t>
            </a:r>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61425" y="1717924"/>
            <a:ext cx="10655252" cy="4638426"/>
          </a:xfrm>
          <a:prstGeom prst="rect">
            <a:avLst/>
          </a:prstGeom>
        </p:spPr>
      </p:pic>
    </p:spTree>
    <p:extLst>
      <p:ext uri="{BB962C8B-B14F-4D97-AF65-F5344CB8AC3E}">
        <p14:creationId xmlns:p14="http://schemas.microsoft.com/office/powerpoint/2010/main" val="2492758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46</a:t>
            </a:fld>
            <a:endParaRPr lang="zh-CN" altLang="en-US" dirty="0"/>
          </a:p>
        </p:txBody>
      </p:sp>
      <p:sp>
        <p:nvSpPr>
          <p:cNvPr id="5" name="文本框 4"/>
          <p:cNvSpPr txBox="1"/>
          <p:nvPr/>
        </p:nvSpPr>
        <p:spPr>
          <a:xfrm>
            <a:off x="2465797" y="187505"/>
            <a:ext cx="324663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交易类型</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管理类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31608" y="1239289"/>
            <a:ext cx="4698722" cy="584775"/>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图示：手机预约消费撤销</a:t>
            </a:r>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71175" y="1824064"/>
            <a:ext cx="10514474" cy="4532286"/>
          </a:xfrm>
          <a:prstGeom prst="rect">
            <a:avLst/>
          </a:prstGeom>
        </p:spPr>
      </p:pic>
    </p:spTree>
    <p:extLst>
      <p:ext uri="{BB962C8B-B14F-4D97-AF65-F5344CB8AC3E}">
        <p14:creationId xmlns:p14="http://schemas.microsoft.com/office/powerpoint/2010/main" val="8480816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96931" y="2156906"/>
            <a:ext cx="5851282" cy="1446550"/>
          </a:xfrm>
          <a:prstGeom prst="rect">
            <a:avLst/>
          </a:prstGeom>
          <a:noFill/>
        </p:spPr>
        <p:txBody>
          <a:bodyPr wrap="none" lIns="91440" tIns="45720" rIns="91440" bIns="45720">
            <a:spAutoFit/>
          </a:bodyPr>
          <a:lstStyle/>
          <a:p>
            <a:pPr algn="ctr"/>
            <a:r>
              <a:rPr lang="zh-CN" altLang="en-US" sz="8800" i="1" dirty="0" smtClean="0">
                <a:ln w="0"/>
                <a:gradFill>
                  <a:gsLst>
                    <a:gs pos="21000">
                      <a:srgbClr val="53575C"/>
                    </a:gs>
                    <a:gs pos="88000">
                      <a:srgbClr val="C5C7CA"/>
                    </a:gs>
                  </a:gsLst>
                  <a:lin ang="5400000"/>
                </a:gradFill>
              </a:rPr>
              <a:t>谢谢！！！</a:t>
            </a:r>
            <a:endParaRPr lang="zh-CN" altLang="en-US" sz="8800" i="1" dirty="0">
              <a:ln w="0"/>
              <a:gradFill>
                <a:gsLst>
                  <a:gs pos="21000">
                    <a:srgbClr val="53575C"/>
                  </a:gs>
                  <a:gs pos="88000">
                    <a:srgbClr val="C5C7CA"/>
                  </a:gs>
                </a:gsLst>
                <a:lin ang="5400000"/>
              </a:gradFill>
            </a:endParaRPr>
          </a:p>
        </p:txBody>
      </p:sp>
      <p:sp>
        <p:nvSpPr>
          <p:cNvPr id="3" name="灯片编号占位符 2"/>
          <p:cNvSpPr>
            <a:spLocks noGrp="1"/>
          </p:cNvSpPr>
          <p:nvPr>
            <p:ph type="sldNum" sz="quarter" idx="12"/>
          </p:nvPr>
        </p:nvSpPr>
        <p:spPr/>
        <p:txBody>
          <a:bodyPr/>
          <a:lstStyle/>
          <a:p>
            <a:fld id="{C5A74718-614D-468F-B61D-7DF6A49F91B6}" type="slidenum">
              <a:rPr lang="zh-CN" altLang="en-US" smtClean="0"/>
              <a:pPr/>
              <a:t>47</a:t>
            </a:fld>
            <a:endParaRPr lang="zh-CN" altLang="en-US"/>
          </a:p>
        </p:txBody>
      </p:sp>
      <p:sp>
        <p:nvSpPr>
          <p:cNvPr id="7" name="矩形 6"/>
          <p:cNvSpPr/>
          <p:nvPr/>
        </p:nvSpPr>
        <p:spPr>
          <a:xfrm>
            <a:off x="3943246" y="4025795"/>
            <a:ext cx="4487126" cy="523220"/>
          </a:xfrm>
          <a:prstGeom prst="rect">
            <a:avLst/>
          </a:prstGeom>
          <a:noFill/>
        </p:spPr>
        <p:txBody>
          <a:bodyPr wrap="none" lIns="91440" tIns="45720" rIns="91440" bIns="45720">
            <a:spAutoFit/>
          </a:bodyPr>
          <a:lstStyle/>
          <a:p>
            <a:pPr algn="ctr"/>
            <a:r>
              <a:rPr lang="zh-CN" alt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技术支持</a:t>
            </a:r>
            <a:r>
              <a:rPr lang="en-US" altLang="zh-CN"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QQ</a:t>
            </a:r>
            <a:r>
              <a:rPr lang="zh-CN" alt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群：</a:t>
            </a:r>
            <a:r>
              <a:rPr lang="en-US" altLang="zh-CN"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422642742</a:t>
            </a:r>
            <a:endParaRPr lang="en-US" altLang="zh-CN"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99257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5</a:t>
            </a:fld>
            <a:endParaRPr lang="zh-CN" altLang="en-US"/>
          </a:p>
        </p:txBody>
      </p:sp>
      <p:sp>
        <p:nvSpPr>
          <p:cNvPr id="7" name="文本框 6"/>
          <p:cNvSpPr txBox="1"/>
          <p:nvPr/>
        </p:nvSpPr>
        <p:spPr>
          <a:xfrm>
            <a:off x="3661732" y="1191235"/>
            <a:ext cx="387638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双击</a:t>
            </a:r>
            <a:r>
              <a:rPr lang="en-US" altLang="zh-CN" sz="2800" dirty="0" smtClean="0">
                <a:latin typeface="微软雅黑" panose="020B0503020204020204" pitchFamily="34" charset="-122"/>
                <a:ea typeface="微软雅黑" panose="020B0503020204020204" pitchFamily="34" charset="-122"/>
              </a:rPr>
              <a:t>PC</a:t>
            </a:r>
            <a:r>
              <a:rPr lang="zh-CN" altLang="en-US" sz="2800" dirty="0">
                <a:latin typeface="微软雅黑" panose="020B0503020204020204" pitchFamily="34" charset="-122"/>
                <a:ea typeface="微软雅黑" panose="020B0503020204020204" pitchFamily="34" charset="-122"/>
              </a:rPr>
              <a:t>本地</a:t>
            </a:r>
            <a:r>
              <a:rPr lang="zh-CN" altLang="en-US" sz="2800" dirty="0" smtClean="0">
                <a:latin typeface="微软雅黑" panose="020B0503020204020204" pitchFamily="34" charset="-122"/>
                <a:ea typeface="微软雅黑" panose="020B0503020204020204" pitchFamily="34" charset="-122"/>
              </a:rPr>
              <a:t>的主控文件</a:t>
            </a:r>
            <a:endParaRPr lang="zh-CN" altLang="en-US" sz="28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559" y="1714455"/>
            <a:ext cx="7136295" cy="500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联迪</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8150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6</a:t>
            </a:fld>
            <a:endParaRPr lang="zh-CN" altLang="en-US"/>
          </a:p>
        </p:txBody>
      </p:sp>
      <p:sp>
        <p:nvSpPr>
          <p:cNvPr id="7" name="文本框 6"/>
          <p:cNvSpPr txBox="1"/>
          <p:nvPr/>
        </p:nvSpPr>
        <p:spPr>
          <a:xfrm>
            <a:off x="3826120" y="1200136"/>
            <a:ext cx="2882905"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勾选如下图所示</a:t>
            </a:r>
            <a:endParaRPr lang="zh-CN" altLang="en-US" sz="2800" dirty="0">
              <a:latin typeface="微软雅黑" panose="020B0503020204020204" pitchFamily="34" charset="-122"/>
              <a:ea typeface="微软雅黑" panose="020B0503020204020204" pitchFamily="34" charset="-122"/>
            </a:endParaRPr>
          </a:p>
        </p:txBody>
      </p:sp>
      <p:pic>
        <p:nvPicPr>
          <p:cNvPr id="8" name="图片 7" descr="下载2.png"/>
          <p:cNvPicPr/>
          <p:nvPr/>
        </p:nvPicPr>
        <p:blipFill>
          <a:blip r:embed="rId2"/>
          <a:stretch>
            <a:fillRect/>
          </a:stretch>
        </p:blipFill>
        <p:spPr>
          <a:xfrm>
            <a:off x="2209236" y="1723355"/>
            <a:ext cx="6832021" cy="4998119"/>
          </a:xfrm>
          <a:prstGeom prst="rect">
            <a:avLst/>
          </a:prstGeom>
        </p:spPr>
      </p:pic>
      <p:sp>
        <p:nvSpPr>
          <p:cNvPr id="9" name="文本框 8"/>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联迪</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5967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7</a:t>
            </a:fld>
            <a:endParaRPr lang="zh-CN" altLang="en-US"/>
          </a:p>
        </p:txBody>
      </p:sp>
      <p:sp>
        <p:nvSpPr>
          <p:cNvPr id="7" name="文本框 6"/>
          <p:cNvSpPr txBox="1"/>
          <p:nvPr/>
        </p:nvSpPr>
        <p:spPr>
          <a:xfrm>
            <a:off x="3785022" y="1168614"/>
            <a:ext cx="3057247"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点击“开始下装”</a:t>
            </a:r>
            <a:endParaRPr lang="zh-CN" altLang="en-US" sz="2800" dirty="0">
              <a:latin typeface="微软雅黑" panose="020B0503020204020204" pitchFamily="34" charset="-122"/>
              <a:ea typeface="微软雅黑" panose="020B0503020204020204" pitchFamily="34" charset="-122"/>
            </a:endParaRPr>
          </a:p>
        </p:txBody>
      </p:sp>
      <p:pic>
        <p:nvPicPr>
          <p:cNvPr id="8" name="图片 7" descr="下载4.png"/>
          <p:cNvPicPr/>
          <p:nvPr/>
        </p:nvPicPr>
        <p:blipFill>
          <a:blip r:embed="rId2"/>
          <a:stretch>
            <a:fillRect/>
          </a:stretch>
        </p:blipFill>
        <p:spPr>
          <a:xfrm>
            <a:off x="2465797" y="1691834"/>
            <a:ext cx="6486540" cy="4926126"/>
          </a:xfrm>
          <a:prstGeom prst="rect">
            <a:avLst/>
          </a:prstGeom>
        </p:spPr>
      </p:pic>
      <p:sp>
        <p:nvSpPr>
          <p:cNvPr id="9" name="文本框 8"/>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联迪</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6952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8</a:t>
            </a:fld>
            <a:endParaRPr lang="zh-CN" altLang="en-US"/>
          </a:p>
        </p:txBody>
      </p:sp>
      <p:sp>
        <p:nvSpPr>
          <p:cNvPr id="7" name="文本框 6"/>
          <p:cNvSpPr txBox="1"/>
          <p:nvPr/>
        </p:nvSpPr>
        <p:spPr>
          <a:xfrm>
            <a:off x="1944414" y="1326628"/>
            <a:ext cx="7209859" cy="954107"/>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将</a:t>
            </a:r>
            <a:r>
              <a:rPr lang="en-US" altLang="zh-CN" sz="2800" dirty="0" smtClean="0">
                <a:latin typeface="微软雅黑" panose="020B0503020204020204" pitchFamily="34" charset="-122"/>
                <a:ea typeface="微软雅黑" panose="020B0503020204020204" pitchFamily="34" charset="-122"/>
              </a:rPr>
              <a:t>POS</a:t>
            </a:r>
            <a:r>
              <a:rPr lang="zh-CN" altLang="en-US" sz="2800" dirty="0" smtClean="0">
                <a:latin typeface="微软雅黑" panose="020B0503020204020204" pitchFamily="34" charset="-122"/>
                <a:ea typeface="微软雅黑" panose="020B0503020204020204" pitchFamily="34" charset="-122"/>
              </a:rPr>
              <a:t>终端开机，在显示时间与联迪</a:t>
            </a:r>
            <a:r>
              <a:rPr lang="en-US" altLang="zh-CN" sz="2800" dirty="0" smtClean="0">
                <a:latin typeface="微软雅黑" panose="020B0503020204020204" pitchFamily="34" charset="-122"/>
                <a:ea typeface="微软雅黑" panose="020B0503020204020204" pitchFamily="34" charset="-122"/>
              </a:rPr>
              <a:t>LOGO</a:t>
            </a:r>
            <a:r>
              <a:rPr lang="zh-CN" altLang="en-US" sz="2800" dirty="0" smtClean="0">
                <a:latin typeface="微软雅黑" panose="020B0503020204020204" pitchFamily="34" charset="-122"/>
                <a:ea typeface="微软雅黑" panose="020B0503020204020204" pitchFamily="34" charset="-122"/>
              </a:rPr>
              <a:t>时，按住“功能”键，同时按住数字“</a:t>
            </a: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”键</a:t>
            </a:r>
            <a:endParaRPr lang="zh-CN" altLang="en-US" sz="2800" dirty="0">
              <a:latin typeface="微软雅黑" panose="020B0503020204020204" pitchFamily="34" charset="-122"/>
              <a:ea typeface="微软雅黑" panose="020B0503020204020204" pitchFamily="34" charset="-122"/>
            </a:endParaRPr>
          </a:p>
        </p:txBody>
      </p:sp>
      <p:pic>
        <p:nvPicPr>
          <p:cNvPr id="8" name="图片 7" descr="F3.png"/>
          <p:cNvPicPr/>
          <p:nvPr/>
        </p:nvPicPr>
        <p:blipFill>
          <a:blip r:embed="rId2"/>
          <a:stretch>
            <a:fillRect/>
          </a:stretch>
        </p:blipFill>
        <p:spPr>
          <a:xfrm>
            <a:off x="4304872" y="2336846"/>
            <a:ext cx="2593105" cy="4019504"/>
          </a:xfrm>
          <a:prstGeom prst="rect">
            <a:avLst/>
          </a:prstGeom>
        </p:spPr>
      </p:pic>
      <p:sp>
        <p:nvSpPr>
          <p:cNvPr id="9" name="文本框 8"/>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联迪</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8790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5A74718-614D-468F-B61D-7DF6A49F91B6}" type="slidenum">
              <a:rPr lang="zh-CN" altLang="en-US" smtClean="0"/>
              <a:pPr/>
              <a:t>9</a:t>
            </a:fld>
            <a:endParaRPr lang="zh-CN" altLang="en-US"/>
          </a:p>
        </p:txBody>
      </p:sp>
      <p:sp>
        <p:nvSpPr>
          <p:cNvPr id="7" name="文本框 6"/>
          <p:cNvSpPr txBox="1"/>
          <p:nvPr/>
        </p:nvSpPr>
        <p:spPr>
          <a:xfrm>
            <a:off x="3523364" y="1162467"/>
            <a:ext cx="5109091"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选择</a:t>
            </a:r>
            <a:r>
              <a:rPr lang="en-US" altLang="zh-CN" sz="2800" dirty="0" smtClean="0">
                <a:latin typeface="微软雅黑" panose="020B0503020204020204" pitchFamily="34" charset="-122"/>
                <a:ea typeface="微软雅黑" panose="020B0503020204020204" pitchFamily="34" charset="-122"/>
              </a:rPr>
              <a:t>USBD</a:t>
            </a:r>
            <a:r>
              <a:rPr lang="zh-CN" altLang="en-US" sz="2800" dirty="0" smtClean="0">
                <a:latin typeface="微软雅黑" panose="020B0503020204020204" pitchFamily="34" charset="-122"/>
                <a:ea typeface="微软雅黑" panose="020B0503020204020204" pitchFamily="34" charset="-122"/>
              </a:rPr>
              <a:t>，确认即可完成下载</a:t>
            </a:r>
            <a:endParaRPr lang="zh-CN" altLang="en-US" sz="2800" dirty="0">
              <a:latin typeface="微软雅黑" panose="020B0503020204020204" pitchFamily="34" charset="-122"/>
              <a:ea typeface="微软雅黑" panose="020B0503020204020204" pitchFamily="34" charset="-122"/>
            </a:endParaRPr>
          </a:p>
        </p:txBody>
      </p:sp>
      <p:pic>
        <p:nvPicPr>
          <p:cNvPr id="8" name="图片 7" descr="选择界面.png"/>
          <p:cNvPicPr/>
          <p:nvPr/>
        </p:nvPicPr>
        <p:blipFill>
          <a:blip r:embed="rId2"/>
          <a:stretch>
            <a:fillRect/>
          </a:stretch>
        </p:blipFill>
        <p:spPr>
          <a:xfrm>
            <a:off x="4717332" y="1685687"/>
            <a:ext cx="2721157" cy="4692086"/>
          </a:xfrm>
          <a:prstGeom prst="rect">
            <a:avLst/>
          </a:prstGeom>
        </p:spPr>
      </p:pic>
      <p:sp>
        <p:nvSpPr>
          <p:cNvPr id="9" name="文本框 8"/>
          <p:cNvSpPr txBox="1"/>
          <p:nvPr/>
        </p:nvSpPr>
        <p:spPr>
          <a:xfrm>
            <a:off x="2465797" y="187505"/>
            <a:ext cx="251716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安装</a:t>
            </a:r>
            <a:r>
              <a:rPr lang="zh-CN" altLang="en-US" sz="2400" b="1" dirty="0">
                <a:solidFill>
                  <a:schemeClr val="bg1"/>
                </a:solidFill>
                <a:latin typeface="微软雅黑" panose="020B0503020204020204" pitchFamily="34" charset="-122"/>
                <a:ea typeface="微软雅黑" panose="020B0503020204020204" pitchFamily="34" charset="-122"/>
              </a:rPr>
              <a:t>主</a:t>
            </a:r>
            <a:r>
              <a:rPr lang="zh-CN" altLang="en-US" sz="2400" b="1" dirty="0" smtClean="0">
                <a:solidFill>
                  <a:schemeClr val="bg1"/>
                </a:solidFill>
                <a:latin typeface="微软雅黑" panose="020B0503020204020204" pitchFamily="34" charset="-122"/>
                <a:ea typeface="微软雅黑" panose="020B0503020204020204" pitchFamily="34" charset="-122"/>
              </a:rPr>
              <a:t>控</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联迪</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3558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10874</TotalTime>
  <Words>1490</Words>
  <Application>Microsoft Office PowerPoint</Application>
  <PresentationFormat>宽屏</PresentationFormat>
  <Paragraphs>209</Paragraphs>
  <Slides>47</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宋体</vt:lpstr>
      <vt:lpstr>微软雅黑</vt:lpstr>
      <vt:lpstr>Arial</vt:lpstr>
      <vt:lpstr>Calibri</vt:lpstr>
      <vt:lpstr>Calibri Light</vt:lpstr>
      <vt:lpstr>Office 主题</vt:lpstr>
      <vt:lpstr>POS终端-操作培训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POS收单作业系统业务流程</dc:title>
  <dc:creator>马震</dc:creator>
  <cp:lastModifiedBy>马震</cp:lastModifiedBy>
  <cp:revision>527</cp:revision>
  <dcterms:created xsi:type="dcterms:W3CDTF">2014-12-29T06:42:40Z</dcterms:created>
  <dcterms:modified xsi:type="dcterms:W3CDTF">2015-03-19T04:22:48Z</dcterms:modified>
</cp:coreProperties>
</file>