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88" r:id="rId4"/>
    <p:sldId id="285" r:id="rId5"/>
    <p:sldId id="272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D2F15-9A9C-4B17-8C3C-80FDD5CDC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4FF-5984-448E-9098-3081D4E4C118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美食天下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小组成员：彭伟，毕洪青，黎东东，杜天运，马晓芸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3" descr="面向领域-功能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343" y="-401637"/>
            <a:ext cx="7024687" cy="7485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圆角矩形 1"/>
          <p:cNvSpPr/>
          <p:nvPr/>
        </p:nvSpPr>
        <p:spPr>
          <a:xfrm>
            <a:off x="658813" y="595313"/>
            <a:ext cx="579437" cy="5476875"/>
          </a:xfrm>
          <a:prstGeom prst="roundRect">
            <a:avLst>
              <a:gd name="adj" fmla="val 50000"/>
            </a:avLst>
          </a:prstGeom>
          <a:solidFill>
            <a:srgbClr val="F0DB6E">
              <a:alpha val="100000"/>
            </a:srgbClr>
          </a:solidFill>
          <a:ln w="9525">
            <a:noFill/>
          </a:ln>
        </p:spPr>
        <p:txBody>
          <a:bodyPr vert="horz" wrap="square" lIns="0" tIns="0" rIns="0" bIns="0" anchor="ctr">
            <a:normAutofit/>
          </a:bodyPr>
          <a:p>
            <a:pPr lvl="0" algn="ctr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软件功能结构图</a:t>
            </a:r>
            <a:endParaRPr lang="zh-CN" altLang="en-US" sz="2800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387850" y="4871720"/>
            <a:ext cx="3275330" cy="193357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1735648" y="1302227"/>
            <a:ext cx="2914315" cy="5204119"/>
            <a:chOff x="404276" y="1908093"/>
            <a:chExt cx="1692000" cy="2738242"/>
          </a:xfrm>
        </p:grpSpPr>
        <p:sp>
          <p:nvSpPr>
            <p:cNvPr id="6" name="五边形 5"/>
            <p:cNvSpPr/>
            <p:nvPr>
              <p:custDataLst>
                <p:tags r:id="rId2"/>
              </p:custDataLst>
            </p:nvPr>
          </p:nvSpPr>
          <p:spPr>
            <a:xfrm>
              <a:off x="404276" y="1908093"/>
              <a:ext cx="1692000" cy="60917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迭代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第</a:t>
              </a:r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6</a:t>
              </a:r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周</a:t>
              </a:r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~</a:t>
              </a:r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第</a:t>
              </a:r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11</a:t>
              </a:r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周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512276" y="2626759"/>
              <a:ext cx="1476000" cy="2019576"/>
            </a:xfrm>
            <a:prstGeom prst="rect">
              <a:avLst/>
            </a:prstGeom>
          </p:spPr>
          <p:txBody>
            <a:bodyPr wrap="square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、需求规格说明书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、系统设计文档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、原型设计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、系统开发要完成的任务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Android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端完成所有页面的实现和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Activity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的编写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）后台实现登录、注册模块，季节套餐、美食食谱模块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）数据库搭建并录入数据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4"/>
            </p:custDataLst>
          </p:nvPr>
        </p:nvGrpSpPr>
        <p:grpSpPr>
          <a:xfrm>
            <a:off x="4692161" y="1302227"/>
            <a:ext cx="2914315" cy="5239680"/>
            <a:chOff x="2120776" y="1908093"/>
            <a:chExt cx="1692000" cy="2756953"/>
          </a:xfrm>
        </p:grpSpPr>
        <p:sp>
          <p:nvSpPr>
            <p:cNvPr id="2" name="任意多边形 1"/>
            <p:cNvSpPr/>
            <p:nvPr>
              <p:custDataLst>
                <p:tags r:id="rId5"/>
              </p:custDataLst>
            </p:nvPr>
          </p:nvSpPr>
          <p:spPr>
            <a:xfrm>
              <a:off x="2120776" y="1908093"/>
              <a:ext cx="1692000" cy="609170"/>
            </a:xfrm>
            <a:custGeom>
              <a:avLst/>
              <a:gdLst>
                <a:gd name="connsiteX0" fmla="*/ 0 w 2044284"/>
                <a:gd name="connsiteY0" fmla="*/ 0 h 734516"/>
                <a:gd name="connsiteX1" fmla="*/ 1677027 w 2044284"/>
                <a:gd name="connsiteY1" fmla="*/ 0 h 734516"/>
                <a:gd name="connsiteX2" fmla="*/ 2044284 w 2044284"/>
                <a:gd name="connsiteY2" fmla="*/ 367259 h 734516"/>
                <a:gd name="connsiteX3" fmla="*/ 1677027 w 2044284"/>
                <a:gd name="connsiteY3" fmla="*/ 734516 h 734516"/>
                <a:gd name="connsiteX4" fmla="*/ 6359 w 2044284"/>
                <a:gd name="connsiteY4" fmla="*/ 734516 h 734516"/>
                <a:gd name="connsiteX5" fmla="*/ 366815 w 2044284"/>
                <a:gd name="connsiteY5" fmla="*/ 374060 h 734516"/>
                <a:gd name="connsiteX6" fmla="*/ 0 w 2044284"/>
                <a:gd name="connsiteY6" fmla="*/ 7244 h 73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4284" h="734516">
                  <a:moveTo>
                    <a:pt x="0" y="0"/>
                  </a:moveTo>
                  <a:lnTo>
                    <a:pt x="1677027" y="0"/>
                  </a:lnTo>
                  <a:lnTo>
                    <a:pt x="2044284" y="367259"/>
                  </a:lnTo>
                  <a:lnTo>
                    <a:pt x="1677027" y="734516"/>
                  </a:lnTo>
                  <a:lnTo>
                    <a:pt x="6359" y="734516"/>
                  </a:lnTo>
                  <a:lnTo>
                    <a:pt x="366815" y="374060"/>
                  </a:lnTo>
                  <a:lnTo>
                    <a:pt x="0" y="72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迭代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7.1~7.11</a:t>
              </a:r>
              <a:endPara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6"/>
              </p:custDataLst>
            </p:nvPr>
          </p:nvSpPr>
          <p:spPr>
            <a:xfrm>
              <a:off x="2228776" y="2645470"/>
              <a:ext cx="1476000" cy="201957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实现剩余功能：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）用户菜谱上传、美食圈、菜谱搜索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的实现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）后台实现发布审核和用户管理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）实现首页个性推荐功能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）欢迎界面、软件帮助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7"/>
            </p:custDataLst>
          </p:nvPr>
        </p:nvGrpSpPr>
        <p:grpSpPr>
          <a:xfrm>
            <a:off x="7709634" y="1293049"/>
            <a:ext cx="2914315" cy="5272990"/>
            <a:chOff x="3837276" y="1890232"/>
            <a:chExt cx="1692000" cy="2774480"/>
          </a:xfrm>
        </p:grpSpPr>
        <p:sp>
          <p:nvSpPr>
            <p:cNvPr id="3" name="任意多边形 2"/>
            <p:cNvSpPr/>
            <p:nvPr>
              <p:custDataLst>
                <p:tags r:id="rId8"/>
              </p:custDataLst>
            </p:nvPr>
          </p:nvSpPr>
          <p:spPr>
            <a:xfrm>
              <a:off x="3837276" y="1890232"/>
              <a:ext cx="1692000" cy="609170"/>
            </a:xfrm>
            <a:custGeom>
              <a:avLst/>
              <a:gdLst>
                <a:gd name="connsiteX0" fmla="*/ 0 w 2044284"/>
                <a:gd name="connsiteY0" fmla="*/ 0 h 734516"/>
                <a:gd name="connsiteX1" fmla="*/ 1677027 w 2044284"/>
                <a:gd name="connsiteY1" fmla="*/ 0 h 734516"/>
                <a:gd name="connsiteX2" fmla="*/ 2044284 w 2044284"/>
                <a:gd name="connsiteY2" fmla="*/ 367259 h 734516"/>
                <a:gd name="connsiteX3" fmla="*/ 1677027 w 2044284"/>
                <a:gd name="connsiteY3" fmla="*/ 734516 h 734516"/>
                <a:gd name="connsiteX4" fmla="*/ 6359 w 2044284"/>
                <a:gd name="connsiteY4" fmla="*/ 734516 h 734516"/>
                <a:gd name="connsiteX5" fmla="*/ 366815 w 2044284"/>
                <a:gd name="connsiteY5" fmla="*/ 374060 h 734516"/>
                <a:gd name="connsiteX6" fmla="*/ 0 w 2044284"/>
                <a:gd name="connsiteY6" fmla="*/ 7244 h 73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4284" h="734516">
                  <a:moveTo>
                    <a:pt x="0" y="0"/>
                  </a:moveTo>
                  <a:lnTo>
                    <a:pt x="1677027" y="0"/>
                  </a:lnTo>
                  <a:lnTo>
                    <a:pt x="2044284" y="367259"/>
                  </a:lnTo>
                  <a:lnTo>
                    <a:pt x="1677027" y="734516"/>
                  </a:lnTo>
                  <a:lnTo>
                    <a:pt x="6359" y="734516"/>
                  </a:lnTo>
                  <a:lnTo>
                    <a:pt x="366815" y="374060"/>
                  </a:lnTo>
                  <a:lnTo>
                    <a:pt x="0" y="72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迭代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7.12~7.13</a:t>
              </a:r>
              <a:endPara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9"/>
              </p:custDataLst>
            </p:nvPr>
          </p:nvSpPr>
          <p:spPr>
            <a:xfrm>
              <a:off x="3960391" y="2645136"/>
              <a:ext cx="1476000" cy="201957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、系统测试与调优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、系统界面进一步美化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</p:txBody>
        </p:sp>
      </p:grpSp>
      <p:sp>
        <p:nvSpPr>
          <p:cNvPr id="26" name="圆角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85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9pPr>
          </a:lstStyle>
          <a:p>
            <a:r>
              <a:rPr lang="zh-CN" altLang="en-US" dirty="0"/>
              <a:t>项目总体规划</a:t>
            </a:r>
            <a:endParaRPr lang="zh-CN" altLang="en-US" dirty="0"/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74712" y="2299137"/>
            <a:ext cx="1266981" cy="997280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彭伟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6628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70901" y="2798562"/>
            <a:ext cx="1266981" cy="997280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</a:rPr>
              <a:t>毕洪青</a:t>
            </a: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6629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87312" y="3836674"/>
            <a:ext cx="1266981" cy="998851"/>
          </a:xfrm>
          <a:prstGeom prst="hexagon">
            <a:avLst>
              <a:gd name="adj" fmla="val 30346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</a:rPr>
              <a:t>黎东东</a:t>
            </a: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6630" name="AutoShap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80165" y="2800133"/>
            <a:ext cx="1266981" cy="997281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杜天运</a:t>
            </a:r>
            <a:endParaRPr lang="zh-CN" altLang="en-US" sz="2400" dirty="0">
              <a:latin typeface="+mn-lt"/>
              <a:ea typeface="+mn-ea"/>
            </a:endParaRPr>
          </a:p>
        </p:txBody>
      </p:sp>
      <p:grpSp>
        <p:nvGrpSpPr>
          <p:cNvPr id="26631" name="Group 8"/>
          <p:cNvGrpSpPr/>
          <p:nvPr>
            <p:custDataLst>
              <p:tags r:id="rId5"/>
            </p:custDataLst>
          </p:nvPr>
        </p:nvGrpSpPr>
        <p:grpSpPr bwMode="auto">
          <a:xfrm>
            <a:off x="5069455" y="2035290"/>
            <a:ext cx="971571" cy="554393"/>
            <a:chOff x="0" y="0"/>
            <a:chExt cx="1480" cy="882"/>
          </a:xfrm>
          <a:solidFill>
            <a:schemeClr val="tx1"/>
          </a:solidFill>
        </p:grpSpPr>
        <p:sp>
          <p:nvSpPr>
            <p:cNvPr id="26632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5" y="0"/>
              <a:ext cx="8" cy="88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633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435"/>
              <a:ext cx="1480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6634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7321138" y="2332118"/>
            <a:ext cx="3282" cy="49314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grpSp>
        <p:nvGrpSpPr>
          <p:cNvPr id="26637" name="Group 14"/>
          <p:cNvGrpSpPr/>
          <p:nvPr>
            <p:custDataLst>
              <p:tags r:id="rId9"/>
            </p:custDataLst>
          </p:nvPr>
        </p:nvGrpSpPr>
        <p:grpSpPr bwMode="auto">
          <a:xfrm>
            <a:off x="6769704" y="4557544"/>
            <a:ext cx="1102865" cy="555964"/>
            <a:chOff x="0" y="0"/>
            <a:chExt cx="1680" cy="884"/>
          </a:xfrm>
          <a:solidFill>
            <a:schemeClr val="tx1"/>
          </a:solidFill>
        </p:grpSpPr>
        <p:sp>
          <p:nvSpPr>
            <p:cNvPr id="26638" name="Line 1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438"/>
              <a:ext cx="1648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639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670" y="0"/>
              <a:ext cx="10" cy="885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6642" name="Line 1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 flipV="1">
            <a:off x="4388372" y="3282282"/>
            <a:ext cx="3282" cy="49314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6643" name="AutoShape 2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06425" y="3839815"/>
            <a:ext cx="1263698" cy="998851"/>
          </a:xfrm>
          <a:prstGeom prst="hexagon">
            <a:avLst>
              <a:gd name="adj" fmla="val 3026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</a:rPr>
              <a:t>马晓芸</a:t>
            </a: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6645" name="Line 2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4708399" y="4713025"/>
            <a:ext cx="0" cy="71301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823595" y="1553845"/>
            <a:ext cx="4246880" cy="111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/>
          <a:lstStyle>
            <a:lvl1pPr marL="0" indent="0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</a:rPr>
              <a:t>用户食谱上传，查看发布的菜谱（成发布和未成功发布）、美食圈的实现，找回密码，菜谱搜索，</a:t>
            </a:r>
            <a:r>
              <a:rPr lang="en-US" altLang="zh-CN" sz="2000" dirty="0">
                <a:solidFill>
                  <a:schemeClr val="tx1"/>
                </a:solidFill>
              </a:rPr>
              <a:t>Android</a:t>
            </a:r>
            <a:r>
              <a:rPr lang="zh-CN" altLang="en-US" sz="2000" dirty="0">
                <a:solidFill>
                  <a:schemeClr val="tx1"/>
                </a:solidFill>
              </a:rPr>
              <a:t>端实现；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多线程图片下载优化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6"/>
            </p:custDataLst>
          </p:nvPr>
        </p:nvSpPr>
        <p:spPr>
          <a:xfrm>
            <a:off x="664608" y="3189620"/>
            <a:ext cx="3729866" cy="136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 fontScale="90000" lnSpcReduction="20000"/>
          </a:bodyPr>
          <a:lstStyle>
            <a:lvl1pPr marL="3175" indent="-3175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</a:rPr>
              <a:t>食谱上传、美食圈、用户该密码和头像后台</a:t>
            </a:r>
            <a:r>
              <a:rPr lang="en-US" altLang="zh-CN" sz="2000" dirty="0">
                <a:solidFill>
                  <a:schemeClr val="tx1"/>
                </a:solidFill>
              </a:rPr>
              <a:t>Dao</a:t>
            </a:r>
            <a:r>
              <a:rPr lang="zh-CN" altLang="en-US" sz="2000" dirty="0">
                <a:solidFill>
                  <a:schemeClr val="tx1"/>
                </a:solidFill>
              </a:rPr>
              <a:t>层和</a:t>
            </a:r>
            <a:r>
              <a:rPr lang="en-US" altLang="zh-CN" sz="2000" dirty="0">
                <a:solidFill>
                  <a:schemeClr val="tx1"/>
                </a:solidFill>
              </a:rPr>
              <a:t>Service</a:t>
            </a:r>
            <a:r>
              <a:rPr lang="zh-CN" altLang="en-US" sz="2000" dirty="0">
                <a:solidFill>
                  <a:schemeClr val="tx1"/>
                </a:solidFill>
              </a:rPr>
              <a:t>层实现，找回密码，菜谱搜索后台的实现（通过密保问题）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664608" y="4873683"/>
            <a:ext cx="4139821" cy="150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欢迎界面，软件帮助，菜谱分享（如</a:t>
            </a:r>
            <a:r>
              <a:rPr lang="en-US" altLang="zh-CN" sz="2000" dirty="0">
                <a:solidFill>
                  <a:schemeClr val="tx1"/>
                </a:solidFill>
              </a:rPr>
              <a:t>QQ</a:t>
            </a:r>
            <a:r>
              <a:rPr lang="zh-CN" altLang="en-US" sz="2000" dirty="0">
                <a:solidFill>
                  <a:schemeClr val="tx1"/>
                </a:solidFill>
              </a:rPr>
              <a:t>、微信），用户更改密码、头像实现；</a:t>
            </a:r>
            <a:r>
              <a:rPr lang="en-US" altLang="zh-CN" sz="2000" dirty="0">
                <a:solidFill>
                  <a:schemeClr val="tx1"/>
                </a:solidFill>
              </a:rPr>
              <a:t>Android</a:t>
            </a:r>
            <a:r>
              <a:rPr lang="zh-CN" altLang="en-US" sz="2000" dirty="0">
                <a:solidFill>
                  <a:schemeClr val="tx1"/>
                </a:solidFill>
              </a:rPr>
              <a:t>界面美化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8"/>
            </p:custDataLst>
          </p:nvPr>
        </p:nvSpPr>
        <p:spPr>
          <a:xfrm>
            <a:off x="7370704" y="1688203"/>
            <a:ext cx="3444364" cy="121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 lnSpcReduction="20000"/>
          </a:bodyPr>
          <a:lstStyle>
            <a:lvl1pPr marL="15875" indent="-158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sz="2000">
                <a:solidFill>
                  <a:schemeClr val="tx1"/>
                </a:solidFill>
              </a:rPr>
              <a:t>首页推荐算法研究、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功能实现；算法优化（更符合用户的喜好）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9"/>
            </p:custDataLst>
          </p:nvPr>
        </p:nvSpPr>
        <p:spPr>
          <a:xfrm>
            <a:off x="7886065" y="4106545"/>
            <a:ext cx="305689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/>
          <a:lstStyle>
            <a:lvl1pPr marL="8255" indent="-825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 sz="2000">
                <a:solidFill>
                  <a:schemeClr val="tx1"/>
                </a:solidFill>
              </a:rPr>
              <a:t>端的用户管理、发布审核实现、系统菜谱发布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6" name="圆角矩形 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500" dirty="0">
              <a:solidFill>
                <a:srgbClr val="333333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21"/>
            </p:custDataLst>
          </p:nvPr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9pPr>
          </a:lstStyle>
          <a:p>
            <a:r>
              <a:rPr lang="zh-CN" altLang="en-US" sz="4000" dirty="0"/>
              <a:t>小学期具体任务分工</a:t>
            </a:r>
            <a:endParaRPr lang="zh-CN" altLang="en-US" sz="4000" dirty="0"/>
          </a:p>
        </p:txBody>
      </p:sp>
    </p:spTree>
    <p:custDataLst>
      <p:tags r:id="rId2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a"/>
  <p:tag name="KSO_WM_UNIT_INDEX" val="1_2_1"/>
  <p:tag name="KSO_WM_UNIT_ID" val="diagram160353_2*m_h_a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f"/>
  <p:tag name="KSO_WM_UNIT_INDEX" val="1_2_1"/>
  <p:tag name="KSO_WM_UNIT_ID" val="diagram160353_2*m_h_f*1_2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_INDEX" val="4"/>
  <p:tag name="KSO_WM_UNIT_PRESET_TEXT_LEN" val="74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3_2*i*10"/>
  <p:tag name="KSO_WM_TEMPLATE_CATEGORY" val="diagram"/>
  <p:tag name="KSO_WM_TEMPLATE_INDEX" val="16035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a"/>
  <p:tag name="KSO_WM_UNIT_INDEX" val="1_3_1"/>
  <p:tag name="KSO_WM_UNIT_ID" val="diagram160353_2*m_h_a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f"/>
  <p:tag name="KSO_WM_UNIT_INDEX" val="1_3_1"/>
  <p:tag name="KSO_WM_UNIT_ID" val="diagram160353_2*m_h_f*1_3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_INDEX" val="4"/>
  <p:tag name="KSO_WM_UNIT_PRESET_TEXT_LEN" val="74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26"/>
  <p:tag name="KSO_WM_TEMPLATE_CATEGORY" val="custom"/>
  <p:tag name="KSO_WM_TEMPLATE_INDEX" val="160003"/>
  <p:tag name="KSO_WM_UNIT_INDEX" val="2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7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7.xml><?xml version="1.0" encoding="utf-8"?>
<p:tagLst xmlns:p="http://schemas.openxmlformats.org/presentationml/2006/main">
  <p:tag name="KSO_WM_SLIDE_ID" val="diagram160353_2"/>
  <p:tag name="KSO_WM_SLIDE_INDEX" val="2"/>
  <p:tag name="KSO_WM_SLIDE_ITEM_CNT" val="5"/>
  <p:tag name="KSO_WM_SLIDE_LAYOUT" val="m_a"/>
  <p:tag name="KSO_WM_SLIDE_LAYOUT_CNT" val="1_1"/>
  <p:tag name="KSO_WM_SLIDE_TYPE" val="text"/>
  <p:tag name="KSO_WM_BEAUTIFY_FLAG" val="#wm#"/>
  <p:tag name="KSO_WM_SLIDE_POSITION" val="50*175"/>
  <p:tag name="KSO_WM_SLIDE_SIZE" val="868*288"/>
  <p:tag name="KSO_WM_TEMPLATE_CATEGORY" val="diagram"/>
  <p:tag name="KSO_WM_TEMPLATE_INDEX" val="160353"/>
  <p:tag name="KSO_WM_DIAGRAM_GROUP_CODE" val="m1-1"/>
  <p:tag name="KSO_WM_TAG_VERSION" val="1.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"/>
  <p:tag name="KSO_WM_UNIT_ID" val="custom160003_27*q_i*1_1"/>
  <p:tag name="KSO_WM_UNIT_CLEAR" val="1"/>
  <p:tag name="KSO_WM_UNIT_LAYERLEVEL" val="1_1"/>
  <p:tag name="KSO_WM_DIAGRAM_GROUP_CODE" val="q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2"/>
  <p:tag name="KSO_WM_UNIT_ID" val="custom160003_27*q_i*1_2"/>
  <p:tag name="KSO_WM_UNIT_CLEAR" val="1"/>
  <p:tag name="KSO_WM_UNIT_LAYERLEVEL" val="1_1"/>
  <p:tag name="KSO_WM_DIAGRAM_GROUP_CODE" val="q1-1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3"/>
  <p:tag name="KSO_WM_UNIT_ID" val="custom160003_27*q_i*1_3"/>
  <p:tag name="KSO_WM_UNIT_CLEAR" val="1"/>
  <p:tag name="KSO_WM_UNIT_LAYERLEVEL" val="1_1"/>
  <p:tag name="KSO_WM_DIAGRAM_GROUP_CODE" val="q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4"/>
  <p:tag name="KSO_WM_UNIT_ID" val="custom160003_27*q_i*1_4"/>
  <p:tag name="KSO_WM_UNIT_CLEAR" val="1"/>
  <p:tag name="KSO_WM_UNIT_LAYERLEVEL" val="1_1"/>
  <p:tag name="KSO_WM_DIAGRAM_GROUP_CODE" val="q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4"/>
  <p:tag name="KSO_WM_TEMPLATE_CATEGORY" val="custom"/>
  <p:tag name="KSO_WM_TEMPLATE_INDEX" val="160003"/>
  <p:tag name="KSO_WM_UNIT_INDEX" val="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5"/>
  <p:tag name="KSO_WM_UNIT_ID" val="custom160003_27*q_i*1_5"/>
  <p:tag name="KSO_WM_UNIT_CLEAR" val="1"/>
  <p:tag name="KSO_WM_UNIT_LAYERLEVEL" val="1_1"/>
  <p:tag name="KSO_WM_DIAGRAM_GROUP_CODE" val="q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6"/>
  <p:tag name="KSO_WM_UNIT_ID" val="custom160003_27*q_i*1_6"/>
  <p:tag name="KSO_WM_UNIT_CLEAR" val="1"/>
  <p:tag name="KSO_WM_UNIT_LAYERLEVEL" val="1_1"/>
  <p:tag name="KSO_WM_DIAGRAM_GROUP_CODE" val="q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7"/>
  <p:tag name="KSO_WM_UNIT_ID" val="custom160003_27*q_i*1_7"/>
  <p:tag name="KSO_WM_UNIT_CLEAR" val="1"/>
  <p:tag name="KSO_WM_UNIT_LAYERLEVEL" val="1_1"/>
  <p:tag name="KSO_WM_DIAGRAM_GROUP_CODE" val="q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10"/>
  <p:tag name="KSO_WM_TEMPLATE_CATEGORY" val="custom"/>
  <p:tag name="KSO_WM_TEMPLATE_INDEX" val="160003"/>
  <p:tag name="KSO_WM_UNIT_INDEX" val="1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8"/>
  <p:tag name="KSO_WM_UNIT_ID" val="custom160003_27*q_i*1_8"/>
  <p:tag name="KSO_WM_UNIT_CLEAR" val="1"/>
  <p:tag name="KSO_WM_UNIT_LAYERLEVEL" val="1_1"/>
  <p:tag name="KSO_WM_DIAGRAM_GROUP_CODE" val="q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9"/>
  <p:tag name="KSO_WM_UNIT_ID" val="custom160003_27*q_i*1_9"/>
  <p:tag name="KSO_WM_UNIT_CLEAR" val="1"/>
  <p:tag name="KSO_WM_UNIT_LAYERLEVEL" val="1_1"/>
  <p:tag name="KSO_WM_DIAGRAM_GROUP_CODE" val="q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0"/>
  <p:tag name="KSO_WM_UNIT_ID" val="custom160003_27*q_i*1_10"/>
  <p:tag name="KSO_WM_UNIT_CLEAR" val="1"/>
  <p:tag name="KSO_WM_UNIT_LAYERLEVEL" val="1_1"/>
  <p:tag name="KSO_WM_DIAGRAM_GROUP_CODE" val="q1-1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1"/>
  <p:tag name="KSO_WM_UNIT_ID" val="custom160003_27*q_i*1_11"/>
  <p:tag name="KSO_WM_UNIT_CLEAR" val="1"/>
  <p:tag name="KSO_WM_UNIT_LAYERLEVEL" val="1_1"/>
  <p:tag name="KSO_WM_DIAGRAM_GROUP_CODE" val="q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2"/>
  <p:tag name="KSO_WM_UNIT_ID" val="custom160003_27*q_i*1_12"/>
  <p:tag name="KSO_WM_UNIT_CLEAR" val="1"/>
  <p:tag name="KSO_WM_UNIT_LAYERLEVEL" val="1_1"/>
  <p:tag name="KSO_WM_DIAGRAM_GROUP_CODE" val="q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1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03_27*q_h_f*1_1_1"/>
  <p:tag name="KSO_WM_UNIT_PRESET_TEXT_INDEX" val="2"/>
  <p:tag name="KSO_WM_UNIT_PRESET_TEXT_LEN" val="20"/>
  <p:tag name="KSO_WM_DIAGRAM_GROUP_CODE" val="q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6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03_27*q_h_f*1_6_1"/>
  <p:tag name="KSO_WM_UNIT_PRESET_TEXT_INDEX" val="2"/>
  <p:tag name="KSO_WM_UNIT_PRESET_TEXT_LEN" val="20"/>
  <p:tag name="KSO_WM_DIAGRAM_GROUP_CODE" val="q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5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03_27*q_h_f*1_5_1"/>
  <p:tag name="KSO_WM_UNIT_PRESET_TEXT_INDEX" val="2"/>
  <p:tag name="KSO_WM_UNIT_PRESET_TEXT_LEN" val="20"/>
  <p:tag name="KSO_WM_DIAGRAM_GROUP_CODE" val="q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2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03_27*q_h_f*1_2_1"/>
  <p:tag name="KSO_WM_UNIT_PRESET_TEXT_INDEX" val="2"/>
  <p:tag name="KSO_WM_UNIT_PRESET_TEXT_LEN" val="20"/>
  <p:tag name="KSO_WM_DIAGRAM_GROUP_CODE" val="q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3_1"/>
  <p:tag name="KSO_WM_UNIT_CLEAR" val="1"/>
  <p:tag name="KSO_WM_UNIT_LAYERLEVEL" val="1_1_1"/>
  <p:tag name="KSO_WM_UNIT_VALUE" val="36"/>
  <p:tag name="KSO_WM_UNIT_HIGHLIGHT" val="0"/>
  <p:tag name="KSO_WM_UNIT_COMPATIBLE" val="0"/>
  <p:tag name="KSO_WM_UNIT_ID" val="custom160003_27*q_h_f*1_3_1"/>
  <p:tag name="KSO_WM_UNIT_PRESET_TEXT_INDEX" val="2"/>
  <p:tag name="KSO_WM_UNIT_PRESET_TEXT_LEN" val="20"/>
  <p:tag name="KSO_WM_DIAGRAM_GROUP_CODE" val="q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26"/>
  <p:tag name="KSO_WM_TEMPLATE_CATEGORY" val="custom"/>
  <p:tag name="KSO_WM_TEMPLATE_INDEX" val="160003"/>
  <p:tag name="KSO_WM_UNIT_INDEX" val="2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7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9.xml><?xml version="1.0" encoding="utf-8"?>
<p:tagLst xmlns:p="http://schemas.openxmlformats.org/presentationml/2006/main">
  <p:tag name="KSO_WM_SLIDE_ID" val="custom160003_27"/>
  <p:tag name="KSO_WM_SLIDE_INDEX" val="27"/>
  <p:tag name="KSO_WM_SLIDE_LAYOUT" val="a_q"/>
  <p:tag name="KSO_WM_SLIDE_LAYOUT_CNT" val="1_1"/>
  <p:tag name="KSO_WM_SLIDE_TYPE" val="text"/>
  <p:tag name="KSO_WM_BEAUTIFY_FLAG" val="#wm#"/>
  <p:tag name="KSO_WM_SLIDE_POSITION" val="82*136"/>
  <p:tag name="KSO_WM_SLIDE_SIZE" val="761*396"/>
  <p:tag name="KSO_WM_SLIDE_ITEM_CNT" val="6"/>
  <p:tag name="KSO_WM_TEMPLATE_CATEGORY" val="custom"/>
  <p:tag name="KSO_WM_TEMPLATE_INDEX" val="160003"/>
  <p:tag name="KSO_WM_TAG_VERSION" val="1.0"/>
  <p:tag name="KSO_WM_DIAGRAM_GROUP_CODE" val="q1-1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8*a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" val="THANKS"/>
</p:tagLst>
</file>

<file path=ppt/tags/tag41.xml><?xml version="1.0" encoding="utf-8"?>
<p:tagLst xmlns:p="http://schemas.openxmlformats.org/presentationml/2006/main">
  <p:tag name="KSO_WM_SLIDE_ID" val="custom160003_28"/>
  <p:tag name="KSO_WM_SLIDE_INDEX" val="28"/>
  <p:tag name="KSO_WM_SLIDE_LAYOUT" val="a_b"/>
  <p:tag name="KSO_WM_SLIDE_LAYOUT_CNT" val="1_1"/>
  <p:tag name="KSO_WM_SLIDE_TYPE" val="endPage"/>
  <p:tag name="KSO_WM_BEAUTIFY_FLAG" val="#wm#"/>
  <p:tag name="KSO_WM_SLIDE_ITEM_CNT" val="2"/>
  <p:tag name="KSO_WM_TEMPLATE_CATEGORY" val="custom"/>
  <p:tag name="KSO_WM_TEMPLATE_INDEX" val="160003"/>
  <p:tag name="KSO_WM_TAG_VERSION" val="1.0"/>
</p:tagLst>
</file>

<file path=ppt/tags/tag5.xml><?xml version="1.0" encoding="utf-8"?>
<p:tagLst xmlns:p="http://schemas.openxmlformats.org/presentationml/2006/main">
  <p:tag name="KSO_WM_TEMPLATE_CATEGORY" val="custom"/>
  <p:tag name="KSO_WM_TEMPLATE_INDEX" val="16000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3_2*i*0"/>
  <p:tag name="KSO_WM_TEMPLATE_CATEGORY" val="diagram"/>
  <p:tag name="KSO_WM_TEMPLATE_INDEX" val="16035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a"/>
  <p:tag name="KSO_WM_UNIT_INDEX" val="1_1_1"/>
  <p:tag name="KSO_WM_UNIT_ID" val="diagram160353_2*m_h_a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f"/>
  <p:tag name="KSO_WM_UNIT_INDEX" val="1_1_1"/>
  <p:tag name="KSO_WM_UNIT_ID" val="diagram160353_2*m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_INDEX" val="4"/>
  <p:tag name="KSO_WM_UNIT_PRESET_TEXT_LEN" val="74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3_2*i*5"/>
  <p:tag name="KSO_WM_TEMPLATE_CATEGORY" val="diagram"/>
  <p:tag name="KSO_WM_TEMPLATE_INDEX" val="16035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演示</Application>
  <PresentationFormat>宽屏</PresentationFormat>
  <Paragraphs>63</Paragraphs>
  <Slides>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美食天下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美食天下</dc:title>
  <dc:creator/>
  <cp:lastModifiedBy>AlanP</cp:lastModifiedBy>
  <cp:revision>146</cp:revision>
  <dcterms:created xsi:type="dcterms:W3CDTF">2015-05-05T08:02:00Z</dcterms:created>
  <dcterms:modified xsi:type="dcterms:W3CDTF">2016-07-13T00:36:38Z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