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4"/>
  </p:notesMasterIdLst>
  <p:sldIdLst>
    <p:sldId id="256" r:id="rId2"/>
    <p:sldId id="257" r:id="rId3"/>
    <p:sldId id="258" r:id="rId4"/>
    <p:sldId id="260" r:id="rId5"/>
    <p:sldId id="262" r:id="rId6"/>
    <p:sldId id="263" r:id="rId7"/>
    <p:sldId id="264" r:id="rId8"/>
    <p:sldId id="265" r:id="rId9"/>
    <p:sldId id="261" r:id="rId10"/>
    <p:sldId id="266" r:id="rId11"/>
    <p:sldId id="267"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94651"/>
  </p:normalViewPr>
  <p:slideViewPr>
    <p:cSldViewPr snapToGrid="0" snapToObjects="1">
      <p:cViewPr>
        <p:scale>
          <a:sx n="97" d="100"/>
          <a:sy n="97" d="100"/>
        </p:scale>
        <p:origin x="208" y="47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D7F31-0EC2-BA41-BCCC-384D893ED90C}" type="datetimeFigureOut">
              <a:rPr lang="en-US" smtClean="0"/>
              <a:t>6/27/19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E2515-A502-1C40-98A0-3235E90E0C8F}" type="slidenum">
              <a:rPr lang="en-US" smtClean="0"/>
              <a:t>‹#›</a:t>
            </a:fld>
            <a:endParaRPr lang="en-US"/>
          </a:p>
        </p:txBody>
      </p:sp>
    </p:spTree>
    <p:extLst>
      <p:ext uri="{BB962C8B-B14F-4D97-AF65-F5344CB8AC3E}">
        <p14:creationId xmlns:p14="http://schemas.microsoft.com/office/powerpoint/2010/main" val="4265969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A65581A-E05A-4B45-8663-3AF4B1FAC171}" type="datetime1">
              <a:rPr lang="en-US" smtClean="0"/>
              <a:t>6/27/19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Patrick Wales-Dinan | GA 2019</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6349634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B3C471-D6AB-E34C-9056-04A3E710CEC6}" type="datetime1">
              <a:rPr lang="en-US" smtClean="0"/>
              <a:t>6/27/19</a:t>
            </a:fld>
            <a:endParaRPr lang="en-US" dirty="0"/>
          </a:p>
        </p:txBody>
      </p:sp>
      <p:sp>
        <p:nvSpPr>
          <p:cNvPr id="5" name="Footer Placeholder 4"/>
          <p:cNvSpPr>
            <a:spLocks noGrp="1"/>
          </p:cNvSpPr>
          <p:nvPr>
            <p:ph type="ftr" sz="quarter" idx="11"/>
          </p:nvPr>
        </p:nvSpPr>
        <p:spPr/>
        <p:txBody>
          <a:bodyPr/>
          <a:lstStyle/>
          <a:p>
            <a:r>
              <a:rPr lang="en-US"/>
              <a:t>Patrick Wales-Dinan | GA 2019</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5495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FD727-98E8-C944-9E52-92DBDF80BCA7}" type="datetime1">
              <a:rPr lang="en-US" smtClean="0"/>
              <a:t>6/27/19</a:t>
            </a:fld>
            <a:endParaRPr lang="en-US" dirty="0"/>
          </a:p>
        </p:txBody>
      </p:sp>
      <p:sp>
        <p:nvSpPr>
          <p:cNvPr id="5" name="Footer Placeholder 4"/>
          <p:cNvSpPr>
            <a:spLocks noGrp="1"/>
          </p:cNvSpPr>
          <p:nvPr>
            <p:ph type="ftr" sz="quarter" idx="11"/>
          </p:nvPr>
        </p:nvSpPr>
        <p:spPr/>
        <p:txBody>
          <a:bodyPr/>
          <a:lstStyle/>
          <a:p>
            <a:r>
              <a:rPr lang="en-US"/>
              <a:t>Patrick Wales-Dinan | GA 2019</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39088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6C5C1-5817-634F-8EAB-C33EC1A5992D}" type="datetime1">
              <a:rPr lang="en-US" smtClean="0"/>
              <a:t>6/27/19</a:t>
            </a:fld>
            <a:endParaRPr lang="en-US" dirty="0"/>
          </a:p>
        </p:txBody>
      </p:sp>
      <p:sp>
        <p:nvSpPr>
          <p:cNvPr id="5" name="Footer Placeholder 4"/>
          <p:cNvSpPr>
            <a:spLocks noGrp="1"/>
          </p:cNvSpPr>
          <p:nvPr>
            <p:ph type="ftr" sz="quarter" idx="11"/>
          </p:nvPr>
        </p:nvSpPr>
        <p:spPr/>
        <p:txBody>
          <a:bodyPr/>
          <a:lstStyle/>
          <a:p>
            <a:r>
              <a:rPr lang="en-US"/>
              <a:t>Patrick Wales-Dinan | GA 2019</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41597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7317D6F-AA0E-DD47-9655-6990B0FE1443}" type="datetime1">
              <a:rPr lang="en-US" smtClean="0"/>
              <a:t>6/27/19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Patrick Wales-Dinan | GA 2019</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68431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18E302-BBB0-564D-9FBD-487D98860D84}" type="datetime1">
              <a:rPr lang="en-US" smtClean="0"/>
              <a:t>6/27/19</a:t>
            </a:fld>
            <a:endParaRPr lang="en-US" dirty="0"/>
          </a:p>
        </p:txBody>
      </p:sp>
      <p:sp>
        <p:nvSpPr>
          <p:cNvPr id="6" name="Footer Placeholder 5"/>
          <p:cNvSpPr>
            <a:spLocks noGrp="1"/>
          </p:cNvSpPr>
          <p:nvPr>
            <p:ph type="ftr" sz="quarter" idx="11"/>
          </p:nvPr>
        </p:nvSpPr>
        <p:spPr/>
        <p:txBody>
          <a:bodyPr/>
          <a:lstStyle/>
          <a:p>
            <a:r>
              <a:rPr lang="en-US"/>
              <a:t>Patrick Wales-Dinan | GA 2019</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40836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4DFE88-6A04-0D46-B925-3B48CEBB4CF7}" type="datetime1">
              <a:rPr lang="en-US" smtClean="0"/>
              <a:t>6/27/19</a:t>
            </a:fld>
            <a:endParaRPr lang="en-US" dirty="0"/>
          </a:p>
        </p:txBody>
      </p:sp>
      <p:sp>
        <p:nvSpPr>
          <p:cNvPr id="8" name="Footer Placeholder 7"/>
          <p:cNvSpPr>
            <a:spLocks noGrp="1"/>
          </p:cNvSpPr>
          <p:nvPr>
            <p:ph type="ftr" sz="quarter" idx="11"/>
          </p:nvPr>
        </p:nvSpPr>
        <p:spPr/>
        <p:txBody>
          <a:bodyPr/>
          <a:lstStyle/>
          <a:p>
            <a:r>
              <a:rPr lang="en-US"/>
              <a:t>Patrick Wales-Dinan | GA 2019</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9805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825ED4-33CD-0841-90E8-5E8894F17059}" type="datetime1">
              <a:rPr lang="en-US" smtClean="0"/>
              <a:t>6/27/19</a:t>
            </a:fld>
            <a:endParaRPr lang="en-US" dirty="0"/>
          </a:p>
        </p:txBody>
      </p:sp>
      <p:sp>
        <p:nvSpPr>
          <p:cNvPr id="4" name="Footer Placeholder 3"/>
          <p:cNvSpPr>
            <a:spLocks noGrp="1"/>
          </p:cNvSpPr>
          <p:nvPr>
            <p:ph type="ftr" sz="quarter" idx="11"/>
          </p:nvPr>
        </p:nvSpPr>
        <p:spPr/>
        <p:txBody>
          <a:bodyPr/>
          <a:lstStyle/>
          <a:p>
            <a:r>
              <a:rPr lang="en-US"/>
              <a:t>Patrick Wales-Dinan | GA 2019</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6832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0C3E5-B9FA-3C46-80A7-8169D10699EA}" type="datetime1">
              <a:rPr lang="en-US" smtClean="0"/>
              <a:t>6/27/19</a:t>
            </a:fld>
            <a:endParaRPr lang="en-US" dirty="0"/>
          </a:p>
        </p:txBody>
      </p:sp>
      <p:sp>
        <p:nvSpPr>
          <p:cNvPr id="3" name="Footer Placeholder 2"/>
          <p:cNvSpPr>
            <a:spLocks noGrp="1"/>
          </p:cNvSpPr>
          <p:nvPr>
            <p:ph type="ftr" sz="quarter" idx="11"/>
          </p:nvPr>
        </p:nvSpPr>
        <p:spPr/>
        <p:txBody>
          <a:bodyPr/>
          <a:lstStyle/>
          <a:p>
            <a:r>
              <a:rPr lang="en-US"/>
              <a:t>Patrick Wales-Dinan | GA 2019</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4524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1B6606-77EF-8748-8C64-F17AFE4FA672}" type="datetime1">
              <a:rPr lang="en-US" smtClean="0"/>
              <a:t>6/27/19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Patrick Wales-Dinan | GA 2019</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222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F62DD83-FB9B-1E46-9951-E78B6A0169FA}" type="datetime1">
              <a:rPr lang="en-US" smtClean="0"/>
              <a:t>6/27/19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Patrick Wales-Dinan | GA 2019</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115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AA2A1B5-EACF-964D-A13D-8918867614FB}" type="datetime1">
              <a:rPr lang="en-US" smtClean="0"/>
              <a:t>6/27/19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Patrick Wales-Dinan | GA 2019</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69494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BA59E-1571-5047-9628-DC793024CB86}"/>
              </a:ext>
            </a:extLst>
          </p:cNvPr>
          <p:cNvSpPr>
            <a:spLocks noGrp="1"/>
          </p:cNvSpPr>
          <p:nvPr>
            <p:ph type="ctrTitle"/>
          </p:nvPr>
        </p:nvSpPr>
        <p:spPr>
          <a:xfrm>
            <a:off x="6711885" y="634028"/>
            <a:ext cx="4798243" cy="3732835"/>
          </a:xfrm>
        </p:spPr>
        <p:txBody>
          <a:bodyPr anchor="ctr">
            <a:normAutofit/>
          </a:bodyPr>
          <a:lstStyle/>
          <a:p>
            <a:r>
              <a:rPr lang="en-US" sz="6000" cap="none" dirty="0">
                <a:latin typeface="Calibri" panose="020F0502020204030204" pitchFamily="34" charset="0"/>
                <a:cs typeface="Calibri" panose="020F0502020204030204" pitchFamily="34" charset="0"/>
              </a:rPr>
              <a:t>Exploring Ames Housing Data</a:t>
            </a:r>
          </a:p>
        </p:txBody>
      </p:sp>
      <p:sp>
        <p:nvSpPr>
          <p:cNvPr id="3" name="Subtitle 2">
            <a:extLst>
              <a:ext uri="{FF2B5EF4-FFF2-40B4-BE49-F238E27FC236}">
                <a16:creationId xmlns:a16="http://schemas.microsoft.com/office/drawing/2014/main" id="{6861C2C4-E6E8-0C40-8CC5-2D52C6E6439F}"/>
              </a:ext>
            </a:extLst>
          </p:cNvPr>
          <p:cNvSpPr>
            <a:spLocks noGrp="1"/>
          </p:cNvSpPr>
          <p:nvPr>
            <p:ph type="subTitle" idx="1"/>
          </p:nvPr>
        </p:nvSpPr>
        <p:spPr>
          <a:xfrm>
            <a:off x="6711885" y="4436462"/>
            <a:ext cx="4798243" cy="1794656"/>
          </a:xfrm>
        </p:spPr>
        <p:txBody>
          <a:bodyPr>
            <a:normAutofit/>
          </a:bodyPr>
          <a:lstStyle/>
          <a:p>
            <a:r>
              <a:rPr lang="en-US" dirty="0"/>
              <a:t>Modeling to predict housing price</a:t>
            </a:r>
          </a:p>
        </p:txBody>
      </p:sp>
      <p:sp>
        <p:nvSpPr>
          <p:cNvPr id="12"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7" name="Graphic 6" descr="City">
            <a:extLst>
              <a:ext uri="{FF2B5EF4-FFF2-40B4-BE49-F238E27FC236}">
                <a16:creationId xmlns:a16="http://schemas.microsoft.com/office/drawing/2014/main" id="{A40CC202-E05C-4297-806B-4F1C50D6A6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1403" y="1425173"/>
            <a:ext cx="4207669" cy="4207669"/>
          </a:xfrm>
          <a:prstGeom prst="rect">
            <a:avLst/>
          </a:prstGeom>
        </p:spPr>
      </p:pic>
      <p:sp>
        <p:nvSpPr>
          <p:cNvPr id="4" name="Footer Placeholder 3">
            <a:extLst>
              <a:ext uri="{FF2B5EF4-FFF2-40B4-BE49-F238E27FC236}">
                <a16:creationId xmlns:a16="http://schemas.microsoft.com/office/drawing/2014/main" id="{A6FB83A3-3323-A54B-9E7A-2FE65D46B0A3}"/>
              </a:ext>
            </a:extLst>
          </p:cNvPr>
          <p:cNvSpPr>
            <a:spLocks noGrp="1"/>
          </p:cNvSpPr>
          <p:nvPr>
            <p:ph type="ftr" sz="quarter" idx="11"/>
          </p:nvPr>
        </p:nvSpPr>
        <p:spPr/>
        <p:txBody>
          <a:bodyPr/>
          <a:lstStyle/>
          <a:p>
            <a:r>
              <a:rPr lang="en-US"/>
              <a:t>Patrick Wales-Dinan | GA 2019</a:t>
            </a:r>
            <a:endParaRPr lang="en-US" dirty="0"/>
          </a:p>
        </p:txBody>
      </p:sp>
    </p:spTree>
    <p:extLst>
      <p:ext uri="{BB962C8B-B14F-4D97-AF65-F5344CB8AC3E}">
        <p14:creationId xmlns:p14="http://schemas.microsoft.com/office/powerpoint/2010/main" val="192159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a:t>Patrick Wales-Dinan | GA 2019</a:t>
            </a:r>
            <a:endParaRPr lang="en-US" dirty="0"/>
          </a:p>
        </p:txBody>
      </p:sp>
      <p:sp>
        <p:nvSpPr>
          <p:cNvPr id="3" name="TextBox 2">
            <a:extLst>
              <a:ext uri="{FF2B5EF4-FFF2-40B4-BE49-F238E27FC236}">
                <a16:creationId xmlns:a16="http://schemas.microsoft.com/office/drawing/2014/main" id="{D82A1205-BDB4-9549-B5C8-84DEFD860C41}"/>
              </a:ext>
            </a:extLst>
          </p:cNvPr>
          <p:cNvSpPr txBox="1"/>
          <p:nvPr/>
        </p:nvSpPr>
        <p:spPr>
          <a:xfrm>
            <a:off x="1360715" y="307650"/>
            <a:ext cx="6864956"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Pre Processing &amp; Modeling the Data</a:t>
            </a:r>
          </a:p>
        </p:txBody>
      </p:sp>
      <p:sp>
        <p:nvSpPr>
          <p:cNvPr id="18" name="TextBox 17">
            <a:extLst>
              <a:ext uri="{FF2B5EF4-FFF2-40B4-BE49-F238E27FC236}">
                <a16:creationId xmlns:a16="http://schemas.microsoft.com/office/drawing/2014/main" id="{D01CBA88-82EF-B04A-8549-4199A877282D}"/>
              </a:ext>
            </a:extLst>
          </p:cNvPr>
          <p:cNvSpPr txBox="1"/>
          <p:nvPr/>
        </p:nvSpPr>
        <p:spPr>
          <a:xfrm>
            <a:off x="1024305" y="1247330"/>
            <a:ext cx="524397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Scaled the Data using a Standard Scalar Model</a:t>
            </a:r>
          </a:p>
        </p:txBody>
      </p:sp>
      <p:pic>
        <p:nvPicPr>
          <p:cNvPr id="6" name="Picture 5">
            <a:extLst>
              <a:ext uri="{FF2B5EF4-FFF2-40B4-BE49-F238E27FC236}">
                <a16:creationId xmlns:a16="http://schemas.microsoft.com/office/drawing/2014/main" id="{5B9F19C5-F6EB-FB4F-8485-492D5504D3C0}"/>
              </a:ext>
            </a:extLst>
          </p:cNvPr>
          <p:cNvPicPr>
            <a:picLocks noChangeAspect="1"/>
          </p:cNvPicPr>
          <p:nvPr/>
        </p:nvPicPr>
        <p:blipFill>
          <a:blip r:embed="rId2"/>
          <a:stretch>
            <a:fillRect/>
          </a:stretch>
        </p:blipFill>
        <p:spPr>
          <a:xfrm>
            <a:off x="2197100" y="1591941"/>
            <a:ext cx="7797800" cy="3378200"/>
          </a:xfrm>
          <a:prstGeom prst="rect">
            <a:avLst/>
          </a:prstGeom>
        </p:spPr>
      </p:pic>
      <p:sp>
        <p:nvSpPr>
          <p:cNvPr id="8" name="TextBox 7">
            <a:extLst>
              <a:ext uri="{FF2B5EF4-FFF2-40B4-BE49-F238E27FC236}">
                <a16:creationId xmlns:a16="http://schemas.microsoft.com/office/drawing/2014/main" id="{95EEDEBF-3D00-934F-A0B3-D26929877286}"/>
              </a:ext>
            </a:extLst>
          </p:cNvPr>
          <p:cNvSpPr txBox="1"/>
          <p:nvPr/>
        </p:nvSpPr>
        <p:spPr>
          <a:xfrm>
            <a:off x="1024299" y="1709706"/>
            <a:ext cx="524397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Took the log of our y-variable (Sale Price)</a:t>
            </a:r>
          </a:p>
        </p:txBody>
      </p:sp>
      <p:sp>
        <p:nvSpPr>
          <p:cNvPr id="9" name="TextBox 8">
            <a:extLst>
              <a:ext uri="{FF2B5EF4-FFF2-40B4-BE49-F238E27FC236}">
                <a16:creationId xmlns:a16="http://schemas.microsoft.com/office/drawing/2014/main" id="{9BE518BD-8060-B44D-BA0A-D29D5E1A2D05}"/>
              </a:ext>
            </a:extLst>
          </p:cNvPr>
          <p:cNvSpPr txBox="1"/>
          <p:nvPr/>
        </p:nvSpPr>
        <p:spPr>
          <a:xfrm>
            <a:off x="1024298" y="2167186"/>
            <a:ext cx="524397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Fit a linear regression </a:t>
            </a:r>
          </a:p>
        </p:txBody>
      </p:sp>
      <p:sp>
        <p:nvSpPr>
          <p:cNvPr id="10" name="TextBox 9">
            <a:extLst>
              <a:ext uri="{FF2B5EF4-FFF2-40B4-BE49-F238E27FC236}">
                <a16:creationId xmlns:a16="http://schemas.microsoft.com/office/drawing/2014/main" id="{C79AD486-8BF6-7342-9F9A-452DAAA958EF}"/>
              </a:ext>
            </a:extLst>
          </p:cNvPr>
          <p:cNvSpPr txBox="1"/>
          <p:nvPr/>
        </p:nvSpPr>
        <p:spPr>
          <a:xfrm>
            <a:off x="1024297" y="3080986"/>
            <a:ext cx="524397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Examined the residuals</a:t>
            </a:r>
          </a:p>
        </p:txBody>
      </p:sp>
      <p:sp>
        <p:nvSpPr>
          <p:cNvPr id="11" name="TextBox 10">
            <a:extLst>
              <a:ext uri="{FF2B5EF4-FFF2-40B4-BE49-F238E27FC236}">
                <a16:creationId xmlns:a16="http://schemas.microsoft.com/office/drawing/2014/main" id="{59C7D228-7F3C-5D4F-8CA0-E42048792435}"/>
              </a:ext>
            </a:extLst>
          </p:cNvPr>
          <p:cNvSpPr txBox="1"/>
          <p:nvPr/>
        </p:nvSpPr>
        <p:spPr>
          <a:xfrm>
            <a:off x="1024296" y="3537886"/>
            <a:ext cx="524397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Fit a LASSO &amp; Ridge Regression models</a:t>
            </a:r>
          </a:p>
        </p:txBody>
      </p:sp>
      <p:sp>
        <p:nvSpPr>
          <p:cNvPr id="7" name="TextBox 6">
            <a:extLst>
              <a:ext uri="{FF2B5EF4-FFF2-40B4-BE49-F238E27FC236}">
                <a16:creationId xmlns:a16="http://schemas.microsoft.com/office/drawing/2014/main" id="{C2E30D19-7094-4B47-91CB-A4D88449B72E}"/>
              </a:ext>
            </a:extLst>
          </p:cNvPr>
          <p:cNvSpPr txBox="1"/>
          <p:nvPr/>
        </p:nvSpPr>
        <p:spPr>
          <a:xfrm>
            <a:off x="8481389" y="446149"/>
            <a:ext cx="2743201" cy="369332"/>
          </a:xfrm>
          <a:prstGeom prst="rect">
            <a:avLst/>
          </a:prstGeom>
          <a:noFill/>
        </p:spPr>
        <p:txBody>
          <a:bodyPr wrap="square" rtlCol="0">
            <a:spAutoFit/>
          </a:bodyPr>
          <a:lstStyle/>
          <a:p>
            <a:r>
              <a:rPr lang="en-US" dirty="0"/>
              <a:t>Baseline Est. = $181,469.70</a:t>
            </a:r>
          </a:p>
        </p:txBody>
      </p:sp>
      <p:sp>
        <p:nvSpPr>
          <p:cNvPr id="13" name="TextBox 12">
            <a:extLst>
              <a:ext uri="{FF2B5EF4-FFF2-40B4-BE49-F238E27FC236}">
                <a16:creationId xmlns:a16="http://schemas.microsoft.com/office/drawing/2014/main" id="{B1198B06-478B-524F-BEE1-025E87ABB6BD}"/>
              </a:ext>
            </a:extLst>
          </p:cNvPr>
          <p:cNvSpPr txBox="1"/>
          <p:nvPr/>
        </p:nvSpPr>
        <p:spPr>
          <a:xfrm>
            <a:off x="1024295" y="3994786"/>
            <a:ext cx="7457094"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Tested out tuning parameters - changed alpha, polynomial features</a:t>
            </a:r>
          </a:p>
        </p:txBody>
      </p:sp>
      <p:sp>
        <p:nvSpPr>
          <p:cNvPr id="14" name="TextBox 13">
            <a:extLst>
              <a:ext uri="{FF2B5EF4-FFF2-40B4-BE49-F238E27FC236}">
                <a16:creationId xmlns:a16="http://schemas.microsoft.com/office/drawing/2014/main" id="{97719AD4-7157-E84F-9C5F-671A28A7FF2E}"/>
              </a:ext>
            </a:extLst>
          </p:cNvPr>
          <p:cNvSpPr txBox="1"/>
          <p:nvPr/>
        </p:nvSpPr>
        <p:spPr>
          <a:xfrm>
            <a:off x="1024298" y="2624086"/>
            <a:ext cx="524397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Performed Cross Validation</a:t>
            </a:r>
          </a:p>
        </p:txBody>
      </p:sp>
      <p:sp>
        <p:nvSpPr>
          <p:cNvPr id="15" name="TextBox 14">
            <a:extLst>
              <a:ext uri="{FF2B5EF4-FFF2-40B4-BE49-F238E27FC236}">
                <a16:creationId xmlns:a16="http://schemas.microsoft.com/office/drawing/2014/main" id="{D309347E-9061-1C47-A0DC-6A941BCD4361}"/>
              </a:ext>
            </a:extLst>
          </p:cNvPr>
          <p:cNvSpPr txBox="1"/>
          <p:nvPr/>
        </p:nvSpPr>
        <p:spPr>
          <a:xfrm>
            <a:off x="1064646" y="4451686"/>
            <a:ext cx="7457094"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Looked into additional feature creation</a:t>
            </a:r>
          </a:p>
        </p:txBody>
      </p:sp>
    </p:spTree>
    <p:extLst>
      <p:ext uri="{BB962C8B-B14F-4D97-AF65-F5344CB8AC3E}">
        <p14:creationId xmlns:p14="http://schemas.microsoft.com/office/powerpoint/2010/main" val="142465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a:t>Patrick Wales-Dinan | GA 2019</a:t>
            </a:r>
            <a:endParaRPr lang="en-US" dirty="0"/>
          </a:p>
        </p:txBody>
      </p:sp>
      <p:sp>
        <p:nvSpPr>
          <p:cNvPr id="3" name="TextBox 2">
            <a:extLst>
              <a:ext uri="{FF2B5EF4-FFF2-40B4-BE49-F238E27FC236}">
                <a16:creationId xmlns:a16="http://schemas.microsoft.com/office/drawing/2014/main" id="{D82A1205-BDB4-9549-B5C8-84DEFD860C41}"/>
              </a:ext>
            </a:extLst>
          </p:cNvPr>
          <p:cNvSpPr txBox="1"/>
          <p:nvPr/>
        </p:nvSpPr>
        <p:spPr>
          <a:xfrm>
            <a:off x="1207238" y="392966"/>
            <a:ext cx="3941848" cy="707886"/>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Production Model</a:t>
            </a:r>
          </a:p>
        </p:txBody>
      </p:sp>
      <p:pic>
        <p:nvPicPr>
          <p:cNvPr id="6" name="Picture 5" descr="A screenshot of a cell phone&#10;&#10;Description automatically generated">
            <a:extLst>
              <a:ext uri="{FF2B5EF4-FFF2-40B4-BE49-F238E27FC236}">
                <a16:creationId xmlns:a16="http://schemas.microsoft.com/office/drawing/2014/main" id="{7F449535-1907-E54B-8004-16F5C5D6C3EF}"/>
              </a:ext>
            </a:extLst>
          </p:cNvPr>
          <p:cNvPicPr>
            <a:picLocks noChangeAspect="1"/>
          </p:cNvPicPr>
          <p:nvPr/>
        </p:nvPicPr>
        <p:blipFill>
          <a:blip r:embed="rId2"/>
          <a:stretch>
            <a:fillRect/>
          </a:stretch>
        </p:blipFill>
        <p:spPr>
          <a:xfrm>
            <a:off x="8067165" y="437589"/>
            <a:ext cx="2462541" cy="6015797"/>
          </a:xfrm>
          <a:prstGeom prst="rect">
            <a:avLst/>
          </a:prstGeom>
          <a:ln>
            <a:solidFill>
              <a:schemeClr val="tx1"/>
            </a:solidFill>
          </a:ln>
        </p:spPr>
      </p:pic>
      <p:pic>
        <p:nvPicPr>
          <p:cNvPr id="7" name="Picture 6">
            <a:extLst>
              <a:ext uri="{FF2B5EF4-FFF2-40B4-BE49-F238E27FC236}">
                <a16:creationId xmlns:a16="http://schemas.microsoft.com/office/drawing/2014/main" id="{1C381E3D-B5A9-704C-B73A-B28A17F27EBD}"/>
              </a:ext>
            </a:extLst>
          </p:cNvPr>
          <p:cNvPicPr>
            <a:picLocks noChangeAspect="1"/>
          </p:cNvPicPr>
          <p:nvPr/>
        </p:nvPicPr>
        <p:blipFill>
          <a:blip r:embed="rId3"/>
          <a:stretch>
            <a:fillRect/>
          </a:stretch>
        </p:blipFill>
        <p:spPr>
          <a:xfrm>
            <a:off x="5715927" y="437589"/>
            <a:ext cx="2255522" cy="6015797"/>
          </a:xfrm>
          <a:prstGeom prst="rect">
            <a:avLst/>
          </a:prstGeom>
          <a:ln>
            <a:solidFill>
              <a:schemeClr val="tx1"/>
            </a:solidFill>
          </a:ln>
        </p:spPr>
      </p:pic>
      <p:sp>
        <p:nvSpPr>
          <p:cNvPr id="8" name="TextBox 7">
            <a:extLst>
              <a:ext uri="{FF2B5EF4-FFF2-40B4-BE49-F238E27FC236}">
                <a16:creationId xmlns:a16="http://schemas.microsoft.com/office/drawing/2014/main" id="{D5CD67E6-4F56-1540-B730-27C1CA8626AD}"/>
              </a:ext>
            </a:extLst>
          </p:cNvPr>
          <p:cNvSpPr txBox="1"/>
          <p:nvPr/>
        </p:nvSpPr>
        <p:spPr>
          <a:xfrm>
            <a:off x="1207238" y="1120229"/>
            <a:ext cx="4318919" cy="3139321"/>
          </a:xfrm>
          <a:prstGeom prst="rect">
            <a:avLst/>
          </a:prstGeom>
          <a:noFill/>
        </p:spPr>
        <p:txBody>
          <a:bodyPr wrap="square" rtlCol="0">
            <a:spAutoFit/>
          </a:bodyPr>
          <a:lstStyle/>
          <a:p>
            <a:pPr marL="285750" indent="-285750">
              <a:buFont typeface="Arial" panose="020B0604020202020204" pitchFamily="34" charset="0"/>
              <a:buChar char="•"/>
            </a:pPr>
            <a:r>
              <a:rPr lang="en-US" dirty="0"/>
              <a:t>Examine the </a:t>
            </a:r>
            <a:r>
              <a:rPr lang="en-US" dirty="0" err="1"/>
              <a:t>ß</a:t>
            </a:r>
            <a:r>
              <a:rPr lang="en-US" dirty="0"/>
              <a:t>-values for each feature</a:t>
            </a:r>
          </a:p>
          <a:p>
            <a:pPr marL="285750" indent="-285750">
              <a:buFont typeface="Arial" panose="020B0604020202020204" pitchFamily="34" charset="0"/>
              <a:buChar char="•"/>
            </a:pPr>
            <a:r>
              <a:rPr lang="en-US" dirty="0"/>
              <a:t>Do any stick out?</a:t>
            </a:r>
          </a:p>
          <a:p>
            <a:pPr marL="285750" indent="-285750">
              <a:buFont typeface="Arial" panose="020B0604020202020204" pitchFamily="34" charset="0"/>
              <a:buChar char="•"/>
            </a:pPr>
            <a:r>
              <a:rPr lang="en-US" dirty="0"/>
              <a:t>If some </a:t>
            </a:r>
            <a:r>
              <a:rPr lang="en-US" dirty="0" err="1"/>
              <a:t>ß</a:t>
            </a:r>
            <a:r>
              <a:rPr lang="en-US" baseline="-25000" dirty="0" err="1"/>
              <a:t>x</a:t>
            </a:r>
            <a:r>
              <a:rPr lang="en-US" dirty="0"/>
              <a:t> are zero should we get rid of them?</a:t>
            </a:r>
          </a:p>
          <a:p>
            <a:pPr marL="285750" indent="-285750">
              <a:buFont typeface="Arial" panose="020B0604020202020204" pitchFamily="34" charset="0"/>
              <a:buChar char="•"/>
            </a:pPr>
            <a:r>
              <a:rPr lang="en-US" dirty="0"/>
              <a:t>What if the R</a:t>
            </a:r>
            <a:r>
              <a:rPr lang="en-US" baseline="30000" dirty="0"/>
              <a:t>2</a:t>
            </a:r>
            <a:r>
              <a:rPr lang="en-US" dirty="0"/>
              <a:t> value is still high?</a:t>
            </a:r>
          </a:p>
          <a:p>
            <a:pPr marL="285750" indent="-285750">
              <a:buFont typeface="Arial" panose="020B0604020202020204" pitchFamily="34" charset="0"/>
              <a:buChar char="•"/>
            </a:pPr>
            <a:r>
              <a:rPr lang="en-US" dirty="0"/>
              <a:t>Ex: Above Ground Area * Qual * Garage is a powerful variable, model worse without it. But </a:t>
            </a:r>
            <a:r>
              <a:rPr lang="en-US" dirty="0" err="1"/>
              <a:t>ß</a:t>
            </a:r>
            <a:r>
              <a:rPr lang="en-US" baseline="-25000" dirty="0" err="1"/>
              <a:t>QLG</a:t>
            </a:r>
            <a:r>
              <a:rPr lang="en-US" dirty="0"/>
              <a:t> = ~0.0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was imperative to be rigorous in the analysis.</a:t>
            </a:r>
          </a:p>
        </p:txBody>
      </p:sp>
    </p:spTree>
    <p:extLst>
      <p:ext uri="{BB962C8B-B14F-4D97-AF65-F5344CB8AC3E}">
        <p14:creationId xmlns:p14="http://schemas.microsoft.com/office/powerpoint/2010/main" val="119294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25DA1B-85D1-4949-BCBC-AB41FC31D954}"/>
              </a:ext>
            </a:extLst>
          </p:cNvPr>
          <p:cNvSpPr>
            <a:spLocks noGrp="1"/>
          </p:cNvSpPr>
          <p:nvPr>
            <p:ph type="ftr" sz="quarter" idx="11"/>
          </p:nvPr>
        </p:nvSpPr>
        <p:spPr/>
        <p:txBody>
          <a:bodyPr/>
          <a:lstStyle/>
          <a:p>
            <a:r>
              <a:rPr lang="en-US"/>
              <a:t>Patrick Wales-Dinan | GA 2019</a:t>
            </a:r>
            <a:endParaRPr lang="en-US" dirty="0"/>
          </a:p>
        </p:txBody>
      </p:sp>
    </p:spTree>
    <p:extLst>
      <p:ext uri="{BB962C8B-B14F-4D97-AF65-F5344CB8AC3E}">
        <p14:creationId xmlns:p14="http://schemas.microsoft.com/office/powerpoint/2010/main" val="3545330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3EEAE9-1B4E-024B-9F94-1BC2610BFA51}"/>
              </a:ext>
            </a:extLst>
          </p:cNvPr>
          <p:cNvSpPr txBox="1"/>
          <p:nvPr/>
        </p:nvSpPr>
        <p:spPr>
          <a:xfrm>
            <a:off x="1077366" y="2072300"/>
            <a:ext cx="5728447"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Define our Data</a:t>
            </a:r>
          </a:p>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Data Cleaning</a:t>
            </a:r>
          </a:p>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Exploratory Visuals</a:t>
            </a:r>
          </a:p>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Pre-Processing the Data</a:t>
            </a:r>
          </a:p>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Modeling the Data</a:t>
            </a:r>
          </a:p>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Additional Visualization</a:t>
            </a:r>
          </a:p>
          <a:p>
            <a:pPr marL="285750" indent="-285750">
              <a:buFont typeface="Arial" panose="020B0604020202020204" pitchFamily="34" charset="0"/>
              <a:buChar char="•"/>
            </a:pPr>
            <a:r>
              <a:rPr lang="en-US" sz="3200" dirty="0">
                <a:latin typeface="Calibri" panose="020F0502020204030204" pitchFamily="34" charset="0"/>
                <a:cs typeface="Calibri" panose="020F0502020204030204" pitchFamily="34" charset="0"/>
              </a:rPr>
              <a:t>Recommendations</a:t>
            </a:r>
          </a:p>
        </p:txBody>
      </p:sp>
      <p:sp>
        <p:nvSpPr>
          <p:cNvPr id="3" name="Footer Placeholder 2">
            <a:extLst>
              <a:ext uri="{FF2B5EF4-FFF2-40B4-BE49-F238E27FC236}">
                <a16:creationId xmlns:a16="http://schemas.microsoft.com/office/drawing/2014/main" id="{AF3EB2EA-5530-BB4E-9BE9-D9C13EC5CEF0}"/>
              </a:ext>
            </a:extLst>
          </p:cNvPr>
          <p:cNvSpPr>
            <a:spLocks noGrp="1"/>
          </p:cNvSpPr>
          <p:nvPr>
            <p:ph type="ftr" sz="quarter" idx="11"/>
          </p:nvPr>
        </p:nvSpPr>
        <p:spPr/>
        <p:txBody>
          <a:bodyPr/>
          <a:lstStyle/>
          <a:p>
            <a:r>
              <a:rPr lang="en-US" dirty="0">
                <a:solidFill>
                  <a:srgbClr val="002060"/>
                </a:solidFill>
              </a:rPr>
              <a:t>Patrick Wales-Dinan | GA 2019</a:t>
            </a:r>
          </a:p>
        </p:txBody>
      </p:sp>
      <p:sp>
        <p:nvSpPr>
          <p:cNvPr id="4" name="TextBox 3">
            <a:extLst>
              <a:ext uri="{FF2B5EF4-FFF2-40B4-BE49-F238E27FC236}">
                <a16:creationId xmlns:a16="http://schemas.microsoft.com/office/drawing/2014/main" id="{AA1CC83A-4BF2-2B45-8469-3C6DF739AF28}"/>
              </a:ext>
            </a:extLst>
          </p:cNvPr>
          <p:cNvSpPr txBox="1"/>
          <p:nvPr/>
        </p:nvSpPr>
        <p:spPr>
          <a:xfrm>
            <a:off x="1134676" y="638500"/>
            <a:ext cx="9705602"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The Process: Trying to predict Sale Price </a:t>
            </a:r>
          </a:p>
        </p:txBody>
      </p:sp>
    </p:spTree>
    <p:extLst>
      <p:ext uri="{BB962C8B-B14F-4D97-AF65-F5344CB8AC3E}">
        <p14:creationId xmlns:p14="http://schemas.microsoft.com/office/powerpoint/2010/main" val="138347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a:t>Patrick Wales-Dinan | GA 2019</a:t>
            </a:r>
            <a:endParaRPr lang="en-US" dirty="0"/>
          </a:p>
        </p:txBody>
      </p:sp>
      <p:sp>
        <p:nvSpPr>
          <p:cNvPr id="3" name="TextBox 2">
            <a:extLst>
              <a:ext uri="{FF2B5EF4-FFF2-40B4-BE49-F238E27FC236}">
                <a16:creationId xmlns:a16="http://schemas.microsoft.com/office/drawing/2014/main" id="{D82A1205-BDB4-9549-B5C8-84DEFD860C41}"/>
              </a:ext>
            </a:extLst>
          </p:cNvPr>
          <p:cNvSpPr txBox="1"/>
          <p:nvPr/>
        </p:nvSpPr>
        <p:spPr>
          <a:xfrm>
            <a:off x="1723500" y="348342"/>
            <a:ext cx="8972713" cy="707886"/>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Defining the Data: What data do we have?</a:t>
            </a:r>
          </a:p>
        </p:txBody>
      </p:sp>
      <p:sp>
        <p:nvSpPr>
          <p:cNvPr id="4" name="TextBox 3">
            <a:extLst>
              <a:ext uri="{FF2B5EF4-FFF2-40B4-BE49-F238E27FC236}">
                <a16:creationId xmlns:a16="http://schemas.microsoft.com/office/drawing/2014/main" id="{5423B318-DFD4-1849-A07D-CE0283666BA5}"/>
              </a:ext>
            </a:extLst>
          </p:cNvPr>
          <p:cNvSpPr txBox="1"/>
          <p:nvPr/>
        </p:nvSpPr>
        <p:spPr>
          <a:xfrm>
            <a:off x="1360715" y="1284514"/>
            <a:ext cx="3792000" cy="523220"/>
          </a:xfrm>
          <a:prstGeom prst="rect">
            <a:avLst/>
          </a:prstGeom>
          <a:noFill/>
        </p:spPr>
        <p:txBody>
          <a:bodyPr wrap="none" rtlCol="0">
            <a:spAutoFit/>
          </a:bodyPr>
          <a:lstStyle/>
          <a:p>
            <a:r>
              <a:rPr lang="en-US" sz="2800" dirty="0"/>
              <a:t>The data has 82 columns</a:t>
            </a:r>
          </a:p>
        </p:txBody>
      </p:sp>
      <p:sp>
        <p:nvSpPr>
          <p:cNvPr id="5" name="TextBox 4">
            <a:extLst>
              <a:ext uri="{FF2B5EF4-FFF2-40B4-BE49-F238E27FC236}">
                <a16:creationId xmlns:a16="http://schemas.microsoft.com/office/drawing/2014/main" id="{3A2EF2CC-45FE-F047-B5D6-290A498038F6}"/>
              </a:ext>
            </a:extLst>
          </p:cNvPr>
          <p:cNvSpPr txBox="1"/>
          <p:nvPr/>
        </p:nvSpPr>
        <p:spPr>
          <a:xfrm>
            <a:off x="1550543" y="2439885"/>
            <a:ext cx="3055965"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23 nominal variables</a:t>
            </a:r>
          </a:p>
        </p:txBody>
      </p:sp>
      <p:sp>
        <p:nvSpPr>
          <p:cNvPr id="6" name="TextBox 5">
            <a:extLst>
              <a:ext uri="{FF2B5EF4-FFF2-40B4-BE49-F238E27FC236}">
                <a16:creationId xmlns:a16="http://schemas.microsoft.com/office/drawing/2014/main" id="{5789E034-AADB-F047-B860-9D7CD4A9CABD}"/>
              </a:ext>
            </a:extLst>
          </p:cNvPr>
          <p:cNvSpPr txBox="1"/>
          <p:nvPr/>
        </p:nvSpPr>
        <p:spPr>
          <a:xfrm>
            <a:off x="1550543" y="2861225"/>
            <a:ext cx="2913875"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23 ordinal variables</a:t>
            </a:r>
          </a:p>
        </p:txBody>
      </p:sp>
      <p:sp>
        <p:nvSpPr>
          <p:cNvPr id="7" name="TextBox 6">
            <a:extLst>
              <a:ext uri="{FF2B5EF4-FFF2-40B4-BE49-F238E27FC236}">
                <a16:creationId xmlns:a16="http://schemas.microsoft.com/office/drawing/2014/main" id="{7E2A3A5A-1C01-DB4C-8A82-574256F05C99}"/>
              </a:ext>
            </a:extLst>
          </p:cNvPr>
          <p:cNvSpPr txBox="1"/>
          <p:nvPr/>
        </p:nvSpPr>
        <p:spPr>
          <a:xfrm>
            <a:off x="1550543" y="3282565"/>
            <a:ext cx="3027688"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14 discrete variables</a:t>
            </a:r>
          </a:p>
        </p:txBody>
      </p:sp>
      <p:sp>
        <p:nvSpPr>
          <p:cNvPr id="8" name="TextBox 7">
            <a:extLst>
              <a:ext uri="{FF2B5EF4-FFF2-40B4-BE49-F238E27FC236}">
                <a16:creationId xmlns:a16="http://schemas.microsoft.com/office/drawing/2014/main" id="{FC3CEF87-E5E8-5B4A-8C6E-D85602120682}"/>
              </a:ext>
            </a:extLst>
          </p:cNvPr>
          <p:cNvSpPr txBox="1"/>
          <p:nvPr/>
        </p:nvSpPr>
        <p:spPr>
          <a:xfrm>
            <a:off x="1550543" y="3701532"/>
            <a:ext cx="3425618"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20 continuous variables</a:t>
            </a:r>
          </a:p>
        </p:txBody>
      </p:sp>
      <p:sp>
        <p:nvSpPr>
          <p:cNvPr id="9" name="TextBox 8">
            <a:extLst>
              <a:ext uri="{FF2B5EF4-FFF2-40B4-BE49-F238E27FC236}">
                <a16:creationId xmlns:a16="http://schemas.microsoft.com/office/drawing/2014/main" id="{E4F939B1-36C4-FC48-95F8-30619EF9BF56}"/>
              </a:ext>
            </a:extLst>
          </p:cNvPr>
          <p:cNvSpPr txBox="1"/>
          <p:nvPr/>
        </p:nvSpPr>
        <p:spPr>
          <a:xfrm>
            <a:off x="6807263" y="2439885"/>
            <a:ext cx="4237057"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Ames, Iowa - Assessor’s Office</a:t>
            </a:r>
          </a:p>
        </p:txBody>
      </p:sp>
      <p:sp>
        <p:nvSpPr>
          <p:cNvPr id="10" name="TextBox 9">
            <a:extLst>
              <a:ext uri="{FF2B5EF4-FFF2-40B4-BE49-F238E27FC236}">
                <a16:creationId xmlns:a16="http://schemas.microsoft.com/office/drawing/2014/main" id="{B258F127-F2C5-CF4B-8267-694A1698C7AB}"/>
              </a:ext>
            </a:extLst>
          </p:cNvPr>
          <p:cNvSpPr txBox="1"/>
          <p:nvPr/>
        </p:nvSpPr>
        <p:spPr>
          <a:xfrm>
            <a:off x="6807263" y="1284514"/>
            <a:ext cx="1041311" cy="523220"/>
          </a:xfrm>
          <a:prstGeom prst="rect">
            <a:avLst/>
          </a:prstGeom>
          <a:noFill/>
        </p:spPr>
        <p:txBody>
          <a:bodyPr wrap="none" rtlCol="0">
            <a:spAutoFit/>
          </a:bodyPr>
          <a:lstStyle/>
          <a:p>
            <a:r>
              <a:rPr lang="en-US" sz="2800" dirty="0"/>
              <a:t>From:</a:t>
            </a:r>
          </a:p>
        </p:txBody>
      </p:sp>
      <p:sp>
        <p:nvSpPr>
          <p:cNvPr id="13" name="TextBox 12">
            <a:extLst>
              <a:ext uri="{FF2B5EF4-FFF2-40B4-BE49-F238E27FC236}">
                <a16:creationId xmlns:a16="http://schemas.microsoft.com/office/drawing/2014/main" id="{1282DA9C-26E4-4D43-A49D-2CDB2DF0CCA7}"/>
              </a:ext>
            </a:extLst>
          </p:cNvPr>
          <p:cNvSpPr txBox="1"/>
          <p:nvPr/>
        </p:nvSpPr>
        <p:spPr>
          <a:xfrm>
            <a:off x="6832709" y="2858228"/>
            <a:ext cx="4499565"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Individual Residential Properties</a:t>
            </a:r>
          </a:p>
        </p:txBody>
      </p:sp>
      <p:sp>
        <p:nvSpPr>
          <p:cNvPr id="14" name="TextBox 13">
            <a:extLst>
              <a:ext uri="{FF2B5EF4-FFF2-40B4-BE49-F238E27FC236}">
                <a16:creationId xmlns:a16="http://schemas.microsoft.com/office/drawing/2014/main" id="{15D647E0-3192-4544-A978-A037623921BE}"/>
              </a:ext>
            </a:extLst>
          </p:cNvPr>
          <p:cNvSpPr txBox="1"/>
          <p:nvPr/>
        </p:nvSpPr>
        <p:spPr>
          <a:xfrm>
            <a:off x="6832709" y="3276571"/>
            <a:ext cx="4251357"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Homes Sold from: 2006 - 2010</a:t>
            </a:r>
          </a:p>
        </p:txBody>
      </p:sp>
      <p:sp>
        <p:nvSpPr>
          <p:cNvPr id="15" name="TextBox 14">
            <a:extLst>
              <a:ext uri="{FF2B5EF4-FFF2-40B4-BE49-F238E27FC236}">
                <a16:creationId xmlns:a16="http://schemas.microsoft.com/office/drawing/2014/main" id="{CF9DD2A3-3155-704C-B6BC-89DC67242632}"/>
              </a:ext>
            </a:extLst>
          </p:cNvPr>
          <p:cNvSpPr txBox="1"/>
          <p:nvPr/>
        </p:nvSpPr>
        <p:spPr>
          <a:xfrm>
            <a:off x="1547394" y="4147393"/>
            <a:ext cx="4053161"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2930 individual observations</a:t>
            </a:r>
          </a:p>
        </p:txBody>
      </p:sp>
    </p:spTree>
    <p:extLst>
      <p:ext uri="{BB962C8B-B14F-4D97-AF65-F5344CB8AC3E}">
        <p14:creationId xmlns:p14="http://schemas.microsoft.com/office/powerpoint/2010/main" val="6501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a:t>Patrick Wales-Dinan | GA 2019</a:t>
            </a:r>
            <a:endParaRPr lang="en-US" dirty="0"/>
          </a:p>
        </p:txBody>
      </p:sp>
      <p:sp>
        <p:nvSpPr>
          <p:cNvPr id="3" name="TextBox 2">
            <a:extLst>
              <a:ext uri="{FF2B5EF4-FFF2-40B4-BE49-F238E27FC236}">
                <a16:creationId xmlns:a16="http://schemas.microsoft.com/office/drawing/2014/main" id="{D82A1205-BDB4-9549-B5C8-84DEFD860C41}"/>
              </a:ext>
            </a:extLst>
          </p:cNvPr>
          <p:cNvSpPr txBox="1"/>
          <p:nvPr/>
        </p:nvSpPr>
        <p:spPr>
          <a:xfrm>
            <a:off x="1723500" y="348342"/>
            <a:ext cx="3055837" cy="707886"/>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Data Cleaning</a:t>
            </a:r>
          </a:p>
        </p:txBody>
      </p:sp>
      <p:pic>
        <p:nvPicPr>
          <p:cNvPr id="12" name="Picture 11">
            <a:extLst>
              <a:ext uri="{FF2B5EF4-FFF2-40B4-BE49-F238E27FC236}">
                <a16:creationId xmlns:a16="http://schemas.microsoft.com/office/drawing/2014/main" id="{FE04EE06-8627-F94D-AFB2-E55657DC9BA4}"/>
              </a:ext>
              <a:ext uri="{C183D7F6-B498-43B3-948B-1728B52AA6E4}">
                <adec:decorative xmlns:adec="http://schemas.microsoft.com/office/drawing/2017/decorative" val="1"/>
              </a:ext>
            </a:extLst>
          </p:cNvPr>
          <p:cNvPicPr>
            <a:picLocks noChangeAspect="1"/>
          </p:cNvPicPr>
          <p:nvPr/>
        </p:nvPicPr>
        <p:blipFill rotWithShape="1">
          <a:blip r:embed="rId2"/>
          <a:srcRect b="6740"/>
          <a:stretch/>
        </p:blipFill>
        <p:spPr>
          <a:xfrm>
            <a:off x="8999582" y="702285"/>
            <a:ext cx="2273813" cy="5581811"/>
          </a:xfrm>
          <a:prstGeom prst="rect">
            <a:avLst/>
          </a:prstGeom>
          <a:ln>
            <a:solidFill>
              <a:schemeClr val="tx1"/>
            </a:solidFill>
          </a:ln>
        </p:spPr>
      </p:pic>
      <p:sp>
        <p:nvSpPr>
          <p:cNvPr id="16" name="TextBox 15">
            <a:extLst>
              <a:ext uri="{FF2B5EF4-FFF2-40B4-BE49-F238E27FC236}">
                <a16:creationId xmlns:a16="http://schemas.microsoft.com/office/drawing/2014/main" id="{90BFA76F-818D-B849-AE58-085526C7D863}"/>
              </a:ext>
            </a:extLst>
          </p:cNvPr>
          <p:cNvSpPr txBox="1"/>
          <p:nvPr/>
        </p:nvSpPr>
        <p:spPr>
          <a:xfrm>
            <a:off x="1963271" y="1573306"/>
            <a:ext cx="6761338"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Filled Empty Discrete &amp; Continuous with the mean</a:t>
            </a:r>
          </a:p>
        </p:txBody>
      </p:sp>
      <p:sp>
        <p:nvSpPr>
          <p:cNvPr id="17" name="TextBox 16">
            <a:extLst>
              <a:ext uri="{FF2B5EF4-FFF2-40B4-BE49-F238E27FC236}">
                <a16:creationId xmlns:a16="http://schemas.microsoft.com/office/drawing/2014/main" id="{C8538A36-7CEB-384E-9138-A00A55EE0BD0}"/>
              </a:ext>
            </a:extLst>
          </p:cNvPr>
          <p:cNvSpPr txBox="1"/>
          <p:nvPr/>
        </p:nvSpPr>
        <p:spPr>
          <a:xfrm>
            <a:off x="1963271" y="2034971"/>
            <a:ext cx="6221447"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Left the Ordinal Variables as and dropped </a:t>
            </a:r>
            <a:r>
              <a:rPr lang="en-US" sz="2400" dirty="0" err="1"/>
              <a:t>NaN</a:t>
            </a:r>
            <a:endParaRPr lang="en-US" sz="2400" dirty="0"/>
          </a:p>
        </p:txBody>
      </p:sp>
      <p:sp>
        <p:nvSpPr>
          <p:cNvPr id="18" name="TextBox 17">
            <a:extLst>
              <a:ext uri="{FF2B5EF4-FFF2-40B4-BE49-F238E27FC236}">
                <a16:creationId xmlns:a16="http://schemas.microsoft.com/office/drawing/2014/main" id="{79594AF4-DCE3-F746-957D-F76A40191A05}"/>
              </a:ext>
            </a:extLst>
          </p:cNvPr>
          <p:cNvSpPr txBox="1"/>
          <p:nvPr/>
        </p:nvSpPr>
        <p:spPr>
          <a:xfrm>
            <a:off x="1963271" y="2552049"/>
            <a:ext cx="6100581"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Transformed nominal variables</a:t>
            </a:r>
          </a:p>
          <a:p>
            <a:pPr marL="742950" lvl="1" indent="-285750">
              <a:buFont typeface="Arial" panose="020B0604020202020204" pitchFamily="34" charset="0"/>
              <a:buChar char="•"/>
            </a:pPr>
            <a:r>
              <a:rPr lang="en-US" sz="2400" dirty="0"/>
              <a:t>Sorted them with respect to the mean Sale Price of each level</a:t>
            </a:r>
          </a:p>
          <a:p>
            <a:pPr marL="742950" lvl="1" indent="-285750">
              <a:buFont typeface="Arial" panose="020B0604020202020204" pitchFamily="34" charset="0"/>
              <a:buChar char="•"/>
            </a:pPr>
            <a:r>
              <a:rPr lang="en-US" sz="2400" dirty="0"/>
              <a:t>Assigned each level a value associated scaled to the sale price of that particular level</a:t>
            </a:r>
          </a:p>
        </p:txBody>
      </p:sp>
      <p:sp>
        <p:nvSpPr>
          <p:cNvPr id="20" name="TextBox 19">
            <a:extLst>
              <a:ext uri="{FF2B5EF4-FFF2-40B4-BE49-F238E27FC236}">
                <a16:creationId xmlns:a16="http://schemas.microsoft.com/office/drawing/2014/main" id="{DC6B491B-0D89-E646-8528-E4B453A6C919}"/>
              </a:ext>
            </a:extLst>
          </p:cNvPr>
          <p:cNvSpPr txBox="1"/>
          <p:nvPr/>
        </p:nvSpPr>
        <p:spPr>
          <a:xfrm>
            <a:off x="1723500" y="4823029"/>
            <a:ext cx="3628557"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Dropped remaining </a:t>
            </a:r>
            <a:r>
              <a:rPr lang="en-US" sz="2400" dirty="0" err="1"/>
              <a:t>NaNs</a:t>
            </a:r>
            <a:endParaRPr lang="en-US" sz="2400" dirty="0"/>
          </a:p>
        </p:txBody>
      </p:sp>
    </p:spTree>
    <p:extLst>
      <p:ext uri="{BB962C8B-B14F-4D97-AF65-F5344CB8AC3E}">
        <p14:creationId xmlns:p14="http://schemas.microsoft.com/office/powerpoint/2010/main" val="1040622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a:t>Patrick Wales-Dinan | GA 2019</a:t>
            </a:r>
            <a:endParaRPr lang="en-US" dirty="0"/>
          </a:p>
        </p:txBody>
      </p:sp>
      <p:sp>
        <p:nvSpPr>
          <p:cNvPr id="3" name="TextBox 2">
            <a:extLst>
              <a:ext uri="{FF2B5EF4-FFF2-40B4-BE49-F238E27FC236}">
                <a16:creationId xmlns:a16="http://schemas.microsoft.com/office/drawing/2014/main" id="{D82A1205-BDB4-9549-B5C8-84DEFD860C41}"/>
              </a:ext>
            </a:extLst>
          </p:cNvPr>
          <p:cNvSpPr txBox="1"/>
          <p:nvPr/>
        </p:nvSpPr>
        <p:spPr>
          <a:xfrm>
            <a:off x="1360715" y="307650"/>
            <a:ext cx="9423798"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Exploring the Data: What relationships are there?</a:t>
            </a:r>
          </a:p>
        </p:txBody>
      </p:sp>
      <p:pic>
        <p:nvPicPr>
          <p:cNvPr id="17" name="Picture 16">
            <a:extLst>
              <a:ext uri="{FF2B5EF4-FFF2-40B4-BE49-F238E27FC236}">
                <a16:creationId xmlns:a16="http://schemas.microsoft.com/office/drawing/2014/main" id="{B0B9C2D2-E665-0547-8C66-D29531E7B98E}"/>
              </a:ext>
            </a:extLst>
          </p:cNvPr>
          <p:cNvPicPr>
            <a:picLocks noChangeAspect="1"/>
          </p:cNvPicPr>
          <p:nvPr/>
        </p:nvPicPr>
        <p:blipFill>
          <a:blip r:embed="rId2"/>
          <a:stretch>
            <a:fillRect/>
          </a:stretch>
        </p:blipFill>
        <p:spPr>
          <a:xfrm>
            <a:off x="6308035" y="953981"/>
            <a:ext cx="5883965" cy="3541515"/>
          </a:xfrm>
          <a:prstGeom prst="rect">
            <a:avLst/>
          </a:prstGeom>
        </p:spPr>
      </p:pic>
      <p:pic>
        <p:nvPicPr>
          <p:cNvPr id="12" name="Picture 11">
            <a:extLst>
              <a:ext uri="{FF2B5EF4-FFF2-40B4-BE49-F238E27FC236}">
                <a16:creationId xmlns:a16="http://schemas.microsoft.com/office/drawing/2014/main" id="{9F9138F4-93CF-6440-B56C-929B72EA11BE}"/>
              </a:ext>
            </a:extLst>
          </p:cNvPr>
          <p:cNvPicPr>
            <a:picLocks noChangeAspect="1"/>
          </p:cNvPicPr>
          <p:nvPr/>
        </p:nvPicPr>
        <p:blipFill>
          <a:blip r:embed="rId3"/>
          <a:stretch>
            <a:fillRect/>
          </a:stretch>
        </p:blipFill>
        <p:spPr>
          <a:xfrm>
            <a:off x="702365" y="953981"/>
            <a:ext cx="6175513" cy="3541516"/>
          </a:xfrm>
          <a:prstGeom prst="rect">
            <a:avLst/>
          </a:prstGeom>
        </p:spPr>
      </p:pic>
      <p:sp>
        <p:nvSpPr>
          <p:cNvPr id="18" name="TextBox 17">
            <a:extLst>
              <a:ext uri="{FF2B5EF4-FFF2-40B4-BE49-F238E27FC236}">
                <a16:creationId xmlns:a16="http://schemas.microsoft.com/office/drawing/2014/main" id="{D01CBA88-82EF-B04A-8549-4199A877282D}"/>
              </a:ext>
            </a:extLst>
          </p:cNvPr>
          <p:cNvSpPr txBox="1"/>
          <p:nvPr/>
        </p:nvSpPr>
        <p:spPr>
          <a:xfrm>
            <a:off x="918290" y="4678018"/>
            <a:ext cx="1099541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Two of the most influential variables were the Above Ground Living Area and the Quality rating of the house. You can see from the scatter plot that as Area and rating increase so too does the price.</a:t>
            </a:r>
          </a:p>
          <a:p>
            <a:pPr marL="285750" indent="-285750">
              <a:buFont typeface="Arial" panose="020B0604020202020204" pitchFamily="34" charset="0"/>
              <a:buChar char="•"/>
            </a:pPr>
            <a:r>
              <a:rPr lang="en-US" dirty="0"/>
              <a:t>Other variables that showed this relationship were: 1</a:t>
            </a:r>
            <a:r>
              <a:rPr lang="en-US" baseline="30000" dirty="0"/>
              <a:t>st</a:t>
            </a:r>
            <a:r>
              <a:rPr lang="en-US" dirty="0"/>
              <a:t> Floor Square footage, Garage Area</a:t>
            </a:r>
          </a:p>
          <a:p>
            <a:endParaRPr lang="en-US" dirty="0"/>
          </a:p>
        </p:txBody>
      </p:sp>
    </p:spTree>
    <p:extLst>
      <p:ext uri="{BB962C8B-B14F-4D97-AF65-F5344CB8AC3E}">
        <p14:creationId xmlns:p14="http://schemas.microsoft.com/office/powerpoint/2010/main" val="2861220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a:t>Patrick Wales-Dinan | GA 2019</a:t>
            </a:r>
            <a:endParaRPr lang="en-US" dirty="0"/>
          </a:p>
        </p:txBody>
      </p:sp>
      <p:sp>
        <p:nvSpPr>
          <p:cNvPr id="3" name="TextBox 2">
            <a:extLst>
              <a:ext uri="{FF2B5EF4-FFF2-40B4-BE49-F238E27FC236}">
                <a16:creationId xmlns:a16="http://schemas.microsoft.com/office/drawing/2014/main" id="{D82A1205-BDB4-9549-B5C8-84DEFD860C41}"/>
              </a:ext>
            </a:extLst>
          </p:cNvPr>
          <p:cNvSpPr txBox="1"/>
          <p:nvPr/>
        </p:nvSpPr>
        <p:spPr>
          <a:xfrm>
            <a:off x="1360715" y="307650"/>
            <a:ext cx="9423798"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Exploring the Data: What relationships are there?</a:t>
            </a:r>
          </a:p>
        </p:txBody>
      </p:sp>
      <p:sp>
        <p:nvSpPr>
          <p:cNvPr id="18" name="TextBox 17">
            <a:extLst>
              <a:ext uri="{FF2B5EF4-FFF2-40B4-BE49-F238E27FC236}">
                <a16:creationId xmlns:a16="http://schemas.microsoft.com/office/drawing/2014/main" id="{D01CBA88-82EF-B04A-8549-4199A877282D}"/>
              </a:ext>
            </a:extLst>
          </p:cNvPr>
          <p:cNvSpPr txBox="1"/>
          <p:nvPr/>
        </p:nvSpPr>
        <p:spPr>
          <a:xfrm>
            <a:off x="918290" y="5247862"/>
            <a:ext cx="1099541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Home age is an engineered variable that was created by taking the Year Sold variable and subtracting the Year built variable. </a:t>
            </a:r>
          </a:p>
          <a:p>
            <a:pPr marL="285750" indent="-285750">
              <a:buFont typeface="Arial" panose="020B0604020202020204" pitchFamily="34" charset="0"/>
              <a:buChar char="•"/>
            </a:pPr>
            <a:r>
              <a:rPr lang="en-US" dirty="0"/>
              <a:t>The home age shows that newer homes are much more expensive on average than older homes</a:t>
            </a:r>
          </a:p>
          <a:p>
            <a:endParaRPr lang="en-US" dirty="0"/>
          </a:p>
        </p:txBody>
      </p:sp>
      <p:pic>
        <p:nvPicPr>
          <p:cNvPr id="4" name="Picture 3">
            <a:extLst>
              <a:ext uri="{FF2B5EF4-FFF2-40B4-BE49-F238E27FC236}">
                <a16:creationId xmlns:a16="http://schemas.microsoft.com/office/drawing/2014/main" id="{CFD58B60-6A39-B241-9751-1317EC58F213}"/>
              </a:ext>
            </a:extLst>
          </p:cNvPr>
          <p:cNvPicPr>
            <a:picLocks noChangeAspect="1"/>
          </p:cNvPicPr>
          <p:nvPr/>
        </p:nvPicPr>
        <p:blipFill>
          <a:blip r:embed="rId2"/>
          <a:stretch>
            <a:fillRect/>
          </a:stretch>
        </p:blipFill>
        <p:spPr>
          <a:xfrm>
            <a:off x="918290" y="953981"/>
            <a:ext cx="7548137" cy="3936071"/>
          </a:xfrm>
          <a:prstGeom prst="rect">
            <a:avLst/>
          </a:prstGeom>
        </p:spPr>
      </p:pic>
      <p:sp>
        <p:nvSpPr>
          <p:cNvPr id="5" name="TextBox 4">
            <a:extLst>
              <a:ext uri="{FF2B5EF4-FFF2-40B4-BE49-F238E27FC236}">
                <a16:creationId xmlns:a16="http://schemas.microsoft.com/office/drawing/2014/main" id="{C8C044C5-A983-2D40-A2A5-8FCD61FE5CE3}"/>
              </a:ext>
            </a:extLst>
          </p:cNvPr>
          <p:cNvSpPr txBox="1"/>
          <p:nvPr/>
        </p:nvSpPr>
        <p:spPr>
          <a:xfrm>
            <a:off x="8592432" y="988625"/>
            <a:ext cx="3321272" cy="646331"/>
          </a:xfrm>
          <a:prstGeom prst="rect">
            <a:avLst/>
          </a:prstGeom>
          <a:noFill/>
        </p:spPr>
        <p:txBody>
          <a:bodyPr wrap="square" rtlCol="0">
            <a:spAutoFit/>
          </a:bodyPr>
          <a:lstStyle/>
          <a:p>
            <a:pPr algn="ctr"/>
            <a:r>
              <a:rPr lang="en-US" dirty="0"/>
              <a:t>Feature Engineering</a:t>
            </a:r>
          </a:p>
          <a:p>
            <a:r>
              <a:rPr lang="en-US" dirty="0"/>
              <a:t>Home Age = Year Sold = Year Built</a:t>
            </a:r>
          </a:p>
        </p:txBody>
      </p:sp>
    </p:spTree>
    <p:extLst>
      <p:ext uri="{BB962C8B-B14F-4D97-AF65-F5344CB8AC3E}">
        <p14:creationId xmlns:p14="http://schemas.microsoft.com/office/powerpoint/2010/main" val="2739229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a:t>Patrick Wales-Dinan | GA 2019</a:t>
            </a:r>
            <a:endParaRPr lang="en-US" dirty="0"/>
          </a:p>
        </p:txBody>
      </p:sp>
      <p:sp>
        <p:nvSpPr>
          <p:cNvPr id="3" name="TextBox 2">
            <a:extLst>
              <a:ext uri="{FF2B5EF4-FFF2-40B4-BE49-F238E27FC236}">
                <a16:creationId xmlns:a16="http://schemas.microsoft.com/office/drawing/2014/main" id="{D82A1205-BDB4-9549-B5C8-84DEFD860C41}"/>
              </a:ext>
            </a:extLst>
          </p:cNvPr>
          <p:cNvSpPr txBox="1"/>
          <p:nvPr/>
        </p:nvSpPr>
        <p:spPr>
          <a:xfrm>
            <a:off x="1360715" y="307650"/>
            <a:ext cx="7397474"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Exploring the Data: Relationships cont.</a:t>
            </a:r>
          </a:p>
        </p:txBody>
      </p:sp>
      <p:sp>
        <p:nvSpPr>
          <p:cNvPr id="18" name="TextBox 17">
            <a:extLst>
              <a:ext uri="{FF2B5EF4-FFF2-40B4-BE49-F238E27FC236}">
                <a16:creationId xmlns:a16="http://schemas.microsoft.com/office/drawing/2014/main" id="{D01CBA88-82EF-B04A-8549-4199A877282D}"/>
              </a:ext>
            </a:extLst>
          </p:cNvPr>
          <p:cNvSpPr txBox="1"/>
          <p:nvPr/>
        </p:nvSpPr>
        <p:spPr>
          <a:xfrm>
            <a:off x="918290" y="5247862"/>
            <a:ext cx="10995414" cy="923330"/>
          </a:xfrm>
          <a:prstGeom prst="rect">
            <a:avLst/>
          </a:prstGeom>
          <a:noFill/>
        </p:spPr>
        <p:txBody>
          <a:bodyPr wrap="square" rtlCol="0">
            <a:spAutoFit/>
          </a:bodyPr>
          <a:lstStyle/>
          <a:p>
            <a:pPr marL="285750" indent="-285750">
              <a:buFont typeface="Arial" panose="020B0604020202020204" pitchFamily="34" charset="0"/>
              <a:buChar char="•"/>
            </a:pPr>
            <a:r>
              <a:rPr lang="en-US" dirty="0"/>
              <a:t>You can see that product of Living Area and Quality is even more linear and that there is a clear relationship between neighborhood and sale price.</a:t>
            </a:r>
          </a:p>
          <a:p>
            <a:endParaRPr lang="en-US" dirty="0"/>
          </a:p>
        </p:txBody>
      </p:sp>
      <p:sp>
        <p:nvSpPr>
          <p:cNvPr id="5" name="TextBox 4">
            <a:extLst>
              <a:ext uri="{FF2B5EF4-FFF2-40B4-BE49-F238E27FC236}">
                <a16:creationId xmlns:a16="http://schemas.microsoft.com/office/drawing/2014/main" id="{C8C044C5-A983-2D40-A2A5-8FCD61FE5CE3}"/>
              </a:ext>
            </a:extLst>
          </p:cNvPr>
          <p:cNvSpPr txBox="1"/>
          <p:nvPr/>
        </p:nvSpPr>
        <p:spPr>
          <a:xfrm>
            <a:off x="9291952" y="988625"/>
            <a:ext cx="2621752" cy="1477328"/>
          </a:xfrm>
          <a:prstGeom prst="rect">
            <a:avLst/>
          </a:prstGeom>
          <a:noFill/>
        </p:spPr>
        <p:txBody>
          <a:bodyPr wrap="square" rtlCol="0">
            <a:spAutoFit/>
          </a:bodyPr>
          <a:lstStyle/>
          <a:p>
            <a:pPr algn="ctr"/>
            <a:r>
              <a:rPr lang="en-US" dirty="0"/>
              <a:t>Feature Engineering</a:t>
            </a:r>
          </a:p>
          <a:p>
            <a:pPr algn="ctr"/>
            <a:r>
              <a:rPr lang="en-US" dirty="0"/>
              <a:t>Above Ground Living Area *  Overall Quality | The data is then displayed by neighborhood</a:t>
            </a:r>
          </a:p>
        </p:txBody>
      </p:sp>
      <p:pic>
        <p:nvPicPr>
          <p:cNvPr id="6" name="Picture 5">
            <a:extLst>
              <a:ext uri="{FF2B5EF4-FFF2-40B4-BE49-F238E27FC236}">
                <a16:creationId xmlns:a16="http://schemas.microsoft.com/office/drawing/2014/main" id="{BC7F85A5-31D5-3248-9B65-AB73A7887A4A}"/>
              </a:ext>
            </a:extLst>
          </p:cNvPr>
          <p:cNvPicPr>
            <a:picLocks noChangeAspect="1"/>
          </p:cNvPicPr>
          <p:nvPr/>
        </p:nvPicPr>
        <p:blipFill>
          <a:blip r:embed="rId2"/>
          <a:stretch>
            <a:fillRect/>
          </a:stretch>
        </p:blipFill>
        <p:spPr>
          <a:xfrm>
            <a:off x="918290" y="953981"/>
            <a:ext cx="8373662" cy="4235252"/>
          </a:xfrm>
          <a:prstGeom prst="rect">
            <a:avLst/>
          </a:prstGeom>
        </p:spPr>
      </p:pic>
    </p:spTree>
    <p:extLst>
      <p:ext uri="{BB962C8B-B14F-4D97-AF65-F5344CB8AC3E}">
        <p14:creationId xmlns:p14="http://schemas.microsoft.com/office/powerpoint/2010/main" val="4172937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940C59-D6A9-5448-A8BB-A791F53C2AA9}"/>
              </a:ext>
            </a:extLst>
          </p:cNvPr>
          <p:cNvSpPr>
            <a:spLocks noGrp="1"/>
          </p:cNvSpPr>
          <p:nvPr>
            <p:ph type="ftr" sz="quarter" idx="11"/>
          </p:nvPr>
        </p:nvSpPr>
        <p:spPr/>
        <p:txBody>
          <a:bodyPr/>
          <a:lstStyle/>
          <a:p>
            <a:r>
              <a:rPr lang="en-US" dirty="0"/>
              <a:t>Patrick Wales-Dinan | GA 2019</a:t>
            </a:r>
          </a:p>
        </p:txBody>
      </p:sp>
      <p:sp>
        <p:nvSpPr>
          <p:cNvPr id="3" name="TextBox 2">
            <a:extLst>
              <a:ext uri="{FF2B5EF4-FFF2-40B4-BE49-F238E27FC236}">
                <a16:creationId xmlns:a16="http://schemas.microsoft.com/office/drawing/2014/main" id="{D82A1205-BDB4-9549-B5C8-84DEFD860C41}"/>
              </a:ext>
            </a:extLst>
          </p:cNvPr>
          <p:cNvSpPr txBox="1"/>
          <p:nvPr/>
        </p:nvSpPr>
        <p:spPr>
          <a:xfrm>
            <a:off x="963148" y="161877"/>
            <a:ext cx="6509346"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Exploring the Data: Log X &amp; Log y</a:t>
            </a:r>
          </a:p>
        </p:txBody>
      </p:sp>
      <p:pic>
        <p:nvPicPr>
          <p:cNvPr id="4" name="Picture 3">
            <a:extLst>
              <a:ext uri="{FF2B5EF4-FFF2-40B4-BE49-F238E27FC236}">
                <a16:creationId xmlns:a16="http://schemas.microsoft.com/office/drawing/2014/main" id="{5C9130E1-24C9-F84E-ADE0-92B3BA51D7EE}"/>
              </a:ext>
            </a:extLst>
          </p:cNvPr>
          <p:cNvPicPr>
            <a:picLocks noChangeAspect="1"/>
          </p:cNvPicPr>
          <p:nvPr/>
        </p:nvPicPr>
        <p:blipFill>
          <a:blip r:embed="rId2"/>
          <a:stretch>
            <a:fillRect/>
          </a:stretch>
        </p:blipFill>
        <p:spPr>
          <a:xfrm>
            <a:off x="918290" y="847965"/>
            <a:ext cx="10834365" cy="2540695"/>
          </a:xfrm>
          <a:prstGeom prst="rect">
            <a:avLst/>
          </a:prstGeom>
        </p:spPr>
      </p:pic>
      <p:pic>
        <p:nvPicPr>
          <p:cNvPr id="7" name="Picture 6">
            <a:extLst>
              <a:ext uri="{FF2B5EF4-FFF2-40B4-BE49-F238E27FC236}">
                <a16:creationId xmlns:a16="http://schemas.microsoft.com/office/drawing/2014/main" id="{00D8544A-124C-B94D-A76C-3CC16475A96B}"/>
              </a:ext>
            </a:extLst>
          </p:cNvPr>
          <p:cNvPicPr>
            <a:picLocks noChangeAspect="1"/>
          </p:cNvPicPr>
          <p:nvPr/>
        </p:nvPicPr>
        <p:blipFill>
          <a:blip r:embed="rId3"/>
          <a:stretch>
            <a:fillRect/>
          </a:stretch>
        </p:blipFill>
        <p:spPr>
          <a:xfrm>
            <a:off x="918290" y="3852480"/>
            <a:ext cx="10834365" cy="2656847"/>
          </a:xfrm>
          <a:prstGeom prst="rect">
            <a:avLst/>
          </a:prstGeom>
        </p:spPr>
      </p:pic>
      <p:sp>
        <p:nvSpPr>
          <p:cNvPr id="8" name="TextBox 7">
            <a:extLst>
              <a:ext uri="{FF2B5EF4-FFF2-40B4-BE49-F238E27FC236}">
                <a16:creationId xmlns:a16="http://schemas.microsoft.com/office/drawing/2014/main" id="{37C474AF-C2D8-6949-BC1E-A3972236C9AD}"/>
              </a:ext>
            </a:extLst>
          </p:cNvPr>
          <p:cNvSpPr txBox="1"/>
          <p:nvPr/>
        </p:nvSpPr>
        <p:spPr>
          <a:xfrm>
            <a:off x="963147" y="3460564"/>
            <a:ext cx="10789507" cy="369332"/>
          </a:xfrm>
          <a:prstGeom prst="rect">
            <a:avLst/>
          </a:prstGeom>
          <a:noFill/>
        </p:spPr>
        <p:txBody>
          <a:bodyPr wrap="square" rtlCol="0">
            <a:spAutoFit/>
          </a:bodyPr>
          <a:lstStyle/>
          <a:p>
            <a:r>
              <a:rPr lang="en-US" dirty="0"/>
              <a:t>The graph above variables vs. sale price; the graphs below show the log of each variable vs. the log of sale price</a:t>
            </a:r>
          </a:p>
        </p:txBody>
      </p:sp>
    </p:spTree>
    <p:extLst>
      <p:ext uri="{BB962C8B-B14F-4D97-AF65-F5344CB8AC3E}">
        <p14:creationId xmlns:p14="http://schemas.microsoft.com/office/powerpoint/2010/main" val="309430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BE9D4D-8E2C-6043-87CA-1B3DEFD7F1A9}"/>
              </a:ext>
            </a:extLst>
          </p:cNvPr>
          <p:cNvSpPr>
            <a:spLocks noGrp="1"/>
          </p:cNvSpPr>
          <p:nvPr>
            <p:ph type="ftr" sz="quarter" idx="11"/>
          </p:nvPr>
        </p:nvSpPr>
        <p:spPr/>
        <p:txBody>
          <a:bodyPr/>
          <a:lstStyle/>
          <a:p>
            <a:r>
              <a:rPr lang="en-US"/>
              <a:t>Patrick Wales-Dinan | GA 2019</a:t>
            </a:r>
            <a:endParaRPr lang="en-US" dirty="0"/>
          </a:p>
        </p:txBody>
      </p:sp>
      <p:pic>
        <p:nvPicPr>
          <p:cNvPr id="3" name="Picture 2">
            <a:extLst>
              <a:ext uri="{FF2B5EF4-FFF2-40B4-BE49-F238E27FC236}">
                <a16:creationId xmlns:a16="http://schemas.microsoft.com/office/drawing/2014/main" id="{D4C48898-ED3C-B742-97F3-65B29D49F206}"/>
              </a:ext>
            </a:extLst>
          </p:cNvPr>
          <p:cNvPicPr>
            <a:picLocks noChangeAspect="1"/>
          </p:cNvPicPr>
          <p:nvPr/>
        </p:nvPicPr>
        <p:blipFill>
          <a:blip r:embed="rId2"/>
          <a:stretch>
            <a:fillRect/>
          </a:stretch>
        </p:blipFill>
        <p:spPr>
          <a:xfrm>
            <a:off x="886319" y="808208"/>
            <a:ext cx="8418724" cy="5648704"/>
          </a:xfrm>
          <a:prstGeom prst="rect">
            <a:avLst/>
          </a:prstGeom>
        </p:spPr>
      </p:pic>
      <p:sp>
        <p:nvSpPr>
          <p:cNvPr id="4" name="TextBox 3">
            <a:extLst>
              <a:ext uri="{FF2B5EF4-FFF2-40B4-BE49-F238E27FC236}">
                <a16:creationId xmlns:a16="http://schemas.microsoft.com/office/drawing/2014/main" id="{D8961431-ECB2-A249-AED2-F5DF2DAA1D71}"/>
              </a:ext>
            </a:extLst>
          </p:cNvPr>
          <p:cNvSpPr txBox="1"/>
          <p:nvPr/>
        </p:nvSpPr>
        <p:spPr>
          <a:xfrm>
            <a:off x="963148" y="161877"/>
            <a:ext cx="6941837"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Choosing our variables: Correlations</a:t>
            </a:r>
          </a:p>
        </p:txBody>
      </p:sp>
      <p:pic>
        <p:nvPicPr>
          <p:cNvPr id="5" name="Picture 4">
            <a:extLst>
              <a:ext uri="{FF2B5EF4-FFF2-40B4-BE49-F238E27FC236}">
                <a16:creationId xmlns:a16="http://schemas.microsoft.com/office/drawing/2014/main" id="{8D5DDEFA-1635-DD48-871B-93CB242849A1}"/>
              </a:ext>
            </a:extLst>
          </p:cNvPr>
          <p:cNvPicPr>
            <a:picLocks noChangeAspect="1"/>
          </p:cNvPicPr>
          <p:nvPr/>
        </p:nvPicPr>
        <p:blipFill>
          <a:blip r:embed="rId3"/>
          <a:stretch>
            <a:fillRect/>
          </a:stretch>
        </p:blipFill>
        <p:spPr>
          <a:xfrm>
            <a:off x="9571935" y="808208"/>
            <a:ext cx="2006600" cy="4559300"/>
          </a:xfrm>
          <a:prstGeom prst="rect">
            <a:avLst/>
          </a:prstGeom>
        </p:spPr>
      </p:pic>
    </p:spTree>
    <p:extLst>
      <p:ext uri="{BB962C8B-B14F-4D97-AF65-F5344CB8AC3E}">
        <p14:creationId xmlns:p14="http://schemas.microsoft.com/office/powerpoint/2010/main" val="26627052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532</Words>
  <Application>Microsoft Macintosh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Franklin Gothic Book</vt:lpstr>
      <vt:lpstr>Crop</vt:lpstr>
      <vt:lpstr>Exploring Ames Housing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Ames Housing Data</dc:title>
  <dc:creator>Patrick Wales-Dinan</dc:creator>
  <cp:lastModifiedBy>Patrick Wales-Dinan</cp:lastModifiedBy>
  <cp:revision>17</cp:revision>
  <dcterms:created xsi:type="dcterms:W3CDTF">2019-06-28T02:59:42Z</dcterms:created>
  <dcterms:modified xsi:type="dcterms:W3CDTF">2019-06-28T07:21:34Z</dcterms:modified>
</cp:coreProperties>
</file>