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56" r:id="rId2"/>
    <p:sldId id="257" r:id="rId3"/>
    <p:sldId id="258" r:id="rId4"/>
    <p:sldId id="260" r:id="rId5"/>
    <p:sldId id="262" r:id="rId6"/>
    <p:sldId id="263" r:id="rId7"/>
    <p:sldId id="264" r:id="rId8"/>
    <p:sldId id="265" r:id="rId9"/>
    <p:sldId id="261"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94651"/>
  </p:normalViewPr>
  <p:slideViewPr>
    <p:cSldViewPr snapToGrid="0" snapToObjects="1">
      <p:cViewPr>
        <p:scale>
          <a:sx n="97" d="100"/>
          <a:sy n="97" d="100"/>
        </p:scale>
        <p:origin x="208" y="4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D7F31-0EC2-BA41-BCCC-384D893ED90C}" type="datetimeFigureOut">
              <a:rPr lang="en-US" smtClean="0"/>
              <a:t>6/27/19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E2515-A502-1C40-98A0-3235E90E0C8F}" type="slidenum">
              <a:rPr lang="en-US" smtClean="0"/>
              <a:t>‹#›</a:t>
            </a:fld>
            <a:endParaRPr lang="en-US"/>
          </a:p>
        </p:txBody>
      </p:sp>
    </p:spTree>
    <p:extLst>
      <p:ext uri="{BB962C8B-B14F-4D97-AF65-F5344CB8AC3E}">
        <p14:creationId xmlns:p14="http://schemas.microsoft.com/office/powerpoint/2010/main" val="426596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A65581A-E05A-4B45-8663-3AF4B1FAC171}" type="datetime1">
              <a:rPr lang="en-US" smtClean="0"/>
              <a:t>6/27/19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349634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3C471-D6AB-E34C-9056-04A3E710CEC6}"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5495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FD727-98E8-C944-9E52-92DBDF80BCA7}"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908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6C5C1-5817-634F-8EAB-C33EC1A5992D}"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159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317D6F-AA0E-DD47-9655-6990B0FE1443}" type="datetime1">
              <a:rPr lang="en-US" smtClean="0"/>
              <a:t>6/27/19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68431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8E302-BBB0-564D-9FBD-487D98860D84}" type="datetime1">
              <a:rPr lang="en-US" smtClean="0"/>
              <a:t>6/27/19</a:t>
            </a:fld>
            <a:endParaRPr lang="en-US" dirty="0"/>
          </a:p>
        </p:txBody>
      </p:sp>
      <p:sp>
        <p:nvSpPr>
          <p:cNvPr id="6" name="Footer Placeholder 5"/>
          <p:cNvSpPr>
            <a:spLocks noGrp="1"/>
          </p:cNvSpPr>
          <p:nvPr>
            <p:ph type="ftr" sz="quarter" idx="11"/>
          </p:nvPr>
        </p:nvSpPr>
        <p:spPr/>
        <p:txBody>
          <a:bodyPr/>
          <a:lstStyle/>
          <a:p>
            <a:r>
              <a:rPr lang="en-US"/>
              <a:t>Patrick Wales-Dinan | GA 2019</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4083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DFE88-6A04-0D46-B925-3B48CEBB4CF7}" type="datetime1">
              <a:rPr lang="en-US" smtClean="0"/>
              <a:t>6/27/19</a:t>
            </a:fld>
            <a:endParaRPr lang="en-US" dirty="0"/>
          </a:p>
        </p:txBody>
      </p:sp>
      <p:sp>
        <p:nvSpPr>
          <p:cNvPr id="8" name="Footer Placeholder 7"/>
          <p:cNvSpPr>
            <a:spLocks noGrp="1"/>
          </p:cNvSpPr>
          <p:nvPr>
            <p:ph type="ftr" sz="quarter" idx="11"/>
          </p:nvPr>
        </p:nvSpPr>
        <p:spPr/>
        <p:txBody>
          <a:bodyPr/>
          <a:lstStyle/>
          <a:p>
            <a:r>
              <a:rPr lang="en-US"/>
              <a:t>Patrick Wales-Dinan | GA 2019</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80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25ED4-33CD-0841-90E8-5E8894F17059}" type="datetime1">
              <a:rPr lang="en-US" smtClean="0"/>
              <a:t>6/27/19</a:t>
            </a:fld>
            <a:endParaRPr lang="en-US" dirty="0"/>
          </a:p>
        </p:txBody>
      </p:sp>
      <p:sp>
        <p:nvSpPr>
          <p:cNvPr id="4" name="Footer Placeholder 3"/>
          <p:cNvSpPr>
            <a:spLocks noGrp="1"/>
          </p:cNvSpPr>
          <p:nvPr>
            <p:ph type="ftr" sz="quarter" idx="11"/>
          </p:nvPr>
        </p:nvSpPr>
        <p:spPr/>
        <p:txBody>
          <a:bodyPr/>
          <a:lstStyle/>
          <a:p>
            <a:r>
              <a:rPr lang="en-US"/>
              <a:t>Patrick Wales-Dinan | GA 2019</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683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0C3E5-B9FA-3C46-80A7-8169D10699EA}" type="datetime1">
              <a:rPr lang="en-US" smtClean="0"/>
              <a:t>6/27/19</a:t>
            </a:fld>
            <a:endParaRPr lang="en-US" dirty="0"/>
          </a:p>
        </p:txBody>
      </p:sp>
      <p:sp>
        <p:nvSpPr>
          <p:cNvPr id="3" name="Footer Placeholder 2"/>
          <p:cNvSpPr>
            <a:spLocks noGrp="1"/>
          </p:cNvSpPr>
          <p:nvPr>
            <p:ph type="ftr" sz="quarter" idx="11"/>
          </p:nvPr>
        </p:nvSpPr>
        <p:spPr/>
        <p:txBody>
          <a:bodyPr/>
          <a:lstStyle/>
          <a:p>
            <a:r>
              <a:rPr lang="en-US"/>
              <a:t>Patrick Wales-Dinan | GA 2019</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4524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1B6606-77EF-8748-8C64-F17AFE4FA672}" type="datetime1">
              <a:rPr lang="en-US" smtClean="0"/>
              <a:t>6/27/19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Patrick Wales-Dinan | GA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222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F62DD83-FB9B-1E46-9951-E78B6A0169FA}" type="datetime1">
              <a:rPr lang="en-US" smtClean="0"/>
              <a:t>6/27/19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Patrick Wales-Dinan | GA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15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AA2A1B5-EACF-964D-A13D-8918867614FB}" type="datetime1">
              <a:rPr lang="en-US" smtClean="0"/>
              <a:t>6/27/19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9494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BA59E-1571-5047-9628-DC793024CB86}"/>
              </a:ext>
            </a:extLst>
          </p:cNvPr>
          <p:cNvSpPr>
            <a:spLocks noGrp="1"/>
          </p:cNvSpPr>
          <p:nvPr>
            <p:ph type="ctrTitle"/>
          </p:nvPr>
        </p:nvSpPr>
        <p:spPr>
          <a:xfrm>
            <a:off x="6711885" y="634028"/>
            <a:ext cx="4798243" cy="3732835"/>
          </a:xfrm>
        </p:spPr>
        <p:txBody>
          <a:bodyPr anchor="ctr">
            <a:normAutofit/>
          </a:bodyPr>
          <a:lstStyle/>
          <a:p>
            <a:r>
              <a:rPr lang="en-US" sz="6000" cap="none" dirty="0">
                <a:latin typeface="Calibri" panose="020F0502020204030204" pitchFamily="34" charset="0"/>
                <a:cs typeface="Calibri" panose="020F0502020204030204" pitchFamily="34" charset="0"/>
              </a:rPr>
              <a:t>Exploring Ames Housing Data</a:t>
            </a:r>
          </a:p>
        </p:txBody>
      </p:sp>
      <p:sp>
        <p:nvSpPr>
          <p:cNvPr id="3" name="Subtitle 2">
            <a:extLst>
              <a:ext uri="{FF2B5EF4-FFF2-40B4-BE49-F238E27FC236}">
                <a16:creationId xmlns:a16="http://schemas.microsoft.com/office/drawing/2014/main" id="{6861C2C4-E6E8-0C40-8CC5-2D52C6E6439F}"/>
              </a:ext>
            </a:extLst>
          </p:cNvPr>
          <p:cNvSpPr>
            <a:spLocks noGrp="1"/>
          </p:cNvSpPr>
          <p:nvPr>
            <p:ph type="subTitle" idx="1"/>
          </p:nvPr>
        </p:nvSpPr>
        <p:spPr>
          <a:xfrm>
            <a:off x="6711885" y="4436462"/>
            <a:ext cx="4798243" cy="1794656"/>
          </a:xfrm>
        </p:spPr>
        <p:txBody>
          <a:bodyPr>
            <a:normAutofit/>
          </a:bodyPr>
          <a:lstStyle/>
          <a:p>
            <a:r>
              <a:rPr lang="en-US" dirty="0"/>
              <a:t>Modeling to predict housing price</a:t>
            </a:r>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City">
            <a:extLst>
              <a:ext uri="{FF2B5EF4-FFF2-40B4-BE49-F238E27FC236}">
                <a16:creationId xmlns:a16="http://schemas.microsoft.com/office/drawing/2014/main" id="{A40CC202-E05C-4297-806B-4F1C50D6A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
        <p:nvSpPr>
          <p:cNvPr id="4" name="Footer Placeholder 3">
            <a:extLst>
              <a:ext uri="{FF2B5EF4-FFF2-40B4-BE49-F238E27FC236}">
                <a16:creationId xmlns:a16="http://schemas.microsoft.com/office/drawing/2014/main" id="{A6FB83A3-3323-A54B-9E7A-2FE65D46B0A3}"/>
              </a:ext>
            </a:extLst>
          </p:cNvPr>
          <p:cNvSpPr>
            <a:spLocks noGrp="1"/>
          </p:cNvSpPr>
          <p:nvPr>
            <p:ph type="ftr" sz="quarter" idx="11"/>
          </p:nvPr>
        </p:nvSpPr>
        <p:spPr/>
        <p:txBody>
          <a:bodyPr/>
          <a:lstStyle/>
          <a:p>
            <a:r>
              <a:rPr lang="en-US" dirty="0"/>
              <a:t>Patrick Wales-Dinan | GA 2019</a:t>
            </a:r>
          </a:p>
        </p:txBody>
      </p:sp>
    </p:spTree>
    <p:extLst>
      <p:ext uri="{BB962C8B-B14F-4D97-AF65-F5344CB8AC3E}">
        <p14:creationId xmlns:p14="http://schemas.microsoft.com/office/powerpoint/2010/main" val="19215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6864956"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Pre Processing &amp; Modeling the Data</a:t>
            </a:r>
          </a:p>
        </p:txBody>
      </p:sp>
      <p:sp>
        <p:nvSpPr>
          <p:cNvPr id="18" name="TextBox 17">
            <a:extLst>
              <a:ext uri="{FF2B5EF4-FFF2-40B4-BE49-F238E27FC236}">
                <a16:creationId xmlns:a16="http://schemas.microsoft.com/office/drawing/2014/main" id="{D01CBA88-82EF-B04A-8549-4199A877282D}"/>
              </a:ext>
            </a:extLst>
          </p:cNvPr>
          <p:cNvSpPr txBox="1"/>
          <p:nvPr/>
        </p:nvSpPr>
        <p:spPr>
          <a:xfrm>
            <a:off x="1024305" y="1247330"/>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Scaled the Data using a Standard Scalar Model</a:t>
            </a:r>
          </a:p>
        </p:txBody>
      </p:sp>
      <p:sp>
        <p:nvSpPr>
          <p:cNvPr id="8" name="TextBox 7">
            <a:extLst>
              <a:ext uri="{FF2B5EF4-FFF2-40B4-BE49-F238E27FC236}">
                <a16:creationId xmlns:a16="http://schemas.microsoft.com/office/drawing/2014/main" id="{95EEDEBF-3D00-934F-A0B3-D26929877286}"/>
              </a:ext>
            </a:extLst>
          </p:cNvPr>
          <p:cNvSpPr txBox="1"/>
          <p:nvPr/>
        </p:nvSpPr>
        <p:spPr>
          <a:xfrm>
            <a:off x="1024299" y="170970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Took the log of our y-variable (Sale Price)</a:t>
            </a:r>
          </a:p>
        </p:txBody>
      </p:sp>
      <p:sp>
        <p:nvSpPr>
          <p:cNvPr id="9" name="TextBox 8">
            <a:extLst>
              <a:ext uri="{FF2B5EF4-FFF2-40B4-BE49-F238E27FC236}">
                <a16:creationId xmlns:a16="http://schemas.microsoft.com/office/drawing/2014/main" id="{9BE518BD-8060-B44D-BA0A-D29D5E1A2D05}"/>
              </a:ext>
            </a:extLst>
          </p:cNvPr>
          <p:cNvSpPr txBox="1"/>
          <p:nvPr/>
        </p:nvSpPr>
        <p:spPr>
          <a:xfrm>
            <a:off x="1024298" y="21671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Fit a linear regression </a:t>
            </a:r>
          </a:p>
        </p:txBody>
      </p:sp>
      <p:sp>
        <p:nvSpPr>
          <p:cNvPr id="10" name="TextBox 9">
            <a:extLst>
              <a:ext uri="{FF2B5EF4-FFF2-40B4-BE49-F238E27FC236}">
                <a16:creationId xmlns:a16="http://schemas.microsoft.com/office/drawing/2014/main" id="{C79AD486-8BF6-7342-9F9A-452DAAA958EF}"/>
              </a:ext>
            </a:extLst>
          </p:cNvPr>
          <p:cNvSpPr txBox="1"/>
          <p:nvPr/>
        </p:nvSpPr>
        <p:spPr>
          <a:xfrm>
            <a:off x="1024297" y="30809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Examined the residuals</a:t>
            </a:r>
          </a:p>
        </p:txBody>
      </p:sp>
      <p:sp>
        <p:nvSpPr>
          <p:cNvPr id="11" name="TextBox 10">
            <a:extLst>
              <a:ext uri="{FF2B5EF4-FFF2-40B4-BE49-F238E27FC236}">
                <a16:creationId xmlns:a16="http://schemas.microsoft.com/office/drawing/2014/main" id="{59C7D228-7F3C-5D4F-8CA0-E42048792435}"/>
              </a:ext>
            </a:extLst>
          </p:cNvPr>
          <p:cNvSpPr txBox="1"/>
          <p:nvPr/>
        </p:nvSpPr>
        <p:spPr>
          <a:xfrm>
            <a:off x="1024296" y="35378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Fit a LASSO &amp; Ridge Regression models</a:t>
            </a:r>
          </a:p>
        </p:txBody>
      </p:sp>
      <p:sp>
        <p:nvSpPr>
          <p:cNvPr id="7" name="TextBox 6">
            <a:extLst>
              <a:ext uri="{FF2B5EF4-FFF2-40B4-BE49-F238E27FC236}">
                <a16:creationId xmlns:a16="http://schemas.microsoft.com/office/drawing/2014/main" id="{C2E30D19-7094-4B47-91CB-A4D88449B72E}"/>
              </a:ext>
            </a:extLst>
          </p:cNvPr>
          <p:cNvSpPr txBox="1"/>
          <p:nvPr/>
        </p:nvSpPr>
        <p:spPr>
          <a:xfrm>
            <a:off x="8481389" y="446149"/>
            <a:ext cx="2743201" cy="369332"/>
          </a:xfrm>
          <a:prstGeom prst="rect">
            <a:avLst/>
          </a:prstGeom>
          <a:noFill/>
        </p:spPr>
        <p:txBody>
          <a:bodyPr wrap="square" rtlCol="0">
            <a:spAutoFit/>
          </a:bodyPr>
          <a:lstStyle/>
          <a:p>
            <a:r>
              <a:rPr lang="en-US" dirty="0"/>
              <a:t>Baseline Est. = $181,469.70</a:t>
            </a:r>
          </a:p>
        </p:txBody>
      </p:sp>
      <p:sp>
        <p:nvSpPr>
          <p:cNvPr id="13" name="TextBox 12">
            <a:extLst>
              <a:ext uri="{FF2B5EF4-FFF2-40B4-BE49-F238E27FC236}">
                <a16:creationId xmlns:a16="http://schemas.microsoft.com/office/drawing/2014/main" id="{B1198B06-478B-524F-BEE1-025E87ABB6BD}"/>
              </a:ext>
            </a:extLst>
          </p:cNvPr>
          <p:cNvSpPr txBox="1"/>
          <p:nvPr/>
        </p:nvSpPr>
        <p:spPr>
          <a:xfrm>
            <a:off x="1024295" y="3994786"/>
            <a:ext cx="74570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Tested out tuning parameters - changed alpha, polynomial features</a:t>
            </a:r>
          </a:p>
        </p:txBody>
      </p:sp>
      <p:sp>
        <p:nvSpPr>
          <p:cNvPr id="14" name="TextBox 13">
            <a:extLst>
              <a:ext uri="{FF2B5EF4-FFF2-40B4-BE49-F238E27FC236}">
                <a16:creationId xmlns:a16="http://schemas.microsoft.com/office/drawing/2014/main" id="{97719AD4-7157-E84F-9C5F-671A28A7FF2E}"/>
              </a:ext>
            </a:extLst>
          </p:cNvPr>
          <p:cNvSpPr txBox="1"/>
          <p:nvPr/>
        </p:nvSpPr>
        <p:spPr>
          <a:xfrm>
            <a:off x="1024298" y="26240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Performed Cross Validation</a:t>
            </a:r>
          </a:p>
        </p:txBody>
      </p:sp>
      <p:sp>
        <p:nvSpPr>
          <p:cNvPr id="15" name="TextBox 14">
            <a:extLst>
              <a:ext uri="{FF2B5EF4-FFF2-40B4-BE49-F238E27FC236}">
                <a16:creationId xmlns:a16="http://schemas.microsoft.com/office/drawing/2014/main" id="{D309347E-9061-1C47-A0DC-6A941BCD4361}"/>
              </a:ext>
            </a:extLst>
          </p:cNvPr>
          <p:cNvSpPr txBox="1"/>
          <p:nvPr/>
        </p:nvSpPr>
        <p:spPr>
          <a:xfrm>
            <a:off x="1064646" y="4451686"/>
            <a:ext cx="74570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Looked into additional feature creation</a:t>
            </a:r>
          </a:p>
        </p:txBody>
      </p:sp>
      <p:pic>
        <p:nvPicPr>
          <p:cNvPr id="6" name="Picture 5">
            <a:extLst>
              <a:ext uri="{FF2B5EF4-FFF2-40B4-BE49-F238E27FC236}">
                <a16:creationId xmlns:a16="http://schemas.microsoft.com/office/drawing/2014/main" id="{5B9F19C5-F6EB-FB4F-8485-492D5504D3C0}"/>
              </a:ext>
            </a:extLst>
          </p:cNvPr>
          <p:cNvPicPr>
            <a:picLocks noChangeAspect="1"/>
          </p:cNvPicPr>
          <p:nvPr/>
        </p:nvPicPr>
        <p:blipFill>
          <a:blip r:embed="rId2"/>
          <a:stretch>
            <a:fillRect/>
          </a:stretch>
        </p:blipFill>
        <p:spPr>
          <a:xfrm>
            <a:off x="1064646" y="1366359"/>
            <a:ext cx="7797800" cy="3378200"/>
          </a:xfrm>
          <a:prstGeom prst="rect">
            <a:avLst/>
          </a:prstGeom>
        </p:spPr>
      </p:pic>
    </p:spTree>
    <p:extLst>
      <p:ext uri="{BB962C8B-B14F-4D97-AF65-F5344CB8AC3E}">
        <p14:creationId xmlns:p14="http://schemas.microsoft.com/office/powerpoint/2010/main" val="142465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207238" y="392966"/>
            <a:ext cx="3941848"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Production Model</a:t>
            </a:r>
          </a:p>
        </p:txBody>
      </p:sp>
      <p:pic>
        <p:nvPicPr>
          <p:cNvPr id="6" name="Picture 5" descr="A screenshot of a cell phone&#10;&#10;Description automatically generated">
            <a:extLst>
              <a:ext uri="{FF2B5EF4-FFF2-40B4-BE49-F238E27FC236}">
                <a16:creationId xmlns:a16="http://schemas.microsoft.com/office/drawing/2014/main" id="{7F449535-1907-E54B-8004-16F5C5D6C3EF}"/>
              </a:ext>
            </a:extLst>
          </p:cNvPr>
          <p:cNvPicPr>
            <a:picLocks noChangeAspect="1"/>
          </p:cNvPicPr>
          <p:nvPr/>
        </p:nvPicPr>
        <p:blipFill>
          <a:blip r:embed="rId2"/>
          <a:stretch>
            <a:fillRect/>
          </a:stretch>
        </p:blipFill>
        <p:spPr>
          <a:xfrm>
            <a:off x="8067165" y="437589"/>
            <a:ext cx="2462541" cy="6015797"/>
          </a:xfrm>
          <a:prstGeom prst="rect">
            <a:avLst/>
          </a:prstGeom>
          <a:ln>
            <a:solidFill>
              <a:schemeClr val="tx1"/>
            </a:solidFill>
          </a:ln>
        </p:spPr>
      </p:pic>
      <p:pic>
        <p:nvPicPr>
          <p:cNvPr id="7" name="Picture 6">
            <a:extLst>
              <a:ext uri="{FF2B5EF4-FFF2-40B4-BE49-F238E27FC236}">
                <a16:creationId xmlns:a16="http://schemas.microsoft.com/office/drawing/2014/main" id="{1C381E3D-B5A9-704C-B73A-B28A17F27EBD}"/>
              </a:ext>
            </a:extLst>
          </p:cNvPr>
          <p:cNvPicPr>
            <a:picLocks noChangeAspect="1"/>
          </p:cNvPicPr>
          <p:nvPr/>
        </p:nvPicPr>
        <p:blipFill>
          <a:blip r:embed="rId3"/>
          <a:stretch>
            <a:fillRect/>
          </a:stretch>
        </p:blipFill>
        <p:spPr>
          <a:xfrm>
            <a:off x="5715927" y="437589"/>
            <a:ext cx="2255522" cy="6015797"/>
          </a:xfrm>
          <a:prstGeom prst="rect">
            <a:avLst/>
          </a:prstGeom>
          <a:ln>
            <a:solidFill>
              <a:schemeClr val="tx1"/>
            </a:solidFill>
          </a:ln>
        </p:spPr>
      </p:pic>
      <p:sp>
        <p:nvSpPr>
          <p:cNvPr id="8" name="TextBox 7">
            <a:extLst>
              <a:ext uri="{FF2B5EF4-FFF2-40B4-BE49-F238E27FC236}">
                <a16:creationId xmlns:a16="http://schemas.microsoft.com/office/drawing/2014/main" id="{D5CD67E6-4F56-1540-B730-27C1CA8626AD}"/>
              </a:ext>
            </a:extLst>
          </p:cNvPr>
          <p:cNvSpPr txBox="1"/>
          <p:nvPr/>
        </p:nvSpPr>
        <p:spPr>
          <a:xfrm>
            <a:off x="1207238" y="1120229"/>
            <a:ext cx="43189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Examine the </a:t>
            </a:r>
            <a:r>
              <a:rPr lang="en-US" dirty="0" err="1"/>
              <a:t>ß</a:t>
            </a:r>
            <a:r>
              <a:rPr lang="en-US" dirty="0"/>
              <a:t>-values for each feature</a:t>
            </a:r>
          </a:p>
          <a:p>
            <a:pPr marL="285750" indent="-285750">
              <a:buFont typeface="Arial" panose="020B0604020202020204" pitchFamily="34" charset="0"/>
              <a:buChar char="•"/>
            </a:pPr>
            <a:r>
              <a:rPr lang="en-US" dirty="0"/>
              <a:t>Do any stick out?</a:t>
            </a:r>
          </a:p>
          <a:p>
            <a:pPr marL="285750" indent="-285750">
              <a:buFont typeface="Arial" panose="020B0604020202020204" pitchFamily="34" charset="0"/>
              <a:buChar char="•"/>
            </a:pPr>
            <a:r>
              <a:rPr lang="en-US" dirty="0"/>
              <a:t>If some </a:t>
            </a:r>
            <a:r>
              <a:rPr lang="en-US" dirty="0" err="1"/>
              <a:t>ß</a:t>
            </a:r>
            <a:r>
              <a:rPr lang="en-US" baseline="-25000" dirty="0" err="1"/>
              <a:t>x</a:t>
            </a:r>
            <a:r>
              <a:rPr lang="en-US" dirty="0"/>
              <a:t> are zero should we get rid of them?</a:t>
            </a:r>
          </a:p>
          <a:p>
            <a:pPr marL="285750" indent="-285750">
              <a:buFont typeface="Arial" panose="020B0604020202020204" pitchFamily="34" charset="0"/>
              <a:buChar char="•"/>
            </a:pPr>
            <a:r>
              <a:rPr lang="en-US" dirty="0"/>
              <a:t>What if the R</a:t>
            </a:r>
            <a:r>
              <a:rPr lang="en-US" baseline="30000" dirty="0"/>
              <a:t>2</a:t>
            </a:r>
            <a:r>
              <a:rPr lang="en-US" dirty="0"/>
              <a:t> value is still high?</a:t>
            </a:r>
          </a:p>
          <a:p>
            <a:pPr marL="285750" indent="-285750">
              <a:buFont typeface="Arial" panose="020B0604020202020204" pitchFamily="34" charset="0"/>
              <a:buChar char="•"/>
            </a:pPr>
            <a:r>
              <a:rPr lang="en-US" dirty="0"/>
              <a:t>Ex: Above Ground Area * Qual * Garage is a powerful variable, model worse without it. But </a:t>
            </a:r>
            <a:r>
              <a:rPr lang="en-US" dirty="0" err="1"/>
              <a:t>ß</a:t>
            </a:r>
            <a:r>
              <a:rPr lang="en-US" baseline="-25000" dirty="0" err="1"/>
              <a:t>QLG</a:t>
            </a:r>
            <a:r>
              <a:rPr lang="en-US" dirty="0"/>
              <a:t> = ~0.0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imperative to be rigorous in the analysis.</a:t>
            </a:r>
          </a:p>
        </p:txBody>
      </p:sp>
    </p:spTree>
    <p:extLst>
      <p:ext uri="{BB962C8B-B14F-4D97-AF65-F5344CB8AC3E}">
        <p14:creationId xmlns:p14="http://schemas.microsoft.com/office/powerpoint/2010/main" val="119294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6725816"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Recommendations: What now?</a:t>
            </a:r>
          </a:p>
        </p:txBody>
      </p:sp>
      <p:sp>
        <p:nvSpPr>
          <p:cNvPr id="4" name="TextBox 3">
            <a:extLst>
              <a:ext uri="{FF2B5EF4-FFF2-40B4-BE49-F238E27FC236}">
                <a16:creationId xmlns:a16="http://schemas.microsoft.com/office/drawing/2014/main" id="{5423B318-DFD4-1849-A07D-CE0283666BA5}"/>
              </a:ext>
            </a:extLst>
          </p:cNvPr>
          <p:cNvSpPr txBox="1"/>
          <p:nvPr/>
        </p:nvSpPr>
        <p:spPr>
          <a:xfrm>
            <a:off x="1360715" y="1284514"/>
            <a:ext cx="4574201" cy="523220"/>
          </a:xfrm>
          <a:prstGeom prst="rect">
            <a:avLst/>
          </a:prstGeom>
          <a:noFill/>
        </p:spPr>
        <p:txBody>
          <a:bodyPr wrap="none" rtlCol="0">
            <a:spAutoFit/>
          </a:bodyPr>
          <a:lstStyle/>
          <a:p>
            <a:r>
              <a:rPr lang="en-US" sz="2800" dirty="0"/>
              <a:t>Where does value come from:</a:t>
            </a:r>
          </a:p>
        </p:txBody>
      </p:sp>
      <p:sp>
        <p:nvSpPr>
          <p:cNvPr id="5" name="TextBox 4">
            <a:extLst>
              <a:ext uri="{FF2B5EF4-FFF2-40B4-BE49-F238E27FC236}">
                <a16:creationId xmlns:a16="http://schemas.microsoft.com/office/drawing/2014/main" id="{3A2EF2CC-45FE-F047-B5D6-290A498038F6}"/>
              </a:ext>
            </a:extLst>
          </p:cNvPr>
          <p:cNvSpPr txBox="1"/>
          <p:nvPr/>
        </p:nvSpPr>
        <p:spPr>
          <a:xfrm>
            <a:off x="1504262" y="2072349"/>
            <a:ext cx="368671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Above Ground Living Area</a:t>
            </a:r>
          </a:p>
        </p:txBody>
      </p:sp>
      <p:sp>
        <p:nvSpPr>
          <p:cNvPr id="6" name="TextBox 5">
            <a:extLst>
              <a:ext uri="{FF2B5EF4-FFF2-40B4-BE49-F238E27FC236}">
                <a16:creationId xmlns:a16="http://schemas.microsoft.com/office/drawing/2014/main" id="{5789E034-AADB-F047-B860-9D7CD4A9CABD}"/>
              </a:ext>
            </a:extLst>
          </p:cNvPr>
          <p:cNvSpPr txBox="1"/>
          <p:nvPr/>
        </p:nvSpPr>
        <p:spPr>
          <a:xfrm>
            <a:off x="1504262" y="2493689"/>
            <a:ext cx="232499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Overall Quality</a:t>
            </a:r>
          </a:p>
        </p:txBody>
      </p:sp>
      <p:sp>
        <p:nvSpPr>
          <p:cNvPr id="7" name="TextBox 6">
            <a:extLst>
              <a:ext uri="{FF2B5EF4-FFF2-40B4-BE49-F238E27FC236}">
                <a16:creationId xmlns:a16="http://schemas.microsoft.com/office/drawing/2014/main" id="{7E2A3A5A-1C01-DB4C-8A82-574256F05C99}"/>
              </a:ext>
            </a:extLst>
          </p:cNvPr>
          <p:cNvSpPr txBox="1"/>
          <p:nvPr/>
        </p:nvSpPr>
        <p:spPr>
          <a:xfrm>
            <a:off x="1504262" y="2915029"/>
            <a:ext cx="2722990" cy="1292662"/>
          </a:xfrm>
          <a:prstGeom prst="rect">
            <a:avLst/>
          </a:prstGeom>
          <a:noFill/>
        </p:spPr>
        <p:txBody>
          <a:bodyPr wrap="none" rtlCol="0">
            <a:spAutoFit/>
          </a:bodyPr>
          <a:lstStyle/>
          <a:p>
            <a:pPr marL="285750" indent="-285750">
              <a:buFont typeface="Arial" panose="020B0604020202020204" pitchFamily="34" charset="0"/>
              <a:buChar char="•"/>
            </a:pPr>
            <a:r>
              <a:rPr lang="en-US" sz="2400" dirty="0"/>
              <a:t>Neighborhood:</a:t>
            </a:r>
          </a:p>
          <a:p>
            <a:pPr marL="742950" lvl="1" indent="-285750">
              <a:buFont typeface="Arial" panose="020B0604020202020204" pitchFamily="34" charset="0"/>
              <a:buChar char="•"/>
            </a:pPr>
            <a:r>
              <a:rPr lang="en-US" dirty="0"/>
              <a:t>Stone Brook</a:t>
            </a:r>
          </a:p>
          <a:p>
            <a:pPr marL="742950" lvl="1" indent="-285750">
              <a:buFont typeface="Arial" panose="020B0604020202020204" pitchFamily="34" charset="0"/>
              <a:buChar char="•"/>
            </a:pPr>
            <a:r>
              <a:rPr lang="en-US" dirty="0"/>
              <a:t>Northridge</a:t>
            </a:r>
          </a:p>
          <a:p>
            <a:pPr marL="742950" lvl="1" indent="-285750">
              <a:buFont typeface="Arial" panose="020B0604020202020204" pitchFamily="34" charset="0"/>
              <a:buChar char="•"/>
            </a:pPr>
            <a:r>
              <a:rPr lang="en-US" dirty="0"/>
              <a:t>Northridge Heights</a:t>
            </a:r>
          </a:p>
        </p:txBody>
      </p:sp>
      <p:sp>
        <p:nvSpPr>
          <p:cNvPr id="8" name="TextBox 7">
            <a:extLst>
              <a:ext uri="{FF2B5EF4-FFF2-40B4-BE49-F238E27FC236}">
                <a16:creationId xmlns:a16="http://schemas.microsoft.com/office/drawing/2014/main" id="{FC3CEF87-E5E8-5B4A-8C6E-D85602120682}"/>
              </a:ext>
            </a:extLst>
          </p:cNvPr>
          <p:cNvSpPr txBox="1"/>
          <p:nvPr/>
        </p:nvSpPr>
        <p:spPr>
          <a:xfrm>
            <a:off x="1504262" y="4274901"/>
            <a:ext cx="357463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Adding to or Remodeling</a:t>
            </a:r>
          </a:p>
        </p:txBody>
      </p:sp>
      <p:sp>
        <p:nvSpPr>
          <p:cNvPr id="9" name="TextBox 8">
            <a:extLst>
              <a:ext uri="{FF2B5EF4-FFF2-40B4-BE49-F238E27FC236}">
                <a16:creationId xmlns:a16="http://schemas.microsoft.com/office/drawing/2014/main" id="{E4F939B1-36C4-FC48-95F8-30619EF9BF56}"/>
              </a:ext>
            </a:extLst>
          </p:cNvPr>
          <p:cNvSpPr txBox="1"/>
          <p:nvPr/>
        </p:nvSpPr>
        <p:spPr>
          <a:xfrm>
            <a:off x="6807263" y="2072349"/>
            <a:ext cx="388914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Fairly representative model</a:t>
            </a:r>
          </a:p>
        </p:txBody>
      </p:sp>
      <p:sp>
        <p:nvSpPr>
          <p:cNvPr id="10" name="TextBox 9">
            <a:extLst>
              <a:ext uri="{FF2B5EF4-FFF2-40B4-BE49-F238E27FC236}">
                <a16:creationId xmlns:a16="http://schemas.microsoft.com/office/drawing/2014/main" id="{B258F127-F2C5-CF4B-8267-694A1698C7AB}"/>
              </a:ext>
            </a:extLst>
          </p:cNvPr>
          <p:cNvSpPr txBox="1"/>
          <p:nvPr/>
        </p:nvSpPr>
        <p:spPr>
          <a:xfrm>
            <a:off x="6807263" y="1284514"/>
            <a:ext cx="3596434" cy="523220"/>
          </a:xfrm>
          <a:prstGeom prst="rect">
            <a:avLst/>
          </a:prstGeom>
          <a:noFill/>
        </p:spPr>
        <p:txBody>
          <a:bodyPr wrap="none" rtlCol="0">
            <a:spAutoFit/>
          </a:bodyPr>
          <a:lstStyle/>
          <a:p>
            <a:r>
              <a:rPr lang="en-US" sz="2800" dirty="0"/>
              <a:t>Interpreting the model:</a:t>
            </a:r>
          </a:p>
        </p:txBody>
      </p:sp>
      <p:sp>
        <p:nvSpPr>
          <p:cNvPr id="13" name="TextBox 12">
            <a:extLst>
              <a:ext uri="{FF2B5EF4-FFF2-40B4-BE49-F238E27FC236}">
                <a16:creationId xmlns:a16="http://schemas.microsoft.com/office/drawing/2014/main" id="{1282DA9C-26E4-4D43-A49D-2CDB2DF0CCA7}"/>
              </a:ext>
            </a:extLst>
          </p:cNvPr>
          <p:cNvSpPr txBox="1"/>
          <p:nvPr/>
        </p:nvSpPr>
        <p:spPr>
          <a:xfrm>
            <a:off x="6832709" y="2490692"/>
            <a:ext cx="3757054"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Age of home? Pos or Neg?</a:t>
            </a:r>
          </a:p>
        </p:txBody>
      </p:sp>
      <p:sp>
        <p:nvSpPr>
          <p:cNvPr id="14" name="TextBox 13">
            <a:extLst>
              <a:ext uri="{FF2B5EF4-FFF2-40B4-BE49-F238E27FC236}">
                <a16:creationId xmlns:a16="http://schemas.microsoft.com/office/drawing/2014/main" id="{15D647E0-3192-4544-A978-A037623921BE}"/>
              </a:ext>
            </a:extLst>
          </p:cNvPr>
          <p:cNvSpPr txBox="1"/>
          <p:nvPr/>
        </p:nvSpPr>
        <p:spPr>
          <a:xfrm>
            <a:off x="6832709" y="2909035"/>
            <a:ext cx="466044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Represents: 2006-2010 but after?</a:t>
            </a:r>
          </a:p>
        </p:txBody>
      </p:sp>
      <p:sp>
        <p:nvSpPr>
          <p:cNvPr id="16" name="TextBox 15">
            <a:extLst>
              <a:ext uri="{FF2B5EF4-FFF2-40B4-BE49-F238E27FC236}">
                <a16:creationId xmlns:a16="http://schemas.microsoft.com/office/drawing/2014/main" id="{5D9A5F33-7709-2448-AF4D-95128E186D28}"/>
              </a:ext>
            </a:extLst>
          </p:cNvPr>
          <p:cNvSpPr txBox="1"/>
          <p:nvPr/>
        </p:nvSpPr>
        <p:spPr>
          <a:xfrm>
            <a:off x="1495595" y="4803776"/>
            <a:ext cx="2551339"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Age of the home</a:t>
            </a:r>
          </a:p>
        </p:txBody>
      </p:sp>
      <p:sp>
        <p:nvSpPr>
          <p:cNvPr id="17" name="TextBox 16">
            <a:extLst>
              <a:ext uri="{FF2B5EF4-FFF2-40B4-BE49-F238E27FC236}">
                <a16:creationId xmlns:a16="http://schemas.microsoft.com/office/drawing/2014/main" id="{50BF05AB-3762-844E-9720-1BF0AE65FA27}"/>
              </a:ext>
            </a:extLst>
          </p:cNvPr>
          <p:cNvSpPr txBox="1"/>
          <p:nvPr/>
        </p:nvSpPr>
        <p:spPr>
          <a:xfrm>
            <a:off x="6807263" y="3370700"/>
            <a:ext cx="337233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Want more recent data</a:t>
            </a:r>
          </a:p>
        </p:txBody>
      </p:sp>
    </p:spTree>
    <p:extLst>
      <p:ext uri="{BB962C8B-B14F-4D97-AF65-F5344CB8AC3E}">
        <p14:creationId xmlns:p14="http://schemas.microsoft.com/office/powerpoint/2010/main" val="237006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dirty="0"/>
              <a:t>Patrick Wales-Dinan | GA 2019</a:t>
            </a:r>
          </a:p>
        </p:txBody>
      </p:sp>
      <p:sp>
        <p:nvSpPr>
          <p:cNvPr id="3" name="TextBox 2">
            <a:extLst>
              <a:ext uri="{FF2B5EF4-FFF2-40B4-BE49-F238E27FC236}">
                <a16:creationId xmlns:a16="http://schemas.microsoft.com/office/drawing/2014/main" id="{D82A1205-BDB4-9549-B5C8-84DEFD860C41}"/>
              </a:ext>
            </a:extLst>
          </p:cNvPr>
          <p:cNvSpPr txBox="1"/>
          <p:nvPr/>
        </p:nvSpPr>
        <p:spPr>
          <a:xfrm>
            <a:off x="963148" y="161877"/>
            <a:ext cx="1874231"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Appendix:</a:t>
            </a:r>
          </a:p>
        </p:txBody>
      </p:sp>
      <p:pic>
        <p:nvPicPr>
          <p:cNvPr id="5" name="Picture 4">
            <a:extLst>
              <a:ext uri="{FF2B5EF4-FFF2-40B4-BE49-F238E27FC236}">
                <a16:creationId xmlns:a16="http://schemas.microsoft.com/office/drawing/2014/main" id="{0A924F16-14A3-C149-8D7B-9434813511D0}"/>
              </a:ext>
            </a:extLst>
          </p:cNvPr>
          <p:cNvPicPr>
            <a:picLocks noChangeAspect="1"/>
          </p:cNvPicPr>
          <p:nvPr/>
        </p:nvPicPr>
        <p:blipFill>
          <a:blip r:embed="rId2"/>
          <a:stretch>
            <a:fillRect/>
          </a:stretch>
        </p:blipFill>
        <p:spPr>
          <a:xfrm>
            <a:off x="963148" y="754579"/>
            <a:ext cx="5132852" cy="2568405"/>
          </a:xfrm>
          <a:prstGeom prst="rect">
            <a:avLst/>
          </a:prstGeom>
        </p:spPr>
      </p:pic>
      <p:pic>
        <p:nvPicPr>
          <p:cNvPr id="6" name="Picture 5">
            <a:extLst>
              <a:ext uri="{FF2B5EF4-FFF2-40B4-BE49-F238E27FC236}">
                <a16:creationId xmlns:a16="http://schemas.microsoft.com/office/drawing/2014/main" id="{EAC39DB2-5D52-7C4E-A476-FC5FD8EC7380}"/>
              </a:ext>
            </a:extLst>
          </p:cNvPr>
          <p:cNvPicPr>
            <a:picLocks noChangeAspect="1"/>
          </p:cNvPicPr>
          <p:nvPr/>
        </p:nvPicPr>
        <p:blipFill>
          <a:blip r:embed="rId3"/>
          <a:stretch>
            <a:fillRect/>
          </a:stretch>
        </p:blipFill>
        <p:spPr>
          <a:xfrm>
            <a:off x="6607968" y="754578"/>
            <a:ext cx="5132852" cy="2568405"/>
          </a:xfrm>
          <a:prstGeom prst="rect">
            <a:avLst/>
          </a:prstGeom>
        </p:spPr>
      </p:pic>
      <p:pic>
        <p:nvPicPr>
          <p:cNvPr id="9" name="Picture 8">
            <a:extLst>
              <a:ext uri="{FF2B5EF4-FFF2-40B4-BE49-F238E27FC236}">
                <a16:creationId xmlns:a16="http://schemas.microsoft.com/office/drawing/2014/main" id="{7AA00D37-F6F4-F243-BE01-C99AB57B87BD}"/>
              </a:ext>
            </a:extLst>
          </p:cNvPr>
          <p:cNvPicPr>
            <a:picLocks noChangeAspect="1"/>
          </p:cNvPicPr>
          <p:nvPr/>
        </p:nvPicPr>
        <p:blipFill>
          <a:blip r:embed="rId4"/>
          <a:stretch>
            <a:fillRect/>
          </a:stretch>
        </p:blipFill>
        <p:spPr>
          <a:xfrm>
            <a:off x="1311964" y="3428999"/>
            <a:ext cx="9916888" cy="3049856"/>
          </a:xfrm>
          <a:prstGeom prst="rect">
            <a:avLst/>
          </a:prstGeom>
        </p:spPr>
      </p:pic>
    </p:spTree>
    <p:extLst>
      <p:ext uri="{BB962C8B-B14F-4D97-AF65-F5344CB8AC3E}">
        <p14:creationId xmlns:p14="http://schemas.microsoft.com/office/powerpoint/2010/main" val="195577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EEAE9-1B4E-024B-9F94-1BC2610BFA51}"/>
              </a:ext>
            </a:extLst>
          </p:cNvPr>
          <p:cNvSpPr txBox="1"/>
          <p:nvPr/>
        </p:nvSpPr>
        <p:spPr>
          <a:xfrm>
            <a:off x="1077366" y="2072300"/>
            <a:ext cx="5728447"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Define our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Data Cleaning</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Exploratory Visuals</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Pre-Processing the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Modeling the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Additional Visualization</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Recommendations</a:t>
            </a:r>
          </a:p>
        </p:txBody>
      </p:sp>
      <p:sp>
        <p:nvSpPr>
          <p:cNvPr id="3" name="Footer Placeholder 2">
            <a:extLst>
              <a:ext uri="{FF2B5EF4-FFF2-40B4-BE49-F238E27FC236}">
                <a16:creationId xmlns:a16="http://schemas.microsoft.com/office/drawing/2014/main" id="{AF3EB2EA-5530-BB4E-9BE9-D9C13EC5CEF0}"/>
              </a:ext>
            </a:extLst>
          </p:cNvPr>
          <p:cNvSpPr>
            <a:spLocks noGrp="1"/>
          </p:cNvSpPr>
          <p:nvPr>
            <p:ph type="ftr" sz="quarter" idx="11"/>
          </p:nvPr>
        </p:nvSpPr>
        <p:spPr/>
        <p:txBody>
          <a:bodyPr/>
          <a:lstStyle/>
          <a:p>
            <a:r>
              <a:rPr lang="en-US" dirty="0">
                <a:solidFill>
                  <a:srgbClr val="002060"/>
                </a:solidFill>
              </a:rPr>
              <a:t>Patrick Wales-Dinan | GA 2019</a:t>
            </a:r>
          </a:p>
        </p:txBody>
      </p:sp>
      <p:sp>
        <p:nvSpPr>
          <p:cNvPr id="4" name="TextBox 3">
            <a:extLst>
              <a:ext uri="{FF2B5EF4-FFF2-40B4-BE49-F238E27FC236}">
                <a16:creationId xmlns:a16="http://schemas.microsoft.com/office/drawing/2014/main" id="{AA1CC83A-4BF2-2B45-8469-3C6DF739AF28}"/>
              </a:ext>
            </a:extLst>
          </p:cNvPr>
          <p:cNvSpPr txBox="1"/>
          <p:nvPr/>
        </p:nvSpPr>
        <p:spPr>
          <a:xfrm>
            <a:off x="1134676" y="638500"/>
            <a:ext cx="9705602"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The Process: Trying to predict Sale Price </a:t>
            </a:r>
          </a:p>
        </p:txBody>
      </p:sp>
    </p:spTree>
    <p:extLst>
      <p:ext uri="{BB962C8B-B14F-4D97-AF65-F5344CB8AC3E}">
        <p14:creationId xmlns:p14="http://schemas.microsoft.com/office/powerpoint/2010/main" val="13834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8972713"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Defining the Data: What data do we have?</a:t>
            </a:r>
          </a:p>
        </p:txBody>
      </p:sp>
      <p:sp>
        <p:nvSpPr>
          <p:cNvPr id="4" name="TextBox 3">
            <a:extLst>
              <a:ext uri="{FF2B5EF4-FFF2-40B4-BE49-F238E27FC236}">
                <a16:creationId xmlns:a16="http://schemas.microsoft.com/office/drawing/2014/main" id="{5423B318-DFD4-1849-A07D-CE0283666BA5}"/>
              </a:ext>
            </a:extLst>
          </p:cNvPr>
          <p:cNvSpPr txBox="1"/>
          <p:nvPr/>
        </p:nvSpPr>
        <p:spPr>
          <a:xfrm>
            <a:off x="1360715" y="1284514"/>
            <a:ext cx="3792000" cy="523220"/>
          </a:xfrm>
          <a:prstGeom prst="rect">
            <a:avLst/>
          </a:prstGeom>
          <a:noFill/>
        </p:spPr>
        <p:txBody>
          <a:bodyPr wrap="none" rtlCol="0">
            <a:spAutoFit/>
          </a:bodyPr>
          <a:lstStyle/>
          <a:p>
            <a:r>
              <a:rPr lang="en-US" sz="2800" dirty="0"/>
              <a:t>The data has 82 columns</a:t>
            </a:r>
          </a:p>
        </p:txBody>
      </p:sp>
      <p:sp>
        <p:nvSpPr>
          <p:cNvPr id="5" name="TextBox 4">
            <a:extLst>
              <a:ext uri="{FF2B5EF4-FFF2-40B4-BE49-F238E27FC236}">
                <a16:creationId xmlns:a16="http://schemas.microsoft.com/office/drawing/2014/main" id="{3A2EF2CC-45FE-F047-B5D6-290A498038F6}"/>
              </a:ext>
            </a:extLst>
          </p:cNvPr>
          <p:cNvSpPr txBox="1"/>
          <p:nvPr/>
        </p:nvSpPr>
        <p:spPr>
          <a:xfrm>
            <a:off x="1550543" y="2439885"/>
            <a:ext cx="305596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23 nominal variables</a:t>
            </a:r>
          </a:p>
        </p:txBody>
      </p:sp>
      <p:sp>
        <p:nvSpPr>
          <p:cNvPr id="6" name="TextBox 5">
            <a:extLst>
              <a:ext uri="{FF2B5EF4-FFF2-40B4-BE49-F238E27FC236}">
                <a16:creationId xmlns:a16="http://schemas.microsoft.com/office/drawing/2014/main" id="{5789E034-AADB-F047-B860-9D7CD4A9CABD}"/>
              </a:ext>
            </a:extLst>
          </p:cNvPr>
          <p:cNvSpPr txBox="1"/>
          <p:nvPr/>
        </p:nvSpPr>
        <p:spPr>
          <a:xfrm>
            <a:off x="1550543" y="2861225"/>
            <a:ext cx="291387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23 ordinal variables</a:t>
            </a:r>
          </a:p>
        </p:txBody>
      </p:sp>
      <p:sp>
        <p:nvSpPr>
          <p:cNvPr id="7" name="TextBox 6">
            <a:extLst>
              <a:ext uri="{FF2B5EF4-FFF2-40B4-BE49-F238E27FC236}">
                <a16:creationId xmlns:a16="http://schemas.microsoft.com/office/drawing/2014/main" id="{7E2A3A5A-1C01-DB4C-8A82-574256F05C99}"/>
              </a:ext>
            </a:extLst>
          </p:cNvPr>
          <p:cNvSpPr txBox="1"/>
          <p:nvPr/>
        </p:nvSpPr>
        <p:spPr>
          <a:xfrm>
            <a:off x="1550543" y="3282565"/>
            <a:ext cx="302768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14 discrete variables</a:t>
            </a:r>
          </a:p>
        </p:txBody>
      </p:sp>
      <p:sp>
        <p:nvSpPr>
          <p:cNvPr id="8" name="TextBox 7">
            <a:extLst>
              <a:ext uri="{FF2B5EF4-FFF2-40B4-BE49-F238E27FC236}">
                <a16:creationId xmlns:a16="http://schemas.microsoft.com/office/drawing/2014/main" id="{FC3CEF87-E5E8-5B4A-8C6E-D85602120682}"/>
              </a:ext>
            </a:extLst>
          </p:cNvPr>
          <p:cNvSpPr txBox="1"/>
          <p:nvPr/>
        </p:nvSpPr>
        <p:spPr>
          <a:xfrm>
            <a:off x="1550543" y="3701532"/>
            <a:ext cx="342561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20 continuous variables</a:t>
            </a:r>
          </a:p>
        </p:txBody>
      </p:sp>
      <p:sp>
        <p:nvSpPr>
          <p:cNvPr id="9" name="TextBox 8">
            <a:extLst>
              <a:ext uri="{FF2B5EF4-FFF2-40B4-BE49-F238E27FC236}">
                <a16:creationId xmlns:a16="http://schemas.microsoft.com/office/drawing/2014/main" id="{E4F939B1-36C4-FC48-95F8-30619EF9BF56}"/>
              </a:ext>
            </a:extLst>
          </p:cNvPr>
          <p:cNvSpPr txBox="1"/>
          <p:nvPr/>
        </p:nvSpPr>
        <p:spPr>
          <a:xfrm>
            <a:off x="6807263" y="2439885"/>
            <a:ext cx="42370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Ames, Iowa - Assessor’s Office</a:t>
            </a:r>
          </a:p>
        </p:txBody>
      </p:sp>
      <p:sp>
        <p:nvSpPr>
          <p:cNvPr id="10" name="TextBox 9">
            <a:extLst>
              <a:ext uri="{FF2B5EF4-FFF2-40B4-BE49-F238E27FC236}">
                <a16:creationId xmlns:a16="http://schemas.microsoft.com/office/drawing/2014/main" id="{B258F127-F2C5-CF4B-8267-694A1698C7AB}"/>
              </a:ext>
            </a:extLst>
          </p:cNvPr>
          <p:cNvSpPr txBox="1"/>
          <p:nvPr/>
        </p:nvSpPr>
        <p:spPr>
          <a:xfrm>
            <a:off x="6807263" y="1284514"/>
            <a:ext cx="1041311" cy="523220"/>
          </a:xfrm>
          <a:prstGeom prst="rect">
            <a:avLst/>
          </a:prstGeom>
          <a:noFill/>
        </p:spPr>
        <p:txBody>
          <a:bodyPr wrap="none" rtlCol="0">
            <a:spAutoFit/>
          </a:bodyPr>
          <a:lstStyle/>
          <a:p>
            <a:r>
              <a:rPr lang="en-US" sz="2800" dirty="0"/>
              <a:t>From:</a:t>
            </a:r>
          </a:p>
        </p:txBody>
      </p:sp>
      <p:sp>
        <p:nvSpPr>
          <p:cNvPr id="13" name="TextBox 12">
            <a:extLst>
              <a:ext uri="{FF2B5EF4-FFF2-40B4-BE49-F238E27FC236}">
                <a16:creationId xmlns:a16="http://schemas.microsoft.com/office/drawing/2014/main" id="{1282DA9C-26E4-4D43-A49D-2CDB2DF0CCA7}"/>
              </a:ext>
            </a:extLst>
          </p:cNvPr>
          <p:cNvSpPr txBox="1"/>
          <p:nvPr/>
        </p:nvSpPr>
        <p:spPr>
          <a:xfrm>
            <a:off x="6832709" y="2858228"/>
            <a:ext cx="449956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Individual Residential Properties</a:t>
            </a:r>
          </a:p>
        </p:txBody>
      </p:sp>
      <p:sp>
        <p:nvSpPr>
          <p:cNvPr id="14" name="TextBox 13">
            <a:extLst>
              <a:ext uri="{FF2B5EF4-FFF2-40B4-BE49-F238E27FC236}">
                <a16:creationId xmlns:a16="http://schemas.microsoft.com/office/drawing/2014/main" id="{15D647E0-3192-4544-A978-A037623921BE}"/>
              </a:ext>
            </a:extLst>
          </p:cNvPr>
          <p:cNvSpPr txBox="1"/>
          <p:nvPr/>
        </p:nvSpPr>
        <p:spPr>
          <a:xfrm>
            <a:off x="6832709" y="3276571"/>
            <a:ext cx="42513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Homes Sold from: 2006 - 2010</a:t>
            </a:r>
          </a:p>
        </p:txBody>
      </p:sp>
      <p:sp>
        <p:nvSpPr>
          <p:cNvPr id="15" name="TextBox 14">
            <a:extLst>
              <a:ext uri="{FF2B5EF4-FFF2-40B4-BE49-F238E27FC236}">
                <a16:creationId xmlns:a16="http://schemas.microsoft.com/office/drawing/2014/main" id="{CF9DD2A3-3155-704C-B6BC-89DC67242632}"/>
              </a:ext>
            </a:extLst>
          </p:cNvPr>
          <p:cNvSpPr txBox="1"/>
          <p:nvPr/>
        </p:nvSpPr>
        <p:spPr>
          <a:xfrm>
            <a:off x="1547394" y="4147393"/>
            <a:ext cx="405316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2930 individual observations</a:t>
            </a:r>
          </a:p>
        </p:txBody>
      </p:sp>
    </p:spTree>
    <p:extLst>
      <p:ext uri="{BB962C8B-B14F-4D97-AF65-F5344CB8AC3E}">
        <p14:creationId xmlns:p14="http://schemas.microsoft.com/office/powerpoint/2010/main" val="650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3055837"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Data Cleaning</a:t>
            </a:r>
          </a:p>
        </p:txBody>
      </p:sp>
      <p:pic>
        <p:nvPicPr>
          <p:cNvPr id="12" name="Picture 11">
            <a:extLst>
              <a:ext uri="{FF2B5EF4-FFF2-40B4-BE49-F238E27FC236}">
                <a16:creationId xmlns:a16="http://schemas.microsoft.com/office/drawing/2014/main" id="{FE04EE06-8627-F94D-AFB2-E55657DC9BA4}"/>
              </a:ext>
              <a:ext uri="{C183D7F6-B498-43B3-948B-1728B52AA6E4}">
                <adec:decorative xmlns:adec="http://schemas.microsoft.com/office/drawing/2017/decorative" val="1"/>
              </a:ext>
            </a:extLst>
          </p:cNvPr>
          <p:cNvPicPr>
            <a:picLocks noChangeAspect="1"/>
          </p:cNvPicPr>
          <p:nvPr/>
        </p:nvPicPr>
        <p:blipFill rotWithShape="1">
          <a:blip r:embed="rId2"/>
          <a:srcRect b="6740"/>
          <a:stretch/>
        </p:blipFill>
        <p:spPr>
          <a:xfrm>
            <a:off x="8999582" y="702285"/>
            <a:ext cx="2273813" cy="5581811"/>
          </a:xfrm>
          <a:prstGeom prst="rect">
            <a:avLst/>
          </a:prstGeom>
          <a:ln>
            <a:solidFill>
              <a:schemeClr val="tx1"/>
            </a:solidFill>
          </a:ln>
        </p:spPr>
      </p:pic>
      <p:sp>
        <p:nvSpPr>
          <p:cNvPr id="16" name="TextBox 15">
            <a:extLst>
              <a:ext uri="{FF2B5EF4-FFF2-40B4-BE49-F238E27FC236}">
                <a16:creationId xmlns:a16="http://schemas.microsoft.com/office/drawing/2014/main" id="{90BFA76F-818D-B849-AE58-085526C7D863}"/>
              </a:ext>
            </a:extLst>
          </p:cNvPr>
          <p:cNvSpPr txBox="1"/>
          <p:nvPr/>
        </p:nvSpPr>
        <p:spPr>
          <a:xfrm>
            <a:off x="1963271" y="1573306"/>
            <a:ext cx="676133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Filled Empty Discrete &amp; Continuous with the mean</a:t>
            </a:r>
          </a:p>
        </p:txBody>
      </p:sp>
      <p:sp>
        <p:nvSpPr>
          <p:cNvPr id="17" name="TextBox 16">
            <a:extLst>
              <a:ext uri="{FF2B5EF4-FFF2-40B4-BE49-F238E27FC236}">
                <a16:creationId xmlns:a16="http://schemas.microsoft.com/office/drawing/2014/main" id="{C8538A36-7CEB-384E-9138-A00A55EE0BD0}"/>
              </a:ext>
            </a:extLst>
          </p:cNvPr>
          <p:cNvSpPr txBox="1"/>
          <p:nvPr/>
        </p:nvSpPr>
        <p:spPr>
          <a:xfrm>
            <a:off x="1963271" y="2034971"/>
            <a:ext cx="622144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Left the Ordinal Variables as and dropped </a:t>
            </a:r>
            <a:r>
              <a:rPr lang="en-US" sz="2400" dirty="0" err="1"/>
              <a:t>NaN</a:t>
            </a:r>
            <a:endParaRPr lang="en-US" sz="2400" dirty="0"/>
          </a:p>
        </p:txBody>
      </p:sp>
      <p:sp>
        <p:nvSpPr>
          <p:cNvPr id="18" name="TextBox 17">
            <a:extLst>
              <a:ext uri="{FF2B5EF4-FFF2-40B4-BE49-F238E27FC236}">
                <a16:creationId xmlns:a16="http://schemas.microsoft.com/office/drawing/2014/main" id="{79594AF4-DCE3-F746-957D-F76A40191A05}"/>
              </a:ext>
            </a:extLst>
          </p:cNvPr>
          <p:cNvSpPr txBox="1"/>
          <p:nvPr/>
        </p:nvSpPr>
        <p:spPr>
          <a:xfrm>
            <a:off x="1963271" y="2552049"/>
            <a:ext cx="610058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Transformed nominal variables</a:t>
            </a:r>
          </a:p>
          <a:p>
            <a:pPr marL="742950" lvl="1" indent="-285750">
              <a:buFont typeface="Arial" panose="020B0604020202020204" pitchFamily="34" charset="0"/>
              <a:buChar char="•"/>
            </a:pPr>
            <a:r>
              <a:rPr lang="en-US" sz="2400" dirty="0"/>
              <a:t>Sorted them with respect to the mean Sale Price of each level</a:t>
            </a:r>
          </a:p>
          <a:p>
            <a:pPr marL="742950" lvl="1" indent="-285750">
              <a:buFont typeface="Arial" panose="020B0604020202020204" pitchFamily="34" charset="0"/>
              <a:buChar char="•"/>
            </a:pPr>
            <a:r>
              <a:rPr lang="en-US" sz="2400" dirty="0"/>
              <a:t>Assigned each level a value associated scaled to the sale price of that particular level</a:t>
            </a:r>
          </a:p>
        </p:txBody>
      </p:sp>
      <p:sp>
        <p:nvSpPr>
          <p:cNvPr id="20" name="TextBox 19">
            <a:extLst>
              <a:ext uri="{FF2B5EF4-FFF2-40B4-BE49-F238E27FC236}">
                <a16:creationId xmlns:a16="http://schemas.microsoft.com/office/drawing/2014/main" id="{DC6B491B-0D89-E646-8528-E4B453A6C919}"/>
              </a:ext>
            </a:extLst>
          </p:cNvPr>
          <p:cNvSpPr txBox="1"/>
          <p:nvPr/>
        </p:nvSpPr>
        <p:spPr>
          <a:xfrm>
            <a:off x="1723500" y="4823029"/>
            <a:ext cx="36285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Dropped remaining </a:t>
            </a:r>
            <a:r>
              <a:rPr lang="en-US" sz="2400" dirty="0" err="1"/>
              <a:t>NaNs</a:t>
            </a:r>
            <a:endParaRPr lang="en-US" sz="2400" dirty="0"/>
          </a:p>
        </p:txBody>
      </p:sp>
    </p:spTree>
    <p:extLst>
      <p:ext uri="{BB962C8B-B14F-4D97-AF65-F5344CB8AC3E}">
        <p14:creationId xmlns:p14="http://schemas.microsoft.com/office/powerpoint/2010/main" val="104062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942379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What relationships are there?</a:t>
            </a:r>
          </a:p>
        </p:txBody>
      </p:sp>
      <p:pic>
        <p:nvPicPr>
          <p:cNvPr id="17" name="Picture 16">
            <a:extLst>
              <a:ext uri="{FF2B5EF4-FFF2-40B4-BE49-F238E27FC236}">
                <a16:creationId xmlns:a16="http://schemas.microsoft.com/office/drawing/2014/main" id="{B0B9C2D2-E665-0547-8C66-D29531E7B98E}"/>
              </a:ext>
            </a:extLst>
          </p:cNvPr>
          <p:cNvPicPr>
            <a:picLocks noChangeAspect="1"/>
          </p:cNvPicPr>
          <p:nvPr/>
        </p:nvPicPr>
        <p:blipFill>
          <a:blip r:embed="rId2"/>
          <a:stretch>
            <a:fillRect/>
          </a:stretch>
        </p:blipFill>
        <p:spPr>
          <a:xfrm>
            <a:off x="6308035" y="953981"/>
            <a:ext cx="5883965" cy="3541515"/>
          </a:xfrm>
          <a:prstGeom prst="rect">
            <a:avLst/>
          </a:prstGeom>
        </p:spPr>
      </p:pic>
      <p:pic>
        <p:nvPicPr>
          <p:cNvPr id="12" name="Picture 11">
            <a:extLst>
              <a:ext uri="{FF2B5EF4-FFF2-40B4-BE49-F238E27FC236}">
                <a16:creationId xmlns:a16="http://schemas.microsoft.com/office/drawing/2014/main" id="{9F9138F4-93CF-6440-B56C-929B72EA11BE}"/>
              </a:ext>
            </a:extLst>
          </p:cNvPr>
          <p:cNvPicPr>
            <a:picLocks noChangeAspect="1"/>
          </p:cNvPicPr>
          <p:nvPr/>
        </p:nvPicPr>
        <p:blipFill>
          <a:blip r:embed="rId3"/>
          <a:stretch>
            <a:fillRect/>
          </a:stretch>
        </p:blipFill>
        <p:spPr>
          <a:xfrm>
            <a:off x="702365" y="953981"/>
            <a:ext cx="6175513" cy="3541516"/>
          </a:xfrm>
          <a:prstGeom prst="rect">
            <a:avLst/>
          </a:prstGeom>
        </p:spPr>
      </p:pic>
      <p:sp>
        <p:nvSpPr>
          <p:cNvPr id="18" name="TextBox 17">
            <a:extLst>
              <a:ext uri="{FF2B5EF4-FFF2-40B4-BE49-F238E27FC236}">
                <a16:creationId xmlns:a16="http://schemas.microsoft.com/office/drawing/2014/main" id="{D01CBA88-82EF-B04A-8549-4199A877282D}"/>
              </a:ext>
            </a:extLst>
          </p:cNvPr>
          <p:cNvSpPr txBox="1"/>
          <p:nvPr/>
        </p:nvSpPr>
        <p:spPr>
          <a:xfrm>
            <a:off x="918290" y="4678018"/>
            <a:ext cx="10995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Two of the most influential variables were the Above Ground Living Area and the Quality rating of the house. You can see from the scatter plot that as Area and rating increase so too does the price.</a:t>
            </a:r>
          </a:p>
          <a:p>
            <a:pPr marL="285750" indent="-285750">
              <a:buFont typeface="Arial" panose="020B0604020202020204" pitchFamily="34" charset="0"/>
              <a:buChar char="•"/>
            </a:pPr>
            <a:r>
              <a:rPr lang="en-US" dirty="0"/>
              <a:t>Other variables that showed this relationship were: 1</a:t>
            </a:r>
            <a:r>
              <a:rPr lang="en-US" baseline="30000" dirty="0"/>
              <a:t>st</a:t>
            </a:r>
            <a:r>
              <a:rPr lang="en-US" dirty="0"/>
              <a:t> Floor Square footage, Garage Area</a:t>
            </a:r>
          </a:p>
          <a:p>
            <a:endParaRPr lang="en-US" dirty="0"/>
          </a:p>
        </p:txBody>
      </p:sp>
    </p:spTree>
    <p:extLst>
      <p:ext uri="{BB962C8B-B14F-4D97-AF65-F5344CB8AC3E}">
        <p14:creationId xmlns:p14="http://schemas.microsoft.com/office/powerpoint/2010/main" val="286122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942379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What relationships are there?</a:t>
            </a:r>
          </a:p>
        </p:txBody>
      </p:sp>
      <p:sp>
        <p:nvSpPr>
          <p:cNvPr id="18" name="TextBox 17">
            <a:extLst>
              <a:ext uri="{FF2B5EF4-FFF2-40B4-BE49-F238E27FC236}">
                <a16:creationId xmlns:a16="http://schemas.microsoft.com/office/drawing/2014/main" id="{D01CBA88-82EF-B04A-8549-4199A877282D}"/>
              </a:ext>
            </a:extLst>
          </p:cNvPr>
          <p:cNvSpPr txBox="1"/>
          <p:nvPr/>
        </p:nvSpPr>
        <p:spPr>
          <a:xfrm>
            <a:off x="918290" y="5247862"/>
            <a:ext cx="10995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Home age is an engineered variable that was created by taking the Year Sold variable and subtracting the Year built variable. </a:t>
            </a:r>
          </a:p>
          <a:p>
            <a:pPr marL="285750" indent="-285750">
              <a:buFont typeface="Arial" panose="020B0604020202020204" pitchFamily="34" charset="0"/>
              <a:buChar char="•"/>
            </a:pPr>
            <a:r>
              <a:rPr lang="en-US" dirty="0"/>
              <a:t>The home age shows that newer homes are much more expensive on average than older homes</a:t>
            </a:r>
          </a:p>
          <a:p>
            <a:endParaRPr lang="en-US" dirty="0"/>
          </a:p>
        </p:txBody>
      </p:sp>
      <p:pic>
        <p:nvPicPr>
          <p:cNvPr id="4" name="Picture 3">
            <a:extLst>
              <a:ext uri="{FF2B5EF4-FFF2-40B4-BE49-F238E27FC236}">
                <a16:creationId xmlns:a16="http://schemas.microsoft.com/office/drawing/2014/main" id="{CFD58B60-6A39-B241-9751-1317EC58F213}"/>
              </a:ext>
            </a:extLst>
          </p:cNvPr>
          <p:cNvPicPr>
            <a:picLocks noChangeAspect="1"/>
          </p:cNvPicPr>
          <p:nvPr/>
        </p:nvPicPr>
        <p:blipFill>
          <a:blip r:embed="rId2"/>
          <a:stretch>
            <a:fillRect/>
          </a:stretch>
        </p:blipFill>
        <p:spPr>
          <a:xfrm>
            <a:off x="918290" y="953981"/>
            <a:ext cx="7548137" cy="3936071"/>
          </a:xfrm>
          <a:prstGeom prst="rect">
            <a:avLst/>
          </a:prstGeom>
        </p:spPr>
      </p:pic>
      <p:sp>
        <p:nvSpPr>
          <p:cNvPr id="5" name="TextBox 4">
            <a:extLst>
              <a:ext uri="{FF2B5EF4-FFF2-40B4-BE49-F238E27FC236}">
                <a16:creationId xmlns:a16="http://schemas.microsoft.com/office/drawing/2014/main" id="{C8C044C5-A983-2D40-A2A5-8FCD61FE5CE3}"/>
              </a:ext>
            </a:extLst>
          </p:cNvPr>
          <p:cNvSpPr txBox="1"/>
          <p:nvPr/>
        </p:nvSpPr>
        <p:spPr>
          <a:xfrm>
            <a:off x="8592432" y="988625"/>
            <a:ext cx="3321272" cy="646331"/>
          </a:xfrm>
          <a:prstGeom prst="rect">
            <a:avLst/>
          </a:prstGeom>
          <a:noFill/>
        </p:spPr>
        <p:txBody>
          <a:bodyPr wrap="square" rtlCol="0">
            <a:spAutoFit/>
          </a:bodyPr>
          <a:lstStyle/>
          <a:p>
            <a:pPr algn="ctr"/>
            <a:r>
              <a:rPr lang="en-US" dirty="0"/>
              <a:t>Feature Engineering</a:t>
            </a:r>
          </a:p>
          <a:p>
            <a:r>
              <a:rPr lang="en-US" dirty="0"/>
              <a:t>Home Age = Year Sold = Year Built</a:t>
            </a:r>
          </a:p>
        </p:txBody>
      </p:sp>
    </p:spTree>
    <p:extLst>
      <p:ext uri="{BB962C8B-B14F-4D97-AF65-F5344CB8AC3E}">
        <p14:creationId xmlns:p14="http://schemas.microsoft.com/office/powerpoint/2010/main" val="273922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739747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Relationships cont.</a:t>
            </a:r>
          </a:p>
        </p:txBody>
      </p:sp>
      <p:sp>
        <p:nvSpPr>
          <p:cNvPr id="18" name="TextBox 17">
            <a:extLst>
              <a:ext uri="{FF2B5EF4-FFF2-40B4-BE49-F238E27FC236}">
                <a16:creationId xmlns:a16="http://schemas.microsoft.com/office/drawing/2014/main" id="{D01CBA88-82EF-B04A-8549-4199A877282D}"/>
              </a:ext>
            </a:extLst>
          </p:cNvPr>
          <p:cNvSpPr txBox="1"/>
          <p:nvPr/>
        </p:nvSpPr>
        <p:spPr>
          <a:xfrm>
            <a:off x="918290" y="5247862"/>
            <a:ext cx="109954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can see that product of Living Area and Quality is even more linear and that there is a clear relationship between neighborhood and sale price.</a:t>
            </a:r>
          </a:p>
          <a:p>
            <a:endParaRPr lang="en-US" dirty="0"/>
          </a:p>
        </p:txBody>
      </p:sp>
      <p:sp>
        <p:nvSpPr>
          <p:cNvPr id="5" name="TextBox 4">
            <a:extLst>
              <a:ext uri="{FF2B5EF4-FFF2-40B4-BE49-F238E27FC236}">
                <a16:creationId xmlns:a16="http://schemas.microsoft.com/office/drawing/2014/main" id="{C8C044C5-A983-2D40-A2A5-8FCD61FE5CE3}"/>
              </a:ext>
            </a:extLst>
          </p:cNvPr>
          <p:cNvSpPr txBox="1"/>
          <p:nvPr/>
        </p:nvSpPr>
        <p:spPr>
          <a:xfrm>
            <a:off x="9291952" y="988625"/>
            <a:ext cx="2621752" cy="1477328"/>
          </a:xfrm>
          <a:prstGeom prst="rect">
            <a:avLst/>
          </a:prstGeom>
          <a:noFill/>
        </p:spPr>
        <p:txBody>
          <a:bodyPr wrap="square" rtlCol="0">
            <a:spAutoFit/>
          </a:bodyPr>
          <a:lstStyle/>
          <a:p>
            <a:pPr algn="ctr"/>
            <a:r>
              <a:rPr lang="en-US" dirty="0"/>
              <a:t>Feature Engineering</a:t>
            </a:r>
          </a:p>
          <a:p>
            <a:pPr algn="ctr"/>
            <a:r>
              <a:rPr lang="en-US" dirty="0"/>
              <a:t>Above Ground Living Area *  Overall Quality | The data is then displayed by neighborhood</a:t>
            </a:r>
          </a:p>
        </p:txBody>
      </p:sp>
      <p:pic>
        <p:nvPicPr>
          <p:cNvPr id="6" name="Picture 5">
            <a:extLst>
              <a:ext uri="{FF2B5EF4-FFF2-40B4-BE49-F238E27FC236}">
                <a16:creationId xmlns:a16="http://schemas.microsoft.com/office/drawing/2014/main" id="{BC7F85A5-31D5-3248-9B65-AB73A7887A4A}"/>
              </a:ext>
            </a:extLst>
          </p:cNvPr>
          <p:cNvPicPr>
            <a:picLocks noChangeAspect="1"/>
          </p:cNvPicPr>
          <p:nvPr/>
        </p:nvPicPr>
        <p:blipFill>
          <a:blip r:embed="rId2"/>
          <a:stretch>
            <a:fillRect/>
          </a:stretch>
        </p:blipFill>
        <p:spPr>
          <a:xfrm>
            <a:off x="918290" y="953981"/>
            <a:ext cx="8373662" cy="4235252"/>
          </a:xfrm>
          <a:prstGeom prst="rect">
            <a:avLst/>
          </a:prstGeom>
        </p:spPr>
      </p:pic>
    </p:spTree>
    <p:extLst>
      <p:ext uri="{BB962C8B-B14F-4D97-AF65-F5344CB8AC3E}">
        <p14:creationId xmlns:p14="http://schemas.microsoft.com/office/powerpoint/2010/main" val="417293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dirty="0"/>
              <a:t>Patrick Wales-Dinan | GA 2019</a:t>
            </a:r>
          </a:p>
        </p:txBody>
      </p:sp>
      <p:sp>
        <p:nvSpPr>
          <p:cNvPr id="3" name="TextBox 2">
            <a:extLst>
              <a:ext uri="{FF2B5EF4-FFF2-40B4-BE49-F238E27FC236}">
                <a16:creationId xmlns:a16="http://schemas.microsoft.com/office/drawing/2014/main" id="{D82A1205-BDB4-9549-B5C8-84DEFD860C41}"/>
              </a:ext>
            </a:extLst>
          </p:cNvPr>
          <p:cNvSpPr txBox="1"/>
          <p:nvPr/>
        </p:nvSpPr>
        <p:spPr>
          <a:xfrm>
            <a:off x="963148" y="161877"/>
            <a:ext cx="6509346"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Log X &amp; Log y</a:t>
            </a:r>
          </a:p>
        </p:txBody>
      </p:sp>
      <p:pic>
        <p:nvPicPr>
          <p:cNvPr id="4" name="Picture 3">
            <a:extLst>
              <a:ext uri="{FF2B5EF4-FFF2-40B4-BE49-F238E27FC236}">
                <a16:creationId xmlns:a16="http://schemas.microsoft.com/office/drawing/2014/main" id="{5C9130E1-24C9-F84E-ADE0-92B3BA51D7EE}"/>
              </a:ext>
            </a:extLst>
          </p:cNvPr>
          <p:cNvPicPr>
            <a:picLocks noChangeAspect="1"/>
          </p:cNvPicPr>
          <p:nvPr/>
        </p:nvPicPr>
        <p:blipFill>
          <a:blip r:embed="rId2"/>
          <a:stretch>
            <a:fillRect/>
          </a:stretch>
        </p:blipFill>
        <p:spPr>
          <a:xfrm>
            <a:off x="918290" y="847965"/>
            <a:ext cx="10834365" cy="2540695"/>
          </a:xfrm>
          <a:prstGeom prst="rect">
            <a:avLst/>
          </a:prstGeom>
        </p:spPr>
      </p:pic>
      <p:pic>
        <p:nvPicPr>
          <p:cNvPr id="7" name="Picture 6">
            <a:extLst>
              <a:ext uri="{FF2B5EF4-FFF2-40B4-BE49-F238E27FC236}">
                <a16:creationId xmlns:a16="http://schemas.microsoft.com/office/drawing/2014/main" id="{00D8544A-124C-B94D-A76C-3CC16475A96B}"/>
              </a:ext>
            </a:extLst>
          </p:cNvPr>
          <p:cNvPicPr>
            <a:picLocks noChangeAspect="1"/>
          </p:cNvPicPr>
          <p:nvPr/>
        </p:nvPicPr>
        <p:blipFill>
          <a:blip r:embed="rId3"/>
          <a:stretch>
            <a:fillRect/>
          </a:stretch>
        </p:blipFill>
        <p:spPr>
          <a:xfrm>
            <a:off x="918290" y="3852480"/>
            <a:ext cx="10834365" cy="2656847"/>
          </a:xfrm>
          <a:prstGeom prst="rect">
            <a:avLst/>
          </a:prstGeom>
        </p:spPr>
      </p:pic>
      <p:sp>
        <p:nvSpPr>
          <p:cNvPr id="8" name="TextBox 7">
            <a:extLst>
              <a:ext uri="{FF2B5EF4-FFF2-40B4-BE49-F238E27FC236}">
                <a16:creationId xmlns:a16="http://schemas.microsoft.com/office/drawing/2014/main" id="{37C474AF-C2D8-6949-BC1E-A3972236C9AD}"/>
              </a:ext>
            </a:extLst>
          </p:cNvPr>
          <p:cNvSpPr txBox="1"/>
          <p:nvPr/>
        </p:nvSpPr>
        <p:spPr>
          <a:xfrm>
            <a:off x="963147" y="3460564"/>
            <a:ext cx="10789507" cy="369332"/>
          </a:xfrm>
          <a:prstGeom prst="rect">
            <a:avLst/>
          </a:prstGeom>
          <a:noFill/>
        </p:spPr>
        <p:txBody>
          <a:bodyPr wrap="square" rtlCol="0">
            <a:spAutoFit/>
          </a:bodyPr>
          <a:lstStyle/>
          <a:p>
            <a:r>
              <a:rPr lang="en-US" dirty="0"/>
              <a:t>The graph above variables vs. sale price; the graphs below show the log of each variable vs. the log of sale price</a:t>
            </a:r>
          </a:p>
        </p:txBody>
      </p:sp>
    </p:spTree>
    <p:extLst>
      <p:ext uri="{BB962C8B-B14F-4D97-AF65-F5344CB8AC3E}">
        <p14:creationId xmlns:p14="http://schemas.microsoft.com/office/powerpoint/2010/main" val="309430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E9D4D-8E2C-6043-87CA-1B3DEFD7F1A9}"/>
              </a:ext>
            </a:extLst>
          </p:cNvPr>
          <p:cNvSpPr>
            <a:spLocks noGrp="1"/>
          </p:cNvSpPr>
          <p:nvPr>
            <p:ph type="ftr" sz="quarter" idx="11"/>
          </p:nvPr>
        </p:nvSpPr>
        <p:spPr/>
        <p:txBody>
          <a:bodyPr/>
          <a:lstStyle/>
          <a:p>
            <a:r>
              <a:rPr lang="en-US"/>
              <a:t>Patrick Wales-Dinan | GA 2019</a:t>
            </a:r>
            <a:endParaRPr lang="en-US" dirty="0"/>
          </a:p>
        </p:txBody>
      </p:sp>
      <p:pic>
        <p:nvPicPr>
          <p:cNvPr id="3" name="Picture 2">
            <a:extLst>
              <a:ext uri="{FF2B5EF4-FFF2-40B4-BE49-F238E27FC236}">
                <a16:creationId xmlns:a16="http://schemas.microsoft.com/office/drawing/2014/main" id="{D4C48898-ED3C-B742-97F3-65B29D49F206}"/>
              </a:ext>
            </a:extLst>
          </p:cNvPr>
          <p:cNvPicPr>
            <a:picLocks noChangeAspect="1"/>
          </p:cNvPicPr>
          <p:nvPr/>
        </p:nvPicPr>
        <p:blipFill>
          <a:blip r:embed="rId2"/>
          <a:stretch>
            <a:fillRect/>
          </a:stretch>
        </p:blipFill>
        <p:spPr>
          <a:xfrm>
            <a:off x="886319" y="808208"/>
            <a:ext cx="8418724" cy="5648704"/>
          </a:xfrm>
          <a:prstGeom prst="rect">
            <a:avLst/>
          </a:prstGeom>
        </p:spPr>
      </p:pic>
      <p:sp>
        <p:nvSpPr>
          <p:cNvPr id="4" name="TextBox 3">
            <a:extLst>
              <a:ext uri="{FF2B5EF4-FFF2-40B4-BE49-F238E27FC236}">
                <a16:creationId xmlns:a16="http://schemas.microsoft.com/office/drawing/2014/main" id="{D8961431-ECB2-A249-AED2-F5DF2DAA1D71}"/>
              </a:ext>
            </a:extLst>
          </p:cNvPr>
          <p:cNvSpPr txBox="1"/>
          <p:nvPr/>
        </p:nvSpPr>
        <p:spPr>
          <a:xfrm>
            <a:off x="963148" y="161877"/>
            <a:ext cx="6941837"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Choosing our variables: Correlations</a:t>
            </a:r>
          </a:p>
        </p:txBody>
      </p:sp>
      <p:pic>
        <p:nvPicPr>
          <p:cNvPr id="5" name="Picture 4">
            <a:extLst>
              <a:ext uri="{FF2B5EF4-FFF2-40B4-BE49-F238E27FC236}">
                <a16:creationId xmlns:a16="http://schemas.microsoft.com/office/drawing/2014/main" id="{8D5DDEFA-1635-DD48-871B-93CB242849A1}"/>
              </a:ext>
            </a:extLst>
          </p:cNvPr>
          <p:cNvPicPr>
            <a:picLocks noChangeAspect="1"/>
          </p:cNvPicPr>
          <p:nvPr/>
        </p:nvPicPr>
        <p:blipFill>
          <a:blip r:embed="rId3"/>
          <a:stretch>
            <a:fillRect/>
          </a:stretch>
        </p:blipFill>
        <p:spPr>
          <a:xfrm>
            <a:off x="9571935" y="808208"/>
            <a:ext cx="2006600" cy="4559300"/>
          </a:xfrm>
          <a:prstGeom prst="rect">
            <a:avLst/>
          </a:prstGeom>
        </p:spPr>
      </p:pic>
    </p:spTree>
    <p:extLst>
      <p:ext uri="{BB962C8B-B14F-4D97-AF65-F5344CB8AC3E}">
        <p14:creationId xmlns:p14="http://schemas.microsoft.com/office/powerpoint/2010/main" val="2662705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596</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Franklin Gothic Book</vt:lpstr>
      <vt:lpstr>Crop</vt:lpstr>
      <vt:lpstr>Exploring Ames Housing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Ames Housing Data</dc:title>
  <dc:creator>Patrick Wales-Dinan</dc:creator>
  <cp:lastModifiedBy>Patrick Wales-Dinan</cp:lastModifiedBy>
  <cp:revision>24</cp:revision>
  <dcterms:created xsi:type="dcterms:W3CDTF">2019-06-28T02:59:42Z</dcterms:created>
  <dcterms:modified xsi:type="dcterms:W3CDTF">2019-06-28T16:14:13Z</dcterms:modified>
</cp:coreProperties>
</file>