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82" r:id="rId5"/>
    <p:sldId id="292" r:id="rId6"/>
    <p:sldId id="293" r:id="rId7"/>
    <p:sldId id="283" r:id="rId8"/>
    <p:sldId id="291" r:id="rId9"/>
    <p:sldId id="298" r:id="rId10"/>
    <p:sldId id="299" r:id="rId11"/>
    <p:sldId id="300" r:id="rId12"/>
    <p:sldId id="297" r:id="rId13"/>
    <p:sldId id="284" r:id="rId14"/>
    <p:sldId id="301" r:id="rId15"/>
    <p:sldId id="302" r:id="rId16"/>
    <p:sldId id="303" r:id="rId17"/>
    <p:sldId id="294" r:id="rId18"/>
    <p:sldId id="295" r:id="rId19"/>
    <p:sldId id="304" r:id="rId20"/>
    <p:sldId id="305" r:id="rId21"/>
    <p:sldId id="30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09" autoAdjust="0"/>
    <p:restoredTop sz="94631" autoAdjust="0"/>
  </p:normalViewPr>
  <p:slideViewPr>
    <p:cSldViewPr snapToGrid="0">
      <p:cViewPr varScale="1">
        <p:scale>
          <a:sx n="115" d="100"/>
          <a:sy n="115" d="100"/>
        </p:scale>
        <p:origin x="208" y="2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7/12/19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7/12/19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31C544-1372-4B34-8149-B6058B8CC577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2598CA-3443-4098-80E7-1F16DC9A13CC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163289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FA90A43-BEC4-4B20-96E2-797B03FB82F2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30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A2C2023-6C37-4611-ACAF-5F2060202836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817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206C51E8-C5C0-4672-B456-F44C69B074D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DE9AE8C-7574-4D45-B521-6B18054DA7C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EF240172-5930-4717-A0CD-A151075277D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7B4A83CE-8643-4697-94A9-C9F587F46E2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0A765A5-BBCE-405E-A4B3-80A660118E84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83656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12B8F0DB-CC25-4CE9-A68E-CAA2FD986AF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8A058973-2DC9-4087-9D57-F1D779F56CC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641062D-3CD4-49D1-A621-331E2933340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F2C1E7C-A088-4772-84B3-15309BEADF7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CA52278A-6924-4F97-A196-AE30D3DACB7A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3129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8663BD7B-5136-47ED-BE0A-C6C2F5622BD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6ABA22C7-C35B-4EC0-B7CE-54F9EEFCB71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6DAE4BC9-9CFF-4522-8216-651498F7A16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8E822AA0-FB3E-4051-AA1F-F51204BA02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5288A-D169-4374-BCFD-917DD04B2B1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2CD5709C-84DE-45F3-AE9B-8B6FD7134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886" y="1511250"/>
            <a:ext cx="5460114" cy="4665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6BB18B1-3B7F-4B18-A1C5-BB7DA443C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6816" y="1511250"/>
            <a:ext cx="5460114" cy="4665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419BDFB-8FC0-4B89-A29A-8EAC95E9A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511250"/>
            <a:ext cx="548493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E6C2CC0-9AB0-46E9-977A-EF923DCE7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9334" y="1518287"/>
            <a:ext cx="54206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28DF954C-A51E-4242-B83E-A826008F5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9334" y="2486989"/>
            <a:ext cx="5432666" cy="37026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600E416E-6162-484A-BA4D-640FA8307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2486989"/>
            <a:ext cx="5491215" cy="37026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16020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8B59DDF-F2BC-491E-92E0-9D2C1398E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31999"/>
            <a:ext cx="6544468" cy="55138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229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110E46C-B434-49FA-AA0E-D64E5786D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31999"/>
            <a:ext cx="6544468" cy="5513889"/>
          </a:xfrm>
          <a:prstGeom prst="roundRect">
            <a:avLst>
              <a:gd name="adj" fmla="val 5554"/>
            </a:avLst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18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91342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B3B1662-8902-44D0-A545-5008B483D1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8017" y="2169005"/>
            <a:ext cx="9035966" cy="2519990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87573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4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517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B7C90C9-77F3-4C3C-97F8-425EF81FB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1795125" cy="6858000"/>
          </a:xfrm>
          <a:custGeom>
            <a:avLst/>
            <a:gdLst>
              <a:gd name="connsiteX0" fmla="*/ 4729712 w 11795125"/>
              <a:gd name="connsiteY0" fmla="*/ 4417922 h 6858000"/>
              <a:gd name="connsiteX1" fmla="*/ 7234278 w 11795125"/>
              <a:gd name="connsiteY1" fmla="*/ 4419507 h 6858000"/>
              <a:gd name="connsiteX2" fmla="*/ 7626325 w 11795125"/>
              <a:gd name="connsiteY2" fmla="*/ 4644358 h 6858000"/>
              <a:gd name="connsiteX3" fmla="*/ 8882694 w 11795125"/>
              <a:gd name="connsiteY3" fmla="*/ 6820455 h 6858000"/>
              <a:gd name="connsiteX4" fmla="*/ 8898077 w 11795125"/>
              <a:gd name="connsiteY4" fmla="*/ 6858000 h 6858000"/>
              <a:gd name="connsiteX5" fmla="*/ 3070863 w 11795125"/>
              <a:gd name="connsiteY5" fmla="*/ 6858000 h 6858000"/>
              <a:gd name="connsiteX6" fmla="*/ 3094823 w 11795125"/>
              <a:gd name="connsiteY6" fmla="*/ 6809422 h 6858000"/>
              <a:gd name="connsiteX7" fmla="*/ 4345735 w 11795125"/>
              <a:gd name="connsiteY7" fmla="*/ 4639611 h 6858000"/>
              <a:gd name="connsiteX8" fmla="*/ 4729712 w 11795125"/>
              <a:gd name="connsiteY8" fmla="*/ 4417922 h 6858000"/>
              <a:gd name="connsiteX9" fmla="*/ 2031302 w 11795125"/>
              <a:gd name="connsiteY9" fmla="*/ 2039301 h 6858000"/>
              <a:gd name="connsiteX10" fmla="*/ 2747265 w 11795125"/>
              <a:gd name="connsiteY10" fmla="*/ 2039754 h 6858000"/>
              <a:gd name="connsiteX11" fmla="*/ 2859337 w 11795125"/>
              <a:gd name="connsiteY11" fmla="*/ 2104031 h 6858000"/>
              <a:gd name="connsiteX12" fmla="*/ 3218486 w 11795125"/>
              <a:gd name="connsiteY12" fmla="*/ 2726096 h 6858000"/>
              <a:gd name="connsiteX13" fmla="*/ 3217340 w 11795125"/>
              <a:gd name="connsiteY13" fmla="*/ 2853948 h 6858000"/>
              <a:gd name="connsiteX14" fmla="*/ 2860527 w 11795125"/>
              <a:gd name="connsiteY14" fmla="*/ 3475560 h 6858000"/>
              <a:gd name="connsiteX15" fmla="*/ 2750762 w 11795125"/>
              <a:gd name="connsiteY15" fmla="*/ 3538933 h 6858000"/>
              <a:gd name="connsiteX16" fmla="*/ 2034023 w 11795125"/>
              <a:gd name="connsiteY16" fmla="*/ 3537136 h 6858000"/>
              <a:gd name="connsiteX17" fmla="*/ 1922728 w 11795125"/>
              <a:gd name="connsiteY17" fmla="*/ 3474202 h 6858000"/>
              <a:gd name="connsiteX18" fmla="*/ 1563578 w 11795125"/>
              <a:gd name="connsiteY18" fmla="*/ 2852137 h 6858000"/>
              <a:gd name="connsiteX19" fmla="*/ 1563948 w 11795125"/>
              <a:gd name="connsiteY19" fmla="*/ 2722942 h 6858000"/>
              <a:gd name="connsiteX20" fmla="*/ 1921537 w 11795125"/>
              <a:gd name="connsiteY20" fmla="*/ 2102674 h 6858000"/>
              <a:gd name="connsiteX21" fmla="*/ 2031302 w 11795125"/>
              <a:gd name="connsiteY21" fmla="*/ 2039301 h 6858000"/>
              <a:gd name="connsiteX22" fmla="*/ 9343478 w 11795125"/>
              <a:gd name="connsiteY22" fmla="*/ 1795745 h 6858000"/>
              <a:gd name="connsiteX23" fmla="*/ 11620502 w 11795125"/>
              <a:gd name="connsiteY23" fmla="*/ 1797185 h 6858000"/>
              <a:gd name="connsiteX24" fmla="*/ 11795125 w 11795125"/>
              <a:gd name="connsiteY24" fmla="*/ 1797296 h 6858000"/>
              <a:gd name="connsiteX25" fmla="*/ 11795125 w 11795125"/>
              <a:gd name="connsiteY25" fmla="*/ 6858000 h 6858000"/>
              <a:gd name="connsiteX26" fmla="*/ 8996698 w 11795125"/>
              <a:gd name="connsiteY26" fmla="*/ 6858000 h 6858000"/>
              <a:gd name="connsiteX27" fmla="*/ 8963663 w 11795125"/>
              <a:gd name="connsiteY27" fmla="*/ 6815289 h 6858000"/>
              <a:gd name="connsiteX28" fmla="*/ 7707295 w 11795125"/>
              <a:gd name="connsiteY28" fmla="*/ 4639193 h 6858000"/>
              <a:gd name="connsiteX29" fmla="*/ 7708590 w 11795125"/>
              <a:gd name="connsiteY29" fmla="*/ 4187244 h 6858000"/>
              <a:gd name="connsiteX30" fmla="*/ 8959501 w 11795125"/>
              <a:gd name="connsiteY30" fmla="*/ 2017434 h 6858000"/>
              <a:gd name="connsiteX31" fmla="*/ 9343478 w 11795125"/>
              <a:gd name="connsiteY31" fmla="*/ 1795745 h 6858000"/>
              <a:gd name="connsiteX32" fmla="*/ 3102644 w 11795125"/>
              <a:gd name="connsiteY32" fmla="*/ 1739841 h 6858000"/>
              <a:gd name="connsiteX33" fmla="*/ 3385876 w 11795125"/>
              <a:gd name="connsiteY33" fmla="*/ 1740020 h 6858000"/>
              <a:gd name="connsiteX34" fmla="*/ 3430211 w 11795125"/>
              <a:gd name="connsiteY34" fmla="*/ 1765448 h 6858000"/>
              <a:gd name="connsiteX35" fmla="*/ 3572289 w 11795125"/>
              <a:gd name="connsiteY35" fmla="*/ 2011533 h 6858000"/>
              <a:gd name="connsiteX36" fmla="*/ 3571836 w 11795125"/>
              <a:gd name="connsiteY36" fmla="*/ 2062111 h 6858000"/>
              <a:gd name="connsiteX37" fmla="*/ 3430681 w 11795125"/>
              <a:gd name="connsiteY37" fmla="*/ 2308019 h 6858000"/>
              <a:gd name="connsiteX38" fmla="*/ 3387260 w 11795125"/>
              <a:gd name="connsiteY38" fmla="*/ 2333088 h 6858000"/>
              <a:gd name="connsiteX39" fmla="*/ 3103720 w 11795125"/>
              <a:gd name="connsiteY39" fmla="*/ 2332378 h 6858000"/>
              <a:gd name="connsiteX40" fmla="*/ 3059693 w 11795125"/>
              <a:gd name="connsiteY40" fmla="*/ 2307481 h 6858000"/>
              <a:gd name="connsiteX41" fmla="*/ 2917615 w 11795125"/>
              <a:gd name="connsiteY41" fmla="*/ 2061395 h 6858000"/>
              <a:gd name="connsiteX42" fmla="*/ 2917761 w 11795125"/>
              <a:gd name="connsiteY42" fmla="*/ 2010286 h 6858000"/>
              <a:gd name="connsiteX43" fmla="*/ 3059222 w 11795125"/>
              <a:gd name="connsiteY43" fmla="*/ 1764910 h 6858000"/>
              <a:gd name="connsiteX44" fmla="*/ 3102644 w 11795125"/>
              <a:gd name="connsiteY44" fmla="*/ 1739841 h 6858000"/>
              <a:gd name="connsiteX45" fmla="*/ 3522963 w 11795125"/>
              <a:gd name="connsiteY45" fmla="*/ 1598675 h 6858000"/>
              <a:gd name="connsiteX46" fmla="*/ 3625194 w 11795125"/>
              <a:gd name="connsiteY46" fmla="*/ 1598740 h 6858000"/>
              <a:gd name="connsiteX47" fmla="*/ 3641197 w 11795125"/>
              <a:gd name="connsiteY47" fmla="*/ 1607918 h 6858000"/>
              <a:gd name="connsiteX48" fmla="*/ 3692479 w 11795125"/>
              <a:gd name="connsiteY48" fmla="*/ 1696742 h 6858000"/>
              <a:gd name="connsiteX49" fmla="*/ 3692315 w 11795125"/>
              <a:gd name="connsiteY49" fmla="*/ 1714998 h 6858000"/>
              <a:gd name="connsiteX50" fmla="*/ 3641367 w 11795125"/>
              <a:gd name="connsiteY50" fmla="*/ 1803757 h 6858000"/>
              <a:gd name="connsiteX51" fmla="*/ 3625694 w 11795125"/>
              <a:gd name="connsiteY51" fmla="*/ 1812806 h 6858000"/>
              <a:gd name="connsiteX52" fmla="*/ 3523352 w 11795125"/>
              <a:gd name="connsiteY52" fmla="*/ 1812549 h 6858000"/>
              <a:gd name="connsiteX53" fmla="*/ 3507459 w 11795125"/>
              <a:gd name="connsiteY53" fmla="*/ 1803563 h 6858000"/>
              <a:gd name="connsiteX54" fmla="*/ 3456177 w 11795125"/>
              <a:gd name="connsiteY54" fmla="*/ 1714739 h 6858000"/>
              <a:gd name="connsiteX55" fmla="*/ 3456230 w 11795125"/>
              <a:gd name="connsiteY55" fmla="*/ 1696292 h 6858000"/>
              <a:gd name="connsiteX56" fmla="*/ 3507290 w 11795125"/>
              <a:gd name="connsiteY56" fmla="*/ 1607724 h 6858000"/>
              <a:gd name="connsiteX57" fmla="*/ 3522963 w 11795125"/>
              <a:gd name="connsiteY57" fmla="*/ 1598675 h 6858000"/>
              <a:gd name="connsiteX58" fmla="*/ 4199803 w 11795125"/>
              <a:gd name="connsiteY58" fmla="*/ 1370724 h 6858000"/>
              <a:gd name="connsiteX59" fmla="*/ 4537019 w 11795125"/>
              <a:gd name="connsiteY59" fmla="*/ 1370938 h 6858000"/>
              <a:gd name="connsiteX60" fmla="*/ 4589804 w 11795125"/>
              <a:gd name="connsiteY60" fmla="*/ 1401211 h 6858000"/>
              <a:gd name="connsiteX61" fmla="*/ 4758963 w 11795125"/>
              <a:gd name="connsiteY61" fmla="*/ 1694203 h 6858000"/>
              <a:gd name="connsiteX62" fmla="*/ 4758423 w 11795125"/>
              <a:gd name="connsiteY62" fmla="*/ 1754421 h 6858000"/>
              <a:gd name="connsiteX63" fmla="*/ 4590365 w 11795125"/>
              <a:gd name="connsiteY63" fmla="*/ 2047199 h 6858000"/>
              <a:gd name="connsiteX64" fmla="*/ 4538665 w 11795125"/>
              <a:gd name="connsiteY64" fmla="*/ 2077046 h 6858000"/>
              <a:gd name="connsiteX65" fmla="*/ 4201084 w 11795125"/>
              <a:gd name="connsiteY65" fmla="*/ 2076201 h 6858000"/>
              <a:gd name="connsiteX66" fmla="*/ 4148664 w 11795125"/>
              <a:gd name="connsiteY66" fmla="*/ 2046559 h 6858000"/>
              <a:gd name="connsiteX67" fmla="*/ 3979505 w 11795125"/>
              <a:gd name="connsiteY67" fmla="*/ 1753567 h 6858000"/>
              <a:gd name="connsiteX68" fmla="*/ 3979680 w 11795125"/>
              <a:gd name="connsiteY68" fmla="*/ 1692718 h 6858000"/>
              <a:gd name="connsiteX69" fmla="*/ 4148104 w 11795125"/>
              <a:gd name="connsiteY69" fmla="*/ 1400573 h 6858000"/>
              <a:gd name="connsiteX70" fmla="*/ 4199803 w 11795125"/>
              <a:gd name="connsiteY70" fmla="*/ 1370724 h 6858000"/>
              <a:gd name="connsiteX71" fmla="*/ 3525946 w 11795125"/>
              <a:gd name="connsiteY71" fmla="*/ 1141304 h 6858000"/>
              <a:gd name="connsiteX72" fmla="*/ 3719554 w 11795125"/>
              <a:gd name="connsiteY72" fmla="*/ 1141427 h 6858000"/>
              <a:gd name="connsiteX73" fmla="*/ 3749860 w 11795125"/>
              <a:gd name="connsiteY73" fmla="*/ 1158808 h 6858000"/>
              <a:gd name="connsiteX74" fmla="*/ 3846980 w 11795125"/>
              <a:gd name="connsiteY74" fmla="*/ 1327024 h 6858000"/>
              <a:gd name="connsiteX75" fmla="*/ 3846670 w 11795125"/>
              <a:gd name="connsiteY75" fmla="*/ 1361598 h 6858000"/>
              <a:gd name="connsiteX76" fmla="*/ 3750182 w 11795125"/>
              <a:gd name="connsiteY76" fmla="*/ 1529691 h 6858000"/>
              <a:gd name="connsiteX77" fmla="*/ 3720499 w 11795125"/>
              <a:gd name="connsiteY77" fmla="*/ 1546828 h 6858000"/>
              <a:gd name="connsiteX78" fmla="*/ 3526682 w 11795125"/>
              <a:gd name="connsiteY78" fmla="*/ 1546343 h 6858000"/>
              <a:gd name="connsiteX79" fmla="*/ 3496586 w 11795125"/>
              <a:gd name="connsiteY79" fmla="*/ 1529324 h 6858000"/>
              <a:gd name="connsiteX80" fmla="*/ 3399466 w 11795125"/>
              <a:gd name="connsiteY80" fmla="*/ 1361108 h 6858000"/>
              <a:gd name="connsiteX81" fmla="*/ 3399566 w 11795125"/>
              <a:gd name="connsiteY81" fmla="*/ 1326172 h 6858000"/>
              <a:gd name="connsiteX82" fmla="*/ 3496264 w 11795125"/>
              <a:gd name="connsiteY82" fmla="*/ 1158441 h 6858000"/>
              <a:gd name="connsiteX83" fmla="*/ 3525946 w 11795125"/>
              <a:gd name="connsiteY83" fmla="*/ 1141304 h 6858000"/>
              <a:gd name="connsiteX84" fmla="*/ 3955878 w 11795125"/>
              <a:gd name="connsiteY84" fmla="*/ 173494 h 6858000"/>
              <a:gd name="connsiteX85" fmla="*/ 4500068 w 11795125"/>
              <a:gd name="connsiteY85" fmla="*/ 173838 h 6858000"/>
              <a:gd name="connsiteX86" fmla="*/ 4585252 w 11795125"/>
              <a:gd name="connsiteY86" fmla="*/ 222694 h 6858000"/>
              <a:gd name="connsiteX87" fmla="*/ 4858234 w 11795125"/>
              <a:gd name="connsiteY87" fmla="*/ 695514 h 6858000"/>
              <a:gd name="connsiteX88" fmla="*/ 4857363 w 11795125"/>
              <a:gd name="connsiteY88" fmla="*/ 792690 h 6858000"/>
              <a:gd name="connsiteX89" fmla="*/ 4586156 w 11795125"/>
              <a:gd name="connsiteY89" fmla="*/ 1265167 h 6858000"/>
              <a:gd name="connsiteX90" fmla="*/ 4502727 w 11795125"/>
              <a:gd name="connsiteY90" fmla="*/ 1313334 h 6858000"/>
              <a:gd name="connsiteX91" fmla="*/ 3957947 w 11795125"/>
              <a:gd name="connsiteY91" fmla="*/ 1311968 h 6858000"/>
              <a:gd name="connsiteX92" fmla="*/ 3873354 w 11795125"/>
              <a:gd name="connsiteY92" fmla="*/ 1264134 h 6858000"/>
              <a:gd name="connsiteX93" fmla="*/ 3600372 w 11795125"/>
              <a:gd name="connsiteY93" fmla="*/ 791315 h 6858000"/>
              <a:gd name="connsiteX94" fmla="*/ 3600653 w 11795125"/>
              <a:gd name="connsiteY94" fmla="*/ 693116 h 6858000"/>
              <a:gd name="connsiteX95" fmla="*/ 3872449 w 11795125"/>
              <a:gd name="connsiteY95" fmla="*/ 221662 h 6858000"/>
              <a:gd name="connsiteX96" fmla="*/ 3955878 w 11795125"/>
              <a:gd name="connsiteY96" fmla="*/ 173494 h 6858000"/>
              <a:gd name="connsiteX97" fmla="*/ 3852283 w 11795125"/>
              <a:gd name="connsiteY97" fmla="*/ 0 h 6858000"/>
              <a:gd name="connsiteX98" fmla="*/ 6130031 w 11795125"/>
              <a:gd name="connsiteY98" fmla="*/ 0 h 6858000"/>
              <a:gd name="connsiteX99" fmla="*/ 6102465 w 11795125"/>
              <a:gd name="connsiteY99" fmla="*/ 36730 h 6858000"/>
              <a:gd name="connsiteX100" fmla="*/ 5879948 w 11795125"/>
              <a:gd name="connsiteY100" fmla="*/ 127724 h 6858000"/>
              <a:gd name="connsiteX101" fmla="*/ 4102884 w 11795125"/>
              <a:gd name="connsiteY101" fmla="*/ 123270 h 6858000"/>
              <a:gd name="connsiteX102" fmla="*/ 3877665 w 11795125"/>
              <a:gd name="connsiteY102" fmla="*/ 32818 h 6858000"/>
              <a:gd name="connsiteX103" fmla="*/ 0 w 11795125"/>
              <a:gd name="connsiteY103" fmla="*/ 0 h 6858000"/>
              <a:gd name="connsiteX104" fmla="*/ 3781476 w 11795125"/>
              <a:gd name="connsiteY104" fmla="*/ 0 h 6858000"/>
              <a:gd name="connsiteX105" fmla="*/ 3800985 w 11795125"/>
              <a:gd name="connsiteY105" fmla="*/ 47617 h 6858000"/>
              <a:gd name="connsiteX106" fmla="*/ 3766711 w 11795125"/>
              <a:gd name="connsiteY106" fmla="*/ 287889 h 6858000"/>
              <a:gd name="connsiteX107" fmla="*/ 2882037 w 11795125"/>
              <a:gd name="connsiteY107" fmla="*/ 1829098 h 6858000"/>
              <a:gd name="connsiteX108" fmla="*/ 2609888 w 11795125"/>
              <a:gd name="connsiteY108" fmla="*/ 1986223 h 6858000"/>
              <a:gd name="connsiteX109" fmla="*/ 832823 w 11795125"/>
              <a:gd name="connsiteY109" fmla="*/ 1981768 h 6858000"/>
              <a:gd name="connsiteX110" fmla="*/ 556879 w 11795125"/>
              <a:gd name="connsiteY110" fmla="*/ 1825733 h 6858000"/>
              <a:gd name="connsiteX111" fmla="*/ 79254 w 11795125"/>
              <a:gd name="connsiteY111" fmla="*/ 998462 h 6858000"/>
              <a:gd name="connsiteX112" fmla="*/ 0 w 11795125"/>
              <a:gd name="connsiteY112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795125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1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2" y="1370965"/>
                  <a:pt x="4578843" y="1382227"/>
                  <a:pt x="4589804" y="1401211"/>
                </a:cubicBezTo>
                <a:cubicBezTo>
                  <a:pt x="4589804" y="1401211"/>
                  <a:pt x="4589804" y="1401211"/>
                  <a:pt x="4758963" y="1694203"/>
                </a:cubicBezTo>
                <a:cubicBezTo>
                  <a:pt x="4769558" y="1712554"/>
                  <a:pt x="4769700" y="1736097"/>
                  <a:pt x="4758423" y="1754421"/>
                </a:cubicBezTo>
                <a:cubicBezTo>
                  <a:pt x="4758423" y="1754421"/>
                  <a:pt x="4758423" y="1754421"/>
                  <a:pt x="4590365" y="2047199"/>
                </a:cubicBezTo>
                <a:cubicBezTo>
                  <a:pt x="4580083" y="2065790"/>
                  <a:pt x="4559908" y="2077438"/>
                  <a:pt x="4538665" y="2077046"/>
                </a:cubicBezTo>
                <a:cubicBezTo>
                  <a:pt x="4538665" y="2077046"/>
                  <a:pt x="4538665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8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2" y="725128"/>
                  <a:pt x="4875562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6" y="1313967"/>
                  <a:pt x="4502727" y="1313334"/>
                </a:cubicBezTo>
                <a:cubicBezTo>
                  <a:pt x="4502727" y="1313334"/>
                  <a:pt x="4502727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3852283" y="0"/>
                </a:moveTo>
                <a:lnTo>
                  <a:pt x="6130031" y="0"/>
                </a:lnTo>
                <a:lnTo>
                  <a:pt x="6102465" y="36730"/>
                </a:lnTo>
                <a:cubicBezTo>
                  <a:pt x="6044520" y="95168"/>
                  <a:pt x="5963814" y="129272"/>
                  <a:pt x="5879948" y="127724"/>
                </a:cubicBezTo>
                <a:cubicBezTo>
                  <a:pt x="5879948" y="127724"/>
                  <a:pt x="5879948" y="127724"/>
                  <a:pt x="4102884" y="123270"/>
                </a:cubicBezTo>
                <a:cubicBezTo>
                  <a:pt x="4017972" y="125657"/>
                  <a:pt x="3936583" y="91034"/>
                  <a:pt x="3877665" y="32818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86400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2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629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282955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771313" cy="61912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687" y="5066452"/>
            <a:ext cx="4459766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Enter your caption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0E81F30-8FC8-4841-8404-4DC79218B945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3D29F65-481C-4C80-BB65-121E5AED26B5}"/>
              </a:ext>
            </a:extLst>
          </p:cNvPr>
          <p:cNvSpPr/>
          <p:nvPr userDrawn="1"/>
        </p:nvSpPr>
        <p:spPr>
          <a:xfrm>
            <a:off x="11844618" y="6249961"/>
            <a:ext cx="230420" cy="460402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6C03AE-289A-4BCC-971C-3400028C8764}"/>
              </a:ext>
            </a:extLst>
          </p:cNvPr>
          <p:cNvSpPr/>
          <p:nvPr userDrawn="1"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62" r:id="rId3"/>
    <p:sldLayoutId id="2147483663" r:id="rId4"/>
    <p:sldLayoutId id="2147483658" r:id="rId5"/>
    <p:sldLayoutId id="2147483665" r:id="rId6"/>
    <p:sldLayoutId id="2147483666" r:id="rId7"/>
    <p:sldLayoutId id="2147483659" r:id="rId8"/>
    <p:sldLayoutId id="2147483660" r:id="rId9"/>
    <p:sldLayoutId id="2147483664" r:id="rId10"/>
    <p:sldLayoutId id="2147483656" r:id="rId11"/>
    <p:sldLayoutId id="2147483657" r:id="rId12"/>
    <p:sldLayoutId id="2147483667" r:id="rId13"/>
    <p:sldLayoutId id="2147483668" r:id="rId14"/>
    <p:sldLayoutId id="2147483650" r:id="rId15"/>
    <p:sldLayoutId id="2147483652" r:id="rId16"/>
    <p:sldLayoutId id="2147483669" r:id="rId17"/>
    <p:sldLayoutId id="2147483671" r:id="rId18"/>
    <p:sldLayoutId id="2147483672" r:id="rId19"/>
    <p:sldLayoutId id="2147483670" r:id="rId20"/>
    <p:sldLayoutId id="2147483673" r:id="rId21"/>
    <p:sldLayoutId id="2147483655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FE5D908F-BAEF-2843-BC2F-691696E72E1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755728" y="0"/>
            <a:ext cx="9144000" cy="6858000"/>
          </a:xfr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EF238CB-AB58-4787-8F9C-A1C16929A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6096000" y="4491718"/>
            <a:ext cx="1481849" cy="2200275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4294" y="3691578"/>
            <a:ext cx="4459766" cy="2514635"/>
          </a:xfr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r>
              <a:rPr lang="en-US" sz="4800" spc="-15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Predicting Subreddit Posts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6301" y="5201588"/>
            <a:ext cx="4000500" cy="690752"/>
          </a:xfrm>
        </p:spPr>
        <p:txBody>
          <a:bodyPr/>
          <a:lstStyle/>
          <a:p>
            <a:r>
              <a:rPr lang="en-US" dirty="0"/>
              <a:t>Implementing </a:t>
            </a:r>
            <a:r>
              <a:rPr lang="en-US" dirty="0" err="1"/>
              <a:t>Webscraping</a:t>
            </a:r>
            <a:r>
              <a:rPr lang="en-US" dirty="0"/>
              <a:t> &amp; NPL Methods: California vs. Texas Politics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545D50A1-D634-4325-B06C-5450FDF7B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7096838" y="6206213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the Data: Set Up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Round Single Corner Rectangle 8">
            <a:extLst>
              <a:ext uri="{FF2B5EF4-FFF2-40B4-BE49-F238E27FC236}">
                <a16:creationId xmlns:a16="http://schemas.microsoft.com/office/drawing/2014/main" id="{55841CE7-2086-AB4D-A1CE-7B51B1DCE416}"/>
              </a:ext>
            </a:extLst>
          </p:cNvPr>
          <p:cNvSpPr/>
          <p:nvPr/>
        </p:nvSpPr>
        <p:spPr>
          <a:xfrm>
            <a:off x="1654087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GATHERING</a:t>
            </a:r>
          </a:p>
        </p:txBody>
      </p:sp>
      <p:sp>
        <p:nvSpPr>
          <p:cNvPr id="10" name="Round Single Corner Rectangle 9">
            <a:extLst>
              <a:ext uri="{FF2B5EF4-FFF2-40B4-BE49-F238E27FC236}">
                <a16:creationId xmlns:a16="http://schemas.microsoft.com/office/drawing/2014/main" id="{8A0FBC15-ED7F-0040-9D1F-26D954FAE074}"/>
              </a:ext>
            </a:extLst>
          </p:cNvPr>
          <p:cNvSpPr/>
          <p:nvPr/>
        </p:nvSpPr>
        <p:spPr>
          <a:xfrm>
            <a:off x="3417100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CLEANING</a:t>
            </a:r>
          </a:p>
        </p:txBody>
      </p:sp>
      <p:sp>
        <p:nvSpPr>
          <p:cNvPr id="11" name="Round Single Corner Rectangle 10">
            <a:extLst>
              <a:ext uri="{FF2B5EF4-FFF2-40B4-BE49-F238E27FC236}">
                <a16:creationId xmlns:a16="http://schemas.microsoft.com/office/drawing/2014/main" id="{30BC1EB9-9C2C-754B-8C5D-8DF3A684BF35}"/>
              </a:ext>
            </a:extLst>
          </p:cNvPr>
          <p:cNvSpPr/>
          <p:nvPr/>
        </p:nvSpPr>
        <p:spPr>
          <a:xfrm>
            <a:off x="5180113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VISUALIZING </a:t>
            </a:r>
          </a:p>
        </p:txBody>
      </p:sp>
      <p:sp>
        <p:nvSpPr>
          <p:cNvPr id="12" name="Round Single Corner Rectangle 11">
            <a:extLst>
              <a:ext uri="{FF2B5EF4-FFF2-40B4-BE49-F238E27FC236}">
                <a16:creationId xmlns:a16="http://schemas.microsoft.com/office/drawing/2014/main" id="{61E33B46-2687-5C49-A6A5-9EC3594D9B03}"/>
              </a:ext>
            </a:extLst>
          </p:cNvPr>
          <p:cNvSpPr/>
          <p:nvPr/>
        </p:nvSpPr>
        <p:spPr>
          <a:xfrm>
            <a:off x="6943126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MODELING</a:t>
            </a:r>
          </a:p>
        </p:txBody>
      </p:sp>
      <p:sp>
        <p:nvSpPr>
          <p:cNvPr id="13" name="Round Single Corner Rectangle 12">
            <a:extLst>
              <a:ext uri="{FF2B5EF4-FFF2-40B4-BE49-F238E27FC236}">
                <a16:creationId xmlns:a16="http://schemas.microsoft.com/office/drawing/2014/main" id="{25B65BCA-0316-4541-8457-D9D24012C13B}"/>
              </a:ext>
            </a:extLst>
          </p:cNvPr>
          <p:cNvSpPr/>
          <p:nvPr/>
        </p:nvSpPr>
        <p:spPr>
          <a:xfrm>
            <a:off x="8706139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ANALYSIS</a:t>
            </a:r>
          </a:p>
        </p:txBody>
      </p:sp>
      <p:sp>
        <p:nvSpPr>
          <p:cNvPr id="14" name="Round Single Corner Rectangle 13">
            <a:extLst>
              <a:ext uri="{FF2B5EF4-FFF2-40B4-BE49-F238E27FC236}">
                <a16:creationId xmlns:a16="http://schemas.microsoft.com/office/drawing/2014/main" id="{7E32656A-065A-7746-AF20-4A7AC648ACB0}"/>
              </a:ext>
            </a:extLst>
          </p:cNvPr>
          <p:cNvSpPr/>
          <p:nvPr/>
        </p:nvSpPr>
        <p:spPr>
          <a:xfrm>
            <a:off x="10469154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</p:txBody>
      </p:sp>
      <p:pic>
        <p:nvPicPr>
          <p:cNvPr id="26" name="Picture 2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B50E0AC-0EEB-F84B-AFD3-1C345CA5F4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7" t="1542" r="5035" b="1642"/>
          <a:stretch/>
        </p:blipFill>
        <p:spPr>
          <a:xfrm>
            <a:off x="385099" y="864000"/>
            <a:ext cx="8563858" cy="568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the Data: Results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Round Single Corner Rectangle 8">
            <a:extLst>
              <a:ext uri="{FF2B5EF4-FFF2-40B4-BE49-F238E27FC236}">
                <a16:creationId xmlns:a16="http://schemas.microsoft.com/office/drawing/2014/main" id="{55841CE7-2086-AB4D-A1CE-7B51B1DCE416}"/>
              </a:ext>
            </a:extLst>
          </p:cNvPr>
          <p:cNvSpPr/>
          <p:nvPr/>
        </p:nvSpPr>
        <p:spPr>
          <a:xfrm>
            <a:off x="1654087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GATHERING</a:t>
            </a:r>
          </a:p>
        </p:txBody>
      </p:sp>
      <p:sp>
        <p:nvSpPr>
          <p:cNvPr id="10" name="Round Single Corner Rectangle 9">
            <a:extLst>
              <a:ext uri="{FF2B5EF4-FFF2-40B4-BE49-F238E27FC236}">
                <a16:creationId xmlns:a16="http://schemas.microsoft.com/office/drawing/2014/main" id="{8A0FBC15-ED7F-0040-9D1F-26D954FAE074}"/>
              </a:ext>
            </a:extLst>
          </p:cNvPr>
          <p:cNvSpPr/>
          <p:nvPr/>
        </p:nvSpPr>
        <p:spPr>
          <a:xfrm>
            <a:off x="3417100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CLEANING</a:t>
            </a:r>
          </a:p>
        </p:txBody>
      </p:sp>
      <p:sp>
        <p:nvSpPr>
          <p:cNvPr id="11" name="Round Single Corner Rectangle 10">
            <a:extLst>
              <a:ext uri="{FF2B5EF4-FFF2-40B4-BE49-F238E27FC236}">
                <a16:creationId xmlns:a16="http://schemas.microsoft.com/office/drawing/2014/main" id="{30BC1EB9-9C2C-754B-8C5D-8DF3A684BF35}"/>
              </a:ext>
            </a:extLst>
          </p:cNvPr>
          <p:cNvSpPr/>
          <p:nvPr/>
        </p:nvSpPr>
        <p:spPr>
          <a:xfrm>
            <a:off x="5180113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VISUALIZING </a:t>
            </a:r>
          </a:p>
        </p:txBody>
      </p:sp>
      <p:sp>
        <p:nvSpPr>
          <p:cNvPr id="12" name="Round Single Corner Rectangle 11">
            <a:extLst>
              <a:ext uri="{FF2B5EF4-FFF2-40B4-BE49-F238E27FC236}">
                <a16:creationId xmlns:a16="http://schemas.microsoft.com/office/drawing/2014/main" id="{61E33B46-2687-5C49-A6A5-9EC3594D9B03}"/>
              </a:ext>
            </a:extLst>
          </p:cNvPr>
          <p:cNvSpPr/>
          <p:nvPr/>
        </p:nvSpPr>
        <p:spPr>
          <a:xfrm>
            <a:off x="6943126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MODELING</a:t>
            </a:r>
          </a:p>
        </p:txBody>
      </p:sp>
      <p:sp>
        <p:nvSpPr>
          <p:cNvPr id="13" name="Round Single Corner Rectangle 12">
            <a:extLst>
              <a:ext uri="{FF2B5EF4-FFF2-40B4-BE49-F238E27FC236}">
                <a16:creationId xmlns:a16="http://schemas.microsoft.com/office/drawing/2014/main" id="{25B65BCA-0316-4541-8457-D9D24012C13B}"/>
              </a:ext>
            </a:extLst>
          </p:cNvPr>
          <p:cNvSpPr/>
          <p:nvPr/>
        </p:nvSpPr>
        <p:spPr>
          <a:xfrm>
            <a:off x="8706139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ANALYSIS</a:t>
            </a:r>
          </a:p>
        </p:txBody>
      </p:sp>
      <p:sp>
        <p:nvSpPr>
          <p:cNvPr id="14" name="Round Single Corner Rectangle 13">
            <a:extLst>
              <a:ext uri="{FF2B5EF4-FFF2-40B4-BE49-F238E27FC236}">
                <a16:creationId xmlns:a16="http://schemas.microsoft.com/office/drawing/2014/main" id="{7E32656A-065A-7746-AF20-4A7AC648ACB0}"/>
              </a:ext>
            </a:extLst>
          </p:cNvPr>
          <p:cNvSpPr/>
          <p:nvPr/>
        </p:nvSpPr>
        <p:spPr>
          <a:xfrm>
            <a:off x="10469154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B50E0AC-0EEB-F84B-AFD3-1C345CA5F4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32000" y="1025167"/>
            <a:ext cx="8563858" cy="27758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5C2C06-2BB1-2C45-B930-328F44501BAD}"/>
              </a:ext>
            </a:extLst>
          </p:cNvPr>
          <p:cNvSpPr txBox="1"/>
          <p:nvPr/>
        </p:nvSpPr>
        <p:spPr>
          <a:xfrm>
            <a:off x="2729344" y="3920836"/>
            <a:ext cx="68718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Best Model: 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Logistic Regression: C=1,  L2 Penalty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 err="1"/>
              <a:t>TfidfVectorizer</a:t>
            </a:r>
            <a:r>
              <a:rPr lang="en-US" dirty="0"/>
              <a:t>, </a:t>
            </a:r>
            <a:r>
              <a:rPr lang="en-US" dirty="0" err="1"/>
              <a:t>n_gram</a:t>
            </a:r>
            <a:r>
              <a:rPr lang="en-US" dirty="0"/>
              <a:t> range = (1,1), </a:t>
            </a:r>
            <a:r>
              <a:rPr lang="en-US" dirty="0" err="1"/>
              <a:t>max_features</a:t>
            </a:r>
            <a:r>
              <a:rPr lang="en-US" dirty="0"/>
              <a:t>=1500</a:t>
            </a:r>
          </a:p>
          <a:p>
            <a:pPr marL="742950" lvl="1" indent="-285750">
              <a:buFont typeface="Wingdings" pitchFamily="2" charset="2"/>
              <a:buChar char="v"/>
            </a:pPr>
            <a:endParaRPr lang="en-US" dirty="0"/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Testing Data Accuracy Score = 0.925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Training Data Accuracy Score = 0.986 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69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the Data: Results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Round Single Corner Rectangle 8">
            <a:extLst>
              <a:ext uri="{FF2B5EF4-FFF2-40B4-BE49-F238E27FC236}">
                <a16:creationId xmlns:a16="http://schemas.microsoft.com/office/drawing/2014/main" id="{55841CE7-2086-AB4D-A1CE-7B51B1DCE416}"/>
              </a:ext>
            </a:extLst>
          </p:cNvPr>
          <p:cNvSpPr/>
          <p:nvPr/>
        </p:nvSpPr>
        <p:spPr>
          <a:xfrm>
            <a:off x="1654087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GATHERING</a:t>
            </a:r>
          </a:p>
        </p:txBody>
      </p:sp>
      <p:sp>
        <p:nvSpPr>
          <p:cNvPr id="10" name="Round Single Corner Rectangle 9">
            <a:extLst>
              <a:ext uri="{FF2B5EF4-FFF2-40B4-BE49-F238E27FC236}">
                <a16:creationId xmlns:a16="http://schemas.microsoft.com/office/drawing/2014/main" id="{8A0FBC15-ED7F-0040-9D1F-26D954FAE074}"/>
              </a:ext>
            </a:extLst>
          </p:cNvPr>
          <p:cNvSpPr/>
          <p:nvPr/>
        </p:nvSpPr>
        <p:spPr>
          <a:xfrm>
            <a:off x="3417100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CLEANING</a:t>
            </a:r>
          </a:p>
        </p:txBody>
      </p:sp>
      <p:sp>
        <p:nvSpPr>
          <p:cNvPr id="11" name="Round Single Corner Rectangle 10">
            <a:extLst>
              <a:ext uri="{FF2B5EF4-FFF2-40B4-BE49-F238E27FC236}">
                <a16:creationId xmlns:a16="http://schemas.microsoft.com/office/drawing/2014/main" id="{30BC1EB9-9C2C-754B-8C5D-8DF3A684BF35}"/>
              </a:ext>
            </a:extLst>
          </p:cNvPr>
          <p:cNvSpPr/>
          <p:nvPr/>
        </p:nvSpPr>
        <p:spPr>
          <a:xfrm>
            <a:off x="5180113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VISUALIZING </a:t>
            </a:r>
          </a:p>
        </p:txBody>
      </p:sp>
      <p:sp>
        <p:nvSpPr>
          <p:cNvPr id="12" name="Round Single Corner Rectangle 11">
            <a:extLst>
              <a:ext uri="{FF2B5EF4-FFF2-40B4-BE49-F238E27FC236}">
                <a16:creationId xmlns:a16="http://schemas.microsoft.com/office/drawing/2014/main" id="{61E33B46-2687-5C49-A6A5-9EC3594D9B03}"/>
              </a:ext>
            </a:extLst>
          </p:cNvPr>
          <p:cNvSpPr/>
          <p:nvPr/>
        </p:nvSpPr>
        <p:spPr>
          <a:xfrm>
            <a:off x="6943126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MODELING</a:t>
            </a:r>
          </a:p>
        </p:txBody>
      </p:sp>
      <p:sp>
        <p:nvSpPr>
          <p:cNvPr id="13" name="Round Single Corner Rectangle 12">
            <a:extLst>
              <a:ext uri="{FF2B5EF4-FFF2-40B4-BE49-F238E27FC236}">
                <a16:creationId xmlns:a16="http://schemas.microsoft.com/office/drawing/2014/main" id="{25B65BCA-0316-4541-8457-D9D24012C13B}"/>
              </a:ext>
            </a:extLst>
          </p:cNvPr>
          <p:cNvSpPr/>
          <p:nvPr/>
        </p:nvSpPr>
        <p:spPr>
          <a:xfrm>
            <a:off x="8706139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ANALYSIS</a:t>
            </a:r>
          </a:p>
        </p:txBody>
      </p:sp>
      <p:sp>
        <p:nvSpPr>
          <p:cNvPr id="14" name="Round Single Corner Rectangle 13">
            <a:extLst>
              <a:ext uri="{FF2B5EF4-FFF2-40B4-BE49-F238E27FC236}">
                <a16:creationId xmlns:a16="http://schemas.microsoft.com/office/drawing/2014/main" id="{7E32656A-065A-7746-AF20-4A7AC648ACB0}"/>
              </a:ext>
            </a:extLst>
          </p:cNvPr>
          <p:cNvSpPr/>
          <p:nvPr/>
        </p:nvSpPr>
        <p:spPr>
          <a:xfrm>
            <a:off x="10469154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B50E0AC-0EEB-F84B-AFD3-1C345CA5F4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32000" y="1025167"/>
            <a:ext cx="8563858" cy="27758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5C2C06-2BB1-2C45-B930-328F44501BAD}"/>
              </a:ext>
            </a:extLst>
          </p:cNvPr>
          <p:cNvSpPr txBox="1"/>
          <p:nvPr/>
        </p:nvSpPr>
        <p:spPr>
          <a:xfrm>
            <a:off x="2729344" y="3920836"/>
            <a:ext cx="68718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Best Model: 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Logistic Regression: C=1,  L2 Penalty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 err="1"/>
              <a:t>TfidfVectorizer</a:t>
            </a:r>
            <a:r>
              <a:rPr lang="en-US" dirty="0"/>
              <a:t>, </a:t>
            </a:r>
            <a:r>
              <a:rPr lang="en-US" dirty="0" err="1"/>
              <a:t>n_gram</a:t>
            </a:r>
            <a:r>
              <a:rPr lang="en-US" dirty="0"/>
              <a:t> range = (1,1), </a:t>
            </a:r>
            <a:r>
              <a:rPr lang="en-US" dirty="0" err="1"/>
              <a:t>max_features</a:t>
            </a:r>
            <a:r>
              <a:rPr lang="en-US" dirty="0"/>
              <a:t>=1500</a:t>
            </a:r>
          </a:p>
          <a:p>
            <a:pPr marL="742950" lvl="1" indent="-285750">
              <a:buFont typeface="Wingdings" pitchFamily="2" charset="2"/>
              <a:buChar char="v"/>
            </a:pPr>
            <a:endParaRPr lang="en-US" dirty="0"/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Testing Data Accuracy Score = 0.925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Training Data Accuracy Score = 0.986 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345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the Data: Look at Beta Values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Round Single Corner Rectangle 8">
            <a:extLst>
              <a:ext uri="{FF2B5EF4-FFF2-40B4-BE49-F238E27FC236}">
                <a16:creationId xmlns:a16="http://schemas.microsoft.com/office/drawing/2014/main" id="{55841CE7-2086-AB4D-A1CE-7B51B1DCE416}"/>
              </a:ext>
            </a:extLst>
          </p:cNvPr>
          <p:cNvSpPr/>
          <p:nvPr/>
        </p:nvSpPr>
        <p:spPr>
          <a:xfrm>
            <a:off x="1654087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GATHERING</a:t>
            </a:r>
          </a:p>
        </p:txBody>
      </p:sp>
      <p:sp>
        <p:nvSpPr>
          <p:cNvPr id="10" name="Round Single Corner Rectangle 9">
            <a:extLst>
              <a:ext uri="{FF2B5EF4-FFF2-40B4-BE49-F238E27FC236}">
                <a16:creationId xmlns:a16="http://schemas.microsoft.com/office/drawing/2014/main" id="{8A0FBC15-ED7F-0040-9D1F-26D954FAE074}"/>
              </a:ext>
            </a:extLst>
          </p:cNvPr>
          <p:cNvSpPr/>
          <p:nvPr/>
        </p:nvSpPr>
        <p:spPr>
          <a:xfrm>
            <a:off x="3417100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CLEANING</a:t>
            </a:r>
          </a:p>
        </p:txBody>
      </p:sp>
      <p:sp>
        <p:nvSpPr>
          <p:cNvPr id="11" name="Round Single Corner Rectangle 10">
            <a:extLst>
              <a:ext uri="{FF2B5EF4-FFF2-40B4-BE49-F238E27FC236}">
                <a16:creationId xmlns:a16="http://schemas.microsoft.com/office/drawing/2014/main" id="{30BC1EB9-9C2C-754B-8C5D-8DF3A684BF35}"/>
              </a:ext>
            </a:extLst>
          </p:cNvPr>
          <p:cNvSpPr/>
          <p:nvPr/>
        </p:nvSpPr>
        <p:spPr>
          <a:xfrm>
            <a:off x="5180113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VISUALIZING </a:t>
            </a:r>
          </a:p>
        </p:txBody>
      </p:sp>
      <p:sp>
        <p:nvSpPr>
          <p:cNvPr id="12" name="Round Single Corner Rectangle 11">
            <a:extLst>
              <a:ext uri="{FF2B5EF4-FFF2-40B4-BE49-F238E27FC236}">
                <a16:creationId xmlns:a16="http://schemas.microsoft.com/office/drawing/2014/main" id="{61E33B46-2687-5C49-A6A5-9EC3594D9B03}"/>
              </a:ext>
            </a:extLst>
          </p:cNvPr>
          <p:cNvSpPr/>
          <p:nvPr/>
        </p:nvSpPr>
        <p:spPr>
          <a:xfrm>
            <a:off x="6943126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MODELING</a:t>
            </a:r>
          </a:p>
        </p:txBody>
      </p:sp>
      <p:sp>
        <p:nvSpPr>
          <p:cNvPr id="13" name="Round Single Corner Rectangle 12">
            <a:extLst>
              <a:ext uri="{FF2B5EF4-FFF2-40B4-BE49-F238E27FC236}">
                <a16:creationId xmlns:a16="http://schemas.microsoft.com/office/drawing/2014/main" id="{25B65BCA-0316-4541-8457-D9D24012C13B}"/>
              </a:ext>
            </a:extLst>
          </p:cNvPr>
          <p:cNvSpPr/>
          <p:nvPr/>
        </p:nvSpPr>
        <p:spPr>
          <a:xfrm>
            <a:off x="8706139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ANALYSIS</a:t>
            </a:r>
          </a:p>
        </p:txBody>
      </p:sp>
      <p:sp>
        <p:nvSpPr>
          <p:cNvPr id="14" name="Round Single Corner Rectangle 13">
            <a:extLst>
              <a:ext uri="{FF2B5EF4-FFF2-40B4-BE49-F238E27FC236}">
                <a16:creationId xmlns:a16="http://schemas.microsoft.com/office/drawing/2014/main" id="{7E32656A-065A-7746-AF20-4A7AC648ACB0}"/>
              </a:ext>
            </a:extLst>
          </p:cNvPr>
          <p:cNvSpPr/>
          <p:nvPr/>
        </p:nvSpPr>
        <p:spPr>
          <a:xfrm>
            <a:off x="10469154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725A64-ADE5-0743-847E-B8806CD563CF}"/>
              </a:ext>
            </a:extLst>
          </p:cNvPr>
          <p:cNvSpPr txBox="1"/>
          <p:nvPr/>
        </p:nvSpPr>
        <p:spPr>
          <a:xfrm>
            <a:off x="1612744" y="1163782"/>
            <a:ext cx="272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Positive Beta Values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EC9F9D-7BE9-4047-818F-1B2B615F0144}"/>
              </a:ext>
            </a:extLst>
          </p:cNvPr>
          <p:cNvSpPr txBox="1"/>
          <p:nvPr/>
        </p:nvSpPr>
        <p:spPr>
          <a:xfrm>
            <a:off x="3959833" y="1163782"/>
            <a:ext cx="272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Negative Beta Values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93FBC8F-B8A5-1341-BA7A-EBCB1D623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759" y="1533114"/>
            <a:ext cx="1486805" cy="4470461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5712641-6DB1-1B4E-A418-8D95F08AA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831" y="1533114"/>
            <a:ext cx="1622839" cy="447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614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Data: Beta Values Continued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Round Single Corner Rectangle 7">
            <a:extLst>
              <a:ext uri="{FF2B5EF4-FFF2-40B4-BE49-F238E27FC236}">
                <a16:creationId xmlns:a16="http://schemas.microsoft.com/office/drawing/2014/main" id="{DF79D3C2-8B8F-DD49-9E5A-A69A6D216DE5}"/>
              </a:ext>
            </a:extLst>
          </p:cNvPr>
          <p:cNvSpPr/>
          <p:nvPr/>
        </p:nvSpPr>
        <p:spPr>
          <a:xfrm>
            <a:off x="1654087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GATHERING</a:t>
            </a:r>
          </a:p>
        </p:txBody>
      </p:sp>
      <p:sp>
        <p:nvSpPr>
          <p:cNvPr id="10" name="Round Single Corner Rectangle 9">
            <a:extLst>
              <a:ext uri="{FF2B5EF4-FFF2-40B4-BE49-F238E27FC236}">
                <a16:creationId xmlns:a16="http://schemas.microsoft.com/office/drawing/2014/main" id="{AD757664-7694-894F-B0BB-6CED2C31AAAC}"/>
              </a:ext>
            </a:extLst>
          </p:cNvPr>
          <p:cNvSpPr/>
          <p:nvPr/>
        </p:nvSpPr>
        <p:spPr>
          <a:xfrm>
            <a:off x="3417100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CLEANING</a:t>
            </a:r>
          </a:p>
        </p:txBody>
      </p:sp>
      <p:sp>
        <p:nvSpPr>
          <p:cNvPr id="14" name="Round Single Corner Rectangle 13">
            <a:extLst>
              <a:ext uri="{FF2B5EF4-FFF2-40B4-BE49-F238E27FC236}">
                <a16:creationId xmlns:a16="http://schemas.microsoft.com/office/drawing/2014/main" id="{42785378-D6B9-8F45-B6E5-EC79256EE903}"/>
              </a:ext>
            </a:extLst>
          </p:cNvPr>
          <p:cNvSpPr/>
          <p:nvPr/>
        </p:nvSpPr>
        <p:spPr>
          <a:xfrm>
            <a:off x="5180113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VISUALIZING </a:t>
            </a:r>
          </a:p>
        </p:txBody>
      </p:sp>
      <p:sp>
        <p:nvSpPr>
          <p:cNvPr id="15" name="Round Single Corner Rectangle 14">
            <a:extLst>
              <a:ext uri="{FF2B5EF4-FFF2-40B4-BE49-F238E27FC236}">
                <a16:creationId xmlns:a16="http://schemas.microsoft.com/office/drawing/2014/main" id="{DCE64D84-658D-024A-8CE6-813774253CD7}"/>
              </a:ext>
            </a:extLst>
          </p:cNvPr>
          <p:cNvSpPr/>
          <p:nvPr/>
        </p:nvSpPr>
        <p:spPr>
          <a:xfrm>
            <a:off x="6943126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MODELING</a:t>
            </a:r>
          </a:p>
        </p:txBody>
      </p:sp>
      <p:sp>
        <p:nvSpPr>
          <p:cNvPr id="16" name="Round Single Corner Rectangle 15">
            <a:extLst>
              <a:ext uri="{FF2B5EF4-FFF2-40B4-BE49-F238E27FC236}">
                <a16:creationId xmlns:a16="http://schemas.microsoft.com/office/drawing/2014/main" id="{FE686CE5-37F6-5A41-93A4-697C497233A8}"/>
              </a:ext>
            </a:extLst>
          </p:cNvPr>
          <p:cNvSpPr/>
          <p:nvPr/>
        </p:nvSpPr>
        <p:spPr>
          <a:xfrm>
            <a:off x="8706139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ANALYSIS</a:t>
            </a:r>
          </a:p>
        </p:txBody>
      </p:sp>
      <p:sp>
        <p:nvSpPr>
          <p:cNvPr id="17" name="Round Single Corner Rectangle 16">
            <a:extLst>
              <a:ext uri="{FF2B5EF4-FFF2-40B4-BE49-F238E27FC236}">
                <a16:creationId xmlns:a16="http://schemas.microsoft.com/office/drawing/2014/main" id="{228431EB-BE96-D643-B2A8-CC81B03D1E2F}"/>
              </a:ext>
            </a:extLst>
          </p:cNvPr>
          <p:cNvSpPr/>
          <p:nvPr/>
        </p:nvSpPr>
        <p:spPr>
          <a:xfrm>
            <a:off x="10469154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</p:txBody>
      </p:sp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91BEA26A-C5FD-5140-BC8F-FC693C4C4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82" y="1025167"/>
            <a:ext cx="5805055" cy="3983604"/>
          </a:xfrm>
          <a:prstGeom prst="rect">
            <a:avLst/>
          </a:prstGeom>
        </p:spPr>
      </p:pic>
      <p:pic>
        <p:nvPicPr>
          <p:cNvPr id="22" name="Picture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EE10E3-A400-D347-8088-2F550CB6E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037" y="1021987"/>
            <a:ext cx="5869792" cy="398678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004DF62-CCBE-6040-8CF3-ABE8114D23F6}"/>
              </a:ext>
            </a:extLst>
          </p:cNvPr>
          <p:cNvSpPr txBox="1"/>
          <p:nvPr/>
        </p:nvSpPr>
        <p:spPr>
          <a:xfrm>
            <a:off x="637309" y="5008771"/>
            <a:ext cx="10571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Here we can see the intensity of the effect of each feature on predicting a California Politics Subreddit Post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Note** This is including "California" and "Texas" as features in the classification model. 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Also ran without but didn’t include in presentation due to time.</a:t>
            </a:r>
          </a:p>
        </p:txBody>
      </p:sp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Round Single Corner Rectangle 6">
            <a:extLst>
              <a:ext uri="{FF2B5EF4-FFF2-40B4-BE49-F238E27FC236}">
                <a16:creationId xmlns:a16="http://schemas.microsoft.com/office/drawing/2014/main" id="{5C416CD8-B3FD-364B-B347-BCBCACFBE3D0}"/>
              </a:ext>
            </a:extLst>
          </p:cNvPr>
          <p:cNvSpPr/>
          <p:nvPr/>
        </p:nvSpPr>
        <p:spPr>
          <a:xfrm>
            <a:off x="1654087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GATHERING</a:t>
            </a:r>
          </a:p>
        </p:txBody>
      </p:sp>
      <p:sp>
        <p:nvSpPr>
          <p:cNvPr id="8" name="Round Single Corner Rectangle 7">
            <a:extLst>
              <a:ext uri="{FF2B5EF4-FFF2-40B4-BE49-F238E27FC236}">
                <a16:creationId xmlns:a16="http://schemas.microsoft.com/office/drawing/2014/main" id="{E41D69EB-8305-B84F-9B76-2AE5AA35F215}"/>
              </a:ext>
            </a:extLst>
          </p:cNvPr>
          <p:cNvSpPr/>
          <p:nvPr/>
        </p:nvSpPr>
        <p:spPr>
          <a:xfrm>
            <a:off x="3417100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CLEANING</a:t>
            </a:r>
          </a:p>
        </p:txBody>
      </p:sp>
      <p:sp>
        <p:nvSpPr>
          <p:cNvPr id="9" name="Round Single Corner Rectangle 8">
            <a:extLst>
              <a:ext uri="{FF2B5EF4-FFF2-40B4-BE49-F238E27FC236}">
                <a16:creationId xmlns:a16="http://schemas.microsoft.com/office/drawing/2014/main" id="{6D4BBADF-2A31-D24E-80F2-368EEA847249}"/>
              </a:ext>
            </a:extLst>
          </p:cNvPr>
          <p:cNvSpPr/>
          <p:nvPr/>
        </p:nvSpPr>
        <p:spPr>
          <a:xfrm>
            <a:off x="5180113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VISUALIZING </a:t>
            </a:r>
          </a:p>
        </p:txBody>
      </p:sp>
      <p:sp>
        <p:nvSpPr>
          <p:cNvPr id="10" name="Round Single Corner Rectangle 9">
            <a:extLst>
              <a:ext uri="{FF2B5EF4-FFF2-40B4-BE49-F238E27FC236}">
                <a16:creationId xmlns:a16="http://schemas.microsoft.com/office/drawing/2014/main" id="{49318723-1DEC-1943-8C5F-00C00BB474CD}"/>
              </a:ext>
            </a:extLst>
          </p:cNvPr>
          <p:cNvSpPr/>
          <p:nvPr/>
        </p:nvSpPr>
        <p:spPr>
          <a:xfrm>
            <a:off x="6943126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MODELING</a:t>
            </a:r>
          </a:p>
        </p:txBody>
      </p:sp>
      <p:sp>
        <p:nvSpPr>
          <p:cNvPr id="11" name="Round Single Corner Rectangle 10">
            <a:extLst>
              <a:ext uri="{FF2B5EF4-FFF2-40B4-BE49-F238E27FC236}">
                <a16:creationId xmlns:a16="http://schemas.microsoft.com/office/drawing/2014/main" id="{C999A69C-04ED-BE48-B45F-EB9E32BD25FD}"/>
              </a:ext>
            </a:extLst>
          </p:cNvPr>
          <p:cNvSpPr/>
          <p:nvPr/>
        </p:nvSpPr>
        <p:spPr>
          <a:xfrm>
            <a:off x="8706139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ANALYSIS</a:t>
            </a:r>
          </a:p>
        </p:txBody>
      </p:sp>
      <p:sp>
        <p:nvSpPr>
          <p:cNvPr id="12" name="Round Single Corner Rectangle 11">
            <a:extLst>
              <a:ext uri="{FF2B5EF4-FFF2-40B4-BE49-F238E27FC236}">
                <a16:creationId xmlns:a16="http://schemas.microsoft.com/office/drawing/2014/main" id="{B9924B9D-A993-B64A-BCF1-E3BB5ED008AF}"/>
              </a:ext>
            </a:extLst>
          </p:cNvPr>
          <p:cNvSpPr/>
          <p:nvPr/>
        </p:nvSpPr>
        <p:spPr>
          <a:xfrm>
            <a:off x="10469154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7F1EB9E-40D6-004C-AAD5-0E34C3F0D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What have we learned</a:t>
            </a:r>
          </a:p>
        </p:txBody>
      </p:sp>
      <p:pic>
        <p:nvPicPr>
          <p:cNvPr id="15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DE43B19E-DD84-544D-96CC-EB7BA7D766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6943126" y="648000"/>
            <a:ext cx="4558145" cy="341860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4E4502C-921E-E14D-805B-D9880A935922}"/>
              </a:ext>
            </a:extLst>
          </p:cNvPr>
          <p:cNvSpPr txBox="1"/>
          <p:nvPr/>
        </p:nvSpPr>
        <p:spPr>
          <a:xfrm>
            <a:off x="432000" y="1111954"/>
            <a:ext cx="5664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The California &amp; Texas Politics Subreddits are distinctive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When including all predictive features the model performs with almost 93% accuracy on the testing data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When removing the two most powerful features the model’s accuracy drops to about 80-81%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Reminder that we looked at titles and not bodies of the posts. This could have made the process a lot different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Next is to examine what classification errors we had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From 480 observations: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20 False Positive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17 False Negatives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Specificity = 0.918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Sensitivity = 0.927</a:t>
            </a:r>
          </a:p>
          <a:p>
            <a:pPr marL="742950" lvl="1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Round Single Corner Rectangle 6">
            <a:extLst>
              <a:ext uri="{FF2B5EF4-FFF2-40B4-BE49-F238E27FC236}">
                <a16:creationId xmlns:a16="http://schemas.microsoft.com/office/drawing/2014/main" id="{5C416CD8-B3FD-364B-B347-BCBCACFBE3D0}"/>
              </a:ext>
            </a:extLst>
          </p:cNvPr>
          <p:cNvSpPr/>
          <p:nvPr/>
        </p:nvSpPr>
        <p:spPr>
          <a:xfrm>
            <a:off x="1654087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GATHERING</a:t>
            </a:r>
          </a:p>
        </p:txBody>
      </p:sp>
      <p:sp>
        <p:nvSpPr>
          <p:cNvPr id="8" name="Round Single Corner Rectangle 7">
            <a:extLst>
              <a:ext uri="{FF2B5EF4-FFF2-40B4-BE49-F238E27FC236}">
                <a16:creationId xmlns:a16="http://schemas.microsoft.com/office/drawing/2014/main" id="{E41D69EB-8305-B84F-9B76-2AE5AA35F215}"/>
              </a:ext>
            </a:extLst>
          </p:cNvPr>
          <p:cNvSpPr/>
          <p:nvPr/>
        </p:nvSpPr>
        <p:spPr>
          <a:xfrm>
            <a:off x="3417100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CLEANING</a:t>
            </a:r>
          </a:p>
        </p:txBody>
      </p:sp>
      <p:sp>
        <p:nvSpPr>
          <p:cNvPr id="9" name="Round Single Corner Rectangle 8">
            <a:extLst>
              <a:ext uri="{FF2B5EF4-FFF2-40B4-BE49-F238E27FC236}">
                <a16:creationId xmlns:a16="http://schemas.microsoft.com/office/drawing/2014/main" id="{6D4BBADF-2A31-D24E-80F2-368EEA847249}"/>
              </a:ext>
            </a:extLst>
          </p:cNvPr>
          <p:cNvSpPr/>
          <p:nvPr/>
        </p:nvSpPr>
        <p:spPr>
          <a:xfrm>
            <a:off x="5180113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VISUALIZING </a:t>
            </a:r>
          </a:p>
        </p:txBody>
      </p:sp>
      <p:sp>
        <p:nvSpPr>
          <p:cNvPr id="10" name="Round Single Corner Rectangle 9">
            <a:extLst>
              <a:ext uri="{FF2B5EF4-FFF2-40B4-BE49-F238E27FC236}">
                <a16:creationId xmlns:a16="http://schemas.microsoft.com/office/drawing/2014/main" id="{49318723-1DEC-1943-8C5F-00C00BB474CD}"/>
              </a:ext>
            </a:extLst>
          </p:cNvPr>
          <p:cNvSpPr/>
          <p:nvPr/>
        </p:nvSpPr>
        <p:spPr>
          <a:xfrm>
            <a:off x="6943126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MODELING</a:t>
            </a:r>
          </a:p>
        </p:txBody>
      </p:sp>
      <p:sp>
        <p:nvSpPr>
          <p:cNvPr id="11" name="Round Single Corner Rectangle 10">
            <a:extLst>
              <a:ext uri="{FF2B5EF4-FFF2-40B4-BE49-F238E27FC236}">
                <a16:creationId xmlns:a16="http://schemas.microsoft.com/office/drawing/2014/main" id="{C999A69C-04ED-BE48-B45F-EB9E32BD25FD}"/>
              </a:ext>
            </a:extLst>
          </p:cNvPr>
          <p:cNvSpPr/>
          <p:nvPr/>
        </p:nvSpPr>
        <p:spPr>
          <a:xfrm>
            <a:off x="8706139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ANALYSIS</a:t>
            </a:r>
          </a:p>
        </p:txBody>
      </p:sp>
      <p:sp>
        <p:nvSpPr>
          <p:cNvPr id="12" name="Round Single Corner Rectangle 11">
            <a:extLst>
              <a:ext uri="{FF2B5EF4-FFF2-40B4-BE49-F238E27FC236}">
                <a16:creationId xmlns:a16="http://schemas.microsoft.com/office/drawing/2014/main" id="{B9924B9D-A993-B64A-BCF1-E3BB5ED008AF}"/>
              </a:ext>
            </a:extLst>
          </p:cNvPr>
          <p:cNvSpPr/>
          <p:nvPr/>
        </p:nvSpPr>
        <p:spPr>
          <a:xfrm>
            <a:off x="10469154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7F1EB9E-40D6-004C-AAD5-0E34C3F0D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What did we misclassify?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E4502C-921E-E14D-805B-D9880A935922}"/>
              </a:ext>
            </a:extLst>
          </p:cNvPr>
          <p:cNvSpPr txBox="1"/>
          <p:nvPr/>
        </p:nvSpPr>
        <p:spPr>
          <a:xfrm>
            <a:off x="431999" y="1111953"/>
            <a:ext cx="103191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9D18A21-F17D-4D48-A0C3-3A984C344535}"/>
              </a:ext>
            </a:extLst>
          </p:cNvPr>
          <p:cNvGrpSpPr/>
          <p:nvPr/>
        </p:nvGrpSpPr>
        <p:grpSpPr>
          <a:xfrm>
            <a:off x="374068" y="1180169"/>
            <a:ext cx="10543313" cy="866738"/>
            <a:chOff x="374068" y="1180169"/>
            <a:chExt cx="10543313" cy="866738"/>
          </a:xfrm>
        </p:grpSpPr>
        <p:sp>
          <p:nvSpPr>
            <p:cNvPr id="2" name="Round Diagonal Corner Rectangle 1">
              <a:extLst>
                <a:ext uri="{FF2B5EF4-FFF2-40B4-BE49-F238E27FC236}">
                  <a16:creationId xmlns:a16="http://schemas.microsoft.com/office/drawing/2014/main" id="{C1024943-3260-9D42-901D-5F6B6875D3B4}"/>
                </a:ext>
              </a:extLst>
            </p:cNvPr>
            <p:cNvSpPr/>
            <p:nvPr/>
          </p:nvSpPr>
          <p:spPr>
            <a:xfrm>
              <a:off x="374068" y="1180169"/>
              <a:ext cx="10543313" cy="866738"/>
            </a:xfrm>
            <a:prstGeom prst="round2DiagRect">
              <a:avLst>
                <a:gd name="adj1" fmla="val 16667"/>
                <a:gd name="adj2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652AA01-FD4F-6A4A-81D8-3226C972B743}"/>
                </a:ext>
              </a:extLst>
            </p:cNvPr>
            <p:cNvSpPr txBox="1"/>
            <p:nvPr/>
          </p:nvSpPr>
          <p:spPr>
            <a:xfrm>
              <a:off x="764054" y="1443892"/>
              <a:ext cx="967944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i="1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Post 1: “Santa Cruz leaders to review homeless solutions, camp alternatives “ – False Negative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95F2F04-8BA6-A945-BB95-035914FD3398}"/>
              </a:ext>
            </a:extLst>
          </p:cNvPr>
          <p:cNvSpPr txBox="1"/>
          <p:nvPr/>
        </p:nvSpPr>
        <p:spPr>
          <a:xfrm>
            <a:off x="751838" y="2258932"/>
            <a:ext cx="9679447" cy="705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0E3CFB2-CFFF-1C45-9F11-5D670BCB973F}"/>
              </a:ext>
            </a:extLst>
          </p:cNvPr>
          <p:cNvGrpSpPr/>
          <p:nvPr/>
        </p:nvGrpSpPr>
        <p:grpSpPr>
          <a:xfrm>
            <a:off x="374068" y="2213296"/>
            <a:ext cx="10543313" cy="866738"/>
            <a:chOff x="374068" y="2213296"/>
            <a:chExt cx="10543313" cy="866738"/>
          </a:xfrm>
        </p:grpSpPr>
        <p:sp>
          <p:nvSpPr>
            <p:cNvPr id="18" name="Round Diagonal Corner Rectangle 17">
              <a:extLst>
                <a:ext uri="{FF2B5EF4-FFF2-40B4-BE49-F238E27FC236}">
                  <a16:creationId xmlns:a16="http://schemas.microsoft.com/office/drawing/2014/main" id="{528E548A-0A48-F94E-8444-29308DFDFB48}"/>
                </a:ext>
              </a:extLst>
            </p:cNvPr>
            <p:cNvSpPr/>
            <p:nvPr/>
          </p:nvSpPr>
          <p:spPr>
            <a:xfrm>
              <a:off x="374068" y="2213296"/>
              <a:ext cx="10543313" cy="866738"/>
            </a:xfrm>
            <a:prstGeom prst="round2DiagRect">
              <a:avLst>
                <a:gd name="adj1" fmla="val 16667"/>
                <a:gd name="adj2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9C71CD5-BCC8-5D47-B483-0A752C70A68F}"/>
                </a:ext>
              </a:extLst>
            </p:cNvPr>
            <p:cNvSpPr txBox="1"/>
            <p:nvPr/>
          </p:nvSpPr>
          <p:spPr>
            <a:xfrm>
              <a:off x="777908" y="2482983"/>
              <a:ext cx="967944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i="1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Post 2: “Judge’s Ruling Could Have Big Implications For Proposed High-Speed Rail Line “ – False Positive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133DD1D-A094-0D41-81FB-D9CC92499F20}"/>
              </a:ext>
            </a:extLst>
          </p:cNvPr>
          <p:cNvSpPr txBox="1"/>
          <p:nvPr/>
        </p:nvSpPr>
        <p:spPr>
          <a:xfrm>
            <a:off x="807257" y="3353442"/>
            <a:ext cx="9679447" cy="705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003D480-BF67-FA4E-A052-4E0E4C54CE50}"/>
              </a:ext>
            </a:extLst>
          </p:cNvPr>
          <p:cNvGrpSpPr/>
          <p:nvPr/>
        </p:nvGrpSpPr>
        <p:grpSpPr>
          <a:xfrm>
            <a:off x="374068" y="3246423"/>
            <a:ext cx="10543313" cy="866738"/>
            <a:chOff x="374068" y="3246423"/>
            <a:chExt cx="10543313" cy="866738"/>
          </a:xfrm>
        </p:grpSpPr>
        <p:sp>
          <p:nvSpPr>
            <p:cNvPr id="14" name="Round Diagonal Corner Rectangle 13">
              <a:extLst>
                <a:ext uri="{FF2B5EF4-FFF2-40B4-BE49-F238E27FC236}">
                  <a16:creationId xmlns:a16="http://schemas.microsoft.com/office/drawing/2014/main" id="{69DF5A26-EBE5-3147-8777-FDC7315A043B}"/>
                </a:ext>
              </a:extLst>
            </p:cNvPr>
            <p:cNvSpPr/>
            <p:nvPr/>
          </p:nvSpPr>
          <p:spPr>
            <a:xfrm>
              <a:off x="374068" y="3246423"/>
              <a:ext cx="10543313" cy="866738"/>
            </a:xfrm>
            <a:prstGeom prst="round2DiagRect">
              <a:avLst>
                <a:gd name="adj1" fmla="val 16667"/>
                <a:gd name="adj2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813DAC8-7508-0E48-82F7-2B0D1D4D7FA9}"/>
                </a:ext>
              </a:extLst>
            </p:cNvPr>
            <p:cNvSpPr txBox="1"/>
            <p:nvPr/>
          </p:nvSpPr>
          <p:spPr>
            <a:xfrm>
              <a:off x="750199" y="3342011"/>
              <a:ext cx="967944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i="1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Post 3: “How do decide on how you vote on the judges (Supreme court and 4th district)? Is there somewhere that gives a rundown on all of them?“ – False Negative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9D315B0-4C41-8349-A823-0DBAFDD2C6E2}"/>
              </a:ext>
            </a:extLst>
          </p:cNvPr>
          <p:cNvGrpSpPr/>
          <p:nvPr/>
        </p:nvGrpSpPr>
        <p:grpSpPr>
          <a:xfrm>
            <a:off x="374068" y="4279550"/>
            <a:ext cx="10543313" cy="866738"/>
            <a:chOff x="374068" y="4279550"/>
            <a:chExt cx="10543313" cy="86673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912D972-BF2E-564F-92D9-C1D70F0A7140}"/>
                </a:ext>
              </a:extLst>
            </p:cNvPr>
            <p:cNvGrpSpPr/>
            <p:nvPr/>
          </p:nvGrpSpPr>
          <p:grpSpPr>
            <a:xfrm>
              <a:off x="374068" y="4279550"/>
              <a:ext cx="10543313" cy="866738"/>
              <a:chOff x="374068" y="4279550"/>
              <a:chExt cx="10543313" cy="866738"/>
            </a:xfrm>
          </p:grpSpPr>
          <p:sp>
            <p:nvSpPr>
              <p:cNvPr id="19" name="Round Diagonal Corner Rectangle 18">
                <a:extLst>
                  <a:ext uri="{FF2B5EF4-FFF2-40B4-BE49-F238E27FC236}">
                    <a16:creationId xmlns:a16="http://schemas.microsoft.com/office/drawing/2014/main" id="{AC88B214-AFAA-EE42-B0E2-4D7C23B4FF3A}"/>
                  </a:ext>
                </a:extLst>
              </p:cNvPr>
              <p:cNvSpPr/>
              <p:nvPr/>
            </p:nvSpPr>
            <p:spPr>
              <a:xfrm>
                <a:off x="374068" y="4279550"/>
                <a:ext cx="10543313" cy="866738"/>
              </a:xfrm>
              <a:prstGeom prst="round2DiagRect">
                <a:avLst>
                  <a:gd name="adj1" fmla="val 16667"/>
                  <a:gd name="adj2" fmla="val 5000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4C8EB2D-1E88-4C42-9D5E-65D9C0BD8444}"/>
                  </a:ext>
                </a:extLst>
              </p:cNvPr>
              <p:cNvSpPr txBox="1"/>
              <p:nvPr/>
            </p:nvSpPr>
            <p:spPr>
              <a:xfrm>
                <a:off x="862675" y="4309406"/>
                <a:ext cx="9679447" cy="705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D371C33-EA48-5C4B-8199-6262CC05D483}"/>
                </a:ext>
              </a:extLst>
            </p:cNvPr>
            <p:cNvSpPr txBox="1"/>
            <p:nvPr/>
          </p:nvSpPr>
          <p:spPr>
            <a:xfrm>
              <a:off x="791762" y="4505746"/>
              <a:ext cx="967944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i="1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Post 4: “The Sad State Of Military Housing“ – False Positive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5B7E860-6873-2F42-BAD9-EC73181EAB3C}"/>
              </a:ext>
            </a:extLst>
          </p:cNvPr>
          <p:cNvGrpSpPr/>
          <p:nvPr/>
        </p:nvGrpSpPr>
        <p:grpSpPr>
          <a:xfrm>
            <a:off x="374068" y="5312678"/>
            <a:ext cx="10543313" cy="866738"/>
            <a:chOff x="374068" y="5312678"/>
            <a:chExt cx="10543313" cy="866738"/>
          </a:xfrm>
        </p:grpSpPr>
        <p:sp>
          <p:nvSpPr>
            <p:cNvPr id="17" name="Round Diagonal Corner Rectangle 16">
              <a:extLst>
                <a:ext uri="{FF2B5EF4-FFF2-40B4-BE49-F238E27FC236}">
                  <a16:creationId xmlns:a16="http://schemas.microsoft.com/office/drawing/2014/main" id="{55753C97-D6EB-0A44-8916-8ACE08D82FA6}"/>
                </a:ext>
              </a:extLst>
            </p:cNvPr>
            <p:cNvSpPr/>
            <p:nvPr/>
          </p:nvSpPr>
          <p:spPr>
            <a:xfrm>
              <a:off x="374068" y="5312678"/>
              <a:ext cx="10543313" cy="866738"/>
            </a:xfrm>
            <a:prstGeom prst="round2DiagRect">
              <a:avLst>
                <a:gd name="adj1" fmla="val 16667"/>
                <a:gd name="adj2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7950415-C184-384B-A9BA-8D47CBBEAFF9}"/>
                </a:ext>
              </a:extLst>
            </p:cNvPr>
            <p:cNvSpPr txBox="1"/>
            <p:nvPr/>
          </p:nvSpPr>
          <p:spPr>
            <a:xfrm>
              <a:off x="791762" y="5420192"/>
              <a:ext cx="967944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i="1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Post 5: “Trump Vs. Obama, Texas Vs. California -- Arguing Over Jobs &amp;; The Economy And Why It Matters“.  - False Positive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161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Round Single Corner Rectangle 6">
            <a:extLst>
              <a:ext uri="{FF2B5EF4-FFF2-40B4-BE49-F238E27FC236}">
                <a16:creationId xmlns:a16="http://schemas.microsoft.com/office/drawing/2014/main" id="{5C416CD8-B3FD-364B-B347-BCBCACFBE3D0}"/>
              </a:ext>
            </a:extLst>
          </p:cNvPr>
          <p:cNvSpPr/>
          <p:nvPr/>
        </p:nvSpPr>
        <p:spPr>
          <a:xfrm>
            <a:off x="1654087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GATHERING</a:t>
            </a:r>
          </a:p>
        </p:txBody>
      </p:sp>
      <p:sp>
        <p:nvSpPr>
          <p:cNvPr id="8" name="Round Single Corner Rectangle 7">
            <a:extLst>
              <a:ext uri="{FF2B5EF4-FFF2-40B4-BE49-F238E27FC236}">
                <a16:creationId xmlns:a16="http://schemas.microsoft.com/office/drawing/2014/main" id="{E41D69EB-8305-B84F-9B76-2AE5AA35F215}"/>
              </a:ext>
            </a:extLst>
          </p:cNvPr>
          <p:cNvSpPr/>
          <p:nvPr/>
        </p:nvSpPr>
        <p:spPr>
          <a:xfrm>
            <a:off x="3417100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CLEANING</a:t>
            </a:r>
          </a:p>
        </p:txBody>
      </p:sp>
      <p:sp>
        <p:nvSpPr>
          <p:cNvPr id="9" name="Round Single Corner Rectangle 8">
            <a:extLst>
              <a:ext uri="{FF2B5EF4-FFF2-40B4-BE49-F238E27FC236}">
                <a16:creationId xmlns:a16="http://schemas.microsoft.com/office/drawing/2014/main" id="{6D4BBADF-2A31-D24E-80F2-368EEA847249}"/>
              </a:ext>
            </a:extLst>
          </p:cNvPr>
          <p:cNvSpPr/>
          <p:nvPr/>
        </p:nvSpPr>
        <p:spPr>
          <a:xfrm>
            <a:off x="5180113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VISUALIZING </a:t>
            </a:r>
          </a:p>
        </p:txBody>
      </p:sp>
      <p:sp>
        <p:nvSpPr>
          <p:cNvPr id="10" name="Round Single Corner Rectangle 9">
            <a:extLst>
              <a:ext uri="{FF2B5EF4-FFF2-40B4-BE49-F238E27FC236}">
                <a16:creationId xmlns:a16="http://schemas.microsoft.com/office/drawing/2014/main" id="{49318723-1DEC-1943-8C5F-00C00BB474CD}"/>
              </a:ext>
            </a:extLst>
          </p:cNvPr>
          <p:cNvSpPr/>
          <p:nvPr/>
        </p:nvSpPr>
        <p:spPr>
          <a:xfrm>
            <a:off x="6943126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MODELING</a:t>
            </a:r>
          </a:p>
        </p:txBody>
      </p:sp>
      <p:sp>
        <p:nvSpPr>
          <p:cNvPr id="11" name="Round Single Corner Rectangle 10">
            <a:extLst>
              <a:ext uri="{FF2B5EF4-FFF2-40B4-BE49-F238E27FC236}">
                <a16:creationId xmlns:a16="http://schemas.microsoft.com/office/drawing/2014/main" id="{C999A69C-04ED-BE48-B45F-EB9E32BD25FD}"/>
              </a:ext>
            </a:extLst>
          </p:cNvPr>
          <p:cNvSpPr/>
          <p:nvPr/>
        </p:nvSpPr>
        <p:spPr>
          <a:xfrm>
            <a:off x="8706139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ANALYSIS</a:t>
            </a:r>
          </a:p>
        </p:txBody>
      </p:sp>
      <p:sp>
        <p:nvSpPr>
          <p:cNvPr id="12" name="Round Single Corner Rectangle 11">
            <a:extLst>
              <a:ext uri="{FF2B5EF4-FFF2-40B4-BE49-F238E27FC236}">
                <a16:creationId xmlns:a16="http://schemas.microsoft.com/office/drawing/2014/main" id="{B9924B9D-A993-B64A-BCF1-E3BB5ED008AF}"/>
              </a:ext>
            </a:extLst>
          </p:cNvPr>
          <p:cNvSpPr/>
          <p:nvPr/>
        </p:nvSpPr>
        <p:spPr>
          <a:xfrm>
            <a:off x="10469154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7F1EB9E-40D6-004C-AAD5-0E34C3F0D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Probability Distribution</a:t>
            </a:r>
          </a:p>
        </p:txBody>
      </p:sp>
      <p:pic>
        <p:nvPicPr>
          <p:cNvPr id="31" name="Picture 3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BD28071-FA67-6D46-9724-42E68C171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670" y="1005760"/>
            <a:ext cx="7359073" cy="540061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16099AA-C8FB-134C-9E27-053CC2701A2F}"/>
              </a:ext>
            </a:extLst>
          </p:cNvPr>
          <p:cNvSpPr txBox="1"/>
          <p:nvPr/>
        </p:nvSpPr>
        <p:spPr>
          <a:xfrm>
            <a:off x="432000" y="1950069"/>
            <a:ext cx="3433418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/>
              <a:t>This gives a clear representation of those values that were classified as: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/>
              <a:t>False Positive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/>
              <a:t>False Negative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/>
              <a:t>True Positive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/>
              <a:t>True Negative</a:t>
            </a:r>
          </a:p>
        </p:txBody>
      </p:sp>
    </p:spTree>
    <p:extLst>
      <p:ext uri="{BB962C8B-B14F-4D97-AF65-F5344CB8AC3E}">
        <p14:creationId xmlns:p14="http://schemas.microsoft.com/office/powerpoint/2010/main" val="3687333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Round Single Corner Rectangle 6">
            <a:extLst>
              <a:ext uri="{FF2B5EF4-FFF2-40B4-BE49-F238E27FC236}">
                <a16:creationId xmlns:a16="http://schemas.microsoft.com/office/drawing/2014/main" id="{5C416CD8-B3FD-364B-B347-BCBCACFBE3D0}"/>
              </a:ext>
            </a:extLst>
          </p:cNvPr>
          <p:cNvSpPr/>
          <p:nvPr/>
        </p:nvSpPr>
        <p:spPr>
          <a:xfrm>
            <a:off x="1654087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GATHERING</a:t>
            </a:r>
          </a:p>
        </p:txBody>
      </p:sp>
      <p:sp>
        <p:nvSpPr>
          <p:cNvPr id="8" name="Round Single Corner Rectangle 7">
            <a:extLst>
              <a:ext uri="{FF2B5EF4-FFF2-40B4-BE49-F238E27FC236}">
                <a16:creationId xmlns:a16="http://schemas.microsoft.com/office/drawing/2014/main" id="{E41D69EB-8305-B84F-9B76-2AE5AA35F215}"/>
              </a:ext>
            </a:extLst>
          </p:cNvPr>
          <p:cNvSpPr/>
          <p:nvPr/>
        </p:nvSpPr>
        <p:spPr>
          <a:xfrm>
            <a:off x="3417100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CLEANING</a:t>
            </a:r>
          </a:p>
        </p:txBody>
      </p:sp>
      <p:sp>
        <p:nvSpPr>
          <p:cNvPr id="9" name="Round Single Corner Rectangle 8">
            <a:extLst>
              <a:ext uri="{FF2B5EF4-FFF2-40B4-BE49-F238E27FC236}">
                <a16:creationId xmlns:a16="http://schemas.microsoft.com/office/drawing/2014/main" id="{6D4BBADF-2A31-D24E-80F2-368EEA847249}"/>
              </a:ext>
            </a:extLst>
          </p:cNvPr>
          <p:cNvSpPr/>
          <p:nvPr/>
        </p:nvSpPr>
        <p:spPr>
          <a:xfrm>
            <a:off x="5180113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VISUALIZING </a:t>
            </a:r>
          </a:p>
        </p:txBody>
      </p:sp>
      <p:sp>
        <p:nvSpPr>
          <p:cNvPr id="10" name="Round Single Corner Rectangle 9">
            <a:extLst>
              <a:ext uri="{FF2B5EF4-FFF2-40B4-BE49-F238E27FC236}">
                <a16:creationId xmlns:a16="http://schemas.microsoft.com/office/drawing/2014/main" id="{49318723-1DEC-1943-8C5F-00C00BB474CD}"/>
              </a:ext>
            </a:extLst>
          </p:cNvPr>
          <p:cNvSpPr/>
          <p:nvPr/>
        </p:nvSpPr>
        <p:spPr>
          <a:xfrm>
            <a:off x="6943126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MODELING</a:t>
            </a:r>
          </a:p>
        </p:txBody>
      </p:sp>
      <p:sp>
        <p:nvSpPr>
          <p:cNvPr id="11" name="Round Single Corner Rectangle 10">
            <a:extLst>
              <a:ext uri="{FF2B5EF4-FFF2-40B4-BE49-F238E27FC236}">
                <a16:creationId xmlns:a16="http://schemas.microsoft.com/office/drawing/2014/main" id="{C999A69C-04ED-BE48-B45F-EB9E32BD25FD}"/>
              </a:ext>
            </a:extLst>
          </p:cNvPr>
          <p:cNvSpPr/>
          <p:nvPr/>
        </p:nvSpPr>
        <p:spPr>
          <a:xfrm>
            <a:off x="8706139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ANALYSIS</a:t>
            </a:r>
          </a:p>
        </p:txBody>
      </p:sp>
      <p:sp>
        <p:nvSpPr>
          <p:cNvPr id="12" name="Round Single Corner Rectangle 11">
            <a:extLst>
              <a:ext uri="{FF2B5EF4-FFF2-40B4-BE49-F238E27FC236}">
                <a16:creationId xmlns:a16="http://schemas.microsoft.com/office/drawing/2014/main" id="{B9924B9D-A993-B64A-BCF1-E3BB5ED008AF}"/>
              </a:ext>
            </a:extLst>
          </p:cNvPr>
          <p:cNvSpPr/>
          <p:nvPr/>
        </p:nvSpPr>
        <p:spPr>
          <a:xfrm>
            <a:off x="10469154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7F1EB9E-40D6-004C-AAD5-0E34C3F0D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Conclusions: Wrapping Up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E4502C-921E-E14D-805B-D9880A935922}"/>
              </a:ext>
            </a:extLst>
          </p:cNvPr>
          <p:cNvSpPr txBox="1"/>
          <p:nvPr/>
        </p:nvSpPr>
        <p:spPr>
          <a:xfrm>
            <a:off x="431999" y="1111953"/>
            <a:ext cx="103191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9D18A21-F17D-4D48-A0C3-3A984C344535}"/>
              </a:ext>
            </a:extLst>
          </p:cNvPr>
          <p:cNvGrpSpPr/>
          <p:nvPr/>
        </p:nvGrpSpPr>
        <p:grpSpPr>
          <a:xfrm>
            <a:off x="374068" y="1180169"/>
            <a:ext cx="10543313" cy="866738"/>
            <a:chOff x="374068" y="1180169"/>
            <a:chExt cx="10543313" cy="866738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" name="Round Diagonal Corner Rectangle 1">
              <a:extLst>
                <a:ext uri="{FF2B5EF4-FFF2-40B4-BE49-F238E27FC236}">
                  <a16:creationId xmlns:a16="http://schemas.microsoft.com/office/drawing/2014/main" id="{C1024943-3260-9D42-901D-5F6B6875D3B4}"/>
                </a:ext>
              </a:extLst>
            </p:cNvPr>
            <p:cNvSpPr/>
            <p:nvPr/>
          </p:nvSpPr>
          <p:spPr>
            <a:xfrm>
              <a:off x="374068" y="1180169"/>
              <a:ext cx="10543313" cy="866738"/>
            </a:xfrm>
            <a:prstGeom prst="round2DiagRect">
              <a:avLst>
                <a:gd name="adj1" fmla="val 16667"/>
                <a:gd name="adj2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652AA01-FD4F-6A4A-81D8-3226C972B743}"/>
                </a:ext>
              </a:extLst>
            </p:cNvPr>
            <p:cNvSpPr txBox="1"/>
            <p:nvPr/>
          </p:nvSpPr>
          <p:spPr>
            <a:xfrm>
              <a:off x="764054" y="1443892"/>
              <a:ext cx="9679445" cy="369332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The NLP was successful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95F2F04-8BA6-A945-BB95-035914FD3398}"/>
              </a:ext>
            </a:extLst>
          </p:cNvPr>
          <p:cNvSpPr txBox="1"/>
          <p:nvPr/>
        </p:nvSpPr>
        <p:spPr>
          <a:xfrm>
            <a:off x="751838" y="2258932"/>
            <a:ext cx="9679447" cy="705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0E3CFB2-CFFF-1C45-9F11-5D670BCB973F}"/>
              </a:ext>
            </a:extLst>
          </p:cNvPr>
          <p:cNvGrpSpPr/>
          <p:nvPr/>
        </p:nvGrpSpPr>
        <p:grpSpPr>
          <a:xfrm>
            <a:off x="374068" y="2213296"/>
            <a:ext cx="10543313" cy="866738"/>
            <a:chOff x="374068" y="2213296"/>
            <a:chExt cx="10543313" cy="866738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8" name="Round Diagonal Corner Rectangle 17">
              <a:extLst>
                <a:ext uri="{FF2B5EF4-FFF2-40B4-BE49-F238E27FC236}">
                  <a16:creationId xmlns:a16="http://schemas.microsoft.com/office/drawing/2014/main" id="{528E548A-0A48-F94E-8444-29308DFDFB48}"/>
                </a:ext>
              </a:extLst>
            </p:cNvPr>
            <p:cNvSpPr/>
            <p:nvPr/>
          </p:nvSpPr>
          <p:spPr>
            <a:xfrm>
              <a:off x="374068" y="2213296"/>
              <a:ext cx="10543313" cy="866738"/>
            </a:xfrm>
            <a:prstGeom prst="round2DiagRect">
              <a:avLst>
                <a:gd name="adj1" fmla="val 16667"/>
                <a:gd name="adj2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9C71CD5-BCC8-5D47-B483-0A752C70A68F}"/>
                </a:ext>
              </a:extLst>
            </p:cNvPr>
            <p:cNvSpPr txBox="1"/>
            <p:nvPr/>
          </p:nvSpPr>
          <p:spPr>
            <a:xfrm>
              <a:off x="777908" y="2344484"/>
              <a:ext cx="9679445" cy="646331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If the two subreddits hadn’t contained such high value words it would have made the classification more challenging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133DD1D-A094-0D41-81FB-D9CC92499F20}"/>
              </a:ext>
            </a:extLst>
          </p:cNvPr>
          <p:cNvSpPr txBox="1"/>
          <p:nvPr/>
        </p:nvSpPr>
        <p:spPr>
          <a:xfrm>
            <a:off x="807257" y="3353442"/>
            <a:ext cx="9679447" cy="705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003D480-BF67-FA4E-A052-4E0E4C54CE50}"/>
              </a:ext>
            </a:extLst>
          </p:cNvPr>
          <p:cNvGrpSpPr/>
          <p:nvPr/>
        </p:nvGrpSpPr>
        <p:grpSpPr>
          <a:xfrm>
            <a:off x="374068" y="3246423"/>
            <a:ext cx="10543313" cy="866738"/>
            <a:chOff x="374068" y="3246423"/>
            <a:chExt cx="10543313" cy="866738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4" name="Round Diagonal Corner Rectangle 13">
              <a:extLst>
                <a:ext uri="{FF2B5EF4-FFF2-40B4-BE49-F238E27FC236}">
                  <a16:creationId xmlns:a16="http://schemas.microsoft.com/office/drawing/2014/main" id="{69DF5A26-EBE5-3147-8777-FDC7315A043B}"/>
                </a:ext>
              </a:extLst>
            </p:cNvPr>
            <p:cNvSpPr/>
            <p:nvPr/>
          </p:nvSpPr>
          <p:spPr>
            <a:xfrm>
              <a:off x="374068" y="3246423"/>
              <a:ext cx="10543313" cy="866738"/>
            </a:xfrm>
            <a:prstGeom prst="round2DiagRect">
              <a:avLst>
                <a:gd name="adj1" fmla="val 16667"/>
                <a:gd name="adj2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813DAC8-7508-0E48-82F7-2B0D1D4D7FA9}"/>
                </a:ext>
              </a:extLst>
            </p:cNvPr>
            <p:cNvSpPr txBox="1"/>
            <p:nvPr/>
          </p:nvSpPr>
          <p:spPr>
            <a:xfrm>
              <a:off x="750199" y="3342011"/>
              <a:ext cx="9679445" cy="646331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Despite removing some of the most high value words, the model still predicted a post with a high rate of accuracy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9D315B0-4C41-8349-A823-0DBAFDD2C6E2}"/>
              </a:ext>
            </a:extLst>
          </p:cNvPr>
          <p:cNvGrpSpPr/>
          <p:nvPr/>
        </p:nvGrpSpPr>
        <p:grpSpPr>
          <a:xfrm>
            <a:off x="374068" y="4279550"/>
            <a:ext cx="10543313" cy="866738"/>
            <a:chOff x="374068" y="4279550"/>
            <a:chExt cx="10543313" cy="866738"/>
          </a:xfrm>
          <a:solidFill>
            <a:schemeClr val="accent6">
              <a:lumMod val="40000"/>
              <a:lumOff val="60000"/>
            </a:schemeClr>
          </a:solidFill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912D972-BF2E-564F-92D9-C1D70F0A7140}"/>
                </a:ext>
              </a:extLst>
            </p:cNvPr>
            <p:cNvGrpSpPr/>
            <p:nvPr/>
          </p:nvGrpSpPr>
          <p:grpSpPr>
            <a:xfrm>
              <a:off x="374068" y="4279550"/>
              <a:ext cx="10543313" cy="866738"/>
              <a:chOff x="374068" y="4279550"/>
              <a:chExt cx="10543313" cy="866738"/>
            </a:xfrm>
            <a:grpFill/>
          </p:grpSpPr>
          <p:sp>
            <p:nvSpPr>
              <p:cNvPr id="19" name="Round Diagonal Corner Rectangle 18">
                <a:extLst>
                  <a:ext uri="{FF2B5EF4-FFF2-40B4-BE49-F238E27FC236}">
                    <a16:creationId xmlns:a16="http://schemas.microsoft.com/office/drawing/2014/main" id="{AC88B214-AFAA-EE42-B0E2-4D7C23B4FF3A}"/>
                  </a:ext>
                </a:extLst>
              </p:cNvPr>
              <p:cNvSpPr/>
              <p:nvPr/>
            </p:nvSpPr>
            <p:spPr>
              <a:xfrm>
                <a:off x="374068" y="4279550"/>
                <a:ext cx="10543313" cy="866738"/>
              </a:xfrm>
              <a:prstGeom prst="round2DiagRect">
                <a:avLst>
                  <a:gd name="adj1" fmla="val 16667"/>
                  <a:gd name="adj2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4C8EB2D-1E88-4C42-9D5E-65D9C0BD8444}"/>
                  </a:ext>
                </a:extLst>
              </p:cNvPr>
              <p:cNvSpPr txBox="1"/>
              <p:nvPr/>
            </p:nvSpPr>
            <p:spPr>
              <a:xfrm>
                <a:off x="862675" y="4309406"/>
                <a:ext cx="9679447" cy="70524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D371C33-EA48-5C4B-8199-6262CC05D483}"/>
                </a:ext>
              </a:extLst>
            </p:cNvPr>
            <p:cNvSpPr txBox="1"/>
            <p:nvPr/>
          </p:nvSpPr>
          <p:spPr>
            <a:xfrm>
              <a:off x="791762" y="4505746"/>
              <a:ext cx="9679445" cy="369332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It would have been nice to continue the data modeling further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5B7E860-6873-2F42-BAD9-EC73181EAB3C}"/>
              </a:ext>
            </a:extLst>
          </p:cNvPr>
          <p:cNvGrpSpPr/>
          <p:nvPr/>
        </p:nvGrpSpPr>
        <p:grpSpPr>
          <a:xfrm>
            <a:off x="374068" y="5312678"/>
            <a:ext cx="10543313" cy="866738"/>
            <a:chOff x="374068" y="5312678"/>
            <a:chExt cx="10543313" cy="866738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7" name="Round Diagonal Corner Rectangle 16">
              <a:extLst>
                <a:ext uri="{FF2B5EF4-FFF2-40B4-BE49-F238E27FC236}">
                  <a16:creationId xmlns:a16="http://schemas.microsoft.com/office/drawing/2014/main" id="{55753C97-D6EB-0A44-8916-8ACE08D82FA6}"/>
                </a:ext>
              </a:extLst>
            </p:cNvPr>
            <p:cNvSpPr/>
            <p:nvPr/>
          </p:nvSpPr>
          <p:spPr>
            <a:xfrm>
              <a:off x="374068" y="5312678"/>
              <a:ext cx="10543313" cy="866738"/>
            </a:xfrm>
            <a:prstGeom prst="round2DiagRect">
              <a:avLst>
                <a:gd name="adj1" fmla="val 16667"/>
                <a:gd name="adj2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7950415-C184-384B-A9BA-8D47CBBEAFF9}"/>
                </a:ext>
              </a:extLst>
            </p:cNvPr>
            <p:cNvSpPr txBox="1"/>
            <p:nvPr/>
          </p:nvSpPr>
          <p:spPr>
            <a:xfrm>
              <a:off x="791762" y="5558691"/>
              <a:ext cx="9679445" cy="369332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Additionally, it would be interesting to pull new posts and see how they are classified.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5597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538" y="2144551"/>
            <a:ext cx="4000500" cy="997905"/>
          </a:xfrm>
        </p:spPr>
        <p:txBody>
          <a:bodyPr/>
          <a:lstStyle/>
          <a:p>
            <a:r>
              <a:rPr lang="en-US" dirty="0"/>
              <a:t>Lorem ipsum dolor sit amet, consectetur adipiscing elit</a:t>
            </a: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7746F873-A4ED-4E4C-BB89-CA0FBB9E9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56656" y="5118766"/>
            <a:ext cx="751030" cy="65906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7659BBC0-FB88-7A4D-AE92-61760BA96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4141">
                        <a14:foregroundMark x1="90391" y1="51250" x2="90391" y2="51250"/>
                        <a14:foregroundMark x1="91016" y1="40000" x2="91016" y2="40000"/>
                        <a14:foregroundMark x1="94141" y1="49722" x2="94141" y2="49722"/>
                        <a14:foregroundMark x1="39063" y1="48333" x2="39063" y2="48333"/>
                        <a14:foregroundMark x1="42422" y1="47500" x2="42422" y2="47500"/>
                        <a14:foregroundMark x1="82344" y1="80694" x2="82344" y2="80694"/>
                        <a14:foregroundMark x1="10469" y1="12778" x2="10469" y2="127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3428016"/>
            <a:ext cx="6222447" cy="350012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37F0207-5480-DB42-A699-EAAB2169C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163531" y="1228725"/>
            <a:ext cx="1481849" cy="2200275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26ADCE5F-88DC-A646-8069-4BAA1F8CB6E1}"/>
              </a:ext>
            </a:extLst>
          </p:cNvPr>
          <p:cNvSpPr txBox="1">
            <a:spLocks/>
          </p:cNvSpPr>
          <p:nvPr/>
        </p:nvSpPr>
        <p:spPr>
          <a:xfrm>
            <a:off x="1111825" y="428585"/>
            <a:ext cx="4459766" cy="2514635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vert="horz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spc="-15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Process:</a:t>
            </a:r>
          </a:p>
        </p:txBody>
      </p:sp>
      <p:sp>
        <p:nvSpPr>
          <p:cNvPr id="19" name="Subtitle 3">
            <a:extLst>
              <a:ext uri="{FF2B5EF4-FFF2-40B4-BE49-F238E27FC236}">
                <a16:creationId xmlns:a16="http://schemas.microsoft.com/office/drawing/2014/main" id="{AB8813F9-8B2B-F04E-9D93-FE7CD7FDB95D}"/>
              </a:ext>
            </a:extLst>
          </p:cNvPr>
          <p:cNvSpPr txBox="1">
            <a:spLocks/>
          </p:cNvSpPr>
          <p:nvPr/>
        </p:nvSpPr>
        <p:spPr>
          <a:xfrm>
            <a:off x="1293832" y="1938595"/>
            <a:ext cx="4000500" cy="690752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B1E2B7F-9D72-B44F-B1EE-6C48B7B3B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1164369" y="294322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16E862-BA37-0143-9B10-CAEA06E9F8DC}"/>
              </a:ext>
            </a:extLst>
          </p:cNvPr>
          <p:cNvSpPr/>
          <p:nvPr/>
        </p:nvSpPr>
        <p:spPr>
          <a:xfrm>
            <a:off x="6568602" y="188531"/>
            <a:ext cx="5277860" cy="35001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gathering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cleaning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Visualizing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Modeling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Analysis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:a16="http://schemas.microsoft.com/office/drawing/2014/main" id="{10117390-DCFE-4FAE-B3FD-DAECFE779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8713227" y="2049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C2E368-898A-440B-A15C-4C5FB13C5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0" y="4713495"/>
            <a:ext cx="1704070" cy="2144505"/>
          </a:xfrm>
          <a:custGeom>
            <a:avLst/>
            <a:gdLst>
              <a:gd name="connsiteX0" fmla="*/ 2000924 w 2494930"/>
              <a:gd name="connsiteY0" fmla="*/ 1087415 h 3139768"/>
              <a:gd name="connsiteX1" fmla="*/ 2072963 w 2494930"/>
              <a:gd name="connsiteY1" fmla="*/ 1129282 h 3139768"/>
              <a:gd name="connsiteX2" fmla="*/ 2304085 w 2494930"/>
              <a:gd name="connsiteY2" fmla="*/ 1529014 h 3139768"/>
              <a:gd name="connsiteX3" fmla="*/ 2304085 w 2494930"/>
              <a:gd name="connsiteY3" fmla="*/ 1610754 h 3139768"/>
              <a:gd name="connsiteX4" fmla="*/ 2072963 w 2494930"/>
              <a:gd name="connsiteY4" fmla="*/ 2010486 h 3139768"/>
              <a:gd name="connsiteX5" fmla="*/ 2000924 w 2494930"/>
              <a:gd name="connsiteY5" fmla="*/ 2052353 h 3139768"/>
              <a:gd name="connsiteX6" fmla="*/ 1537679 w 2494930"/>
              <a:gd name="connsiteY6" fmla="*/ 2052353 h 3139768"/>
              <a:gd name="connsiteX7" fmla="*/ 1466641 w 2494930"/>
              <a:gd name="connsiteY7" fmla="*/ 2010486 h 3139768"/>
              <a:gd name="connsiteX8" fmla="*/ 1234518 w 2494930"/>
              <a:gd name="connsiteY8" fmla="*/ 1610754 h 3139768"/>
              <a:gd name="connsiteX9" fmla="*/ 1234518 w 2494930"/>
              <a:gd name="connsiteY9" fmla="*/ 1529014 h 3139768"/>
              <a:gd name="connsiteX10" fmla="*/ 1466641 w 2494930"/>
              <a:gd name="connsiteY10" fmla="*/ 1129282 h 3139768"/>
              <a:gd name="connsiteX11" fmla="*/ 1537679 w 2494930"/>
              <a:gd name="connsiteY11" fmla="*/ 1087415 h 3139768"/>
              <a:gd name="connsiteX12" fmla="*/ 2000924 w 2494930"/>
              <a:gd name="connsiteY12" fmla="*/ 1087415 h 3139768"/>
              <a:gd name="connsiteX13" fmla="*/ 1516872 w 2494930"/>
              <a:gd name="connsiteY13" fmla="*/ 0 h 3139768"/>
              <a:gd name="connsiteX14" fmla="*/ 1481849 w 2494930"/>
              <a:gd name="connsiteY14" fmla="*/ 0 h 3139768"/>
              <a:gd name="connsiteX15" fmla="*/ 1237282 w 2494930"/>
              <a:gd name="connsiteY15" fmla="*/ 0 h 3139768"/>
              <a:gd name="connsiteX16" fmla="*/ 99481 w 2494930"/>
              <a:gd name="connsiteY16" fmla="*/ 0 h 3139768"/>
              <a:gd name="connsiteX17" fmla="*/ 0 w 2494930"/>
              <a:gd name="connsiteY17" fmla="*/ 100333 h 3139768"/>
              <a:gd name="connsiteX18" fmla="*/ 0 w 2494930"/>
              <a:gd name="connsiteY18" fmla="*/ 1039826 h 3139768"/>
              <a:gd name="connsiteX19" fmla="*/ 0 w 2494930"/>
              <a:gd name="connsiteY19" fmla="*/ 2099942 h 3139768"/>
              <a:gd name="connsiteX20" fmla="*/ 0 w 2494930"/>
              <a:gd name="connsiteY20" fmla="*/ 3039435 h 3139768"/>
              <a:gd name="connsiteX21" fmla="*/ 99481 w 2494930"/>
              <a:gd name="connsiteY21" fmla="*/ 3139768 h 3139768"/>
              <a:gd name="connsiteX22" fmla="*/ 1237282 w 2494930"/>
              <a:gd name="connsiteY22" fmla="*/ 3139768 h 3139768"/>
              <a:gd name="connsiteX23" fmla="*/ 1481849 w 2494930"/>
              <a:gd name="connsiteY23" fmla="*/ 3139768 h 3139768"/>
              <a:gd name="connsiteX24" fmla="*/ 1556045 w 2494930"/>
              <a:gd name="connsiteY24" fmla="*/ 3139768 h 3139768"/>
              <a:gd name="connsiteX25" fmla="*/ 1600213 w 2494930"/>
              <a:gd name="connsiteY25" fmla="*/ 3121251 h 3139768"/>
              <a:gd name="connsiteX26" fmla="*/ 1699900 w 2494930"/>
              <a:gd name="connsiteY26" fmla="*/ 3020706 h 3139768"/>
              <a:gd name="connsiteX27" fmla="*/ 2458009 w 2494930"/>
              <a:gd name="connsiteY27" fmla="*/ 1709539 h 3139768"/>
              <a:gd name="connsiteX28" fmla="*/ 2458009 w 2494930"/>
              <a:gd name="connsiteY28" fmla="*/ 1441420 h 3139768"/>
              <a:gd name="connsiteX29" fmla="*/ 1699900 w 2494930"/>
              <a:gd name="connsiteY29" fmla="*/ 130253 h 3139768"/>
              <a:gd name="connsiteX30" fmla="*/ 1535140 w 2494930"/>
              <a:gd name="connsiteY30" fmla="*/ 2427 h 313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494930" h="3139768">
                <a:moveTo>
                  <a:pt x="2000924" y="1087415"/>
                </a:moveTo>
                <a:cubicBezTo>
                  <a:pt x="2030940" y="1087415"/>
                  <a:pt x="2057955" y="1103365"/>
                  <a:pt x="2072963" y="1129282"/>
                </a:cubicBezTo>
                <a:cubicBezTo>
                  <a:pt x="2304085" y="1529014"/>
                  <a:pt x="2304085" y="1529014"/>
                  <a:pt x="2304085" y="1529014"/>
                </a:cubicBezTo>
                <a:cubicBezTo>
                  <a:pt x="2319093" y="1553935"/>
                  <a:pt x="2319093" y="1585834"/>
                  <a:pt x="2304085" y="1610754"/>
                </a:cubicBezTo>
                <a:cubicBezTo>
                  <a:pt x="2072963" y="2010486"/>
                  <a:pt x="2072963" y="2010486"/>
                  <a:pt x="2072963" y="2010486"/>
                </a:cubicBezTo>
                <a:cubicBezTo>
                  <a:pt x="2057955" y="2036404"/>
                  <a:pt x="2030940" y="2052353"/>
                  <a:pt x="2000924" y="2052353"/>
                </a:cubicBezTo>
                <a:cubicBezTo>
                  <a:pt x="1537679" y="2052353"/>
                  <a:pt x="1537679" y="2052353"/>
                  <a:pt x="1537679" y="2052353"/>
                </a:cubicBezTo>
                <a:cubicBezTo>
                  <a:pt x="1508663" y="2052353"/>
                  <a:pt x="1480649" y="2036404"/>
                  <a:pt x="1466641" y="2010486"/>
                </a:cubicBezTo>
                <a:cubicBezTo>
                  <a:pt x="1234518" y="1610754"/>
                  <a:pt x="1234518" y="1610754"/>
                  <a:pt x="1234518" y="1610754"/>
                </a:cubicBezTo>
                <a:cubicBezTo>
                  <a:pt x="1219510" y="1585834"/>
                  <a:pt x="1219510" y="1553935"/>
                  <a:pt x="1234518" y="1529014"/>
                </a:cubicBezTo>
                <a:cubicBezTo>
                  <a:pt x="1466641" y="1129282"/>
                  <a:pt x="1466641" y="1129282"/>
                  <a:pt x="1466641" y="1129282"/>
                </a:cubicBezTo>
                <a:cubicBezTo>
                  <a:pt x="1480649" y="1103365"/>
                  <a:pt x="1508663" y="1087415"/>
                  <a:pt x="1537679" y="1087415"/>
                </a:cubicBezTo>
                <a:cubicBezTo>
                  <a:pt x="2000924" y="1087415"/>
                  <a:pt x="2000924" y="1087415"/>
                  <a:pt x="2000924" y="1087415"/>
                </a:cubicBezTo>
                <a:close/>
                <a:moveTo>
                  <a:pt x="1516872" y="0"/>
                </a:moveTo>
                <a:lnTo>
                  <a:pt x="1481849" y="0"/>
                </a:lnTo>
                <a:lnTo>
                  <a:pt x="1237282" y="0"/>
                </a:lnTo>
                <a:lnTo>
                  <a:pt x="99481" y="0"/>
                </a:lnTo>
                <a:cubicBezTo>
                  <a:pt x="44540" y="0"/>
                  <a:pt x="0" y="44921"/>
                  <a:pt x="0" y="100333"/>
                </a:cubicBezTo>
                <a:lnTo>
                  <a:pt x="0" y="1039826"/>
                </a:lnTo>
                <a:lnTo>
                  <a:pt x="0" y="2099942"/>
                </a:lnTo>
                <a:lnTo>
                  <a:pt x="0" y="3039435"/>
                </a:lnTo>
                <a:cubicBezTo>
                  <a:pt x="0" y="3094847"/>
                  <a:pt x="44540" y="3139768"/>
                  <a:pt x="99481" y="3139768"/>
                </a:cubicBezTo>
                <a:lnTo>
                  <a:pt x="1237282" y="3139768"/>
                </a:lnTo>
                <a:lnTo>
                  <a:pt x="1481849" y="3139768"/>
                </a:lnTo>
                <a:lnTo>
                  <a:pt x="1556045" y="3139768"/>
                </a:lnTo>
                <a:lnTo>
                  <a:pt x="1600213" y="3121251"/>
                </a:lnTo>
                <a:cubicBezTo>
                  <a:pt x="1640826" y="3097545"/>
                  <a:pt x="1675286" y="3063213"/>
                  <a:pt x="1699900" y="3020706"/>
                </a:cubicBezTo>
                <a:cubicBezTo>
                  <a:pt x="1699900" y="3020706"/>
                  <a:pt x="1699900" y="3020706"/>
                  <a:pt x="2458009" y="1709539"/>
                </a:cubicBezTo>
                <a:cubicBezTo>
                  <a:pt x="2507237" y="1627796"/>
                  <a:pt x="2507237" y="1523164"/>
                  <a:pt x="2458009" y="1441420"/>
                </a:cubicBezTo>
                <a:cubicBezTo>
                  <a:pt x="2458009" y="1441420"/>
                  <a:pt x="2458009" y="1441420"/>
                  <a:pt x="1699900" y="130253"/>
                </a:cubicBezTo>
                <a:cubicBezTo>
                  <a:pt x="1662979" y="66493"/>
                  <a:pt x="1603905" y="21126"/>
                  <a:pt x="1535140" y="2427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59A98ED3-718C-409B-BC1D-07842F9F5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1378785" y="6567739"/>
            <a:ext cx="325285" cy="290260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8785" y="4444821"/>
            <a:ext cx="3046080" cy="2149334"/>
          </a:xfrm>
        </p:spPr>
        <p:txBody>
          <a:bodyPr/>
          <a:lstStyle/>
          <a:p>
            <a:r>
              <a:rPr lang="en-US" sz="3600" spc="-15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Gathering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Round Single Corner Rectangle 6">
            <a:extLst>
              <a:ext uri="{FF2B5EF4-FFF2-40B4-BE49-F238E27FC236}">
                <a16:creationId xmlns:a16="http://schemas.microsoft.com/office/drawing/2014/main" id="{8FB7E128-DC0A-1149-B083-E64AA9279E7F}"/>
              </a:ext>
            </a:extLst>
          </p:cNvPr>
          <p:cNvSpPr/>
          <p:nvPr/>
        </p:nvSpPr>
        <p:spPr>
          <a:xfrm>
            <a:off x="1654087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GATHERING</a:t>
            </a:r>
          </a:p>
        </p:txBody>
      </p:sp>
      <p:sp>
        <p:nvSpPr>
          <p:cNvPr id="14" name="Round Single Corner Rectangle 13">
            <a:extLst>
              <a:ext uri="{FF2B5EF4-FFF2-40B4-BE49-F238E27FC236}">
                <a16:creationId xmlns:a16="http://schemas.microsoft.com/office/drawing/2014/main" id="{F177CFC5-0270-6E4E-8ED1-5311BDC610C8}"/>
              </a:ext>
            </a:extLst>
          </p:cNvPr>
          <p:cNvSpPr/>
          <p:nvPr/>
        </p:nvSpPr>
        <p:spPr>
          <a:xfrm>
            <a:off x="3417100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CLEANING</a:t>
            </a:r>
          </a:p>
        </p:txBody>
      </p:sp>
      <p:sp>
        <p:nvSpPr>
          <p:cNvPr id="16" name="Round Single Corner Rectangle 15">
            <a:extLst>
              <a:ext uri="{FF2B5EF4-FFF2-40B4-BE49-F238E27FC236}">
                <a16:creationId xmlns:a16="http://schemas.microsoft.com/office/drawing/2014/main" id="{7CB19998-5292-A04D-B8EA-FE60A8A45DFF}"/>
              </a:ext>
            </a:extLst>
          </p:cNvPr>
          <p:cNvSpPr/>
          <p:nvPr/>
        </p:nvSpPr>
        <p:spPr>
          <a:xfrm>
            <a:off x="5180113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VISUALIZING </a:t>
            </a:r>
          </a:p>
        </p:txBody>
      </p:sp>
      <p:sp>
        <p:nvSpPr>
          <p:cNvPr id="19" name="Round Single Corner Rectangle 18">
            <a:extLst>
              <a:ext uri="{FF2B5EF4-FFF2-40B4-BE49-F238E27FC236}">
                <a16:creationId xmlns:a16="http://schemas.microsoft.com/office/drawing/2014/main" id="{6CDAEEF6-5F34-1F42-B71B-608D0929EF07}"/>
              </a:ext>
            </a:extLst>
          </p:cNvPr>
          <p:cNvSpPr/>
          <p:nvPr/>
        </p:nvSpPr>
        <p:spPr>
          <a:xfrm>
            <a:off x="6943126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MODELING</a:t>
            </a:r>
          </a:p>
        </p:txBody>
      </p:sp>
      <p:sp>
        <p:nvSpPr>
          <p:cNvPr id="20" name="Round Single Corner Rectangle 19">
            <a:extLst>
              <a:ext uri="{FF2B5EF4-FFF2-40B4-BE49-F238E27FC236}">
                <a16:creationId xmlns:a16="http://schemas.microsoft.com/office/drawing/2014/main" id="{49205253-ED54-0840-B795-118ABB3D7AA0}"/>
              </a:ext>
            </a:extLst>
          </p:cNvPr>
          <p:cNvSpPr/>
          <p:nvPr/>
        </p:nvSpPr>
        <p:spPr>
          <a:xfrm>
            <a:off x="8706139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ANALYSIS</a:t>
            </a:r>
          </a:p>
        </p:txBody>
      </p:sp>
      <p:sp>
        <p:nvSpPr>
          <p:cNvPr id="22" name="Round Single Corner Rectangle 21">
            <a:extLst>
              <a:ext uri="{FF2B5EF4-FFF2-40B4-BE49-F238E27FC236}">
                <a16:creationId xmlns:a16="http://schemas.microsoft.com/office/drawing/2014/main" id="{FBB8FD40-C48E-E54A-A298-8FA17482EE2D}"/>
              </a:ext>
            </a:extLst>
          </p:cNvPr>
          <p:cNvSpPr/>
          <p:nvPr/>
        </p:nvSpPr>
        <p:spPr>
          <a:xfrm>
            <a:off x="10469154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A5055EA-9773-E242-9236-E9896AFB2B14}"/>
              </a:ext>
            </a:extLst>
          </p:cNvPr>
          <p:cNvSpPr txBox="1"/>
          <p:nvPr/>
        </p:nvSpPr>
        <p:spPr>
          <a:xfrm>
            <a:off x="4558940" y="596382"/>
            <a:ext cx="650573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800" dirty="0"/>
              <a:t> Accessed the Reddit API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800" dirty="0"/>
              <a:t> Scrapped Data From 2 Subreddits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sz="2800" dirty="0"/>
              <a:t> California Politics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sz="2800" dirty="0"/>
              <a:t> Texas Politics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800" dirty="0"/>
              <a:t> Scrapped the 1000 most recent posts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sz="2800" dirty="0"/>
              <a:t>Rendered 938 unique CA Posts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sz="2800" dirty="0"/>
              <a:t>Rendered 982 unique TX Posts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17695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551920"/>
            <a:ext cx="5472000" cy="43200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Cleaning</a:t>
            </a:r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28CDBF8-0191-43F9-98FE-B98B0881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7459030" y="2460298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Round Single Corner Rectangle 9">
            <a:extLst>
              <a:ext uri="{FF2B5EF4-FFF2-40B4-BE49-F238E27FC236}">
                <a16:creationId xmlns:a16="http://schemas.microsoft.com/office/drawing/2014/main" id="{AECDB4FC-C372-0648-80E3-EEF288AD4354}"/>
              </a:ext>
            </a:extLst>
          </p:cNvPr>
          <p:cNvSpPr/>
          <p:nvPr/>
        </p:nvSpPr>
        <p:spPr>
          <a:xfrm>
            <a:off x="1654087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GATHERING</a:t>
            </a:r>
          </a:p>
        </p:txBody>
      </p:sp>
      <p:sp>
        <p:nvSpPr>
          <p:cNvPr id="11" name="Round Single Corner Rectangle 10">
            <a:extLst>
              <a:ext uri="{FF2B5EF4-FFF2-40B4-BE49-F238E27FC236}">
                <a16:creationId xmlns:a16="http://schemas.microsoft.com/office/drawing/2014/main" id="{040BBFC0-C916-A94B-90C7-AD833D995B52}"/>
              </a:ext>
            </a:extLst>
          </p:cNvPr>
          <p:cNvSpPr/>
          <p:nvPr/>
        </p:nvSpPr>
        <p:spPr>
          <a:xfrm>
            <a:off x="3417100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CLEANING</a:t>
            </a:r>
          </a:p>
        </p:txBody>
      </p:sp>
      <p:sp>
        <p:nvSpPr>
          <p:cNvPr id="12" name="Round Single Corner Rectangle 11">
            <a:extLst>
              <a:ext uri="{FF2B5EF4-FFF2-40B4-BE49-F238E27FC236}">
                <a16:creationId xmlns:a16="http://schemas.microsoft.com/office/drawing/2014/main" id="{125C7BC9-0091-6E40-86A4-CB7F0C413510}"/>
              </a:ext>
            </a:extLst>
          </p:cNvPr>
          <p:cNvSpPr/>
          <p:nvPr/>
        </p:nvSpPr>
        <p:spPr>
          <a:xfrm>
            <a:off x="5180113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VISUALIZING </a:t>
            </a:r>
          </a:p>
        </p:txBody>
      </p:sp>
      <p:sp>
        <p:nvSpPr>
          <p:cNvPr id="13" name="Round Single Corner Rectangle 12">
            <a:extLst>
              <a:ext uri="{FF2B5EF4-FFF2-40B4-BE49-F238E27FC236}">
                <a16:creationId xmlns:a16="http://schemas.microsoft.com/office/drawing/2014/main" id="{64D85500-308B-B646-9701-CC9A88E902EE}"/>
              </a:ext>
            </a:extLst>
          </p:cNvPr>
          <p:cNvSpPr/>
          <p:nvPr/>
        </p:nvSpPr>
        <p:spPr>
          <a:xfrm>
            <a:off x="6943126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MODELING</a:t>
            </a:r>
          </a:p>
        </p:txBody>
      </p:sp>
      <p:sp>
        <p:nvSpPr>
          <p:cNvPr id="14" name="Round Single Corner Rectangle 13">
            <a:extLst>
              <a:ext uri="{FF2B5EF4-FFF2-40B4-BE49-F238E27FC236}">
                <a16:creationId xmlns:a16="http://schemas.microsoft.com/office/drawing/2014/main" id="{C7E31C11-A43F-AC4D-97A1-57A5220CEA38}"/>
              </a:ext>
            </a:extLst>
          </p:cNvPr>
          <p:cNvSpPr/>
          <p:nvPr/>
        </p:nvSpPr>
        <p:spPr>
          <a:xfrm>
            <a:off x="8706139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ANALYSIS</a:t>
            </a:r>
          </a:p>
        </p:txBody>
      </p:sp>
      <p:sp>
        <p:nvSpPr>
          <p:cNvPr id="17" name="Round Single Corner Rectangle 16">
            <a:extLst>
              <a:ext uri="{FF2B5EF4-FFF2-40B4-BE49-F238E27FC236}">
                <a16:creationId xmlns:a16="http://schemas.microsoft.com/office/drawing/2014/main" id="{EB681A65-AAA0-7D4C-9E62-66CB73708707}"/>
              </a:ext>
            </a:extLst>
          </p:cNvPr>
          <p:cNvSpPr/>
          <p:nvPr/>
        </p:nvSpPr>
        <p:spPr>
          <a:xfrm>
            <a:off x="10469154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</p:txBody>
      </p:sp>
      <p:pic>
        <p:nvPicPr>
          <p:cNvPr id="24" name="Picture 2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BE63D6-035F-4D4A-B641-70E62CD39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754" y="2506588"/>
            <a:ext cx="4948973" cy="1271505"/>
          </a:xfrm>
          <a:prstGeom prst="rect">
            <a:avLst/>
          </a:prstGeom>
        </p:spPr>
      </p:pic>
      <p:pic>
        <p:nvPicPr>
          <p:cNvPr id="26" name="Picture 2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66546EB-2AEC-A140-AAC0-E82C200E9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790" y="696932"/>
            <a:ext cx="5168900" cy="16002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1A354D9-2C09-C041-83F2-DF62FE8199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3754" y="3987549"/>
            <a:ext cx="4961744" cy="122385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0C75B5E-D9E7-1C4A-A016-5294DFC8A2B0}"/>
              </a:ext>
            </a:extLst>
          </p:cNvPr>
          <p:cNvSpPr txBox="1"/>
          <p:nvPr/>
        </p:nvSpPr>
        <p:spPr>
          <a:xfrm>
            <a:off x="254242" y="1064300"/>
            <a:ext cx="596667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400" dirty="0"/>
              <a:t> Compared the body of each post to the title</a:t>
            </a:r>
          </a:p>
          <a:p>
            <a:endParaRPr lang="en-US" sz="2400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sz="2400" dirty="0"/>
              <a:t> Determined that the title was going to be more consistent</a:t>
            </a:r>
          </a:p>
          <a:p>
            <a:endParaRPr lang="en-US" sz="2400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sz="2400" dirty="0"/>
              <a:t> Put all information into a </a:t>
            </a:r>
            <a:r>
              <a:rPr lang="en-US" sz="2400" dirty="0" err="1"/>
              <a:t>DataFrame</a:t>
            </a:r>
            <a:endParaRPr lang="en-US" sz="2400" dirty="0"/>
          </a:p>
          <a:p>
            <a:endParaRPr lang="en-US" sz="2400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sz="2400" dirty="0"/>
              <a:t> Kept Post Title and Subreddit Indicator</a:t>
            </a:r>
          </a:p>
          <a:p>
            <a:endParaRPr lang="en-US" sz="2400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sz="2400" dirty="0"/>
              <a:t> Used California as my dependent variable</a:t>
            </a:r>
          </a:p>
          <a:p>
            <a:endParaRPr lang="en-US" sz="2400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sz="2400" dirty="0"/>
              <a:t> Used a </a:t>
            </a:r>
            <a:r>
              <a:rPr lang="en-US" sz="2400" dirty="0" err="1"/>
              <a:t>CountVectorizer</a:t>
            </a:r>
            <a:r>
              <a:rPr lang="en-US" sz="2400" dirty="0"/>
              <a:t> to vectorize my data</a:t>
            </a:r>
          </a:p>
          <a:p>
            <a:endParaRPr lang="en-US" sz="2400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sz="2400" dirty="0"/>
              <a:t> Split Data into Training and Testing set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2400" dirty="0"/>
          </a:p>
          <a:p>
            <a:pPr marL="285750" indent="-285750">
              <a:buFont typeface="Wingdings" pitchFamily="2" charset="2"/>
              <a:buChar char="v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Visualizing the Data: Training Set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96191B84-DCCA-1D4D-BE9C-DA42B0643A7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36988" y="1137257"/>
            <a:ext cx="8141980" cy="5284995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Round Single Corner Rectangle 8">
            <a:extLst>
              <a:ext uri="{FF2B5EF4-FFF2-40B4-BE49-F238E27FC236}">
                <a16:creationId xmlns:a16="http://schemas.microsoft.com/office/drawing/2014/main" id="{088F10EE-3860-F042-B083-1637FFCF4ACA}"/>
              </a:ext>
            </a:extLst>
          </p:cNvPr>
          <p:cNvSpPr/>
          <p:nvPr/>
        </p:nvSpPr>
        <p:spPr>
          <a:xfrm>
            <a:off x="1654087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GATHERING</a:t>
            </a:r>
          </a:p>
        </p:txBody>
      </p:sp>
      <p:sp>
        <p:nvSpPr>
          <p:cNvPr id="10" name="Round Single Corner Rectangle 9">
            <a:extLst>
              <a:ext uri="{FF2B5EF4-FFF2-40B4-BE49-F238E27FC236}">
                <a16:creationId xmlns:a16="http://schemas.microsoft.com/office/drawing/2014/main" id="{C653CD41-E52D-384D-85E3-D7B0076A7E70}"/>
              </a:ext>
            </a:extLst>
          </p:cNvPr>
          <p:cNvSpPr/>
          <p:nvPr/>
        </p:nvSpPr>
        <p:spPr>
          <a:xfrm>
            <a:off x="3417100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CLEANING</a:t>
            </a:r>
          </a:p>
        </p:txBody>
      </p:sp>
      <p:sp>
        <p:nvSpPr>
          <p:cNvPr id="11" name="Round Single Corner Rectangle 10">
            <a:extLst>
              <a:ext uri="{FF2B5EF4-FFF2-40B4-BE49-F238E27FC236}">
                <a16:creationId xmlns:a16="http://schemas.microsoft.com/office/drawing/2014/main" id="{49D910B7-A2E3-954B-8637-EA4686E3E68F}"/>
              </a:ext>
            </a:extLst>
          </p:cNvPr>
          <p:cNvSpPr/>
          <p:nvPr/>
        </p:nvSpPr>
        <p:spPr>
          <a:xfrm>
            <a:off x="5180113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VISUALIZING </a:t>
            </a:r>
          </a:p>
        </p:txBody>
      </p:sp>
      <p:sp>
        <p:nvSpPr>
          <p:cNvPr id="12" name="Round Single Corner Rectangle 11">
            <a:extLst>
              <a:ext uri="{FF2B5EF4-FFF2-40B4-BE49-F238E27FC236}">
                <a16:creationId xmlns:a16="http://schemas.microsoft.com/office/drawing/2014/main" id="{97434895-6529-C04E-A9D3-E51B46CB4CF3}"/>
              </a:ext>
            </a:extLst>
          </p:cNvPr>
          <p:cNvSpPr/>
          <p:nvPr/>
        </p:nvSpPr>
        <p:spPr>
          <a:xfrm>
            <a:off x="6943126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MODELING</a:t>
            </a:r>
          </a:p>
        </p:txBody>
      </p:sp>
      <p:sp>
        <p:nvSpPr>
          <p:cNvPr id="13" name="Round Single Corner Rectangle 12">
            <a:extLst>
              <a:ext uri="{FF2B5EF4-FFF2-40B4-BE49-F238E27FC236}">
                <a16:creationId xmlns:a16="http://schemas.microsoft.com/office/drawing/2014/main" id="{F39043AB-BD8A-344A-923D-835B8164CC38}"/>
              </a:ext>
            </a:extLst>
          </p:cNvPr>
          <p:cNvSpPr/>
          <p:nvPr/>
        </p:nvSpPr>
        <p:spPr>
          <a:xfrm>
            <a:off x="8706139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ANALYSIS</a:t>
            </a:r>
          </a:p>
        </p:txBody>
      </p:sp>
      <p:sp>
        <p:nvSpPr>
          <p:cNvPr id="14" name="Round Single Corner Rectangle 13">
            <a:extLst>
              <a:ext uri="{FF2B5EF4-FFF2-40B4-BE49-F238E27FC236}">
                <a16:creationId xmlns:a16="http://schemas.microsoft.com/office/drawing/2014/main" id="{5D108E18-0E52-1643-A791-2BB1A0CD9BC1}"/>
              </a:ext>
            </a:extLst>
          </p:cNvPr>
          <p:cNvSpPr/>
          <p:nvPr/>
        </p:nvSpPr>
        <p:spPr>
          <a:xfrm>
            <a:off x="10469154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C1E9C0-41DE-854A-A457-B45CDEE55889}"/>
              </a:ext>
            </a:extLst>
          </p:cNvPr>
          <p:cNvSpPr txBox="1"/>
          <p:nvPr/>
        </p:nvSpPr>
        <p:spPr>
          <a:xfrm>
            <a:off x="8316394" y="1409075"/>
            <a:ext cx="341126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Examined what the most common words were from my training corpus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Removed any words that did not appear to be predictive 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"California" and "Texas" were perhaps too predictive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Run model with and without and compare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9E7222-699D-3345-B8BF-F2FB0E79407D}"/>
              </a:ext>
            </a:extLst>
          </p:cNvPr>
          <p:cNvSpPr/>
          <p:nvPr/>
        </p:nvSpPr>
        <p:spPr>
          <a:xfrm>
            <a:off x="-3626" y="914799"/>
            <a:ext cx="8320020" cy="555825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picture containing object&#10;&#10;Description automatically generated">
            <a:extLst>
              <a:ext uri="{FF2B5EF4-FFF2-40B4-BE49-F238E27FC236}">
                <a16:creationId xmlns:a16="http://schemas.microsoft.com/office/drawing/2014/main" id="{CDD6EDBF-6F2E-5046-8392-0F6B73977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8" y="1139738"/>
            <a:ext cx="8138160" cy="528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70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bldLvl="2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CDD6EDBF-6F2E-5046-8392-0F6B739779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4154" y="1139738"/>
            <a:ext cx="8043828" cy="52825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Visualizing the Data: Testing Set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Round Single Corner Rectangle 8">
            <a:extLst>
              <a:ext uri="{FF2B5EF4-FFF2-40B4-BE49-F238E27FC236}">
                <a16:creationId xmlns:a16="http://schemas.microsoft.com/office/drawing/2014/main" id="{088F10EE-3860-F042-B083-1637FFCF4ACA}"/>
              </a:ext>
            </a:extLst>
          </p:cNvPr>
          <p:cNvSpPr/>
          <p:nvPr/>
        </p:nvSpPr>
        <p:spPr>
          <a:xfrm>
            <a:off x="1654087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GATHERING</a:t>
            </a:r>
          </a:p>
        </p:txBody>
      </p:sp>
      <p:sp>
        <p:nvSpPr>
          <p:cNvPr id="10" name="Round Single Corner Rectangle 9">
            <a:extLst>
              <a:ext uri="{FF2B5EF4-FFF2-40B4-BE49-F238E27FC236}">
                <a16:creationId xmlns:a16="http://schemas.microsoft.com/office/drawing/2014/main" id="{C653CD41-E52D-384D-85E3-D7B0076A7E70}"/>
              </a:ext>
            </a:extLst>
          </p:cNvPr>
          <p:cNvSpPr/>
          <p:nvPr/>
        </p:nvSpPr>
        <p:spPr>
          <a:xfrm>
            <a:off x="3417100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CLEANING</a:t>
            </a:r>
          </a:p>
        </p:txBody>
      </p:sp>
      <p:sp>
        <p:nvSpPr>
          <p:cNvPr id="11" name="Round Single Corner Rectangle 10">
            <a:extLst>
              <a:ext uri="{FF2B5EF4-FFF2-40B4-BE49-F238E27FC236}">
                <a16:creationId xmlns:a16="http://schemas.microsoft.com/office/drawing/2014/main" id="{49D910B7-A2E3-954B-8637-EA4686E3E68F}"/>
              </a:ext>
            </a:extLst>
          </p:cNvPr>
          <p:cNvSpPr/>
          <p:nvPr/>
        </p:nvSpPr>
        <p:spPr>
          <a:xfrm>
            <a:off x="5180113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VISUALIZING </a:t>
            </a:r>
          </a:p>
        </p:txBody>
      </p:sp>
      <p:sp>
        <p:nvSpPr>
          <p:cNvPr id="12" name="Round Single Corner Rectangle 11">
            <a:extLst>
              <a:ext uri="{FF2B5EF4-FFF2-40B4-BE49-F238E27FC236}">
                <a16:creationId xmlns:a16="http://schemas.microsoft.com/office/drawing/2014/main" id="{97434895-6529-C04E-A9D3-E51B46CB4CF3}"/>
              </a:ext>
            </a:extLst>
          </p:cNvPr>
          <p:cNvSpPr/>
          <p:nvPr/>
        </p:nvSpPr>
        <p:spPr>
          <a:xfrm>
            <a:off x="6943126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MODELING</a:t>
            </a:r>
          </a:p>
        </p:txBody>
      </p:sp>
      <p:sp>
        <p:nvSpPr>
          <p:cNvPr id="13" name="Round Single Corner Rectangle 12">
            <a:extLst>
              <a:ext uri="{FF2B5EF4-FFF2-40B4-BE49-F238E27FC236}">
                <a16:creationId xmlns:a16="http://schemas.microsoft.com/office/drawing/2014/main" id="{F39043AB-BD8A-344A-923D-835B8164CC38}"/>
              </a:ext>
            </a:extLst>
          </p:cNvPr>
          <p:cNvSpPr/>
          <p:nvPr/>
        </p:nvSpPr>
        <p:spPr>
          <a:xfrm>
            <a:off x="8706139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ANALYSIS</a:t>
            </a:r>
          </a:p>
        </p:txBody>
      </p:sp>
      <p:sp>
        <p:nvSpPr>
          <p:cNvPr id="14" name="Round Single Corner Rectangle 13">
            <a:extLst>
              <a:ext uri="{FF2B5EF4-FFF2-40B4-BE49-F238E27FC236}">
                <a16:creationId xmlns:a16="http://schemas.microsoft.com/office/drawing/2014/main" id="{5D108E18-0E52-1643-A791-2BB1A0CD9BC1}"/>
              </a:ext>
            </a:extLst>
          </p:cNvPr>
          <p:cNvSpPr/>
          <p:nvPr/>
        </p:nvSpPr>
        <p:spPr>
          <a:xfrm>
            <a:off x="10469154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9E7222-699D-3345-B8BF-F2FB0E79407D}"/>
              </a:ext>
            </a:extLst>
          </p:cNvPr>
          <p:cNvSpPr/>
          <p:nvPr/>
        </p:nvSpPr>
        <p:spPr>
          <a:xfrm>
            <a:off x="-3626" y="914799"/>
            <a:ext cx="8320020" cy="555825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96191B84-DCCA-1D4D-BE9C-DA42B0643A7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/>
          <a:stretch/>
        </p:blipFill>
        <p:spPr>
          <a:xfrm>
            <a:off x="-13998" y="1139738"/>
            <a:ext cx="8141980" cy="5284994"/>
          </a:xfr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AC1E9C0-41DE-854A-A457-B45CDEE55889}"/>
              </a:ext>
            </a:extLst>
          </p:cNvPr>
          <p:cNvSpPr txBox="1"/>
          <p:nvPr/>
        </p:nvSpPr>
        <p:spPr>
          <a:xfrm>
            <a:off x="8316394" y="1409075"/>
            <a:ext cx="34112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Similarly on the testing corpus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"Texas" and "California" play a huge factor again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So we scored the corpus with and without them as </a:t>
            </a:r>
            <a:r>
              <a:rPr lang="en-US" dirty="0" err="1"/>
              <a:t>stopwords</a:t>
            </a:r>
            <a:r>
              <a:rPr lang="en-US" dirty="0"/>
              <a:t>.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815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8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32000"/>
            <a:ext cx="7340401" cy="43200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Visualizing the Data: Comparing Subreddits: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Round Single Corner Rectangle 8">
            <a:extLst>
              <a:ext uri="{FF2B5EF4-FFF2-40B4-BE49-F238E27FC236}">
                <a16:creationId xmlns:a16="http://schemas.microsoft.com/office/drawing/2014/main" id="{088F10EE-3860-F042-B083-1637FFCF4ACA}"/>
              </a:ext>
            </a:extLst>
          </p:cNvPr>
          <p:cNvSpPr/>
          <p:nvPr/>
        </p:nvSpPr>
        <p:spPr>
          <a:xfrm>
            <a:off x="1654087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GATHERING</a:t>
            </a:r>
          </a:p>
        </p:txBody>
      </p:sp>
      <p:sp>
        <p:nvSpPr>
          <p:cNvPr id="10" name="Round Single Corner Rectangle 9">
            <a:extLst>
              <a:ext uri="{FF2B5EF4-FFF2-40B4-BE49-F238E27FC236}">
                <a16:creationId xmlns:a16="http://schemas.microsoft.com/office/drawing/2014/main" id="{C653CD41-E52D-384D-85E3-D7B0076A7E70}"/>
              </a:ext>
            </a:extLst>
          </p:cNvPr>
          <p:cNvSpPr/>
          <p:nvPr/>
        </p:nvSpPr>
        <p:spPr>
          <a:xfrm>
            <a:off x="3417100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CLEANING</a:t>
            </a:r>
          </a:p>
        </p:txBody>
      </p:sp>
      <p:sp>
        <p:nvSpPr>
          <p:cNvPr id="11" name="Round Single Corner Rectangle 10">
            <a:extLst>
              <a:ext uri="{FF2B5EF4-FFF2-40B4-BE49-F238E27FC236}">
                <a16:creationId xmlns:a16="http://schemas.microsoft.com/office/drawing/2014/main" id="{49D910B7-A2E3-954B-8637-EA4686E3E68F}"/>
              </a:ext>
            </a:extLst>
          </p:cNvPr>
          <p:cNvSpPr/>
          <p:nvPr/>
        </p:nvSpPr>
        <p:spPr>
          <a:xfrm>
            <a:off x="5180113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VISUALIZING </a:t>
            </a:r>
          </a:p>
        </p:txBody>
      </p:sp>
      <p:sp>
        <p:nvSpPr>
          <p:cNvPr id="12" name="Round Single Corner Rectangle 11">
            <a:extLst>
              <a:ext uri="{FF2B5EF4-FFF2-40B4-BE49-F238E27FC236}">
                <a16:creationId xmlns:a16="http://schemas.microsoft.com/office/drawing/2014/main" id="{97434895-6529-C04E-A9D3-E51B46CB4CF3}"/>
              </a:ext>
            </a:extLst>
          </p:cNvPr>
          <p:cNvSpPr/>
          <p:nvPr/>
        </p:nvSpPr>
        <p:spPr>
          <a:xfrm>
            <a:off x="6943126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MODELING</a:t>
            </a:r>
          </a:p>
        </p:txBody>
      </p:sp>
      <p:sp>
        <p:nvSpPr>
          <p:cNvPr id="13" name="Round Single Corner Rectangle 12">
            <a:extLst>
              <a:ext uri="{FF2B5EF4-FFF2-40B4-BE49-F238E27FC236}">
                <a16:creationId xmlns:a16="http://schemas.microsoft.com/office/drawing/2014/main" id="{F39043AB-BD8A-344A-923D-835B8164CC38}"/>
              </a:ext>
            </a:extLst>
          </p:cNvPr>
          <p:cNvSpPr/>
          <p:nvPr/>
        </p:nvSpPr>
        <p:spPr>
          <a:xfrm>
            <a:off x="8706139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ANALYSIS</a:t>
            </a:r>
          </a:p>
        </p:txBody>
      </p:sp>
      <p:sp>
        <p:nvSpPr>
          <p:cNvPr id="14" name="Round Single Corner Rectangle 13">
            <a:extLst>
              <a:ext uri="{FF2B5EF4-FFF2-40B4-BE49-F238E27FC236}">
                <a16:creationId xmlns:a16="http://schemas.microsoft.com/office/drawing/2014/main" id="{5D108E18-0E52-1643-A791-2BB1A0CD9BC1}"/>
              </a:ext>
            </a:extLst>
          </p:cNvPr>
          <p:cNvSpPr/>
          <p:nvPr/>
        </p:nvSpPr>
        <p:spPr>
          <a:xfrm>
            <a:off x="10469154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C1E9C0-41DE-854A-A457-B45CDEE55889}"/>
              </a:ext>
            </a:extLst>
          </p:cNvPr>
          <p:cNvSpPr txBox="1"/>
          <p:nvPr/>
        </p:nvSpPr>
        <p:spPr>
          <a:xfrm>
            <a:off x="4102199" y="1102775"/>
            <a:ext cx="51999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While not scientific, its clear some key words are present: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California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Trump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State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Gavin Newsom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Proposition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Housing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These words are driving the California Subreddit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DB29F6-860E-EB49-9D1C-6E184CF43642}"/>
              </a:ext>
            </a:extLst>
          </p:cNvPr>
          <p:cNvSpPr txBox="1"/>
          <p:nvPr/>
        </p:nvSpPr>
        <p:spPr>
          <a:xfrm>
            <a:off x="7708719" y="386390"/>
            <a:ext cx="3784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California Subreddit</a:t>
            </a:r>
          </a:p>
        </p:txBody>
      </p:sp>
      <p:pic>
        <p:nvPicPr>
          <p:cNvPr id="8" name="Picture 7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FEEC6121-0758-2C41-ADAB-B42000E6A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36" b="97321" l="0" r="99119">
                        <a14:foregroundMark x1="1859" y1="24464" x2="1641" y2="23950"/>
                        <a14:foregroundMark x1="2239" y1="25357" x2="1859" y2="24464"/>
                        <a14:foregroundMark x1="2999" y1="27143" x2="2239" y2="25357"/>
                        <a14:foregroundMark x1="5810" y1="33750" x2="2999" y2="27143"/>
                        <a14:foregroundMark x1="6494" y1="35357" x2="5810" y2="33750"/>
                        <a14:foregroundMark x1="7709" y1="38214" x2="6494" y2="35357"/>
                        <a14:foregroundMark x1="1869" y1="3214" x2="1982" y2="357"/>
                        <a14:foregroundMark x1="1834" y1="4107" x2="1869" y2="3214"/>
                        <a14:foregroundMark x1="1792" y1="5179" x2="1834" y2="4107"/>
                        <a14:foregroundMark x1="1785" y1="5357" x2="1792" y2="5179"/>
                        <a14:foregroundMark x1="1771" y1="5714" x2="1785" y2="5357"/>
                        <a14:foregroundMark x1="1764" y1="5893" x2="1771" y2="5714"/>
                        <a14:foregroundMark x1="1729" y1="6786" x2="1764" y2="5893"/>
                        <a14:foregroundMark x1="1722" y1="6964" x2="1729" y2="6786"/>
                        <a14:foregroundMark x1="1666" y1="8393" x2="1722" y2="6964"/>
                        <a14:foregroundMark x1="1624" y1="9464" x2="1666" y2="8393"/>
                        <a14:foregroundMark x1="1589" y1="10357" x2="1624" y2="9464"/>
                        <a14:foregroundMark x1="1539" y1="11607" x2="1589" y2="10357"/>
                        <a14:foregroundMark x1="1171" y1="20893" x2="1539" y2="11607"/>
                        <a14:foregroundMark x1="1107" y1="22531" x2="1171" y2="20893"/>
                        <a14:foregroundMark x1="1129" y1="21964" x2="1140" y2="21676"/>
                        <a14:foregroundMark x1="1109" y1="22484" x2="1129" y2="21964"/>
                        <a14:foregroundMark x1="1982" y1="357" x2="31278" y2="2857"/>
                        <a14:foregroundMark x1="31278" y1="2857" x2="40529" y2="2143"/>
                        <a14:foregroundMark x1="40529" y1="2143" x2="43833" y2="9821"/>
                        <a14:foregroundMark x1="43833" y1="9821" x2="42952" y2="17321"/>
                        <a14:foregroundMark x1="2289" y1="3214" x2="2203" y2="2143"/>
                        <a14:foregroundMark x1="2360" y1="4107" x2="2289" y2="3214"/>
                        <a14:foregroundMark x1="2446" y1="5179" x2="2360" y2="4107"/>
                        <a14:foregroundMark x1="2460" y1="5357" x2="2446" y2="5179"/>
                        <a14:foregroundMark x1="2489" y1="5714" x2="2460" y2="5357"/>
                        <a14:foregroundMark x1="2503" y1="5893" x2="2489" y2="5714"/>
                        <a14:foregroundMark x1="2575" y1="6786" x2="2503" y2="5893"/>
                        <a14:foregroundMark x1="2589" y1="6964" x2="2575" y2="6786"/>
                        <a14:foregroundMark x1="2703" y1="8393" x2="2589" y2="6964"/>
                        <a14:foregroundMark x1="2789" y1="9464" x2="2703" y2="8393"/>
                        <a14:foregroundMark x1="2860" y1="10357" x2="2789" y2="9464"/>
                        <a14:foregroundMark x1="2960" y1="11607" x2="2860" y2="10357"/>
                        <a14:foregroundMark x1="3703" y1="20893" x2="2960" y2="11607"/>
                        <a14:foregroundMark x1="3769" y1="21711" x2="3703" y2="20893"/>
                        <a14:foregroundMark x1="3918" y1="23571" x2="3889" y2="23214"/>
                        <a14:foregroundMark x1="3932" y1="23750" x2="3918" y2="23571"/>
                        <a14:foregroundMark x1="3990" y1="24464" x2="3932" y2="23750"/>
                        <a14:foregroundMark x1="4061" y1="25357" x2="3990" y2="24464"/>
                        <a14:foregroundMark x1="4204" y1="27143" x2="4061" y2="25357"/>
                        <a14:foregroundMark x1="4732" y1="33750" x2="4204" y2="27143"/>
                        <a14:foregroundMark x1="4789" y1="34464" x2="4732" y2="33750"/>
                        <a14:foregroundMark x1="4846" y1="35179" x2="4789" y2="34464"/>
                        <a14:foregroundMark x1="2203" y1="2143" x2="17841" y2="357"/>
                        <a14:foregroundMark x1="17841" y1="357" x2="40088" y2="357"/>
                        <a14:foregroundMark x1="40088" y1="357" x2="46035" y2="5714"/>
                        <a14:foregroundMark x1="46035" y1="5714" x2="18502" y2="14107"/>
                        <a14:foregroundMark x1="18502" y1="14107" x2="6388" y2="29643"/>
                        <a14:foregroundMark x1="5351" y1="35357" x2="5286" y2="35714"/>
                        <a14:foregroundMark x1="5643" y1="33750" x2="5351" y2="35357"/>
                        <a14:foregroundMark x1="6388" y1="29643" x2="5643" y2="33750"/>
                        <a14:foregroundMark x1="1322" y1="8393" x2="1322" y2="8929"/>
                        <a14:foregroundMark x1="1322" y1="6964" x2="1322" y2="8393"/>
                        <a14:foregroundMark x1="1322" y1="6786" x2="1322" y2="6964"/>
                        <a14:foregroundMark x1="1322" y1="5893" x2="1322" y2="6786"/>
                        <a14:foregroundMark x1="1322" y1="5714" x2="1322" y2="5893"/>
                        <a14:foregroundMark x1="1322" y1="5357" x2="1322" y2="5714"/>
                        <a14:foregroundMark x1="1322" y1="5179" x2="1322" y2="5357"/>
                        <a14:foregroundMark x1="1322" y1="4107" x2="1322" y2="5179"/>
                        <a14:foregroundMark x1="1322" y1="3214" x2="1322" y2="4107"/>
                        <a14:foregroundMark x1="1322" y1="1786" x2="1322" y2="3214"/>
                        <a14:foregroundMark x1="3062" y1="9464" x2="14097" y2="12857"/>
                        <a14:foregroundMark x1="1322" y1="8929" x2="3062" y2="9464"/>
                        <a14:foregroundMark x1="14097" y1="12857" x2="23568" y2="13393"/>
                        <a14:foregroundMark x1="23568" y1="13393" x2="44053" y2="7679"/>
                        <a14:foregroundMark x1="44053" y1="7679" x2="40088" y2="536"/>
                        <a14:foregroundMark x1="40088" y1="536" x2="0" y2="1071"/>
                        <a14:foregroundMark x1="87665" y1="67500" x2="98678" y2="78571"/>
                        <a14:foregroundMark x1="99106" y1="84464" x2="99119" y2="84643"/>
                        <a14:foregroundMark x1="99054" y1="83750" x2="99106" y2="84464"/>
                        <a14:foregroundMark x1="99015" y1="83214" x2="99054" y2="83750"/>
                        <a14:foregroundMark x1="98678" y1="78571" x2="99015" y2="83214"/>
                        <a14:foregroundMark x1="96696" y1="87679" x2="68722" y2="89286"/>
                        <a14:foregroundMark x1="68722" y1="89286" x2="62825" y2="93111"/>
                        <a14:foregroundMark x1="66061" y1="99464" x2="66300" y2="99821"/>
                        <a14:foregroundMark x1="64923" y1="97765" x2="66061" y2="99464"/>
                        <a14:foregroundMark x1="63072" y1="95000" x2="63321" y2="95372"/>
                        <a14:foregroundMark x1="62594" y1="94286" x2="63072" y2="95000"/>
                        <a14:foregroundMark x1="62398" y1="93994" x2="62594" y2="94286"/>
                        <a14:foregroundMark x1="66300" y1="99821" x2="75551" y2="99821"/>
                        <a14:foregroundMark x1="75551" y1="99821" x2="84581" y2="99643"/>
                        <a14:foregroundMark x1="87155" y1="98929" x2="92952" y2="97321"/>
                        <a14:foregroundMark x1="85868" y1="99286" x2="87155" y2="98929"/>
                        <a14:foregroundMark x1="85226" y1="99464" x2="85868" y2="99286"/>
                        <a14:foregroundMark x1="84581" y1="99643" x2="85226" y2="99464"/>
                        <a14:foregroundMark x1="97751" y1="84464" x2="98018" y2="83750"/>
                        <a14:foregroundMark x1="97684" y1="84643" x2="97751" y2="84464"/>
                        <a14:foregroundMark x1="97551" y1="85000" x2="97684" y2="84643"/>
                        <a14:foregroundMark x1="97351" y1="85536" x2="97551" y2="85000"/>
                        <a14:foregroundMark x1="95885" y1="89464" x2="97351" y2="85536"/>
                        <a14:foregroundMark x1="95418" y1="90714" x2="95885" y2="89464"/>
                        <a14:foregroundMark x1="92952" y1="97321" x2="95418" y2="90714"/>
                        <a14:backgroundMark x1="4846" y1="70179" x2="4846" y2="70179"/>
                        <a14:backgroundMark x1="7709" y1="69107" x2="7709" y2="69107"/>
                        <a14:backgroundMark x1="1101" y1="34464" x2="1101" y2="34464"/>
                        <a14:backgroundMark x1="4405" y1="33750" x2="4405" y2="33750"/>
                        <a14:backgroundMark x1="5066" y1="35357" x2="5066" y2="35357"/>
                        <a14:backgroundMark x1="4185" y1="35357" x2="4185" y2="35357"/>
                        <a14:backgroundMark x1="3304" y1="45536" x2="3524" y2="46250"/>
                        <a14:backgroundMark x1="441" y1="23571" x2="441" y2="23571"/>
                        <a14:backgroundMark x1="1982" y1="27143" x2="1982" y2="27143"/>
                        <a14:backgroundMark x1="441" y1="21964" x2="441" y2="21964"/>
                        <a14:backgroundMark x1="1322" y1="23571" x2="1322" y2="23571"/>
                        <a14:backgroundMark x1="1322" y1="25357" x2="1322" y2="25357"/>
                        <a14:backgroundMark x1="63436" y1="97321" x2="63436" y2="97321"/>
                        <a14:backgroundMark x1="62335" y1="94286" x2="62335" y2="94286"/>
                        <a14:backgroundMark x1="64317" y1="99464" x2="64317" y2="99464"/>
                        <a14:backgroundMark x1="97577" y1="89464" x2="97577" y2="89464"/>
                        <a14:backgroundMark x1="98458" y1="90714" x2="98458" y2="90714"/>
                        <a14:backgroundMark x1="98458" y1="85536" x2="98458" y2="85536"/>
                        <a14:backgroundMark x1="98458" y1="83750" x2="98458" y2="83750"/>
                        <a14:backgroundMark x1="99119" y1="83750" x2="99119" y2="83750"/>
                        <a14:backgroundMark x1="98678" y1="83214" x2="98678" y2="83214"/>
                        <a14:backgroundMark x1="98018" y1="85000" x2="98018" y2="85000"/>
                        <a14:backgroundMark x1="97797" y1="84643" x2="97797" y2="84643"/>
                        <a14:backgroundMark x1="98899" y1="84464" x2="98899" y2="84464"/>
                        <a14:backgroundMark x1="97797" y1="98750" x2="97797" y2="98750"/>
                        <a14:backgroundMark x1="90969" y1="99464" x2="90969" y2="99464"/>
                        <a14:backgroundMark x1="87665" y1="98929" x2="87665" y2="98929"/>
                        <a14:backgroundMark x1="88326" y1="99286" x2="88326" y2="99286"/>
                        <a14:backgroundMark x1="84141" y1="99464" x2="84141" y2="99464"/>
                        <a14:backgroundMark x1="85022" y1="99821" x2="85022" y2="99821"/>
                        <a14:backgroundMark x1="441" y1="5714" x2="441" y2="5714"/>
                        <a14:backgroundMark x1="1101" y1="5357" x2="1101" y2="5357"/>
                        <a14:backgroundMark x1="1542" y1="5357" x2="1542" y2="5357"/>
                        <a14:backgroundMark x1="1322" y1="6786" x2="1322" y2="6786"/>
                        <a14:backgroundMark x1="661" y1="3214" x2="661" y2="3214"/>
                        <a14:backgroundMark x1="1101" y1="5179" x2="1101" y2="5179"/>
                        <a14:backgroundMark x1="661" y1="4107" x2="661" y2="4107"/>
                        <a14:backgroundMark x1="1542" y1="5179" x2="1542" y2="5179"/>
                        <a14:backgroundMark x1="2203" y1="5893" x2="2203" y2="5893"/>
                        <a14:backgroundMark x1="0" y1="6964" x2="0" y2="6964"/>
                        <a14:backgroundMark x1="220" y1="8393" x2="220" y2="8393"/>
                        <a14:backgroundMark x1="441" y1="9464" x2="441" y2="9464"/>
                        <a14:backgroundMark x1="441" y1="10357" x2="441" y2="10357"/>
                        <a14:backgroundMark x1="0" y1="11607" x2="0" y2="11607"/>
                        <a14:backgroundMark x1="881" y1="23214" x2="881" y2="23214"/>
                        <a14:backgroundMark x1="661" y1="21964" x2="661" y2="21964"/>
                        <a14:backgroundMark x1="220" y1="20893" x2="220" y2="20893"/>
                        <a14:backgroundMark x1="220" y1="20893" x2="220" y2="20893"/>
                        <a14:backgroundMark x1="2203" y1="23571" x2="2203" y2="23571"/>
                        <a14:backgroundMark x1="1542" y1="24464" x2="1542" y2="24464"/>
                        <a14:backgroundMark x1="2203" y1="25000" x2="881" y2="21071"/>
                        <a14:backgroundMark x1="441" y1="23750" x2="441" y2="23750"/>
                        <a14:backgroundMark x1="441" y1="22679" x2="1101" y2="24107"/>
                        <a14:backgroundMark x1="61894" y1="94286" x2="62775" y2="93214"/>
                        <a14:backgroundMark x1="62555" y1="95000" x2="62555" y2="95000"/>
                        <a14:backgroundMark x1="62555" y1="95000" x2="62555" y2="95000"/>
                        <a14:backgroundMark x1="62555" y1="95000" x2="62555" y2="95000"/>
                        <a14:backgroundMark x1="62555" y1="95000" x2="62555" y2="95000"/>
                        <a14:backgroundMark x1="62555" y1="95714" x2="64317" y2="980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3624" y="1057165"/>
            <a:ext cx="4478285" cy="5523875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92520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bldLvl="2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32000"/>
            <a:ext cx="7340401" cy="43200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Visualizing the Data: Comparing Subreddits: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Round Single Corner Rectangle 8">
            <a:extLst>
              <a:ext uri="{FF2B5EF4-FFF2-40B4-BE49-F238E27FC236}">
                <a16:creationId xmlns:a16="http://schemas.microsoft.com/office/drawing/2014/main" id="{088F10EE-3860-F042-B083-1637FFCF4ACA}"/>
              </a:ext>
            </a:extLst>
          </p:cNvPr>
          <p:cNvSpPr/>
          <p:nvPr/>
        </p:nvSpPr>
        <p:spPr>
          <a:xfrm>
            <a:off x="1654087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GATHERING</a:t>
            </a:r>
          </a:p>
        </p:txBody>
      </p:sp>
      <p:sp>
        <p:nvSpPr>
          <p:cNvPr id="10" name="Round Single Corner Rectangle 9">
            <a:extLst>
              <a:ext uri="{FF2B5EF4-FFF2-40B4-BE49-F238E27FC236}">
                <a16:creationId xmlns:a16="http://schemas.microsoft.com/office/drawing/2014/main" id="{C653CD41-E52D-384D-85E3-D7B0076A7E70}"/>
              </a:ext>
            </a:extLst>
          </p:cNvPr>
          <p:cNvSpPr/>
          <p:nvPr/>
        </p:nvSpPr>
        <p:spPr>
          <a:xfrm>
            <a:off x="3417100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CLEANING</a:t>
            </a:r>
          </a:p>
        </p:txBody>
      </p:sp>
      <p:sp>
        <p:nvSpPr>
          <p:cNvPr id="11" name="Round Single Corner Rectangle 10">
            <a:extLst>
              <a:ext uri="{FF2B5EF4-FFF2-40B4-BE49-F238E27FC236}">
                <a16:creationId xmlns:a16="http://schemas.microsoft.com/office/drawing/2014/main" id="{49D910B7-A2E3-954B-8637-EA4686E3E68F}"/>
              </a:ext>
            </a:extLst>
          </p:cNvPr>
          <p:cNvSpPr/>
          <p:nvPr/>
        </p:nvSpPr>
        <p:spPr>
          <a:xfrm>
            <a:off x="5180113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VISUALIZING </a:t>
            </a:r>
          </a:p>
        </p:txBody>
      </p:sp>
      <p:sp>
        <p:nvSpPr>
          <p:cNvPr id="12" name="Round Single Corner Rectangle 11">
            <a:extLst>
              <a:ext uri="{FF2B5EF4-FFF2-40B4-BE49-F238E27FC236}">
                <a16:creationId xmlns:a16="http://schemas.microsoft.com/office/drawing/2014/main" id="{97434895-6529-C04E-A9D3-E51B46CB4CF3}"/>
              </a:ext>
            </a:extLst>
          </p:cNvPr>
          <p:cNvSpPr/>
          <p:nvPr/>
        </p:nvSpPr>
        <p:spPr>
          <a:xfrm>
            <a:off x="6943126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MODELING</a:t>
            </a:r>
          </a:p>
        </p:txBody>
      </p:sp>
      <p:sp>
        <p:nvSpPr>
          <p:cNvPr id="13" name="Round Single Corner Rectangle 12">
            <a:extLst>
              <a:ext uri="{FF2B5EF4-FFF2-40B4-BE49-F238E27FC236}">
                <a16:creationId xmlns:a16="http://schemas.microsoft.com/office/drawing/2014/main" id="{F39043AB-BD8A-344A-923D-835B8164CC38}"/>
              </a:ext>
            </a:extLst>
          </p:cNvPr>
          <p:cNvSpPr/>
          <p:nvPr/>
        </p:nvSpPr>
        <p:spPr>
          <a:xfrm>
            <a:off x="8706139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ANALYSIS</a:t>
            </a:r>
          </a:p>
        </p:txBody>
      </p:sp>
      <p:sp>
        <p:nvSpPr>
          <p:cNvPr id="14" name="Round Single Corner Rectangle 13">
            <a:extLst>
              <a:ext uri="{FF2B5EF4-FFF2-40B4-BE49-F238E27FC236}">
                <a16:creationId xmlns:a16="http://schemas.microsoft.com/office/drawing/2014/main" id="{5D108E18-0E52-1643-A791-2BB1A0CD9BC1}"/>
              </a:ext>
            </a:extLst>
          </p:cNvPr>
          <p:cNvSpPr/>
          <p:nvPr/>
        </p:nvSpPr>
        <p:spPr>
          <a:xfrm>
            <a:off x="10469154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C1E9C0-41DE-854A-A457-B45CDEE55889}"/>
              </a:ext>
            </a:extLst>
          </p:cNvPr>
          <p:cNvSpPr txBox="1"/>
          <p:nvPr/>
        </p:nvSpPr>
        <p:spPr>
          <a:xfrm>
            <a:off x="6917473" y="1290604"/>
            <a:ext cx="456979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Contrasting with the California Subreddit: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Bill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Migrant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Republican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Border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John Cornyn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 err="1"/>
              <a:t>Beto</a:t>
            </a: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Words that they share with California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State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Trump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House</a:t>
            </a:r>
          </a:p>
          <a:p>
            <a:pPr marL="742950" lvl="1" indent="-285750"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DB29F6-860E-EB49-9D1C-6E184CF43642}"/>
              </a:ext>
            </a:extLst>
          </p:cNvPr>
          <p:cNvSpPr txBox="1"/>
          <p:nvPr/>
        </p:nvSpPr>
        <p:spPr>
          <a:xfrm>
            <a:off x="7708719" y="386390"/>
            <a:ext cx="3784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Texas Subreddit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EC6121-0758-2C41-ADAB-B42000E6A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49" b="99275" l="9783" r="89976">
                        <a14:foregroundMark x1="20530" y1="43454" x2="20290" y2="43659"/>
                        <a14:foregroundMark x1="20290" y1="43659" x2="20771" y2="55462"/>
                        <a14:foregroundMark x1="25387" y1="63581" x2="34903" y2="68297"/>
                        <a14:foregroundMark x1="34903" y1="68297" x2="36627" y2="71191"/>
                        <a14:foregroundMark x1="51004" y1="87495" x2="64369" y2="96857"/>
                        <a14:foregroundMark x1="49666" y1="3237" x2="41787" y2="1630"/>
                        <a14:foregroundMark x1="41787" y1="1630" x2="33978" y2="10689"/>
                        <a14:foregroundMark x1="59137" y1="97464" x2="64493" y2="99275"/>
                        <a14:foregroundMark x1="57718" y1="96984" x2="58817" y2="97356"/>
                        <a14:foregroundMark x1="64493" y1="99275" x2="64843" y2="98294"/>
                        <a14:foregroundMark x1="15021" y1="53361" x2="14976" y2="53623"/>
                        <a14:foregroundMark x1="16810" y1="42947" x2="15971" y2="47832"/>
                        <a14:foregroundMark x1="19151" y1="51634" x2="25242" y2="48732"/>
                        <a14:foregroundMark x1="14976" y1="53623" x2="15106" y2="53561"/>
                        <a14:foregroundMark x1="25242" y1="48732" x2="21600" y2="43600"/>
                        <a14:foregroundMark x1="33085" y1="33837" x2="33090" y2="35235"/>
                        <a14:foregroundMark x1="33033" y1="19533" x2="33050" y2="24207"/>
                        <a14:foregroundMark x1="32971" y1="2536" x2="32973" y2="2956"/>
                        <a14:foregroundMark x1="15793" y1="40596" x2="15459" y2="40580"/>
                        <a14:backgroundMark x1="29224" y1="34609" x2="31020" y2="30816"/>
                        <a14:backgroundMark x1="30933" y1="6929" x2="24396" y2="0"/>
                        <a14:backgroundMark x1="24396" y1="0" x2="24034" y2="0"/>
                        <a14:backgroundMark x1="15338" y1="48370" x2="21014" y2="61775"/>
                        <a14:backgroundMark x1="21014" y1="61775" x2="29589" y2="73370"/>
                        <a14:backgroundMark x1="29589" y1="73370" x2="40338" y2="74094"/>
                        <a14:backgroundMark x1="40338" y1="74094" x2="45531" y2="87681"/>
                        <a14:backgroundMark x1="46618" y1="83333" x2="52657" y2="96558"/>
                        <a14:backgroundMark x1="52657" y1="96558" x2="52778" y2="99819"/>
                        <a14:backgroundMark x1="53623" y1="97283" x2="56522" y2="99094"/>
                        <a14:backgroundMark x1="66304" y1="99094" x2="67633" y2="83152"/>
                        <a14:backgroundMark x1="67633" y1="83152" x2="84420" y2="61957"/>
                        <a14:backgroundMark x1="84420" y1="61957" x2="80918" y2="7246"/>
                        <a14:backgroundMark x1="82971" y1="21377" x2="85024" y2="60870"/>
                        <a14:backgroundMark x1="85024" y1="60870" x2="81763" y2="76087"/>
                        <a14:backgroundMark x1="81763" y1="76087" x2="81763" y2="76087"/>
                        <a14:backgroundMark x1="85145" y1="30072" x2="86715" y2="60688"/>
                        <a14:backgroundMark x1="86836" y1="33877" x2="87681" y2="60326"/>
                        <a14:backgroundMark x1="88768" y1="57246" x2="85990" y2="64493"/>
                        <a14:backgroundMark x1="81401" y1="16123" x2="86353" y2="31884"/>
                        <a14:backgroundMark x1="79589" y1="77174" x2="71739" y2="88406"/>
                        <a14:backgroundMark x1="71739" y1="88406" x2="73309" y2="86957"/>
                        <a14:backgroundMark x1="78986" y1="76087" x2="80193" y2="74819"/>
                        <a14:backgroundMark x1="67391" y1="91667" x2="67271" y2="92572"/>
                        <a14:backgroundMark x1="70169" y1="92391" x2="70531" y2="93841"/>
                        <a14:backgroundMark x1="71014" y1="90036" x2="73188" y2="88406"/>
                        <a14:backgroundMark x1="68116" y1="95471" x2="68599" y2="94022"/>
                        <a14:backgroundMark x1="68237" y1="95290" x2="68841" y2="98551"/>
                        <a14:backgroundMark x1="68357" y1="95290" x2="69082" y2="95290"/>
                        <a14:backgroundMark x1="65097" y1="93478" x2="66184" y2="93297"/>
                        <a14:backgroundMark x1="65942" y1="94384" x2="66063" y2="94203"/>
                        <a14:backgroundMark x1="65821" y1="95471" x2="66304" y2="93841"/>
                        <a14:backgroundMark x1="66425" y1="93297" x2="66425" y2="94384"/>
                        <a14:backgroundMark x1="66787" y1="92391" x2="66304" y2="98551"/>
                        <a14:backgroundMark x1="52899" y1="96014" x2="54227" y2="96014"/>
                        <a14:backgroundMark x1="56763" y1="97464" x2="56763" y2="97645"/>
                        <a14:backgroundMark x1="51691" y1="1268" x2="51932" y2="17391"/>
                        <a14:backgroundMark x1="51932" y1="17391" x2="73671" y2="22826"/>
                        <a14:backgroundMark x1="73671" y1="22826" x2="81159" y2="8696"/>
                        <a14:backgroundMark x1="81159" y1="8696" x2="80314" y2="13768"/>
                        <a14:backgroundMark x1="75845" y1="20471" x2="77415" y2="23551"/>
                        <a14:backgroundMark x1="81643" y1="19746" x2="71981" y2="19565"/>
                        <a14:backgroundMark x1="58575" y1="16667" x2="59420" y2="17029"/>
                        <a14:backgroundMark x1="59058" y1="16667" x2="53744" y2="4167"/>
                        <a14:backgroundMark x1="32729" y1="2899" x2="29227" y2="35688"/>
                        <a14:backgroundMark x1="29227" y1="35688" x2="14372" y2="36957"/>
                        <a14:backgroundMark x1="26208" y1="39493" x2="31280" y2="30435"/>
                        <a14:backgroundMark x1="29952" y1="32609" x2="28261" y2="38225"/>
                        <a14:backgroundMark x1="30797" y1="30072" x2="29710" y2="37319"/>
                        <a14:backgroundMark x1="31643" y1="33696" x2="28744" y2="38768"/>
                        <a14:backgroundMark x1="32005" y1="35870" x2="29106" y2="38043"/>
                        <a14:backgroundMark x1="32246" y1="36775" x2="29710" y2="38949"/>
                        <a14:backgroundMark x1="26449" y1="40580" x2="15942" y2="40942"/>
                        <a14:backgroundMark x1="26208" y1="38768" x2="23430" y2="38949"/>
                        <a14:backgroundMark x1="32729" y1="40399" x2="32246" y2="24275"/>
                        <a14:backgroundMark x1="32246" y1="24275" x2="32609" y2="33877"/>
                        <a14:backgroundMark x1="32367" y1="37138" x2="32367" y2="18116"/>
                      </a14:backgroundRemoval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-1100263" y="1017259"/>
            <a:ext cx="8692554" cy="5795036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3521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bldLvl="2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the Data</a:t>
            </a:r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0E34C8FB-E520-F145-92A4-42863771C42F}"/>
              </a:ext>
            </a:extLst>
          </p:cNvPr>
          <p:cNvPicPr>
            <a:picLocks noGrp="1" noChangeAspect="1"/>
          </p:cNvPicPr>
          <p:nvPr>
            <p:ph type="pic" sz="quarter" idx="35"/>
          </p:nvPr>
        </p:nvPicPr>
        <p:blipFill>
          <a:blip r:embed="rId2"/>
          <a:srcRect/>
          <a:stretch/>
        </p:blipFill>
        <p:spPr>
          <a:xfrm>
            <a:off x="8609155" y="1459238"/>
            <a:ext cx="2547699" cy="210312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Round Single Corner Rectangle 8">
            <a:extLst>
              <a:ext uri="{FF2B5EF4-FFF2-40B4-BE49-F238E27FC236}">
                <a16:creationId xmlns:a16="http://schemas.microsoft.com/office/drawing/2014/main" id="{DCC299E5-A6A6-764A-BA96-FE346056E7F0}"/>
              </a:ext>
            </a:extLst>
          </p:cNvPr>
          <p:cNvSpPr/>
          <p:nvPr/>
        </p:nvSpPr>
        <p:spPr>
          <a:xfrm>
            <a:off x="1654087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GATHERING</a:t>
            </a:r>
          </a:p>
        </p:txBody>
      </p:sp>
      <p:sp>
        <p:nvSpPr>
          <p:cNvPr id="10" name="Round Single Corner Rectangle 9">
            <a:extLst>
              <a:ext uri="{FF2B5EF4-FFF2-40B4-BE49-F238E27FC236}">
                <a16:creationId xmlns:a16="http://schemas.microsoft.com/office/drawing/2014/main" id="{4C67D47A-12EA-C844-8D23-AE1DF361ED7F}"/>
              </a:ext>
            </a:extLst>
          </p:cNvPr>
          <p:cNvSpPr/>
          <p:nvPr/>
        </p:nvSpPr>
        <p:spPr>
          <a:xfrm>
            <a:off x="3417100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CLEANING</a:t>
            </a:r>
          </a:p>
        </p:txBody>
      </p:sp>
      <p:sp>
        <p:nvSpPr>
          <p:cNvPr id="11" name="Round Single Corner Rectangle 10">
            <a:extLst>
              <a:ext uri="{FF2B5EF4-FFF2-40B4-BE49-F238E27FC236}">
                <a16:creationId xmlns:a16="http://schemas.microsoft.com/office/drawing/2014/main" id="{9C68F510-733A-B24F-A152-4546F4187C9E}"/>
              </a:ext>
            </a:extLst>
          </p:cNvPr>
          <p:cNvSpPr/>
          <p:nvPr/>
        </p:nvSpPr>
        <p:spPr>
          <a:xfrm>
            <a:off x="5180113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VISUALIZING </a:t>
            </a:r>
          </a:p>
        </p:txBody>
      </p:sp>
      <p:sp>
        <p:nvSpPr>
          <p:cNvPr id="12" name="Round Single Corner Rectangle 11">
            <a:extLst>
              <a:ext uri="{FF2B5EF4-FFF2-40B4-BE49-F238E27FC236}">
                <a16:creationId xmlns:a16="http://schemas.microsoft.com/office/drawing/2014/main" id="{475BEBDD-ABB4-3D42-BAD5-40D689DD1039}"/>
              </a:ext>
            </a:extLst>
          </p:cNvPr>
          <p:cNvSpPr/>
          <p:nvPr/>
        </p:nvSpPr>
        <p:spPr>
          <a:xfrm>
            <a:off x="6943126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MODELING</a:t>
            </a:r>
          </a:p>
        </p:txBody>
      </p:sp>
      <p:sp>
        <p:nvSpPr>
          <p:cNvPr id="13" name="Round Single Corner Rectangle 12">
            <a:extLst>
              <a:ext uri="{FF2B5EF4-FFF2-40B4-BE49-F238E27FC236}">
                <a16:creationId xmlns:a16="http://schemas.microsoft.com/office/drawing/2014/main" id="{B9951EF9-AE5A-B74A-8890-266414F339B8}"/>
              </a:ext>
            </a:extLst>
          </p:cNvPr>
          <p:cNvSpPr/>
          <p:nvPr/>
        </p:nvSpPr>
        <p:spPr>
          <a:xfrm>
            <a:off x="8706139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ANALYSIS</a:t>
            </a:r>
          </a:p>
        </p:txBody>
      </p:sp>
      <p:sp>
        <p:nvSpPr>
          <p:cNvPr id="15" name="Round Single Corner Rectangle 14">
            <a:extLst>
              <a:ext uri="{FF2B5EF4-FFF2-40B4-BE49-F238E27FC236}">
                <a16:creationId xmlns:a16="http://schemas.microsoft.com/office/drawing/2014/main" id="{1673F59A-354D-8040-8021-41F45BFE1919}"/>
              </a:ext>
            </a:extLst>
          </p:cNvPr>
          <p:cNvSpPr/>
          <p:nvPr/>
        </p:nvSpPr>
        <p:spPr>
          <a:xfrm>
            <a:off x="10469154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DAC191-FB88-3549-B77C-74B709E4B033}"/>
              </a:ext>
            </a:extLst>
          </p:cNvPr>
          <p:cNvSpPr txBox="1"/>
          <p:nvPr/>
        </p:nvSpPr>
        <p:spPr>
          <a:xfrm>
            <a:off x="432000" y="1136073"/>
            <a:ext cx="6511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are we testing: </a:t>
            </a:r>
            <a:r>
              <a:rPr lang="en-US" b="1" dirty="0"/>
              <a:t>If a post is from the California Politics Subreddit</a:t>
            </a:r>
          </a:p>
          <a:p>
            <a:r>
              <a:rPr lang="en-US" dirty="0"/>
              <a:t>Baseline Model Accuracy: 48.85%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EBE771-8D95-6A4B-A385-C53FC95441E4}"/>
              </a:ext>
            </a:extLst>
          </p:cNvPr>
          <p:cNvSpPr txBox="1"/>
          <p:nvPr/>
        </p:nvSpPr>
        <p:spPr>
          <a:xfrm>
            <a:off x="432000" y="1981200"/>
            <a:ext cx="65809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 Set up a </a:t>
            </a:r>
            <a:r>
              <a:rPr lang="en-US" dirty="0" err="1"/>
              <a:t>Pipline</a:t>
            </a:r>
            <a:r>
              <a:rPr lang="en-US" dirty="0"/>
              <a:t>: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Vectorizers :: </a:t>
            </a:r>
            <a:r>
              <a:rPr lang="en-US" dirty="0" err="1"/>
              <a:t>CountVectorizer</a:t>
            </a:r>
            <a:r>
              <a:rPr lang="en-US" dirty="0"/>
              <a:t> &amp; </a:t>
            </a:r>
            <a:r>
              <a:rPr lang="en-US" dirty="0" err="1"/>
              <a:t>TfidfVectorizer</a:t>
            </a:r>
            <a:endParaRPr lang="en-US" dirty="0"/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Classification Models :: Logistic </a:t>
            </a:r>
            <a:r>
              <a:rPr lang="en-US" dirty="0" err="1"/>
              <a:t>Regresstion</a:t>
            </a:r>
            <a:r>
              <a:rPr lang="en-US" dirty="0"/>
              <a:t>, Multinomial Naive-Bayes Classifier, Random Forest Classifier, </a:t>
            </a:r>
            <a:r>
              <a:rPr lang="en-US" dirty="0" err="1"/>
              <a:t>DecisionTree</a:t>
            </a:r>
            <a:r>
              <a:rPr lang="en-US" dirty="0"/>
              <a:t> Classifier</a:t>
            </a:r>
          </a:p>
          <a:p>
            <a:pPr lvl="1"/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 err="1"/>
              <a:t>Gridsearch</a:t>
            </a:r>
            <a:r>
              <a:rPr lang="en-US" dirty="0"/>
              <a:t> through all of the different hyperparameters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Get a cross fold validation score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Score the training data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Score the testing data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Repeat with tuned parameters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</p:txBody>
      </p:sp>
      <p:pic>
        <p:nvPicPr>
          <p:cNvPr id="30" name="Picture Placeholder 18">
            <a:extLst>
              <a:ext uri="{FF2B5EF4-FFF2-40B4-BE49-F238E27FC236}">
                <a16:creationId xmlns:a16="http://schemas.microsoft.com/office/drawing/2014/main" id="{4A8AC984-14B4-FF44-ADBE-A18DDF809BD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829676" y="2961981"/>
            <a:ext cx="2551176" cy="2103120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</p:pic>
      <p:pic>
        <p:nvPicPr>
          <p:cNvPr id="31" name="Picture Placeholder 18">
            <a:extLst>
              <a:ext uri="{FF2B5EF4-FFF2-40B4-BE49-F238E27FC236}">
                <a16:creationId xmlns:a16="http://schemas.microsoft.com/office/drawing/2014/main" id="{2FD29B1D-0F20-0A43-9062-A29244DDA1E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117612" y="3667442"/>
            <a:ext cx="2547699" cy="2099982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893854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Geometric presentation_AAS_v3" id="{5F394A36-244E-477B-9B00-631A6705923C}" vid="{7FC6DB14-D4FF-4031-8ADB-F8536C0C40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A930687-51F2-44C8-9CE6-D1B3D6E175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861FE8A-8F15-409F-AF62-619C69C0D53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9AE7CBC-C35C-4FA9-B339-59E31F30C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976</Words>
  <Application>Microsoft Macintosh PowerPoint</Application>
  <PresentationFormat>Widescreen</PresentationFormat>
  <Paragraphs>259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Corbel</vt:lpstr>
      <vt:lpstr>Times New Roman</vt:lpstr>
      <vt:lpstr>Wingdings</vt:lpstr>
      <vt:lpstr>Office Theme</vt:lpstr>
      <vt:lpstr>Predicting Subreddit Posts</vt:lpstr>
      <vt:lpstr>PowerPoint Presentation</vt:lpstr>
      <vt:lpstr>Data Gathering</vt:lpstr>
      <vt:lpstr>Data Cleaning</vt:lpstr>
      <vt:lpstr>Visualizing the Data: Training Set</vt:lpstr>
      <vt:lpstr>Visualizing the Data: Testing Set</vt:lpstr>
      <vt:lpstr>Visualizing the Data: Comparing Subreddits:</vt:lpstr>
      <vt:lpstr>Visualizing the Data: Comparing Subreddits:</vt:lpstr>
      <vt:lpstr>Modeling the Data</vt:lpstr>
      <vt:lpstr>Modeling the Data: Set Up</vt:lpstr>
      <vt:lpstr>Modeling the Data: Results</vt:lpstr>
      <vt:lpstr>Modeling the Data: Results</vt:lpstr>
      <vt:lpstr>Modeling the Data: Look at Beta Values</vt:lpstr>
      <vt:lpstr>Modeling Data: Beta Values Continued</vt:lpstr>
      <vt:lpstr>Analysis: What have we learned</vt:lpstr>
      <vt:lpstr>Analysis: What did we misclassify?</vt:lpstr>
      <vt:lpstr>Analysis: Probability Distribution</vt:lpstr>
      <vt:lpstr>Conclusions: Wrapping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Patrick Wales-Dinan</dc:creator>
  <cp:lastModifiedBy/>
  <cp:revision>1</cp:revision>
  <dcterms:created xsi:type="dcterms:W3CDTF">2019-07-12T01:30:46Z</dcterms:created>
  <dcterms:modified xsi:type="dcterms:W3CDTF">2019-07-12T14:25:06Z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