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8" r:id="rId6"/>
    <p:sldId id="269" r:id="rId7"/>
    <p:sldId id="270" r:id="rId8"/>
    <p:sldId id="271" r:id="rId9"/>
    <p:sldId id="272" r:id="rId10"/>
    <p:sldId id="275" r:id="rId11"/>
    <p:sldId id="276" r:id="rId12"/>
    <p:sldId id="277" r:id="rId13"/>
    <p:sldId id="278" r:id="rId14"/>
    <p:sldId id="279" r:id="rId15"/>
    <p:sldId id="273" r:id="rId16"/>
    <p:sldId id="274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92"/>
  </p:normalViewPr>
  <p:slideViewPr>
    <p:cSldViewPr snapToGrid="0" snapToObjects="1">
      <p:cViewPr varScale="1">
        <p:scale>
          <a:sx n="83" d="100"/>
          <a:sy n="83" d="100"/>
        </p:scale>
        <p:origin x="46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1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C3DAC-68C8-4DAB-85AE-8907DDED916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4A1B4223-F050-4408-8915-90FCE48B4E9C}">
      <dgm:prSet phldrT="[文字]"/>
      <dgm:spPr/>
      <dgm:t>
        <a:bodyPr/>
        <a:lstStyle/>
        <a:p>
          <a:r>
            <a:rPr lang="zh-TW" altLang="en-US" dirty="0"/>
            <a:t>應用</a:t>
          </a:r>
        </a:p>
      </dgm:t>
    </dgm:pt>
    <dgm:pt modelId="{75497AD6-D98F-40CB-9900-D1D6155CC2D4}" type="parTrans" cxnId="{5CDA3744-5290-4948-BFA3-87A7F24B6688}">
      <dgm:prSet/>
      <dgm:spPr/>
      <dgm:t>
        <a:bodyPr/>
        <a:lstStyle/>
        <a:p>
          <a:endParaRPr lang="zh-TW" altLang="en-US"/>
        </a:p>
      </dgm:t>
    </dgm:pt>
    <dgm:pt modelId="{60EF6B37-5F26-439C-AAB7-0C44EA044569}" type="sibTrans" cxnId="{5CDA3744-5290-4948-BFA3-87A7F24B6688}">
      <dgm:prSet/>
      <dgm:spPr/>
      <dgm:t>
        <a:bodyPr/>
        <a:lstStyle/>
        <a:p>
          <a:endParaRPr lang="zh-TW" altLang="en-US"/>
        </a:p>
      </dgm:t>
    </dgm:pt>
    <dgm:pt modelId="{0DA15953-CA9B-442B-93F7-01532BFB3916}">
      <dgm:prSet phldrT="[文字]"/>
      <dgm:spPr/>
      <dgm:t>
        <a:bodyPr/>
        <a:lstStyle/>
        <a:p>
          <a:r>
            <a:rPr lang="zh-TW" altLang="en-US" dirty="0"/>
            <a:t>網頁</a:t>
          </a:r>
        </a:p>
      </dgm:t>
    </dgm:pt>
    <dgm:pt modelId="{FE9C2AA8-FD19-4CCB-9E41-FE7E1580E284}" type="parTrans" cxnId="{A17C4757-23D9-4744-8714-58B72728C958}">
      <dgm:prSet/>
      <dgm:spPr/>
      <dgm:t>
        <a:bodyPr/>
        <a:lstStyle/>
        <a:p>
          <a:endParaRPr lang="zh-TW" altLang="en-US"/>
        </a:p>
      </dgm:t>
    </dgm:pt>
    <dgm:pt modelId="{BBBFD199-B130-4D83-81BE-FF0B26AEEE4D}" type="sibTrans" cxnId="{A17C4757-23D9-4744-8714-58B72728C958}">
      <dgm:prSet/>
      <dgm:spPr/>
      <dgm:t>
        <a:bodyPr/>
        <a:lstStyle/>
        <a:p>
          <a:endParaRPr lang="zh-TW" altLang="en-US"/>
        </a:p>
      </dgm:t>
    </dgm:pt>
    <dgm:pt modelId="{80DCA668-1C07-43AF-9058-51DF26D6CF94}">
      <dgm:prSet phldrT="[文字]"/>
      <dgm:spPr/>
      <dgm:t>
        <a:bodyPr/>
        <a:lstStyle/>
        <a:p>
          <a:r>
            <a:rPr lang="zh-TW" altLang="en-US" dirty="0"/>
            <a:t>行動</a:t>
          </a:r>
        </a:p>
      </dgm:t>
    </dgm:pt>
    <dgm:pt modelId="{BF26B6C4-685F-4420-BB30-F2FC14D23CA4}" type="parTrans" cxnId="{2A5D4CA9-4C67-4DCC-A829-F6C523C6B10E}">
      <dgm:prSet/>
      <dgm:spPr/>
      <dgm:t>
        <a:bodyPr/>
        <a:lstStyle/>
        <a:p>
          <a:endParaRPr lang="zh-TW" altLang="en-US"/>
        </a:p>
      </dgm:t>
    </dgm:pt>
    <dgm:pt modelId="{DB354B19-2C57-49AD-9074-A8B4DA881A79}" type="sibTrans" cxnId="{2A5D4CA9-4C67-4DCC-A829-F6C523C6B10E}">
      <dgm:prSet/>
      <dgm:spPr/>
      <dgm:t>
        <a:bodyPr/>
        <a:lstStyle/>
        <a:p>
          <a:endParaRPr lang="zh-TW" altLang="en-US"/>
        </a:p>
      </dgm:t>
    </dgm:pt>
    <dgm:pt modelId="{EA80C6DD-C690-4A45-81FA-DAE77F0EADFE}">
      <dgm:prSet phldrT="[文字]"/>
      <dgm:spPr/>
      <dgm:t>
        <a:bodyPr/>
        <a:lstStyle/>
        <a:p>
          <a:r>
            <a:rPr lang="zh-TW" altLang="en-US" dirty="0"/>
            <a:t>物聯</a:t>
          </a:r>
        </a:p>
      </dgm:t>
    </dgm:pt>
    <dgm:pt modelId="{206CB446-FD5C-43F8-B5BF-5277B654C4D9}" type="parTrans" cxnId="{31657F73-5BA5-4A99-80F7-341F3277019D}">
      <dgm:prSet/>
      <dgm:spPr/>
      <dgm:t>
        <a:bodyPr/>
        <a:lstStyle/>
        <a:p>
          <a:endParaRPr lang="zh-TW" altLang="en-US"/>
        </a:p>
      </dgm:t>
    </dgm:pt>
    <dgm:pt modelId="{520E5EC7-B563-40AB-B2C6-BF92BD3E2AE7}" type="sibTrans" cxnId="{31657F73-5BA5-4A99-80F7-341F3277019D}">
      <dgm:prSet/>
      <dgm:spPr/>
      <dgm:t>
        <a:bodyPr/>
        <a:lstStyle/>
        <a:p>
          <a:endParaRPr lang="zh-TW" altLang="en-US"/>
        </a:p>
      </dgm:t>
    </dgm:pt>
    <dgm:pt modelId="{E5F17670-AD39-402D-A7BD-A43BE9F1402B}">
      <dgm:prSet phldrT="[文字]"/>
      <dgm:spPr/>
      <dgm:t>
        <a:bodyPr/>
        <a:lstStyle/>
        <a:p>
          <a:r>
            <a:rPr lang="zh-TW" altLang="en-US" dirty="0"/>
            <a:t>大數據</a:t>
          </a:r>
          <a:r>
            <a:rPr lang="en-US" altLang="zh-TW" dirty="0"/>
            <a:t>AI</a:t>
          </a:r>
          <a:endParaRPr lang="zh-TW" altLang="en-US" dirty="0"/>
        </a:p>
      </dgm:t>
    </dgm:pt>
    <dgm:pt modelId="{9E7082E2-A50D-4122-8992-09D7B1947A0E}" type="parTrans" cxnId="{07BEEB16-7D3A-4720-A1BE-53C1036578DB}">
      <dgm:prSet/>
      <dgm:spPr/>
      <dgm:t>
        <a:bodyPr/>
        <a:lstStyle/>
        <a:p>
          <a:endParaRPr lang="zh-TW" altLang="en-US"/>
        </a:p>
      </dgm:t>
    </dgm:pt>
    <dgm:pt modelId="{D8F2C54E-15F0-46BF-9D85-804FB8296893}" type="sibTrans" cxnId="{07BEEB16-7D3A-4720-A1BE-53C1036578DB}">
      <dgm:prSet/>
      <dgm:spPr/>
      <dgm:t>
        <a:bodyPr/>
        <a:lstStyle/>
        <a:p>
          <a:endParaRPr lang="zh-TW" altLang="en-US"/>
        </a:p>
      </dgm:t>
    </dgm:pt>
    <dgm:pt modelId="{1DD4D204-446B-416A-9D0E-0845253264C2}" type="pres">
      <dgm:prSet presAssocID="{DDEC3DAC-68C8-4DAB-85AE-8907DDED916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C3C078-08BE-415F-B54D-88211C1667AD}" type="pres">
      <dgm:prSet presAssocID="{4A1B4223-F050-4408-8915-90FCE48B4E9C}" presName="centerShape" presStyleLbl="node0" presStyleIdx="0" presStyleCnt="1"/>
      <dgm:spPr/>
    </dgm:pt>
    <dgm:pt modelId="{0D830C55-0FE7-4BD3-A533-B26603CE3203}" type="pres">
      <dgm:prSet presAssocID="{0DA15953-CA9B-442B-93F7-01532BFB3916}" presName="node" presStyleLbl="node1" presStyleIdx="0" presStyleCnt="4">
        <dgm:presLayoutVars>
          <dgm:bulletEnabled val="1"/>
        </dgm:presLayoutVars>
      </dgm:prSet>
      <dgm:spPr/>
    </dgm:pt>
    <dgm:pt modelId="{F26281D9-333C-456A-B4D5-19CEE205B2C1}" type="pres">
      <dgm:prSet presAssocID="{0DA15953-CA9B-442B-93F7-01532BFB3916}" presName="dummy" presStyleCnt="0"/>
      <dgm:spPr/>
    </dgm:pt>
    <dgm:pt modelId="{F8AEC5D5-87A4-4EFB-B7FE-82BE3A2154B4}" type="pres">
      <dgm:prSet presAssocID="{BBBFD199-B130-4D83-81BE-FF0B26AEEE4D}" presName="sibTrans" presStyleLbl="sibTrans2D1" presStyleIdx="0" presStyleCnt="4"/>
      <dgm:spPr/>
    </dgm:pt>
    <dgm:pt modelId="{DFE28538-F62D-47D6-9802-98CC173EBB09}" type="pres">
      <dgm:prSet presAssocID="{80DCA668-1C07-43AF-9058-51DF26D6CF94}" presName="node" presStyleLbl="node1" presStyleIdx="1" presStyleCnt="4">
        <dgm:presLayoutVars>
          <dgm:bulletEnabled val="1"/>
        </dgm:presLayoutVars>
      </dgm:prSet>
      <dgm:spPr/>
    </dgm:pt>
    <dgm:pt modelId="{50EC3173-39D7-4CFE-A791-688186AA40FB}" type="pres">
      <dgm:prSet presAssocID="{80DCA668-1C07-43AF-9058-51DF26D6CF94}" presName="dummy" presStyleCnt="0"/>
      <dgm:spPr/>
    </dgm:pt>
    <dgm:pt modelId="{4D76B4D1-91FF-4706-A760-B57E73A7F845}" type="pres">
      <dgm:prSet presAssocID="{DB354B19-2C57-49AD-9074-A8B4DA881A79}" presName="sibTrans" presStyleLbl="sibTrans2D1" presStyleIdx="1" presStyleCnt="4"/>
      <dgm:spPr/>
    </dgm:pt>
    <dgm:pt modelId="{51B1E097-86CE-46AC-8F7A-C77AA5DFD6BF}" type="pres">
      <dgm:prSet presAssocID="{EA80C6DD-C690-4A45-81FA-DAE77F0EADFE}" presName="node" presStyleLbl="node1" presStyleIdx="2" presStyleCnt="4">
        <dgm:presLayoutVars>
          <dgm:bulletEnabled val="1"/>
        </dgm:presLayoutVars>
      </dgm:prSet>
      <dgm:spPr/>
    </dgm:pt>
    <dgm:pt modelId="{0CAF307B-F2F5-4872-BB44-91F9E885E47D}" type="pres">
      <dgm:prSet presAssocID="{EA80C6DD-C690-4A45-81FA-DAE77F0EADFE}" presName="dummy" presStyleCnt="0"/>
      <dgm:spPr/>
    </dgm:pt>
    <dgm:pt modelId="{F8B9A4C2-CECB-4695-8E01-97414468D263}" type="pres">
      <dgm:prSet presAssocID="{520E5EC7-B563-40AB-B2C6-BF92BD3E2AE7}" presName="sibTrans" presStyleLbl="sibTrans2D1" presStyleIdx="2" presStyleCnt="4"/>
      <dgm:spPr/>
    </dgm:pt>
    <dgm:pt modelId="{C0F6ADEC-87C1-4E2F-81C5-A964144446B0}" type="pres">
      <dgm:prSet presAssocID="{E5F17670-AD39-402D-A7BD-A43BE9F1402B}" presName="node" presStyleLbl="node1" presStyleIdx="3" presStyleCnt="4">
        <dgm:presLayoutVars>
          <dgm:bulletEnabled val="1"/>
        </dgm:presLayoutVars>
      </dgm:prSet>
      <dgm:spPr/>
    </dgm:pt>
    <dgm:pt modelId="{48C9FDCD-C8DE-4842-A88F-E95DBF61D9EC}" type="pres">
      <dgm:prSet presAssocID="{E5F17670-AD39-402D-A7BD-A43BE9F1402B}" presName="dummy" presStyleCnt="0"/>
      <dgm:spPr/>
    </dgm:pt>
    <dgm:pt modelId="{7905C545-C96E-466A-AFCE-8F8DBC3749BD}" type="pres">
      <dgm:prSet presAssocID="{D8F2C54E-15F0-46BF-9D85-804FB8296893}" presName="sibTrans" presStyleLbl="sibTrans2D1" presStyleIdx="3" presStyleCnt="4"/>
      <dgm:spPr/>
    </dgm:pt>
  </dgm:ptLst>
  <dgm:cxnLst>
    <dgm:cxn modelId="{4A300D14-0D22-4D03-9A49-318F74BBBACD}" type="presOf" srcId="{DB354B19-2C57-49AD-9074-A8B4DA881A79}" destId="{4D76B4D1-91FF-4706-A760-B57E73A7F845}" srcOrd="0" destOrd="0" presId="urn:microsoft.com/office/officeart/2005/8/layout/radial6"/>
    <dgm:cxn modelId="{07BEEB16-7D3A-4720-A1BE-53C1036578DB}" srcId="{4A1B4223-F050-4408-8915-90FCE48B4E9C}" destId="{E5F17670-AD39-402D-A7BD-A43BE9F1402B}" srcOrd="3" destOrd="0" parTransId="{9E7082E2-A50D-4122-8992-09D7B1947A0E}" sibTransId="{D8F2C54E-15F0-46BF-9D85-804FB8296893}"/>
    <dgm:cxn modelId="{72A06420-25D3-4542-A7E4-9C6FF6ABA47C}" type="presOf" srcId="{EA80C6DD-C690-4A45-81FA-DAE77F0EADFE}" destId="{51B1E097-86CE-46AC-8F7A-C77AA5DFD6BF}" srcOrd="0" destOrd="0" presId="urn:microsoft.com/office/officeart/2005/8/layout/radial6"/>
    <dgm:cxn modelId="{BD17263F-7B96-4C55-8441-B37E93FD4F03}" type="presOf" srcId="{DDEC3DAC-68C8-4DAB-85AE-8907DDED9160}" destId="{1DD4D204-446B-416A-9D0E-0845253264C2}" srcOrd="0" destOrd="0" presId="urn:microsoft.com/office/officeart/2005/8/layout/radial6"/>
    <dgm:cxn modelId="{77EC353F-8457-4059-9920-DAC5AAF52173}" type="presOf" srcId="{E5F17670-AD39-402D-A7BD-A43BE9F1402B}" destId="{C0F6ADEC-87C1-4E2F-81C5-A964144446B0}" srcOrd="0" destOrd="0" presId="urn:microsoft.com/office/officeart/2005/8/layout/radial6"/>
    <dgm:cxn modelId="{5CDA3744-5290-4948-BFA3-87A7F24B6688}" srcId="{DDEC3DAC-68C8-4DAB-85AE-8907DDED9160}" destId="{4A1B4223-F050-4408-8915-90FCE48B4E9C}" srcOrd="0" destOrd="0" parTransId="{75497AD6-D98F-40CB-9900-D1D6155CC2D4}" sibTransId="{60EF6B37-5F26-439C-AAB7-0C44EA044569}"/>
    <dgm:cxn modelId="{C9CE2151-D66D-4B38-A01D-248718C38B72}" type="presOf" srcId="{0DA15953-CA9B-442B-93F7-01532BFB3916}" destId="{0D830C55-0FE7-4BD3-A533-B26603CE3203}" srcOrd="0" destOrd="0" presId="urn:microsoft.com/office/officeart/2005/8/layout/radial6"/>
    <dgm:cxn modelId="{31657F73-5BA5-4A99-80F7-341F3277019D}" srcId="{4A1B4223-F050-4408-8915-90FCE48B4E9C}" destId="{EA80C6DD-C690-4A45-81FA-DAE77F0EADFE}" srcOrd="2" destOrd="0" parTransId="{206CB446-FD5C-43F8-B5BF-5277B654C4D9}" sibTransId="{520E5EC7-B563-40AB-B2C6-BF92BD3E2AE7}"/>
    <dgm:cxn modelId="{A17C4757-23D9-4744-8714-58B72728C958}" srcId="{4A1B4223-F050-4408-8915-90FCE48B4E9C}" destId="{0DA15953-CA9B-442B-93F7-01532BFB3916}" srcOrd="0" destOrd="0" parTransId="{FE9C2AA8-FD19-4CCB-9E41-FE7E1580E284}" sibTransId="{BBBFD199-B130-4D83-81BE-FF0B26AEEE4D}"/>
    <dgm:cxn modelId="{D256048B-804D-4661-8A10-146FFB353DD3}" type="presOf" srcId="{4A1B4223-F050-4408-8915-90FCE48B4E9C}" destId="{67C3C078-08BE-415F-B54D-88211C1667AD}" srcOrd="0" destOrd="0" presId="urn:microsoft.com/office/officeart/2005/8/layout/radial6"/>
    <dgm:cxn modelId="{69A4D89C-7E22-4141-99A4-6F04CBEF7198}" type="presOf" srcId="{BBBFD199-B130-4D83-81BE-FF0B26AEEE4D}" destId="{F8AEC5D5-87A4-4EFB-B7FE-82BE3A2154B4}" srcOrd="0" destOrd="0" presId="urn:microsoft.com/office/officeart/2005/8/layout/radial6"/>
    <dgm:cxn modelId="{2A5D4CA9-4C67-4DCC-A829-F6C523C6B10E}" srcId="{4A1B4223-F050-4408-8915-90FCE48B4E9C}" destId="{80DCA668-1C07-43AF-9058-51DF26D6CF94}" srcOrd="1" destOrd="0" parTransId="{BF26B6C4-685F-4420-BB30-F2FC14D23CA4}" sibTransId="{DB354B19-2C57-49AD-9074-A8B4DA881A79}"/>
    <dgm:cxn modelId="{7A829BC0-397E-44CB-9B49-E1C340AD5F1E}" type="presOf" srcId="{520E5EC7-B563-40AB-B2C6-BF92BD3E2AE7}" destId="{F8B9A4C2-CECB-4695-8E01-97414468D263}" srcOrd="0" destOrd="0" presId="urn:microsoft.com/office/officeart/2005/8/layout/radial6"/>
    <dgm:cxn modelId="{9A6BA2C1-D42A-4AF3-8EBA-2FF3CF22A86F}" type="presOf" srcId="{D8F2C54E-15F0-46BF-9D85-804FB8296893}" destId="{7905C545-C96E-466A-AFCE-8F8DBC3749BD}" srcOrd="0" destOrd="0" presId="urn:microsoft.com/office/officeart/2005/8/layout/radial6"/>
    <dgm:cxn modelId="{B1BE56CF-C788-48E9-9FA3-5CEEF82CCE2B}" type="presOf" srcId="{80DCA668-1C07-43AF-9058-51DF26D6CF94}" destId="{DFE28538-F62D-47D6-9802-98CC173EBB09}" srcOrd="0" destOrd="0" presId="urn:microsoft.com/office/officeart/2005/8/layout/radial6"/>
    <dgm:cxn modelId="{9AE59F31-0E09-42C9-9375-6D2C920F9320}" type="presParOf" srcId="{1DD4D204-446B-416A-9D0E-0845253264C2}" destId="{67C3C078-08BE-415F-B54D-88211C1667AD}" srcOrd="0" destOrd="0" presId="urn:microsoft.com/office/officeart/2005/8/layout/radial6"/>
    <dgm:cxn modelId="{A9C9B847-B5D5-4494-9D8C-D2B5D95552E0}" type="presParOf" srcId="{1DD4D204-446B-416A-9D0E-0845253264C2}" destId="{0D830C55-0FE7-4BD3-A533-B26603CE3203}" srcOrd="1" destOrd="0" presId="urn:microsoft.com/office/officeart/2005/8/layout/radial6"/>
    <dgm:cxn modelId="{1BB2F9A0-350F-4B14-A9B6-4EFDF602ABD5}" type="presParOf" srcId="{1DD4D204-446B-416A-9D0E-0845253264C2}" destId="{F26281D9-333C-456A-B4D5-19CEE205B2C1}" srcOrd="2" destOrd="0" presId="urn:microsoft.com/office/officeart/2005/8/layout/radial6"/>
    <dgm:cxn modelId="{4ABFD9EF-7F48-428B-B9E9-068DE0D23688}" type="presParOf" srcId="{1DD4D204-446B-416A-9D0E-0845253264C2}" destId="{F8AEC5D5-87A4-4EFB-B7FE-82BE3A2154B4}" srcOrd="3" destOrd="0" presId="urn:microsoft.com/office/officeart/2005/8/layout/radial6"/>
    <dgm:cxn modelId="{0D7F92B5-60D1-48F7-8895-ED1A8281C690}" type="presParOf" srcId="{1DD4D204-446B-416A-9D0E-0845253264C2}" destId="{DFE28538-F62D-47D6-9802-98CC173EBB09}" srcOrd="4" destOrd="0" presId="urn:microsoft.com/office/officeart/2005/8/layout/radial6"/>
    <dgm:cxn modelId="{4EF548D9-2E59-4408-818B-AD4F8ABD90A6}" type="presParOf" srcId="{1DD4D204-446B-416A-9D0E-0845253264C2}" destId="{50EC3173-39D7-4CFE-A791-688186AA40FB}" srcOrd="5" destOrd="0" presId="urn:microsoft.com/office/officeart/2005/8/layout/radial6"/>
    <dgm:cxn modelId="{A890FCB5-E429-47CF-AABD-CFA507343D88}" type="presParOf" srcId="{1DD4D204-446B-416A-9D0E-0845253264C2}" destId="{4D76B4D1-91FF-4706-A760-B57E73A7F845}" srcOrd="6" destOrd="0" presId="urn:microsoft.com/office/officeart/2005/8/layout/radial6"/>
    <dgm:cxn modelId="{6569FA11-0276-484D-A1C3-886B5C0D1E8E}" type="presParOf" srcId="{1DD4D204-446B-416A-9D0E-0845253264C2}" destId="{51B1E097-86CE-46AC-8F7A-C77AA5DFD6BF}" srcOrd="7" destOrd="0" presId="urn:microsoft.com/office/officeart/2005/8/layout/radial6"/>
    <dgm:cxn modelId="{D7481F12-66F2-4123-9458-3B0AD68AF5E0}" type="presParOf" srcId="{1DD4D204-446B-416A-9D0E-0845253264C2}" destId="{0CAF307B-F2F5-4872-BB44-91F9E885E47D}" srcOrd="8" destOrd="0" presId="urn:microsoft.com/office/officeart/2005/8/layout/radial6"/>
    <dgm:cxn modelId="{07AFD383-17BC-4DDE-9A98-9FE93329BF1B}" type="presParOf" srcId="{1DD4D204-446B-416A-9D0E-0845253264C2}" destId="{F8B9A4C2-CECB-4695-8E01-97414468D263}" srcOrd="9" destOrd="0" presId="urn:microsoft.com/office/officeart/2005/8/layout/radial6"/>
    <dgm:cxn modelId="{180A3A22-EC47-485B-8053-E325D55C6956}" type="presParOf" srcId="{1DD4D204-446B-416A-9D0E-0845253264C2}" destId="{C0F6ADEC-87C1-4E2F-81C5-A964144446B0}" srcOrd="10" destOrd="0" presId="urn:microsoft.com/office/officeart/2005/8/layout/radial6"/>
    <dgm:cxn modelId="{DD2F3038-8BAD-468D-8F4C-A020E88FD2A2}" type="presParOf" srcId="{1DD4D204-446B-416A-9D0E-0845253264C2}" destId="{48C9FDCD-C8DE-4842-A88F-E95DBF61D9EC}" srcOrd="11" destOrd="0" presId="urn:microsoft.com/office/officeart/2005/8/layout/radial6"/>
    <dgm:cxn modelId="{A035F229-8C0F-4227-A466-621F3AB70A31}" type="presParOf" srcId="{1DD4D204-446B-416A-9D0E-0845253264C2}" destId="{7905C545-C96E-466A-AFCE-8F8DBC3749B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5C545-C96E-466A-AFCE-8F8DBC3749BD}">
      <dsp:nvSpPr>
        <dsp:cNvPr id="0" name=""/>
        <dsp:cNvSpPr/>
      </dsp:nvSpPr>
      <dsp:spPr>
        <a:xfrm>
          <a:off x="1732312" y="599037"/>
          <a:ext cx="3993019" cy="3993019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B9A4C2-CECB-4695-8E01-97414468D263}">
      <dsp:nvSpPr>
        <dsp:cNvPr id="0" name=""/>
        <dsp:cNvSpPr/>
      </dsp:nvSpPr>
      <dsp:spPr>
        <a:xfrm>
          <a:off x="1732312" y="599037"/>
          <a:ext cx="3993019" cy="3993019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76B4D1-91FF-4706-A760-B57E73A7F845}">
      <dsp:nvSpPr>
        <dsp:cNvPr id="0" name=""/>
        <dsp:cNvSpPr/>
      </dsp:nvSpPr>
      <dsp:spPr>
        <a:xfrm>
          <a:off x="1732312" y="599037"/>
          <a:ext cx="3993019" cy="3993019"/>
        </a:xfrm>
        <a:prstGeom prst="blockArc">
          <a:avLst>
            <a:gd name="adj1" fmla="val 0"/>
            <a:gd name="adj2" fmla="val 5400000"/>
            <a:gd name="adj3" fmla="val 4642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AEC5D5-87A4-4EFB-B7FE-82BE3A2154B4}">
      <dsp:nvSpPr>
        <dsp:cNvPr id="0" name=""/>
        <dsp:cNvSpPr/>
      </dsp:nvSpPr>
      <dsp:spPr>
        <a:xfrm>
          <a:off x="1732312" y="599037"/>
          <a:ext cx="3993019" cy="3993019"/>
        </a:xfrm>
        <a:prstGeom prst="blockArc">
          <a:avLst>
            <a:gd name="adj1" fmla="val 16200000"/>
            <a:gd name="adj2" fmla="val 0"/>
            <a:gd name="adj3" fmla="val 4642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C3C078-08BE-415F-B54D-88211C1667AD}">
      <dsp:nvSpPr>
        <dsp:cNvPr id="0" name=""/>
        <dsp:cNvSpPr/>
      </dsp:nvSpPr>
      <dsp:spPr>
        <a:xfrm>
          <a:off x="2809361" y="1676086"/>
          <a:ext cx="1838921" cy="183892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600" kern="1200" dirty="0"/>
            <a:t>應用</a:t>
          </a:r>
        </a:p>
      </dsp:txBody>
      <dsp:txXfrm>
        <a:off x="3078665" y="1945390"/>
        <a:ext cx="1300313" cy="1300313"/>
      </dsp:txXfrm>
    </dsp:sp>
    <dsp:sp modelId="{0D830C55-0FE7-4BD3-A533-B26603CE3203}">
      <dsp:nvSpPr>
        <dsp:cNvPr id="0" name=""/>
        <dsp:cNvSpPr/>
      </dsp:nvSpPr>
      <dsp:spPr>
        <a:xfrm>
          <a:off x="3085200" y="1755"/>
          <a:ext cx="1287244" cy="12872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網頁</a:t>
          </a:r>
        </a:p>
      </dsp:txBody>
      <dsp:txXfrm>
        <a:off x="3273713" y="190268"/>
        <a:ext cx="910218" cy="910218"/>
      </dsp:txXfrm>
    </dsp:sp>
    <dsp:sp modelId="{DFE28538-F62D-47D6-9802-98CC173EBB09}">
      <dsp:nvSpPr>
        <dsp:cNvPr id="0" name=""/>
        <dsp:cNvSpPr/>
      </dsp:nvSpPr>
      <dsp:spPr>
        <a:xfrm>
          <a:off x="5035369" y="1951924"/>
          <a:ext cx="1287244" cy="12872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行動</a:t>
          </a:r>
        </a:p>
      </dsp:txBody>
      <dsp:txXfrm>
        <a:off x="5223882" y="2140437"/>
        <a:ext cx="910218" cy="910218"/>
      </dsp:txXfrm>
    </dsp:sp>
    <dsp:sp modelId="{51B1E097-86CE-46AC-8F7A-C77AA5DFD6BF}">
      <dsp:nvSpPr>
        <dsp:cNvPr id="0" name=""/>
        <dsp:cNvSpPr/>
      </dsp:nvSpPr>
      <dsp:spPr>
        <a:xfrm>
          <a:off x="3085200" y="3902093"/>
          <a:ext cx="1287244" cy="12872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物聯</a:t>
          </a:r>
        </a:p>
      </dsp:txBody>
      <dsp:txXfrm>
        <a:off x="3273713" y="4090606"/>
        <a:ext cx="910218" cy="910218"/>
      </dsp:txXfrm>
    </dsp:sp>
    <dsp:sp modelId="{C0F6ADEC-87C1-4E2F-81C5-A964144446B0}">
      <dsp:nvSpPr>
        <dsp:cNvPr id="0" name=""/>
        <dsp:cNvSpPr/>
      </dsp:nvSpPr>
      <dsp:spPr>
        <a:xfrm>
          <a:off x="1135030" y="1951924"/>
          <a:ext cx="1287244" cy="12872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大數據</a:t>
          </a:r>
          <a:r>
            <a:rPr lang="en-US" altLang="zh-TW" sz="2200" kern="1200" dirty="0"/>
            <a:t>AI</a:t>
          </a:r>
          <a:endParaRPr lang="zh-TW" altLang="en-US" sz="2200" kern="1200" dirty="0"/>
        </a:p>
      </dsp:txBody>
      <dsp:txXfrm>
        <a:off x="1323543" y="2140437"/>
        <a:ext cx="910218" cy="91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90B59B1-12E4-B133-F00F-1E78AE97EE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55E259-B5A6-5D05-E314-4A5FA1D06B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E6626-8DD2-4C3D-B2CF-77F9A72029E8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2024/8/9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BAF2F8-046B-565B-D65D-DA9B3774D6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17C287-006D-7F9A-13C7-910F6A5D89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74977-B4A0-40EA-A991-883F022ECEA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2693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6BA3E9-82D6-4058-A0BA-FD7AB8E5809D}" type="datetime1">
              <a:rPr lang="zh-TW" altLang="en-US" smtClean="0"/>
              <a:pPr/>
              <a:t>2024/8/9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0C2C40-CB1C-4820-9151-EC51EC2E7E0F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altLang="zh-TW" smtClean="0"/>
              <a:pPr/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610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6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792" y="357330"/>
            <a:ext cx="2369315" cy="4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C4767-F040-403A-B45A-0ED6DABA95E2}" type="datetime1">
              <a:rPr lang="zh-TW" altLang="en-US" noProof="0" smtClean="0"/>
              <a:t>2024/8/9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79CD1F-C002-4CD9-9721-93EB76ADF789}" type="datetime1">
              <a:rPr lang="zh-TW" altLang="en-US" noProof="0" smtClean="0"/>
              <a:t>2024/8/9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B9AF81C-5979-4BD0-9EEF-FD1774043C46}" type="datetime1">
              <a:rPr lang="zh-TW" altLang="en-US" noProof="0" smtClean="0"/>
              <a:t>2024/8/9</a:t>
            </a:fld>
            <a:endParaRPr lang="zh-TW" altLang="en-US" noProof="0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標題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7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1800"/>
              </a:spcAft>
              <a:defRPr 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spcAft>
                <a:spcPts val="1800"/>
              </a:spcAft>
              <a:defRPr lang="en-US" sz="2800" dirty="0" smtClean="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1800"/>
              </a:spcAft>
              <a:defRPr lang="en-US" sz="160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dirty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dirty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dirty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dirty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dirty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354650-7A89-4DE9-9C1A-8F1FA17AD3F1}" type="datetime1">
              <a:rPr lang="zh-TW" altLang="en-US" noProof="0" smtClean="0"/>
              <a:t>2024/8/9</a:t>
            </a:fld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6A45C3-B42E-41E7-9342-4CB516307952}" type="datetime1">
              <a:rPr lang="zh-TW" altLang="en-US" noProof="0" smtClean="0"/>
              <a:t>2024/8/9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4031C8-ED73-4F72-AE5B-0118BCC9ABB5}" type="datetime1">
              <a:rPr lang="zh-TW" altLang="en-US" noProof="0" smtClean="0"/>
              <a:t>2024/8/9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F70B4-9E4E-4ADB-9D2A-127ED4D534C2}" type="datetime1">
              <a:rPr lang="zh-TW" altLang="en-US" noProof="0" smtClean="0"/>
              <a:t>2024/8/9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AF3C02-04F8-4B92-92F4-043152BDAFE7}" type="datetime1">
              <a:rPr lang="zh-TW" altLang="en-US" noProof="0" smtClean="0"/>
              <a:t>2024/8/9</a:t>
            </a:fld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0B86D-E0BB-4F76-A67A-BE46DE5051EE}" type="datetime1">
              <a:rPr lang="zh-TW" altLang="en-US" noProof="0" smtClean="0"/>
              <a:t>2024/8/9</a:t>
            </a:fld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8BEF99A-C873-4463-AC60-A3425A50921C}" type="datetime1">
              <a:rPr lang="zh-TW" altLang="en-US" noProof="0" smtClean="0"/>
              <a:t>2024/8/9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F44216D-285E-4743-ADC0-F517FFC76697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nya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.dev/gemini-api/tutorials/flutter-theme-agent?hl=zh-tw" TargetMode="External"/><Relationship Id="rId2" Type="http://schemas.openxmlformats.org/officeDocument/2006/relationships/hyperlink" Target="https://pub.dev/packages/google_generative_ai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qC_T9ePzANg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" TargetMode="External"/><Relationship Id="rId7" Type="http://schemas.openxmlformats.org/officeDocument/2006/relationships/hyperlink" Target="https://www.cc.ntu.edu.tw/chinese/epaper/home/20200320_005207.html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www.arduino.cc/en/software" TargetMode="External"/><Relationship Id="rId4" Type="http://schemas.openxmlformats.org/officeDocument/2006/relationships/hyperlink" Target="https://webduino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09" y="2484470"/>
            <a:ext cx="6244619" cy="2130561"/>
          </a:xfrm>
        </p:spPr>
        <p:txBody>
          <a:bodyPr rtlCol="0" anchor="b">
            <a:normAutofit/>
          </a:bodyPr>
          <a:lstStyle/>
          <a:p>
            <a:pPr algn="l" rtl="0"/>
            <a:r>
              <a:rPr lang="zh-TW" altLang="en-US" dirty="0"/>
              <a:t>站在巨人的肩膀</a:t>
            </a:r>
            <a:endParaRPr lang="zh-TW" altLang="en-US" dirty="0">
              <a:cs typeface="Segoe UI" panose="020B0502040204020203" pitchFamily="34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938397" cy="120808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  <a:latin typeface="Work Sans"/>
                <a:ea typeface="Work Sans"/>
                <a:cs typeface="Work Sans"/>
                <a:sym typeface="Work Sans"/>
              </a:rPr>
              <a:t>王派洲</a:t>
            </a:r>
            <a:r>
              <a:rPr lang="pl" altLang="zh-TW" sz="1600" dirty="0">
                <a:solidFill>
                  <a:schemeClr val="accent2">
                    <a:lumMod val="50000"/>
                  </a:schemeClr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  <a:latin typeface="Work Sans"/>
                <a:ea typeface="Work Sans"/>
                <a:cs typeface="Work Sans"/>
                <a:sym typeface="Work Sans"/>
              </a:rPr>
              <a:t>南臺科技大學資訊管理系</a:t>
            </a:r>
            <a:endParaRPr lang="zh-TW" altLang="en-US" sz="2000" dirty="0">
              <a:solidFill>
                <a:schemeClr val="accent2"/>
              </a:solidFill>
              <a:cs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3CEB32-CEDE-463E-87E0-2E0E7ABF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41" y="2297486"/>
            <a:ext cx="5649515" cy="440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871B62-D16D-40AC-90D9-1B8740DF3B7A}"/>
              </a:ext>
            </a:extLst>
          </p:cNvPr>
          <p:cNvSpPr txBox="1"/>
          <p:nvPr/>
        </p:nvSpPr>
        <p:spPr>
          <a:xfrm>
            <a:off x="8983175" y="1881335"/>
            <a:ext cx="345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-apple-system"/>
              </a:rPr>
              <a:t>H</a:t>
            </a:r>
            <a:r>
              <a:rPr lang="en-US" altLang="zh-TW" sz="1200" b="0" i="0" dirty="0">
                <a:effectLst/>
                <a:latin typeface="-apple-system"/>
              </a:rPr>
              <a:t>arnessing the Power of LLMs in Practice: </a:t>
            </a:r>
          </a:p>
          <a:p>
            <a:r>
              <a:rPr lang="en-US" altLang="zh-TW" sz="1200" b="0" i="0" dirty="0">
                <a:effectLst/>
                <a:latin typeface="-apple-system"/>
              </a:rPr>
              <a:t>A Survey on </a:t>
            </a:r>
            <a:r>
              <a:rPr lang="en-US" altLang="zh-TW" sz="1200" b="0" i="0" dirty="0" err="1">
                <a:effectLst/>
                <a:latin typeface="-apple-system"/>
              </a:rPr>
              <a:t>ChatGPT</a:t>
            </a:r>
            <a:r>
              <a:rPr lang="en-US" altLang="zh-TW" sz="1200" b="0" i="0" dirty="0">
                <a:effectLst/>
                <a:latin typeface="-apple-system"/>
              </a:rPr>
              <a:t> and Beyond</a:t>
            </a:r>
            <a:r>
              <a:rPr lang="en-US" altLang="zh-TW" sz="1200" b="0" i="0" dirty="0">
                <a:solidFill>
                  <a:srgbClr val="1F2328"/>
                </a:solidFill>
                <a:effectLst/>
                <a:latin typeface="-apple-system"/>
              </a:rPr>
              <a:t> and efforts</a:t>
            </a:r>
          </a:p>
          <a:p>
            <a:r>
              <a:rPr lang="en-US" altLang="zh-TW" sz="1200" b="0" i="0" dirty="0">
                <a:solidFill>
                  <a:srgbClr val="1F2328"/>
                </a:solidFill>
                <a:effectLst/>
                <a:latin typeface="-apple-system"/>
              </a:rPr>
              <a:t>from @</a:t>
            </a:r>
            <a:r>
              <a:rPr lang="en-US" altLang="zh-TW" sz="1200" b="0" i="0" u="sng" dirty="0">
                <a:effectLst/>
                <a:latin typeface="-apple-system"/>
                <a:hlinkClick r:id="rId4"/>
              </a:rPr>
              <a:t>xinyadu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53A1E7-0EBF-4CFC-9913-74FD72953C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程式邏輯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條件：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1+2+3=?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62F9627-5056-4D9E-A05E-7E9B7F4E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程式架構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2DFB99-92E7-4E50-8720-8956EF0A6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90"/>
          <a:stretch/>
        </p:blipFill>
        <p:spPr>
          <a:xfrm>
            <a:off x="5178537" y="2465279"/>
            <a:ext cx="7013463" cy="43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8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53A1E7-0EBF-4CFC-9913-74FD72953C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程式邏輯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迴圈：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1+2+3+4+5=?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62F9627-5056-4D9E-A05E-7E9B7F4E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程式架構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B81D0F-F14C-41CC-930D-1309D2B93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0" r="28309"/>
          <a:stretch/>
        </p:blipFill>
        <p:spPr>
          <a:xfrm>
            <a:off x="6345660" y="3774163"/>
            <a:ext cx="5852694" cy="30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chatGPT</a:t>
            </a:r>
            <a:r>
              <a:rPr lang="en-US" altLang="zh-TW" dirty="0"/>
              <a:t>:</a:t>
            </a:r>
            <a:r>
              <a:rPr lang="zh-TW" altLang="en-US" dirty="0"/>
              <a:t> 整合</a:t>
            </a:r>
            <a:r>
              <a:rPr lang="en-US" altLang="zh-TW" dirty="0"/>
              <a:t>open street map</a:t>
            </a:r>
            <a:r>
              <a:rPr lang="zh-TW" altLang="en-US" dirty="0"/>
              <a:t>與</a:t>
            </a:r>
            <a:r>
              <a:rPr lang="en-US" altLang="zh-TW" dirty="0" err="1"/>
              <a:t>gps</a:t>
            </a:r>
            <a:r>
              <a:rPr lang="zh-TW" altLang="en-US" dirty="0"/>
              <a:t>的網頁實作</a:t>
            </a:r>
            <a:endParaRPr lang="en-US" altLang="zh-TW" dirty="0"/>
          </a:p>
          <a:p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app-1.html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script.js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網頁</a:t>
            </a:r>
          </a:p>
        </p:txBody>
      </p:sp>
    </p:spTree>
    <p:extLst>
      <p:ext uri="{BB962C8B-B14F-4D97-AF65-F5344CB8AC3E}">
        <p14:creationId xmlns:p14="http://schemas.microsoft.com/office/powerpoint/2010/main" val="64767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9445752" cy="455270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chatGPT</a:t>
            </a:r>
            <a:r>
              <a:rPr lang="en-US" altLang="zh-TW" dirty="0"/>
              <a:t>: </a:t>
            </a:r>
            <a:r>
              <a:rPr lang="en-US" altLang="zh-TW" dirty="0" err="1"/>
              <a:t>xampp</a:t>
            </a:r>
            <a:r>
              <a:rPr lang="zh-TW" altLang="en-US" dirty="0"/>
              <a:t>安裝步驟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en-US" altLang="zh-TW" dirty="0"/>
              <a:t>: </a:t>
            </a:r>
            <a:r>
              <a:rPr lang="en-US" altLang="zh-TW" dirty="0" err="1"/>
              <a:t>xampp</a:t>
            </a:r>
            <a:r>
              <a:rPr lang="zh-TW" altLang="en-US" dirty="0"/>
              <a:t>新增學生資料庫教學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en-US" altLang="zh-TW" dirty="0"/>
              <a:t>: php</a:t>
            </a:r>
            <a:r>
              <a:rPr lang="zh-TW" altLang="en-US" dirty="0"/>
              <a:t>學生資料網頁表單新增至</a:t>
            </a:r>
            <a:r>
              <a:rPr lang="en-US" altLang="zh-TW" dirty="0" err="1"/>
              <a:t>mysql</a:t>
            </a:r>
            <a:r>
              <a:rPr lang="zh-TW" altLang="en-US" dirty="0"/>
              <a:t>教學</a:t>
            </a:r>
            <a:endParaRPr lang="en-US" altLang="zh-TW" dirty="0"/>
          </a:p>
          <a:p>
            <a:pPr lvl="1"/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app-2.php</a:t>
            </a:r>
            <a:r>
              <a:rPr lang="zh-TW" altLang="en-US" dirty="0"/>
              <a:t>、</a:t>
            </a:r>
            <a:r>
              <a:rPr lang="en-US" altLang="zh-TW" dirty="0" err="1"/>
              <a:t>process.php</a:t>
            </a:r>
            <a:r>
              <a:rPr lang="zh-TW" altLang="en-US" dirty="0"/>
              <a:t>、</a:t>
            </a:r>
            <a:r>
              <a:rPr lang="en-US" altLang="zh-TW" dirty="0" err="1"/>
              <a:t>student_db.sql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en-US" altLang="zh-TW" dirty="0" err="1"/>
              <a:t>chatGPT</a:t>
            </a:r>
            <a:r>
              <a:rPr lang="en-US" altLang="zh-TW" dirty="0"/>
              <a:t>: PHP</a:t>
            </a:r>
            <a:r>
              <a:rPr lang="zh-TW" altLang="en-US" dirty="0"/>
              <a:t>從資料庫取得</a:t>
            </a:r>
            <a:r>
              <a:rPr lang="en-US" altLang="zh-TW" dirty="0"/>
              <a:t>GPS</a:t>
            </a:r>
            <a:r>
              <a:rPr lang="zh-TW" altLang="en-US" dirty="0"/>
              <a:t>位置並顯示於</a:t>
            </a:r>
            <a:r>
              <a:rPr lang="en-US" altLang="zh-TW" dirty="0"/>
              <a:t>open street map</a:t>
            </a:r>
            <a:r>
              <a:rPr lang="zh-TW" altLang="en-US" dirty="0"/>
              <a:t>教學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app-3.html</a:t>
            </a:r>
            <a:r>
              <a:rPr lang="zh-TW" altLang="en-US" dirty="0"/>
              <a:t>、</a:t>
            </a:r>
            <a:r>
              <a:rPr lang="en-US" altLang="zh-TW" dirty="0" err="1"/>
              <a:t>data.php</a:t>
            </a:r>
            <a:r>
              <a:rPr lang="zh-TW" altLang="en-US" dirty="0"/>
              <a:t>、</a:t>
            </a:r>
            <a:r>
              <a:rPr lang="en-US" altLang="zh-TW" dirty="0" err="1"/>
              <a:t>location_db.sql</a:t>
            </a:r>
            <a:endParaRPr lang="en-US" altLang="zh-TW" dirty="0"/>
          </a:p>
          <a:p>
            <a:pPr marL="457195" lvl="1" indent="0">
              <a:lnSpc>
                <a:spcPct val="110000"/>
              </a:lnSpc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網頁表單</a:t>
            </a:r>
            <a:r>
              <a:rPr lang="en-US" altLang="zh-TW" dirty="0"/>
              <a:t>+XAMPP</a:t>
            </a:r>
            <a:r>
              <a:rPr lang="zh-TW" altLang="en-US" dirty="0"/>
              <a:t>資料庫</a:t>
            </a:r>
          </a:p>
        </p:txBody>
      </p:sp>
    </p:spTree>
    <p:extLst>
      <p:ext uri="{BB962C8B-B14F-4D97-AF65-F5344CB8AC3E}">
        <p14:creationId xmlns:p14="http://schemas.microsoft.com/office/powerpoint/2010/main" val="372658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10278670" cy="48421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Flutter</a:t>
            </a:r>
            <a:r>
              <a:rPr lang="zh-TW" altLang="en-US" dirty="0"/>
              <a:t>為一宣告式架構透過 版面設計 </a:t>
            </a:r>
            <a:r>
              <a:rPr lang="en-US" altLang="zh-TW" dirty="0"/>
              <a:t>+</a:t>
            </a:r>
            <a:r>
              <a:rPr lang="zh-TW" altLang="en-US" dirty="0"/>
              <a:t> 程式 進行網頁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、行動與桌面應用</a:t>
            </a:r>
            <a:r>
              <a:rPr lang="zh-TW" altLang="en-US" dirty="0"/>
              <a:t>設計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en-US" altLang="zh-TW" dirty="0"/>
              <a:t>: Google flutter</a:t>
            </a:r>
            <a:r>
              <a:rPr lang="zh-TW" altLang="en-US" dirty="0"/>
              <a:t>安裝教學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en-US" altLang="zh-TW" dirty="0"/>
              <a:t>: VS Code flutter</a:t>
            </a:r>
            <a:r>
              <a:rPr lang="zh-TW" altLang="en-US" dirty="0"/>
              <a:t>安裝教學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en-US" altLang="zh-TW" dirty="0"/>
              <a:t>: VS code</a:t>
            </a:r>
            <a:r>
              <a:rPr lang="zh-TW" altLang="en-US" dirty="0"/>
              <a:t>建立第一個</a:t>
            </a:r>
            <a:r>
              <a:rPr lang="en-US" altLang="zh-TW" dirty="0"/>
              <a:t>flutter</a:t>
            </a:r>
            <a:r>
              <a:rPr lang="zh-TW" altLang="en-US" dirty="0"/>
              <a:t>專案教學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行動應用</a:t>
            </a:r>
            <a:r>
              <a:rPr lang="en-US" altLang="zh-TW" dirty="0"/>
              <a:t>(</a:t>
            </a:r>
            <a:r>
              <a:rPr lang="zh-TW" altLang="en-US" dirty="0"/>
              <a:t>混合式</a:t>
            </a:r>
            <a:r>
              <a:rPr lang="en-US" altLang="zh-TW" dirty="0"/>
              <a:t>-Google Flutter)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12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9445752" cy="497084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透過整合單晶片與感測器開發應用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，注意單晶片規格、無線連接機制等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en-US" altLang="zh-TW" dirty="0" err="1"/>
              <a:t>chatGPT</a:t>
            </a:r>
            <a:r>
              <a:rPr lang="en-US" altLang="zh-TW" dirty="0"/>
              <a:t>: ARDUINO IDE ESP32 NODEMCU</a:t>
            </a:r>
            <a:r>
              <a:rPr lang="zh-TW" altLang="en-US" dirty="0"/>
              <a:t>控制</a:t>
            </a:r>
            <a:r>
              <a:rPr lang="en-US" altLang="zh-TW" dirty="0"/>
              <a:t>LED</a:t>
            </a:r>
            <a:r>
              <a:rPr lang="zh-TW" altLang="en-US" dirty="0"/>
              <a:t>閃爍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en-US" altLang="zh-TW" dirty="0" err="1"/>
              <a:t>chatGPT</a:t>
            </a:r>
            <a:r>
              <a:rPr lang="en-US" altLang="zh-TW" dirty="0"/>
              <a:t>: ARDUINO IDE ESP32 NODEMCU </a:t>
            </a:r>
            <a:r>
              <a:rPr lang="en-US" altLang="zh-TW" dirty="0" err="1"/>
              <a:t>websocket</a:t>
            </a:r>
            <a:r>
              <a:rPr lang="zh-TW" altLang="en-US" dirty="0"/>
              <a:t>控制</a:t>
            </a:r>
            <a:r>
              <a:rPr lang="en-US" altLang="zh-TW" dirty="0"/>
              <a:t>LED</a:t>
            </a:r>
            <a:r>
              <a:rPr lang="zh-TW" altLang="en-US" dirty="0"/>
              <a:t> </a:t>
            </a:r>
            <a:r>
              <a:rPr lang="en-US" altLang="zh-TW" dirty="0"/>
              <a:t>/ ARDUINO IDE ESP32 NODEMCU ap</a:t>
            </a:r>
            <a:r>
              <a:rPr lang="zh-TW" altLang="en-US" dirty="0"/>
              <a:t>模式使用</a:t>
            </a:r>
            <a:r>
              <a:rPr lang="en-US" altLang="zh-TW" dirty="0" err="1"/>
              <a:t>websocket</a:t>
            </a:r>
            <a:r>
              <a:rPr lang="zh-TW" altLang="en-US" dirty="0"/>
              <a:t>控制</a:t>
            </a:r>
            <a:r>
              <a:rPr lang="en-US" altLang="zh-TW" dirty="0"/>
              <a:t>LED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物聯網</a:t>
            </a:r>
          </a:p>
        </p:txBody>
      </p:sp>
    </p:spTree>
    <p:extLst>
      <p:ext uri="{BB962C8B-B14F-4D97-AF65-F5344CB8AC3E}">
        <p14:creationId xmlns:p14="http://schemas.microsoft.com/office/powerpoint/2010/main" val="256272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9445752" cy="49708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err="1"/>
              <a:t>chatGPT</a:t>
            </a:r>
            <a:r>
              <a:rPr lang="en-US" altLang="zh-TW" dirty="0"/>
              <a:t>: flutter </a:t>
            </a:r>
            <a:r>
              <a:rPr lang="en-US" altLang="zh-TW" dirty="0" err="1"/>
              <a:t>websocket</a:t>
            </a:r>
            <a:r>
              <a:rPr lang="zh-TW" altLang="en-US" dirty="0"/>
              <a:t>教學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物聯網</a:t>
            </a:r>
            <a:r>
              <a:rPr lang="en-US" altLang="zh-TW" dirty="0"/>
              <a:t>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54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9445752" cy="49754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了解資料隱含的特徵，數據資料應用約可區分為 </a:t>
            </a:r>
            <a:r>
              <a:rPr lang="zh-TW" altLang="en-US" dirty="0">
                <a:solidFill>
                  <a:srgbClr val="FF0000"/>
                </a:solidFill>
              </a:rPr>
              <a:t>分類</a:t>
            </a:r>
            <a:r>
              <a:rPr lang="zh-TW" altLang="en-US" dirty="0"/>
              <a:t> 與 </a:t>
            </a:r>
            <a:r>
              <a:rPr lang="zh-TW" altLang="en-US" dirty="0">
                <a:solidFill>
                  <a:srgbClr val="FF0000"/>
                </a:solidFill>
              </a:rPr>
              <a:t>預測</a:t>
            </a:r>
            <a:r>
              <a:rPr lang="zh-TW" altLang="en-US" dirty="0"/>
              <a:t> 兩類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sz="3700" dirty="0"/>
              <a:t>進行方式：資料前處理、模型選擇、模型驗證、結果解釋</a:t>
            </a:r>
            <a:endParaRPr lang="en-US" altLang="zh-TW" sz="3700" dirty="0"/>
          </a:p>
          <a:p>
            <a:pPr>
              <a:lnSpc>
                <a:spcPct val="120000"/>
              </a:lnSpc>
            </a:pPr>
            <a:r>
              <a:rPr lang="zh-TW" altLang="en-US" dirty="0"/>
              <a:t>使用</a:t>
            </a:r>
            <a:r>
              <a:rPr lang="en-US" altLang="zh-TW" dirty="0"/>
              <a:t>Anaconda</a:t>
            </a:r>
            <a:r>
              <a:rPr lang="zh-TW" altLang="en-US" dirty="0"/>
              <a:t>、</a:t>
            </a:r>
            <a:r>
              <a:rPr lang="en-US" altLang="zh-TW" dirty="0" err="1"/>
              <a:t>Jupyter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及對應資料套件如</a:t>
            </a:r>
            <a:r>
              <a:rPr lang="en-US" altLang="zh-TW" dirty="0"/>
              <a:t>pandas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 err="1"/>
              <a:t>numpy</a:t>
            </a:r>
            <a:r>
              <a:rPr lang="zh-TW" altLang="en-US" dirty="0"/>
              <a:t>、</a:t>
            </a:r>
            <a:r>
              <a:rPr lang="en-US" altLang="zh-TW" dirty="0"/>
              <a:t>scikit-learn</a:t>
            </a:r>
            <a:r>
              <a:rPr lang="zh-TW" altLang="en-US" dirty="0"/>
              <a:t> 、</a:t>
            </a:r>
            <a:r>
              <a:rPr lang="en-US" altLang="zh-TW" dirty="0" err="1"/>
              <a:t>tensorflow</a:t>
            </a:r>
            <a:r>
              <a:rPr lang="zh-TW" altLang="en-US" dirty="0"/>
              <a:t> 、</a:t>
            </a:r>
            <a:r>
              <a:rPr lang="en-US" altLang="zh-TW" dirty="0" err="1"/>
              <a:t>keras</a:t>
            </a:r>
            <a:r>
              <a:rPr lang="zh-TW" altLang="en-US" dirty="0"/>
              <a:t>等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大數據</a:t>
            </a:r>
          </a:p>
        </p:txBody>
      </p:sp>
    </p:spTree>
    <p:extLst>
      <p:ext uri="{BB962C8B-B14F-4D97-AF65-F5344CB8AC3E}">
        <p14:creationId xmlns:p14="http://schemas.microsoft.com/office/powerpoint/2010/main" val="142844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9445752" cy="4975444"/>
          </a:xfrm>
        </p:spPr>
        <p:txBody>
          <a:bodyPr>
            <a:normAutofit/>
          </a:bodyPr>
          <a:lstStyle/>
          <a:p>
            <a:r>
              <a:rPr lang="zh-TW" altLang="en-US" dirty="0"/>
              <a:t>根據過去降雨紀錄來預測台南下個月降雨量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zh-TW" altLang="en-US" dirty="0"/>
              <a:t>：中央氣象署台南降雨歷史資料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zh-TW" altLang="en-US" dirty="0"/>
              <a:t>：</a:t>
            </a:r>
            <a:r>
              <a:rPr lang="en-US" altLang="zh-TW" dirty="0"/>
              <a:t>anaconda</a:t>
            </a:r>
            <a:r>
              <a:rPr lang="zh-TW" altLang="en-US" dirty="0"/>
              <a:t>安裝教學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zh-TW" altLang="en-US" dirty="0"/>
              <a:t>： </a:t>
            </a:r>
            <a:r>
              <a:rPr lang="en-US" altLang="zh-TW" dirty="0" err="1"/>
              <a:t>jupyter</a:t>
            </a:r>
            <a:r>
              <a:rPr lang="zh-TW" altLang="en-US" dirty="0"/>
              <a:t>設定與使用教學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大數據</a:t>
            </a:r>
            <a:r>
              <a:rPr lang="en-US" altLang="zh-TW" dirty="0"/>
              <a:t>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58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9445752" cy="4975444"/>
          </a:xfrm>
        </p:spPr>
        <p:txBody>
          <a:bodyPr>
            <a:normAutofit/>
          </a:bodyPr>
          <a:lstStyle/>
          <a:p>
            <a:r>
              <a:rPr lang="zh-TW" altLang="en-US" dirty="0"/>
              <a:t>降雨資料</a:t>
            </a:r>
            <a:r>
              <a:rPr lang="en-US" altLang="zh-TW" dirty="0"/>
              <a:t>(XML)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大數據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78B187-F23E-424C-9534-9F8AC15F5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91" t="40669" r="7333" b="5663"/>
          <a:stretch/>
        </p:blipFill>
        <p:spPr>
          <a:xfrm>
            <a:off x="3855184" y="1470392"/>
            <a:ext cx="4823644" cy="47466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03A8FE-6479-4E67-909C-DBFC4F695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66" t="36918" r="5684" b="5594"/>
          <a:stretch/>
        </p:blipFill>
        <p:spPr>
          <a:xfrm>
            <a:off x="8578819" y="1645000"/>
            <a:ext cx="3505686" cy="49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FB78D49-EE8F-4A79-B31A-80234832D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簡介</a:t>
            </a:r>
          </a:p>
          <a:p>
            <a:r>
              <a:rPr lang="zh-TW" altLang="en-US" dirty="0"/>
              <a:t>甄選內容</a:t>
            </a:r>
          </a:p>
          <a:p>
            <a:r>
              <a:rPr lang="zh-TW" altLang="en-US" dirty="0"/>
              <a:t>未來學習</a:t>
            </a:r>
            <a:endParaRPr lang="en-US" altLang="zh-TW" dirty="0"/>
          </a:p>
          <a:p>
            <a:r>
              <a:rPr lang="zh-TW" altLang="en-US" dirty="0"/>
              <a:t>專題製作</a:t>
            </a:r>
          </a:p>
          <a:p>
            <a:r>
              <a:rPr lang="zh-TW" altLang="en-US" dirty="0"/>
              <a:t>結論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48E177E-578C-4DAA-B74F-492668A5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32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9445752" cy="4975444"/>
          </a:xfrm>
        </p:spPr>
        <p:txBody>
          <a:bodyPr>
            <a:normAutofit/>
          </a:bodyPr>
          <a:lstStyle/>
          <a:p>
            <a:r>
              <a:rPr lang="zh-TW" altLang="en-US" dirty="0"/>
              <a:t>資料前處理</a:t>
            </a:r>
            <a:endParaRPr lang="en-US" altLang="zh-TW" dirty="0"/>
          </a:p>
          <a:p>
            <a:pPr lvl="1"/>
            <a:r>
              <a:rPr lang="zh-TW" altLang="en-US" dirty="0"/>
              <a:t>中央氣象署資料包含命名空間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zh-TW" altLang="en-US" dirty="0"/>
              <a:t>：</a:t>
            </a:r>
            <a:r>
              <a:rPr lang="en-US" altLang="zh-TW" dirty="0"/>
              <a:t>python</a:t>
            </a:r>
            <a:r>
              <a:rPr lang="zh-TW" altLang="en-US" dirty="0"/>
              <a:t>取得</a:t>
            </a:r>
            <a:r>
              <a:rPr lang="en-US" altLang="zh-TW" dirty="0"/>
              <a:t>xml</a:t>
            </a:r>
            <a:r>
              <a:rPr lang="zh-TW" altLang="en-US" dirty="0"/>
              <a:t>檔中特定標籤資料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大數據</a:t>
            </a:r>
            <a:r>
              <a:rPr lang="en-US" altLang="zh-TW" dirty="0"/>
              <a:t>(4)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176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9445752" cy="4975444"/>
          </a:xfrm>
        </p:spPr>
        <p:txBody>
          <a:bodyPr>
            <a:normAutofit/>
          </a:bodyPr>
          <a:lstStyle/>
          <a:p>
            <a:r>
              <a:rPr lang="zh-TW" altLang="en-US" dirty="0"/>
              <a:t>模型選擇</a:t>
            </a:r>
            <a:r>
              <a:rPr lang="en-US" altLang="zh-TW" dirty="0"/>
              <a:t>-</a:t>
            </a:r>
            <a:r>
              <a:rPr lang="zh-TW" altLang="en-US" dirty="0"/>
              <a:t>深度學習中長短記憶模型</a:t>
            </a:r>
            <a:r>
              <a:rPr lang="en-US" altLang="zh-TW" dirty="0"/>
              <a:t>(LSTM)</a:t>
            </a:r>
          </a:p>
          <a:p>
            <a:r>
              <a:rPr lang="en-US" altLang="zh-TW" dirty="0" err="1"/>
              <a:t>chatGPT</a:t>
            </a:r>
            <a:r>
              <a:rPr lang="zh-TW" altLang="en-US" dirty="0"/>
              <a:t>：使用類神經網路及清單字典資料預測降雨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大數據</a:t>
            </a:r>
            <a:r>
              <a:rPr lang="en-US" altLang="zh-TW" dirty="0"/>
              <a:t>(5)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255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6EA78-C3C7-48F9-B38A-46A502768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69"/>
            <a:ext cx="9445752" cy="49754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Google Gemini</a:t>
            </a:r>
          </a:p>
          <a:p>
            <a:pPr lvl="1"/>
            <a:r>
              <a:rPr lang="en-US" altLang="zh-TW" dirty="0"/>
              <a:t>https://ai.google.dev/gemini-api?gad_source=1&amp;gclid=CjwKCAjw2dG1BhB4EiwA998cqJQQNe4gj8ECl_I14tD9Jh7-FwGGSCnoD2XoujzY-cWi0Ysq1P7WNBoCobgQAvD_BwE&amp;hl=zh-tw</a:t>
            </a:r>
          </a:p>
          <a:p>
            <a:r>
              <a:rPr lang="en-US" altLang="zh-TW" dirty="0">
                <a:hlinkClick r:id="rId2"/>
              </a:rPr>
              <a:t>https://pub.dev/packages/google_generative_ai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https://ai.google.dev/gemini-api/tutorials/flutter-theme-agent?hl=zh-tw</a:t>
            </a:r>
            <a:endParaRPr lang="en-US" altLang="zh-TW" dirty="0"/>
          </a:p>
          <a:p>
            <a:r>
              <a:rPr lang="zh-TW" altLang="en-US" dirty="0"/>
              <a:t>檔案</a:t>
            </a:r>
            <a:r>
              <a:rPr lang="en-US" altLang="zh-TW"/>
              <a:t>: app5.dart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27061B-C5CE-4D0F-BDE6-8627AF2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專題製作</a:t>
            </a:r>
            <a:r>
              <a:rPr lang="en-US" altLang="zh-TW"/>
              <a:t>-AI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66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7C88913-24FF-4CCF-9FBF-E6A2EBBDA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是提升學習改變未來學習的助手</a:t>
            </a:r>
            <a:endParaRPr lang="en-US" altLang="zh-TW" dirty="0"/>
          </a:p>
          <a:p>
            <a:r>
              <a:rPr lang="zh-TW" altLang="en-US" dirty="0"/>
              <a:t>需要驗證與測試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164D1B6-D297-4828-B251-FDCA6F3C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4901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B94062-3B70-4E7E-9845-E5AF2A9198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王派洲</a:t>
            </a:r>
            <a:endParaRPr lang="en-US" altLang="zh-TW" dirty="0"/>
          </a:p>
          <a:p>
            <a:pPr lvl="1"/>
            <a:r>
              <a:rPr lang="zh-TW" altLang="en-US" dirty="0"/>
              <a:t>南臺科技大學資訊管理系副教授</a:t>
            </a:r>
            <a:endParaRPr lang="en-US" altLang="zh-TW" dirty="0"/>
          </a:p>
          <a:p>
            <a:pPr lvl="1"/>
            <a:r>
              <a:rPr lang="en-US" altLang="zh-TW" dirty="0"/>
              <a:t>NYU Tandon School of Engineering</a:t>
            </a:r>
            <a:r>
              <a:rPr lang="zh-TW" altLang="en-US" dirty="0"/>
              <a:t> </a:t>
            </a:r>
            <a:r>
              <a:rPr lang="en-US" altLang="zh-TW" dirty="0"/>
              <a:t>(Polytechnic University, NY)</a:t>
            </a:r>
          </a:p>
          <a:p>
            <a:pPr lvl="1"/>
            <a:r>
              <a:rPr lang="zh-TW" altLang="en-US" dirty="0"/>
              <a:t>興趣：演算法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、機器學習、跨平台設計、生成式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AI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應用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en-US" altLang="zh-TW" dirty="0"/>
              <a:t>https://github.com/pwangstustmis/talk20240809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5058D4-91C4-4CE3-A20E-A4CDF22E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296971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70CD29-6B01-42DB-8912-262442CB42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參與、產出、回饋</a:t>
            </a:r>
          </a:p>
          <a:p>
            <a:pPr lvl="1"/>
            <a:r>
              <a:rPr lang="zh-TW" altLang="en-US" dirty="0"/>
              <a:t>參與包含修課、社團、競賽、證照等</a:t>
            </a:r>
          </a:p>
          <a:p>
            <a:pPr lvl="1"/>
            <a:r>
              <a:rPr lang="zh-TW" altLang="en-US" dirty="0"/>
              <a:t>產出為參與的成果</a:t>
            </a:r>
          </a:p>
          <a:p>
            <a:pPr lvl="1"/>
            <a:r>
              <a:rPr lang="zh-TW" altLang="en-US" dirty="0"/>
              <a:t>回饋為參與及產出的反思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EBDCDB3-38E6-4C8B-AB43-A7679151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甄選內容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15E443D-B0AD-4B41-BAC4-0DE7325F2C9B}"/>
              </a:ext>
            </a:extLst>
          </p:cNvPr>
          <p:cNvGrpSpPr/>
          <p:nvPr/>
        </p:nvGrpSpPr>
        <p:grpSpPr>
          <a:xfrm>
            <a:off x="6690284" y="1461203"/>
            <a:ext cx="5276390" cy="5192026"/>
            <a:chOff x="2755276" y="1868420"/>
            <a:chExt cx="4723200" cy="4723200"/>
          </a:xfrm>
        </p:grpSpPr>
        <p:sp>
          <p:nvSpPr>
            <p:cNvPr id="8" name="局部圓 7">
              <a:extLst>
                <a:ext uri="{FF2B5EF4-FFF2-40B4-BE49-F238E27FC236}">
                  <a16:creationId xmlns:a16="http://schemas.microsoft.com/office/drawing/2014/main" id="{4CAD7C48-2B44-4DE7-BD2E-AC02D5D13276}"/>
                </a:ext>
              </a:extLst>
            </p:cNvPr>
            <p:cNvSpPr/>
            <p:nvPr/>
          </p:nvSpPr>
          <p:spPr>
            <a:xfrm>
              <a:off x="2755276" y="1868420"/>
              <a:ext cx="4723200" cy="4723200"/>
            </a:xfrm>
            <a:prstGeom prst="pie">
              <a:avLst>
                <a:gd name="adj1" fmla="val 10825181"/>
                <a:gd name="adj2" fmla="val 1620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A4C57BA-67FC-400E-9830-52B49DE2FCB6}"/>
                </a:ext>
              </a:extLst>
            </p:cNvPr>
            <p:cNvSpPr txBox="1"/>
            <p:nvPr/>
          </p:nvSpPr>
          <p:spPr>
            <a:xfrm>
              <a:off x="3376706" y="3012141"/>
              <a:ext cx="1565745" cy="475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</a:rPr>
                <a:t>學業成就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8E5F492-15A2-4CF1-BABF-227F6BAA412E}"/>
              </a:ext>
            </a:extLst>
          </p:cNvPr>
          <p:cNvGrpSpPr/>
          <p:nvPr/>
        </p:nvGrpSpPr>
        <p:grpSpPr>
          <a:xfrm flipH="1">
            <a:off x="6760828" y="1485900"/>
            <a:ext cx="5276390" cy="5192026"/>
            <a:chOff x="2659527" y="1862978"/>
            <a:chExt cx="4723200" cy="4723200"/>
          </a:xfrm>
        </p:grpSpPr>
        <p:sp>
          <p:nvSpPr>
            <p:cNvPr id="11" name="局部圓 10">
              <a:extLst>
                <a:ext uri="{FF2B5EF4-FFF2-40B4-BE49-F238E27FC236}">
                  <a16:creationId xmlns:a16="http://schemas.microsoft.com/office/drawing/2014/main" id="{B43FE325-4238-47DC-B4C3-4592ABCD7511}"/>
                </a:ext>
              </a:extLst>
            </p:cNvPr>
            <p:cNvSpPr/>
            <p:nvPr/>
          </p:nvSpPr>
          <p:spPr>
            <a:xfrm>
              <a:off x="2659527" y="1862978"/>
              <a:ext cx="4723200" cy="4723200"/>
            </a:xfrm>
            <a:prstGeom prst="pie">
              <a:avLst>
                <a:gd name="adj1" fmla="val 10825181"/>
                <a:gd name="adj2" fmla="val 1620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6D7B467-E55C-43F0-B2BC-DDF3316BBCC4}"/>
                </a:ext>
              </a:extLst>
            </p:cNvPr>
            <p:cNvSpPr txBox="1"/>
            <p:nvPr/>
          </p:nvSpPr>
          <p:spPr>
            <a:xfrm>
              <a:off x="3215431" y="3012141"/>
              <a:ext cx="1565745" cy="81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</a:rPr>
                <a:t>自我學習</a:t>
              </a:r>
              <a:endParaRPr lang="zh-TW" altLang="en-US" sz="2800" dirty="0">
                <a:solidFill>
                  <a:schemeClr val="bg1"/>
                </a:solidFill>
              </a:endParaRPr>
            </a:p>
            <a:p>
              <a:endParaRPr lang="zh-TW" altLang="en-US" sz="24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45BC6F4-B9D8-4282-BCEF-84DF28C803AA}"/>
              </a:ext>
            </a:extLst>
          </p:cNvPr>
          <p:cNvGrpSpPr/>
          <p:nvPr/>
        </p:nvGrpSpPr>
        <p:grpSpPr>
          <a:xfrm flipH="1" flipV="1">
            <a:off x="6776944" y="1535290"/>
            <a:ext cx="5276390" cy="5192026"/>
            <a:chOff x="2702858" y="2956929"/>
            <a:chExt cx="4723200" cy="4723200"/>
          </a:xfrm>
        </p:grpSpPr>
        <p:sp>
          <p:nvSpPr>
            <p:cNvPr id="14" name="局部圓 13">
              <a:extLst>
                <a:ext uri="{FF2B5EF4-FFF2-40B4-BE49-F238E27FC236}">
                  <a16:creationId xmlns:a16="http://schemas.microsoft.com/office/drawing/2014/main" id="{D6E8C67B-C59A-402B-AEDE-2A2EA5FCA391}"/>
                </a:ext>
              </a:extLst>
            </p:cNvPr>
            <p:cNvSpPr/>
            <p:nvPr/>
          </p:nvSpPr>
          <p:spPr>
            <a:xfrm>
              <a:off x="2702858" y="2956929"/>
              <a:ext cx="4723200" cy="4723200"/>
            </a:xfrm>
            <a:prstGeom prst="pie">
              <a:avLst>
                <a:gd name="adj1" fmla="val 10825181"/>
                <a:gd name="adj2" fmla="val 1620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86AC1EE-9D88-4BF0-BDB7-A4303162B90F}"/>
                </a:ext>
              </a:extLst>
            </p:cNvPr>
            <p:cNvSpPr txBox="1"/>
            <p:nvPr/>
          </p:nvSpPr>
          <p:spPr>
            <a:xfrm flipV="1">
              <a:off x="3376706" y="3769844"/>
              <a:ext cx="1404470" cy="81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2800" b="1" dirty="0">
                  <a:solidFill>
                    <a:schemeClr val="bg1"/>
                  </a:solidFill>
                </a:rPr>
                <a:t>專題</a:t>
              </a:r>
            </a:p>
            <a:p>
              <a:endParaRPr lang="zh-TW" altLang="en-US" sz="24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0D78D5E-8AED-445F-8184-089A2AA7C048}"/>
              </a:ext>
            </a:extLst>
          </p:cNvPr>
          <p:cNvGrpSpPr/>
          <p:nvPr/>
        </p:nvGrpSpPr>
        <p:grpSpPr>
          <a:xfrm flipV="1">
            <a:off x="6690284" y="1510594"/>
            <a:ext cx="5276390" cy="5192026"/>
            <a:chOff x="2594001" y="2521564"/>
            <a:chExt cx="4723200" cy="4723200"/>
          </a:xfrm>
        </p:grpSpPr>
        <p:sp>
          <p:nvSpPr>
            <p:cNvPr id="17" name="局部圓 16">
              <a:extLst>
                <a:ext uri="{FF2B5EF4-FFF2-40B4-BE49-F238E27FC236}">
                  <a16:creationId xmlns:a16="http://schemas.microsoft.com/office/drawing/2014/main" id="{62A22439-E400-4013-9D3E-1F0512BF9060}"/>
                </a:ext>
              </a:extLst>
            </p:cNvPr>
            <p:cNvSpPr/>
            <p:nvPr/>
          </p:nvSpPr>
          <p:spPr>
            <a:xfrm>
              <a:off x="2594001" y="2521564"/>
              <a:ext cx="4723200" cy="4723200"/>
            </a:xfrm>
            <a:prstGeom prst="pie">
              <a:avLst>
                <a:gd name="adj1" fmla="val 10825181"/>
                <a:gd name="adj2" fmla="val 1620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A932A5-8178-4954-B0C2-14BBF650DF99}"/>
                </a:ext>
              </a:extLst>
            </p:cNvPr>
            <p:cNvSpPr txBox="1"/>
            <p:nvPr/>
          </p:nvSpPr>
          <p:spPr>
            <a:xfrm flipV="1">
              <a:off x="2980020" y="3736496"/>
              <a:ext cx="1801156" cy="475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</a:rPr>
                <a:t>合作與領導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6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-0.01432 -0.029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9974DFA-DA31-459E-B26E-52565D54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未來學習</a:t>
            </a:r>
            <a:r>
              <a:rPr lang="en-US" altLang="zh-TW" dirty="0"/>
              <a:t>(Future learning)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E5B15B-C4F8-4108-933D-6E84F5579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Then</a:t>
            </a:r>
          </a:p>
          <a:p>
            <a:pPr lvl="1"/>
            <a:r>
              <a:rPr lang="zh-TW" altLang="en-US" dirty="0"/>
              <a:t>閱讀理解</a:t>
            </a:r>
          </a:p>
          <a:p>
            <a:pPr lvl="1"/>
            <a:r>
              <a:rPr lang="zh-TW" altLang="en-US" dirty="0"/>
              <a:t>資訊搜尋與取得</a:t>
            </a:r>
          </a:p>
          <a:p>
            <a:pPr lvl="1"/>
            <a:r>
              <a:rPr lang="zh-TW" altLang="en-US" dirty="0"/>
              <a:t>如何相信</a:t>
            </a:r>
            <a:r>
              <a:rPr lang="en-US" altLang="zh-TW" dirty="0"/>
              <a:t>(</a:t>
            </a:r>
            <a:r>
              <a:rPr lang="zh-TW" altLang="en-US" dirty="0"/>
              <a:t>非教條</a:t>
            </a:r>
            <a:r>
              <a:rPr lang="en-US" altLang="zh-TW" dirty="0"/>
              <a:t>-not doctrine)</a:t>
            </a:r>
          </a:p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F4EA06A-7AAA-4CE6-AD64-85AF85A53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Now</a:t>
            </a:r>
          </a:p>
          <a:p>
            <a:pPr lvl="1"/>
            <a:r>
              <a:rPr lang="en-US" altLang="zh-TW" dirty="0"/>
              <a:t>AI-</a:t>
            </a:r>
            <a:r>
              <a:rPr lang="en-US" altLang="zh-TW" dirty="0" err="1"/>
              <a:t>chatGPT</a:t>
            </a:r>
            <a:r>
              <a:rPr lang="en-US" altLang="zh-TW" dirty="0"/>
              <a:t>, </a:t>
            </a:r>
            <a:r>
              <a:rPr lang="en-US" altLang="zh-TW" dirty="0" err="1"/>
              <a:t>gemini</a:t>
            </a:r>
            <a:r>
              <a:rPr lang="en-US" altLang="zh-TW" dirty="0"/>
              <a:t>, copilot</a:t>
            </a:r>
          </a:p>
          <a:p>
            <a:pPr lvl="1"/>
            <a:r>
              <a:rPr lang="zh-TW" altLang="en-US" dirty="0"/>
              <a:t>可取代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lang="zh-TW" altLang="en-US" dirty="0"/>
              <a:t>不代表應取代或將取代</a:t>
            </a:r>
          </a:p>
          <a:p>
            <a:pPr lvl="1"/>
            <a:endParaRPr lang="zh-TW" altLang="en-US" dirty="0"/>
          </a:p>
        </p:txBody>
      </p:sp>
      <p:pic>
        <p:nvPicPr>
          <p:cNvPr id="6" name="線上媒體 3" title="Future Learning | Mini Documentary | GOOD">
            <a:hlinkClick r:id="" action="ppaction://media"/>
            <a:extLst>
              <a:ext uri="{FF2B5EF4-FFF2-40B4-BE49-F238E27FC236}">
                <a16:creationId xmlns:a16="http://schemas.microsoft.com/office/drawing/2014/main" id="{AC733F12-C962-4AFF-8282-A1D2BE5AD3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7058" y="3583443"/>
            <a:ext cx="5344312" cy="30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6B819D8-912A-4866-B9A5-0382064A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發想</a:t>
            </a:r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903E05A7-B801-4BF8-B903-6FF6DCE988F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63045293"/>
              </p:ext>
            </p:extLst>
          </p:nvPr>
        </p:nvGraphicFramePr>
        <p:xfrm>
          <a:off x="4912028" y="1502558"/>
          <a:ext cx="7457645" cy="5191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7CA85788-6EE5-49D9-A6D3-0E764D824BBF}"/>
              </a:ext>
            </a:extLst>
          </p:cNvPr>
          <p:cNvSpPr txBox="1">
            <a:spLocks/>
          </p:cNvSpPr>
          <p:nvPr/>
        </p:nvSpPr>
        <p:spPr>
          <a:xfrm>
            <a:off x="450596" y="177917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lang="en-US" sz="2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應用：目的 </a:t>
            </a:r>
            <a:r>
              <a:rPr lang="en-US" altLang="zh-TW" dirty="0"/>
              <a:t>/ </a:t>
            </a:r>
            <a:r>
              <a:rPr lang="zh-TW" altLang="en-US" dirty="0"/>
              <a:t>對象 </a:t>
            </a:r>
            <a:r>
              <a:rPr lang="en-US" altLang="zh-TW" dirty="0"/>
              <a:t>/ </a:t>
            </a:r>
            <a:r>
              <a:rPr lang="zh-TW" altLang="en-US" dirty="0"/>
              <a:t>功能</a:t>
            </a:r>
            <a:endParaRPr lang="en-US" altLang="zh-TW" dirty="0"/>
          </a:p>
          <a:p>
            <a:r>
              <a:rPr lang="zh-TW" altLang="en-US" dirty="0"/>
              <a:t>網頁：前端 </a:t>
            </a:r>
            <a:r>
              <a:rPr lang="en-US" altLang="zh-TW" dirty="0"/>
              <a:t>/</a:t>
            </a:r>
            <a:r>
              <a:rPr lang="zh-TW" altLang="en-US" dirty="0"/>
              <a:t> 後端</a:t>
            </a:r>
            <a:endParaRPr lang="en-US" altLang="zh-TW" dirty="0"/>
          </a:p>
          <a:p>
            <a:r>
              <a:rPr lang="zh-TW" altLang="en-US" dirty="0"/>
              <a:t>行動：原生 </a:t>
            </a:r>
            <a:r>
              <a:rPr lang="en-US" altLang="zh-TW" dirty="0"/>
              <a:t>/ </a:t>
            </a:r>
            <a:r>
              <a:rPr lang="zh-TW" altLang="en-US" dirty="0"/>
              <a:t>混合式</a:t>
            </a:r>
            <a:endParaRPr lang="en-US" altLang="zh-TW" dirty="0"/>
          </a:p>
          <a:p>
            <a:r>
              <a:rPr lang="zh-TW" altLang="en-US" dirty="0"/>
              <a:t>物聯：單晶片 </a:t>
            </a:r>
            <a:r>
              <a:rPr lang="en-US" altLang="zh-TW" dirty="0"/>
              <a:t>/ </a:t>
            </a:r>
            <a:r>
              <a:rPr lang="zh-TW" altLang="en-US" dirty="0"/>
              <a:t>感測器</a:t>
            </a:r>
            <a:endParaRPr lang="en-US" altLang="zh-TW" dirty="0"/>
          </a:p>
          <a:p>
            <a:r>
              <a:rPr lang="zh-TW" altLang="en-US" dirty="0"/>
              <a:t>大數據</a:t>
            </a:r>
            <a:r>
              <a:rPr lang="en-US" altLang="zh-TW" dirty="0"/>
              <a:t>AI</a:t>
            </a:r>
            <a:r>
              <a:rPr lang="zh-TW" altLang="en-US" dirty="0"/>
              <a:t>：資料</a:t>
            </a:r>
          </a:p>
        </p:txBody>
      </p:sp>
    </p:spTree>
    <p:extLst>
      <p:ext uri="{BB962C8B-B14F-4D97-AF65-F5344CB8AC3E}">
        <p14:creationId xmlns:p14="http://schemas.microsoft.com/office/powerpoint/2010/main" val="377827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53A1E7-0EBF-4CFC-9913-74FD72953C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259024"/>
            <a:ext cx="9445752" cy="5701744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程式選擇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sz="3400" dirty="0"/>
              <a:t>網頁設計</a:t>
            </a:r>
            <a:r>
              <a:rPr lang="en-US" altLang="zh-TW" sz="3400" dirty="0"/>
              <a:t>(</a:t>
            </a:r>
            <a:r>
              <a:rPr lang="zh-TW" altLang="en-US" sz="3400" dirty="0"/>
              <a:t>前端</a:t>
            </a:r>
            <a:r>
              <a:rPr lang="en-US" altLang="zh-TW" sz="3400" dirty="0"/>
              <a:t>)</a:t>
            </a:r>
            <a:r>
              <a:rPr lang="zh-TW" altLang="en-US" sz="3400" dirty="0"/>
              <a:t>：</a:t>
            </a:r>
            <a:r>
              <a:rPr lang="en-US" altLang="zh-TW" sz="3400" dirty="0"/>
              <a:t>HTML</a:t>
            </a:r>
            <a:r>
              <a:rPr lang="zh-TW" altLang="en-US" sz="3400" dirty="0"/>
              <a:t>、</a:t>
            </a:r>
            <a:r>
              <a:rPr lang="en-US" altLang="zh-TW" sz="3400" dirty="0"/>
              <a:t>CSS</a:t>
            </a:r>
            <a:r>
              <a:rPr lang="zh-TW" altLang="en-US" sz="3400" dirty="0"/>
              <a:t> 、</a:t>
            </a:r>
            <a:r>
              <a:rPr lang="en-US" altLang="zh-TW" sz="3400" dirty="0"/>
              <a:t>JavaScript</a:t>
            </a:r>
          </a:p>
          <a:p>
            <a:pPr lvl="2"/>
            <a:r>
              <a:rPr lang="zh-TW" altLang="en-US" sz="2600" dirty="0">
                <a:latin typeface="PMingLiU" panose="02020500000000000000" pitchFamily="18" charset="-120"/>
                <a:ea typeface="PMingLiU" panose="02020500000000000000" pitchFamily="18" charset="-120"/>
              </a:rPr>
              <a:t>參考網站：</a:t>
            </a:r>
            <a:r>
              <a:rPr lang="en-US" altLang="zh-TW" sz="2600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sz="2600" dirty="0">
                <a:latin typeface="PMingLiU" panose="02020500000000000000" pitchFamily="18" charset="-120"/>
                <a:ea typeface="PMingLiU" panose="02020500000000000000" pitchFamily="18" charset="-120"/>
                <a:hlinkClick r:id="rId2"/>
              </a:rPr>
              <a:t>https://www.w3schools.com/</a:t>
            </a:r>
            <a:r>
              <a:rPr lang="zh-TW" altLang="en-US" sz="2600" dirty="0">
                <a:latin typeface="PMingLiU" panose="02020500000000000000" pitchFamily="18" charset="-120"/>
                <a:ea typeface="PMingLiU" panose="02020500000000000000" pitchFamily="18" charset="-120"/>
              </a:rPr>
              <a:t> 、</a:t>
            </a:r>
            <a:r>
              <a:rPr lang="en-US" altLang="zh-TW" sz="2600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sz="2600" dirty="0">
                <a:latin typeface="PMingLiU" panose="02020500000000000000" pitchFamily="18" charset="-120"/>
                <a:ea typeface="PMingLiU" panose="02020500000000000000" pitchFamily="18" charset="-120"/>
                <a:hlinkClick r:id="rId3"/>
              </a:rPr>
              <a:t>https://developer.mozilla.org/zh-TW/</a:t>
            </a:r>
            <a:endParaRPr lang="en-US" altLang="zh-TW" sz="26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zh-TW" altLang="en-US" sz="3400" dirty="0"/>
              <a:t>網頁設計</a:t>
            </a:r>
            <a:r>
              <a:rPr lang="en-US" altLang="zh-TW" sz="3400" dirty="0"/>
              <a:t>(</a:t>
            </a:r>
            <a:r>
              <a:rPr lang="zh-TW" altLang="en-US" sz="3400" dirty="0"/>
              <a:t>後端</a:t>
            </a:r>
            <a:r>
              <a:rPr lang="en-US" altLang="zh-TW" sz="3400" dirty="0"/>
              <a:t>)</a:t>
            </a:r>
            <a:r>
              <a:rPr lang="zh-TW" altLang="en-US" sz="3400" dirty="0"/>
              <a:t> ：</a:t>
            </a:r>
            <a:r>
              <a:rPr lang="en-US" altLang="zh-TW" sz="3400" dirty="0"/>
              <a:t>PHP</a:t>
            </a:r>
            <a:r>
              <a:rPr lang="zh-TW" altLang="en-US" sz="3400" dirty="0"/>
              <a:t>、</a:t>
            </a:r>
            <a:r>
              <a:rPr lang="en-US" altLang="zh-TW" sz="3400" dirty="0"/>
              <a:t>MySQL</a:t>
            </a:r>
            <a:r>
              <a:rPr lang="zh-TW" altLang="en-US" sz="3400" dirty="0"/>
              <a:t>、</a:t>
            </a:r>
            <a:r>
              <a:rPr lang="en-US" altLang="zh-TW" sz="3400" dirty="0"/>
              <a:t>XAMPP</a:t>
            </a:r>
          </a:p>
          <a:p>
            <a:pPr lvl="1"/>
            <a:r>
              <a:rPr lang="zh-TW" altLang="en-US" sz="3400" dirty="0"/>
              <a:t>行動應用：原生</a:t>
            </a:r>
            <a:r>
              <a:rPr lang="en-US" altLang="zh-TW" sz="3400" dirty="0"/>
              <a:t>-Swift (iOS)</a:t>
            </a:r>
            <a:r>
              <a:rPr lang="zh-TW" altLang="en-US" sz="3400" dirty="0"/>
              <a:t> 、</a:t>
            </a:r>
            <a:r>
              <a:rPr lang="en-US" altLang="zh-TW" sz="3400" dirty="0"/>
              <a:t>Android (Kotlin)</a:t>
            </a:r>
            <a:r>
              <a:rPr lang="zh-TW" altLang="en-US" sz="3400" dirty="0"/>
              <a:t> ；混合</a:t>
            </a:r>
            <a:r>
              <a:rPr lang="en-US" altLang="zh-TW" sz="3400" dirty="0"/>
              <a:t>-</a:t>
            </a:r>
            <a:r>
              <a:rPr lang="zh-TW" altLang="en-US" sz="3400" dirty="0"/>
              <a:t> </a:t>
            </a:r>
            <a:r>
              <a:rPr lang="en-US" altLang="zh-TW" sz="3400" dirty="0"/>
              <a:t>Google Flutter</a:t>
            </a:r>
          </a:p>
          <a:p>
            <a:pPr lvl="1">
              <a:lnSpc>
                <a:spcPct val="120000"/>
              </a:lnSpc>
            </a:pPr>
            <a:r>
              <a:rPr lang="zh-TW" altLang="en-US" sz="3400" dirty="0"/>
              <a:t>物聯網 </a:t>
            </a:r>
            <a:r>
              <a:rPr lang="en-US" altLang="zh-TW" sz="3400" dirty="0"/>
              <a:t>(</a:t>
            </a:r>
            <a:r>
              <a:rPr lang="zh-TW" altLang="en-US" sz="3400" dirty="0"/>
              <a:t>單晶片</a:t>
            </a:r>
            <a:r>
              <a:rPr lang="en-US" altLang="zh-TW" sz="3400" dirty="0"/>
              <a:t>)</a:t>
            </a:r>
            <a:r>
              <a:rPr lang="zh-TW" altLang="en-US" sz="3400" dirty="0"/>
              <a:t>：</a:t>
            </a:r>
            <a:r>
              <a:rPr lang="en-US" altLang="zh-TW" sz="3400" dirty="0" err="1"/>
              <a:t>Webduino</a:t>
            </a:r>
            <a:r>
              <a:rPr lang="zh-TW" altLang="en-US" sz="3400" dirty="0"/>
              <a:t>、</a:t>
            </a:r>
            <a:r>
              <a:rPr lang="en-US" altLang="zh-TW" sz="3400" dirty="0"/>
              <a:t>Python</a:t>
            </a:r>
            <a:r>
              <a:rPr lang="zh-TW" altLang="en-US" sz="3400" dirty="0"/>
              <a:t>、</a:t>
            </a:r>
            <a:r>
              <a:rPr lang="en-US" altLang="zh-TW" sz="3400" dirty="0"/>
              <a:t>C</a:t>
            </a:r>
            <a:r>
              <a:rPr lang="zh-TW" altLang="en-US" sz="3400" dirty="0"/>
              <a:t> </a:t>
            </a:r>
            <a:endParaRPr lang="en-US" altLang="zh-TW" sz="3400" dirty="0"/>
          </a:p>
          <a:p>
            <a:pPr lvl="2"/>
            <a:r>
              <a:rPr lang="zh-TW" altLang="en-US" sz="2600" dirty="0">
                <a:latin typeface="PMingLiU" panose="02020500000000000000" pitchFamily="18" charset="-120"/>
                <a:ea typeface="PMingLiU" panose="02020500000000000000" pitchFamily="18" charset="-120"/>
              </a:rPr>
              <a:t>參考網站：</a:t>
            </a:r>
            <a:r>
              <a:rPr lang="en-US" altLang="zh-TW" sz="2600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sz="2600" dirty="0">
                <a:latin typeface="PMingLiU" panose="02020500000000000000" pitchFamily="18" charset="-120"/>
                <a:ea typeface="PMingLiU" panose="02020500000000000000" pitchFamily="18" charset="-120"/>
                <a:hlinkClick r:id="rId4"/>
              </a:rPr>
              <a:t>https://webduino.io/</a:t>
            </a:r>
            <a:r>
              <a:rPr lang="zh-TW" altLang="en-US" sz="2600" dirty="0">
                <a:latin typeface="PMingLiU" panose="02020500000000000000" pitchFamily="18" charset="-120"/>
                <a:ea typeface="PMingLiU" panose="02020500000000000000" pitchFamily="18" charset="-120"/>
              </a:rPr>
              <a:t> 、</a:t>
            </a:r>
            <a:r>
              <a:rPr lang="en-US" altLang="zh-TW" sz="2600" dirty="0">
                <a:latin typeface="PMingLiU" panose="02020500000000000000" pitchFamily="18" charset="-120"/>
                <a:ea typeface="PMingLiU" panose="02020500000000000000" pitchFamily="18" charset="-120"/>
                <a:hlinkClick r:id="rId5"/>
              </a:rPr>
              <a:t>https://www.arduino.cc/en/software</a:t>
            </a:r>
            <a:endParaRPr lang="en-US" altLang="zh-TW" sz="26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zh-TW" altLang="en-US" sz="3400" dirty="0"/>
              <a:t>大數據</a:t>
            </a:r>
            <a:r>
              <a:rPr lang="en-US" altLang="zh-TW" sz="3400" dirty="0"/>
              <a:t>AI</a:t>
            </a:r>
            <a:r>
              <a:rPr lang="zh-TW" altLang="en-US" sz="3400" dirty="0"/>
              <a:t>：</a:t>
            </a:r>
            <a:r>
              <a:rPr lang="en-US" altLang="zh-TW" sz="3400" dirty="0"/>
              <a:t>Python</a:t>
            </a:r>
            <a:r>
              <a:rPr lang="zh-TW" altLang="en-US" sz="3400" dirty="0"/>
              <a:t>、</a:t>
            </a:r>
            <a:r>
              <a:rPr lang="en-US" altLang="zh-TW" sz="3400" dirty="0"/>
              <a:t>Anaconda</a:t>
            </a:r>
            <a:r>
              <a:rPr lang="zh-TW" altLang="en-US" sz="3400" dirty="0"/>
              <a:t>、</a:t>
            </a:r>
            <a:r>
              <a:rPr lang="en-US" altLang="zh-TW" sz="3400" dirty="0" err="1"/>
              <a:t>Jupyter</a:t>
            </a:r>
            <a:endParaRPr lang="en-US" altLang="zh-TW" sz="3400" dirty="0"/>
          </a:p>
          <a:p>
            <a:pPr lvl="2">
              <a:lnSpc>
                <a:spcPct val="120000"/>
              </a:lnSpc>
            </a:pPr>
            <a:r>
              <a:rPr lang="zh-TW" altLang="en-US" sz="2600" dirty="0"/>
              <a:t>參考網站</a:t>
            </a:r>
            <a:r>
              <a:rPr lang="zh-TW" altLang="en-US" sz="2600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sz="2600" dirty="0"/>
              <a:t> </a:t>
            </a:r>
            <a:r>
              <a:rPr lang="en-US" altLang="zh-TW" sz="2600" dirty="0">
                <a:hlinkClick r:id="rId6"/>
              </a:rPr>
              <a:t>https://www.geeksforgeeks.org/</a:t>
            </a:r>
            <a:r>
              <a:rPr lang="zh-TW" altLang="en-US" sz="2600" dirty="0"/>
              <a:t> 、</a:t>
            </a:r>
            <a:r>
              <a:rPr lang="en-US" altLang="zh-TW" sz="2600" dirty="0"/>
              <a:t> </a:t>
            </a:r>
            <a:r>
              <a:rPr lang="en-US" altLang="zh-TW" sz="2600" dirty="0">
                <a:hlinkClick r:id="rId7"/>
              </a:rPr>
              <a:t>https://www.cc.ntu.edu.tw/chinese/epaper/home/20200320_005207.html</a:t>
            </a:r>
            <a:endParaRPr lang="en-US" altLang="zh-TW" sz="260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62F9627-5056-4D9E-A05E-7E9B7F4E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程式語言</a:t>
            </a:r>
          </a:p>
        </p:txBody>
      </p:sp>
    </p:spTree>
    <p:extLst>
      <p:ext uri="{BB962C8B-B14F-4D97-AF65-F5344CB8AC3E}">
        <p14:creationId xmlns:p14="http://schemas.microsoft.com/office/powerpoint/2010/main" val="41309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53A1E7-0EBF-4CFC-9913-74FD72953C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1779170"/>
            <a:ext cx="9445752" cy="448837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4000" dirty="0"/>
              <a:t>基本變數類型</a:t>
            </a:r>
            <a:r>
              <a:rPr lang="zh-TW" altLang="en-US" sz="4000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sz="4000" dirty="0"/>
              <a:t>文字、數字、布林、日期時間</a:t>
            </a:r>
            <a:endParaRPr lang="en-US" altLang="zh-TW" sz="4000" dirty="0"/>
          </a:p>
          <a:p>
            <a:pPr lvl="1"/>
            <a:r>
              <a:rPr lang="zh-TW" alt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了解個別類型操作與類型間轉換</a:t>
            </a:r>
            <a:endParaRPr lang="en-US" altLang="zh-TW" sz="3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4000" dirty="0"/>
              <a:t>進階變數類型：陣列、清單、字典、物件</a:t>
            </a:r>
            <a:endParaRPr lang="en-US" altLang="zh-TW" sz="4000" dirty="0"/>
          </a:p>
          <a:p>
            <a:r>
              <a:rPr lang="zh-TW" altLang="en-US" sz="4000" dirty="0"/>
              <a:t>程式邏輯</a:t>
            </a:r>
            <a:endParaRPr lang="en-US" altLang="zh-TW" sz="4000" dirty="0"/>
          </a:p>
          <a:p>
            <a:pPr lvl="1"/>
            <a:r>
              <a:rPr lang="zh-TW" alt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循序</a:t>
            </a:r>
            <a:endParaRPr lang="en-US" altLang="zh-TW" sz="3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TW" alt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條件</a:t>
            </a:r>
            <a:endParaRPr lang="en-US" altLang="zh-TW" sz="3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TW" alt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迴圈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62F9627-5056-4D9E-A05E-7E9B7F4E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程式架構</a:t>
            </a:r>
          </a:p>
        </p:txBody>
      </p:sp>
    </p:spTree>
    <p:extLst>
      <p:ext uri="{BB962C8B-B14F-4D97-AF65-F5344CB8AC3E}">
        <p14:creationId xmlns:p14="http://schemas.microsoft.com/office/powerpoint/2010/main" val="24829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53A1E7-0EBF-4CFC-9913-74FD72953C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程式邏輯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循序：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1+2+3+4+5=?</a:t>
            </a:r>
          </a:p>
          <a:p>
            <a:pPr lvl="1"/>
            <a:r>
              <a:rPr lang="en-US" altLang="zh-TW" dirty="0" err="1">
                <a:latin typeface="PMingLiU" panose="02020500000000000000" pitchFamily="18" charset="-120"/>
                <a:ea typeface="PMingLiU" panose="02020500000000000000" pitchFamily="18" charset="-120"/>
              </a:rPr>
              <a:t>Goolge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dirty="0" err="1">
                <a:latin typeface="PMingLiU" panose="02020500000000000000" pitchFamily="18" charset="-120"/>
                <a:ea typeface="PMingLiU" panose="02020500000000000000" pitchFamily="18" charset="-120"/>
              </a:rPr>
              <a:t>codelabs：https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://colab.research.google.com/?hl=</a:t>
            </a:r>
            <a:r>
              <a:rPr lang="en-US" altLang="zh-TW" dirty="0" err="1">
                <a:latin typeface="PMingLiU" panose="02020500000000000000" pitchFamily="18" charset="-120"/>
                <a:ea typeface="PMingLiU" panose="02020500000000000000" pitchFamily="18" charset="-120"/>
              </a:rPr>
              <a:t>zh-tw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62F9627-5056-4D9E-A05E-7E9B7F4E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  <a:r>
              <a:rPr lang="en-US" altLang="zh-TW" dirty="0"/>
              <a:t>-</a:t>
            </a:r>
            <a:r>
              <a:rPr lang="zh-TW" altLang="en-US" dirty="0"/>
              <a:t>程式架構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16498D-1920-48D8-B19C-0FC659F4F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06"/>
          <a:stretch/>
        </p:blipFill>
        <p:spPr>
          <a:xfrm>
            <a:off x="6488106" y="3891136"/>
            <a:ext cx="5665716" cy="29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6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22166_TF22841449_Win32" id="{AE9FD6BF-34FD-40E1-8779-BEFE05C4904E}" vid="{0A33BB6F-7486-4337-AE42-FCEBED9782F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心智圖</Template>
  <TotalTime>1110</TotalTime>
  <Words>939</Words>
  <Application>Microsoft Office PowerPoint</Application>
  <PresentationFormat>寬螢幕</PresentationFormat>
  <Paragraphs>122</Paragraphs>
  <Slides>23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-apple-system</vt:lpstr>
      <vt:lpstr>Microsoft JhengHei UI</vt:lpstr>
      <vt:lpstr>PMingLiU</vt:lpstr>
      <vt:lpstr>Arial</vt:lpstr>
      <vt:lpstr>Segoe UI</vt:lpstr>
      <vt:lpstr>Work Sans</vt:lpstr>
      <vt:lpstr>Office 佈景主題</vt:lpstr>
      <vt:lpstr>站在巨人的肩膀</vt:lpstr>
      <vt:lpstr>Outlines</vt:lpstr>
      <vt:lpstr>簡介</vt:lpstr>
      <vt:lpstr>甄選內容</vt:lpstr>
      <vt:lpstr>未來學習(Future learning)</vt:lpstr>
      <vt:lpstr>專題製作-發想</vt:lpstr>
      <vt:lpstr>專題製作-程式語言</vt:lpstr>
      <vt:lpstr>專題製作-程式架構</vt:lpstr>
      <vt:lpstr>專題製作-程式架構(2)</vt:lpstr>
      <vt:lpstr>專題製作-程式架構(2)</vt:lpstr>
      <vt:lpstr>專題製作-程式架構(3)</vt:lpstr>
      <vt:lpstr>專題製作-網頁</vt:lpstr>
      <vt:lpstr>專題製作-網頁表單+XAMPP資料庫</vt:lpstr>
      <vt:lpstr>專題製作-行動應用(混合式-Google Flutter)</vt:lpstr>
      <vt:lpstr>專題製作-物聯網</vt:lpstr>
      <vt:lpstr>專題製作-物聯網(2)</vt:lpstr>
      <vt:lpstr>專題製作-大數據</vt:lpstr>
      <vt:lpstr>專題製作-大數據(2)</vt:lpstr>
      <vt:lpstr>專題製作-大數據(3)</vt:lpstr>
      <vt:lpstr>專題製作-大數據(4)</vt:lpstr>
      <vt:lpstr>專題製作-大數據(5)</vt:lpstr>
      <vt:lpstr>專題製作-AI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站在巨人的肩膀</dc:title>
  <dc:creator>PC Wang</dc:creator>
  <cp:lastModifiedBy>PC Wang</cp:lastModifiedBy>
  <cp:revision>142</cp:revision>
  <dcterms:created xsi:type="dcterms:W3CDTF">2024-07-15T12:33:12Z</dcterms:created>
  <dcterms:modified xsi:type="dcterms:W3CDTF">2024-08-09T01:06:38Z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