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AzMQ8+ly1z0OJUX3Ucj68ySz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6c9d92f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56c9d92ff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6c9d92ff4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g356c9d92ff4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" name="Google Shape;25;p6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7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9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8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8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1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pt-BR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8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84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9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158" name="Google Shape;158;p69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0" name="Google Shape;160;p69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69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64" name="Google Shape;164;p69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69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69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</p:sp>
      </p:grpSp>
      <p:sp>
        <p:nvSpPr>
          <p:cNvPr id="168" name="Google Shape;168;p69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69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6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6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6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70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6" name="Google Shape;176;p7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7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7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8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7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2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4" name="Google Shape;54;p72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5" name="Google Shape;55;p7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3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73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73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7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" name="Google Shape;8;p65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6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5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6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6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6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2" name="Google Shape;142;p67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019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490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019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17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6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2" name="Google Shape;152;p67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3" name="Google Shape;153;p6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4" name="Google Shape;154;p6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55" name="Google Shape;155;p6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arn.microsoft.com/pt-br/power-bi/connect-data/desktop-data-sources" TargetMode="External"/><Relationship Id="rId4" Type="http://schemas.openxmlformats.org/officeDocument/2006/relationships/hyperlink" Target="https://learn.microsoft.com/pt-br/power-bi/enterprise/desktop-privacy-levels" TargetMode="External"/><Relationship Id="rId5" Type="http://schemas.openxmlformats.org/officeDocument/2006/relationships/hyperlink" Target="https://learn.microsoft.com/pt-br/power-bi/connect-data/service-dataset-modes-understand" TargetMode="External"/><Relationship Id="rId6" Type="http://schemas.openxmlformats.org/officeDocument/2006/relationships/hyperlink" Target="https://learn.microsoft.com/pt-br/power-bi/connect-data/refresh-troubleshooting-refresh-scenarios" TargetMode="External"/><Relationship Id="rId7" Type="http://schemas.openxmlformats.org/officeDocument/2006/relationships/hyperlink" Target="https://learn.microsoft.com/pt-br/azure/devops/report/powerbi/client-authentication-options?view=azure-devop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cap="flat" cmpd="sng" w="9525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019"/>
            </a:srgbClr>
          </a:solidFill>
          <a:ln>
            <a:noFill/>
          </a:ln>
        </p:spPr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rect b="b" l="l" r="r" t="t"/>
            <a:pathLst>
              <a:path extrusionOk="0" h="6866467" w="5994369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/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Logotipo&#10;&#10;O conteúdo gerado por IA pode estar incorreto." id="194" name="Google Shape;194;p1"/>
          <p:cNvPicPr preferRelativeResize="0"/>
          <p:nvPr/>
        </p:nvPicPr>
        <p:blipFill rotWithShape="1">
          <a:blip r:embed="rId3">
            <a:alphaModFix/>
          </a:blip>
          <a:srcRect b="22464" l="0" r="-215" t="0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/>
          <p:nvPr>
            <p:ph idx="1" type="body"/>
          </p:nvPr>
        </p:nvSpPr>
        <p:spPr>
          <a:xfrm>
            <a:off x="5386293" y="2837329"/>
            <a:ext cx="3384741" cy="3317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914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>
                <a:solidFill>
                  <a:srgbClr val="FFFFFF"/>
                </a:solidFill>
              </a:rPr>
              <a:t>Aula 2</a:t>
            </a:r>
            <a:endParaRPr>
              <a:solidFill>
                <a:srgbClr val="FFFFFF"/>
              </a:solidFill>
            </a:endParaRPr>
          </a:p>
          <a:p>
            <a:pPr indent="0" lvl="0" marL="9144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>
                <a:solidFill>
                  <a:srgbClr val="FFFFFF"/>
                </a:solidFill>
              </a:rPr>
              <a:t>Prof. Luiz Roberto Nogueira Jr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114950" y="2245350"/>
            <a:ext cx="7258800" cy="19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https://learn.microsoft.com/pt-br/power-bi/connect-data/desktop-data-sources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https://learn.microsoft.com/pt-br/power-bi/enterprise/desktop-privacy-levels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https://learn.microsoft.com/pt-br/power-bi/connect-data/service-dataset-modes-understand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https://learn.microsoft.com/pt-br/power-bi/connect-data/refresh-troubleshooting-refresh-scenarios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3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https://learn.microsoft.com/pt-br/azure/devops/report/powerbi/client-authentication-options?view=azure-devops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cap="flat" cmpd="sng" w="9525">
            <a:solidFill>
              <a:srgbClr val="16B0E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2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cap="flat" cmpd="sng" w="9525">
            <a:solidFill>
              <a:srgbClr val="FEFEFE">
                <a:alpha val="8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3" name="Google Shape;203;p2"/>
          <p:cNvSpPr/>
          <p:nvPr/>
        </p:nvSpPr>
        <p:spPr>
          <a:xfrm>
            <a:off x="944073" y="-8467"/>
            <a:ext cx="2255511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019"/>
            </a:schemeClr>
          </a:solidFill>
          <a:ln>
            <a:noFill/>
          </a:ln>
        </p:spPr>
      </p:sp>
      <p:sp>
        <p:nvSpPr>
          <p:cNvPr id="204" name="Google Shape;204;p2"/>
          <p:cNvSpPr/>
          <p:nvPr/>
        </p:nvSpPr>
        <p:spPr>
          <a:xfrm>
            <a:off x="1260547" y="-8467"/>
            <a:ext cx="1941419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</p:sp>
      <p:sp>
        <p:nvSpPr>
          <p:cNvPr id="205" name="Google Shape;205;p2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09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1058841" y="-8467"/>
            <a:ext cx="2140744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019"/>
            </a:srgbClr>
          </a:solidFill>
          <a:ln>
            <a:noFill/>
          </a:ln>
        </p:spPr>
      </p:sp>
      <p:sp>
        <p:nvSpPr>
          <p:cNvPr id="207" name="Google Shape;207;p2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2262215" y="-8467"/>
            <a:ext cx="6881785" cy="6866467"/>
          </a:xfrm>
          <a:custGeom>
            <a:rect b="b" l="l" r="r" t="t"/>
            <a:pathLst>
              <a:path extrusionOk="0" h="6866467" w="9175713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"/>
          <p:cNvSpPr txBox="1"/>
          <p:nvPr>
            <p:ph type="ctr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>
                <a:solidFill>
                  <a:srgbClr val="FFFFFF"/>
                </a:solidFill>
              </a:rPr>
              <a:t>Conexão e análise de dados</a:t>
            </a:r>
            <a:endParaRPr/>
          </a:p>
        </p:txBody>
      </p:sp>
      <p:sp>
        <p:nvSpPr>
          <p:cNvPr id="210" name="Google Shape;210;p2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fmla="val 5000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/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Objetivos da A</a:t>
            </a:r>
            <a:r>
              <a:rPr lang="pt-BR"/>
              <a:t>ula</a:t>
            </a:r>
            <a:endParaRPr/>
          </a:p>
        </p:txBody>
      </p:sp>
      <p:pic>
        <p:nvPicPr>
          <p:cNvPr descr="Visão superior de cubos conectados com linhas pretas" id="216" name="Google Shape;216;p3"/>
          <p:cNvPicPr preferRelativeResize="0"/>
          <p:nvPr/>
        </p:nvPicPr>
        <p:blipFill rotWithShape="1">
          <a:blip r:embed="rId3">
            <a:alphaModFix/>
          </a:blip>
          <a:srcRect b="6" l="47528" r="32076" t="8913"/>
          <a:stretch/>
        </p:blipFill>
        <p:spPr>
          <a:xfrm>
            <a:off x="20" y="10"/>
            <a:ext cx="2050522" cy="6867719"/>
          </a:xfrm>
          <a:custGeom>
            <a:rect b="b" l="l" r="r" t="t"/>
            <a:pathLst>
              <a:path extrusionOk="0" h="6858000" w="2734056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3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 txBox="1"/>
          <p:nvPr>
            <p:ph idx="1" type="body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Estabelecer a conexão com diferentes tipos de fontes de dados e selecionar informações utilizando o Power Query.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Compreender os diferentes formas e conexão com os dados e como utilizá-las.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/>
              <a:t>Gerenciar configurações de fluxos de dados, credenciais e níveis de privacidade.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Conectando aos dados</a:t>
            </a:r>
            <a:endParaRPr/>
          </a:p>
        </p:txBody>
      </p:sp>
      <p:sp>
        <p:nvSpPr>
          <p:cNvPr id="224" name="Google Shape;224;p4"/>
          <p:cNvSpPr txBox="1"/>
          <p:nvPr>
            <p:ph idx="1" type="body"/>
          </p:nvPr>
        </p:nvSpPr>
        <p:spPr>
          <a:xfrm>
            <a:off x="399150" y="1770575"/>
            <a:ext cx="6768600" cy="41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Identificar o tipo de dado a ser coletado.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Verificar drivers e credenciais.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Configurar conexão de dados.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Carregar dados.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Após realizar a conexão com os dados você irá criar um </a:t>
            </a:r>
            <a:r>
              <a:rPr b="1" lang="pt-BR"/>
              <a:t>fluxo de dados</a:t>
            </a:r>
            <a:r>
              <a:rPr lang="pt-BR"/>
              <a:t> para alimentar as informações dos seus relatórios.</a:t>
            </a:r>
            <a:endParaRPr/>
          </a:p>
        </p:txBody>
      </p:sp>
      <p:pic>
        <p:nvPicPr>
          <p:cNvPr id="225" name="Google Shape;225;p4" title="Open_access_2-300x29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675" y="2268625"/>
            <a:ext cx="2523625" cy="24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Conectar aos dados</a:t>
            </a:r>
            <a:endParaRPr/>
          </a:p>
        </p:txBody>
      </p:sp>
      <p:sp>
        <p:nvSpPr>
          <p:cNvPr id="231" name="Google Shape;231;p13"/>
          <p:cNvSpPr txBox="1"/>
          <p:nvPr>
            <p:ph idx="1" type="body"/>
          </p:nvPr>
        </p:nvSpPr>
        <p:spPr>
          <a:xfrm>
            <a:off x="349575" y="1758100"/>
            <a:ext cx="4347000" cy="39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Defina o tipo de conexão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Configure os dados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As opções na conexão irão varia de acordo com o tipo de fonte de dados que você conectar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Lembre-se que quanto maior for a quantidade de dados que você utilizar maior será a necessidade de processamento e memória para executar as operações.</a:t>
            </a:r>
            <a:endParaRPr/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3">
            <a:alphaModFix/>
          </a:blip>
          <a:srcRect b="21733" l="0" r="70477" t="0"/>
          <a:stretch/>
        </p:blipFill>
        <p:spPr>
          <a:xfrm>
            <a:off x="4773700" y="1765025"/>
            <a:ext cx="2437849" cy="36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3"/>
          <p:cNvSpPr/>
          <p:nvPr/>
        </p:nvSpPr>
        <p:spPr>
          <a:xfrm>
            <a:off x="5364075" y="2189075"/>
            <a:ext cx="543000" cy="5025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Modos de Conexão</a:t>
            </a:r>
            <a:endParaRPr/>
          </a:p>
        </p:txBody>
      </p:sp>
      <p:sp>
        <p:nvSpPr>
          <p:cNvPr id="239" name="Google Shape;239;p9"/>
          <p:cNvSpPr txBox="1"/>
          <p:nvPr>
            <p:ph idx="1" type="body"/>
          </p:nvPr>
        </p:nvSpPr>
        <p:spPr>
          <a:xfrm>
            <a:off x="366750" y="1782875"/>
            <a:ext cx="6833400" cy="44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Importação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DirectQuery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Duplo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Importação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copia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os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dados, </a:t>
            </a:r>
            <a:r>
              <a:rPr lang="pt-BR"/>
              <a:t>DirectQuery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mantém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pt-BR"/>
              <a:t>fonte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original, e o modo Duplo </a:t>
            </a:r>
            <a:r>
              <a:rPr lang="pt-BR"/>
              <a:t>alterna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/>
              <a:t>conforme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pt-BR"/>
              <a:t>necessidade</a:t>
            </a:r>
            <a:r>
              <a:rPr lang="pt-B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As opções do modo de conexão podem não estar disponíveis em alguns tipos de conexão.</a:t>
            </a:r>
            <a:endParaRPr/>
          </a:p>
        </p:txBody>
      </p:sp>
      <p:pic>
        <p:nvPicPr>
          <p:cNvPr id="240" name="Google Shape;240;p9" title="composite-model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5850" y="1374225"/>
            <a:ext cx="3429325" cy="25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6c9d92ff4_0_0"/>
          <p:cNvSpPr txBox="1"/>
          <p:nvPr>
            <p:ph idx="1" type="body"/>
          </p:nvPr>
        </p:nvSpPr>
        <p:spPr>
          <a:xfrm>
            <a:off x="447950" y="2101250"/>
            <a:ext cx="69915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Credenciais - Determinam os  dados de acesso a uma fonte de dados externa quando necessário.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Níveis de privacidade - Determina o grau de isolamento das fontes de dados dentro do Power BI.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As credenciais de acesso geralmente são utilizadas em serviços de bancos de dados contudo existem APIs e outras formas de fluxo de dados que podem necessitar de credenciais.</a:t>
            </a:r>
            <a:endParaRPr/>
          </a:p>
        </p:txBody>
      </p:sp>
      <p:sp>
        <p:nvSpPr>
          <p:cNvPr id="246" name="Google Shape;246;g356c9d92ff4_0_0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Credenciais e níveis de privacidade</a:t>
            </a:r>
            <a:endParaRPr/>
          </a:p>
        </p:txBody>
      </p:sp>
      <p:pic>
        <p:nvPicPr>
          <p:cNvPr id="247" name="Google Shape;247;g356c9d92ff4_0_0" title="credenciai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325" y="4510250"/>
            <a:ext cx="4467398" cy="21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Importação e Erros</a:t>
            </a:r>
            <a:endParaRPr/>
          </a:p>
        </p:txBody>
      </p:sp>
      <p:sp>
        <p:nvSpPr>
          <p:cNvPr id="253" name="Google Shape;253;p12"/>
          <p:cNvSpPr txBox="1"/>
          <p:nvPr>
            <p:ph idx="1" type="body"/>
          </p:nvPr>
        </p:nvSpPr>
        <p:spPr>
          <a:xfrm>
            <a:off x="609600" y="1675075"/>
            <a:ext cx="6347700" cy="5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Erros nas credenciais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Falhas no link de internet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Limite no tempo de conexão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Versão do driver de conexão não compatível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/>
              <a:t>Prefira sempre realizar a importação dos dados para o Power BI, dessa forma você não terá problemas no caso de interrupções nos serviços que estão fornecendo os dados para seu relatório.</a:t>
            </a:r>
            <a:endParaRPr/>
          </a:p>
        </p:txBody>
      </p:sp>
      <p:pic>
        <p:nvPicPr>
          <p:cNvPr id="254" name="Google Shape;254;p12" title="chai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3090380"/>
            <a:ext cx="7028800" cy="2055525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6c9d92ff4_0_151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Aula Prática </a:t>
            </a:r>
            <a:endParaRPr/>
          </a:p>
        </p:txBody>
      </p:sp>
      <p:sp>
        <p:nvSpPr>
          <p:cNvPr id="260" name="Google Shape;260;g356c9d92ff4_0_151"/>
          <p:cNvSpPr txBox="1"/>
          <p:nvPr>
            <p:ph idx="1" type="body"/>
          </p:nvPr>
        </p:nvSpPr>
        <p:spPr>
          <a:xfrm>
            <a:off x="533400" y="1437025"/>
            <a:ext cx="6851700" cy="49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Importar dados de arquivos.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Importar dados de uma base de dados.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Importar dados da internet.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Alterar as configurações das fontes de dados.</a:t>
            </a:r>
            <a:endParaRPr/>
          </a:p>
          <a:p>
            <a:pPr indent="-251458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