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f91812aa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f91812aa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f91812aa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f91812aa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predecessor, layers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we can specify the version of a system, of dependencies 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what is cool that we have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f91812aa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f91812aa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f91812aa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f91812aa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f5a919aa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f5a919aa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0013f65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0013f65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0013f65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0013f65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f91812aa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f91812aa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0013f656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0013f656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f5a919aa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f5a919aa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</a:rPr>
              <a:t>value that it can bring for us - not going to deep into </a:t>
            </a:r>
            <a:r>
              <a:rPr lang="pl">
                <a:solidFill>
                  <a:schemeClr val="dk1"/>
                </a:solidFill>
              </a:rPr>
              <a:t>installation</a:t>
            </a:r>
            <a:r>
              <a:rPr lang="pl">
                <a:solidFill>
                  <a:schemeClr val="dk1"/>
                </a:solidFill>
              </a:rPr>
              <a:t> (Mac ok, Linux is native, WSL for Windows)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l">
                <a:solidFill>
                  <a:schemeClr val="dk1"/>
                </a:solidFill>
              </a:rPr>
              <a:t>ain’t  that VM?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l">
                <a:solidFill>
                  <a:schemeClr val="dk1"/>
                </a:solidFill>
              </a:rPr>
              <a:t>why is it better?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f91812aa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f91812aa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f91812aa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f91812aa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f5a919aa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f5a919aa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f91812aa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f91812aa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isolation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f91812aa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f91812aa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isolation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f5a919aa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f5a919aa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f91812aa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f91812aa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predecessor, layers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we can specify the version of a system, of dependencies 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what is cool that we have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Docker - a surface skim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37021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Piotr Wawrzyńczyk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Where do the base images come from?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471900" y="1919075"/>
            <a:ext cx="8061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 Docker registry is a service that enables sharing the images.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188" y="2758000"/>
            <a:ext cx="5567625" cy="18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Where do the base images come from?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471900" y="1919075"/>
            <a:ext cx="8061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 Docker registry is a service that enables sharing the images.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We can share our images, too!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275" y="2367550"/>
            <a:ext cx="4486849" cy="268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Dockerfile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471900" y="1919075"/>
            <a:ext cx="4509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Text file that defines how an image should be constructed.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850" y="1811225"/>
            <a:ext cx="4233151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Dockerfile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471900" y="1919075"/>
            <a:ext cx="4509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Text file that defines how an image should be constructed.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Building the image from a terminal: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docker build -t my-image:1.0 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docker image 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850" y="1811225"/>
            <a:ext cx="4233151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Maybe let’s see a more advanced example?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Then let’s see the next demo.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docker build -t node-app ./demo3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docker run </a:t>
            </a: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node-app:latest 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Maybe let’s see a more advanced example?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Then let’s see the next demo.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docker build -t node-app ./demo3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docker run node-app:latest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docker run -p 8080:8080 node-app:latest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Google Shape;162;p27"/>
          <p:cNvCxnSpPr/>
          <p:nvPr/>
        </p:nvCxnSpPr>
        <p:spPr>
          <a:xfrm>
            <a:off x="1469350" y="2686450"/>
            <a:ext cx="27999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What if we want to enter a running container?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Sure: </a:t>
            </a: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docker exec –it &lt;container id&gt; &lt;executable&gt;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docker run &lt;=&gt; </a:t>
            </a:r>
            <a:r>
              <a:rPr i="1" lang="pl"/>
              <a:t>run the container + </a:t>
            </a: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docker exec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What’s next?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Persistency</a:t>
            </a:r>
            <a:r>
              <a:rPr lang="pl"/>
              <a:t> - saving the data between container restarts → </a:t>
            </a:r>
            <a:r>
              <a:rPr b="1" lang="pl"/>
              <a:t>Docker volumes</a:t>
            </a:r>
            <a:r>
              <a:rPr lang="pl"/>
              <a:t> and </a:t>
            </a:r>
            <a:r>
              <a:rPr b="1" lang="pl"/>
              <a:t>bind mounts </a:t>
            </a:r>
            <a:r>
              <a:rPr lang="pl"/>
              <a:t>(or write to an external service)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Networking → </a:t>
            </a:r>
            <a:r>
              <a:rPr b="1" lang="pl">
                <a:latin typeface="Courier New"/>
                <a:ea typeface="Courier New"/>
                <a:cs typeface="Courier New"/>
                <a:sym typeface="Courier New"/>
              </a:rPr>
              <a:t>docker network</a:t>
            </a:r>
            <a:r>
              <a:rPr b="1" lang="pl"/>
              <a:t> </a:t>
            </a:r>
            <a:r>
              <a:rPr lang="pl"/>
              <a:t>command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Running multiple images as single application → </a:t>
            </a:r>
            <a:r>
              <a:rPr b="1" lang="pl"/>
              <a:t>Docker Compose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Thanks!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What is Docker?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 tool that allows us to run applications in isolation, in a safe, portable and lightweight manner - by containerisation.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What is Docker?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</a:t>
            </a:r>
            <a:r>
              <a:rPr lang="pl"/>
              <a:t> tool that allows us to run applications in isolation, in a safe, portable and lightweight manner - by containerisation.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Unlike VM (that simulates a machine), container simulates an operating system - there comes the “lightweight” aspect.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What is Docker?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</a:t>
            </a:r>
            <a:r>
              <a:rPr lang="pl"/>
              <a:t> tool that allows us to run applications in isolation, in a safe, portable and lightweight manner - by c</a:t>
            </a:r>
            <a:r>
              <a:rPr lang="pl"/>
              <a:t>ontainerization</a:t>
            </a:r>
            <a:r>
              <a:rPr lang="pl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Unlike VM (that simulates a machine), container simulates an operating system - there comes the “lightweight” aspect.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So how does this </a:t>
            </a:r>
            <a:r>
              <a:rPr lang="pl"/>
              <a:t>containerization work?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Containers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The system, dependencies, code and whatnot, packed into one bundle that can be run on the host machine.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Containers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The system, dependencies, code and whatnot, packed into one bundle that can be run </a:t>
            </a:r>
            <a:r>
              <a:rPr lang="pl"/>
              <a:t>on the host machine</a:t>
            </a:r>
            <a:r>
              <a:rPr lang="pl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Are there any containers running in my system right now?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docker container ls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Containers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The system, dependencies, code and whatnot, packed into one bundle that can be run </a:t>
            </a:r>
            <a:r>
              <a:rPr lang="pl"/>
              <a:t>on the host machine</a:t>
            </a:r>
            <a:r>
              <a:rPr lang="pl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Are there any containers running in my system right now?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docker container 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Let’s run a container!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docker run alpine:3.14.1 echo 'Hello world'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docker run --interactive --tty alpine:3.14.1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Images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4013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 template created from a set of instructions.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Images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4013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 template created from a set of instructions, like: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pl"/>
              <a:t>Start from the specific version of a Linux system, add dependencies, install the target application and configure it.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We can compare it to a Git commit - only a set of changes.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5698650" y="3861325"/>
            <a:ext cx="2928000" cy="46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An operating system (e.g. Linux Alpine)</a:t>
            </a:r>
            <a:endParaRPr sz="1200"/>
          </a:p>
        </p:txBody>
      </p:sp>
      <p:sp>
        <p:nvSpPr>
          <p:cNvPr id="118" name="Google Shape;118;p21"/>
          <p:cNvSpPr/>
          <p:nvPr/>
        </p:nvSpPr>
        <p:spPr>
          <a:xfrm>
            <a:off x="5698650" y="3075400"/>
            <a:ext cx="2928000" cy="46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Runtime environment (e.g. NodeJS)</a:t>
            </a:r>
            <a:endParaRPr sz="1200"/>
          </a:p>
        </p:txBody>
      </p:sp>
      <p:sp>
        <p:nvSpPr>
          <p:cNvPr id="119" name="Google Shape;119;p21"/>
          <p:cNvSpPr/>
          <p:nvPr/>
        </p:nvSpPr>
        <p:spPr>
          <a:xfrm>
            <a:off x="5698650" y="2289438"/>
            <a:ext cx="2928000" cy="46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Application (e.g. Express app)</a:t>
            </a:r>
            <a:endParaRPr sz="1200"/>
          </a:p>
        </p:txBody>
      </p:sp>
      <p:cxnSp>
        <p:nvCxnSpPr>
          <p:cNvPr id="120" name="Google Shape;120;p21"/>
          <p:cNvCxnSpPr/>
          <p:nvPr/>
        </p:nvCxnSpPr>
        <p:spPr>
          <a:xfrm rot="10800000">
            <a:off x="7162650" y="3578913"/>
            <a:ext cx="0" cy="2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1"/>
          <p:cNvCxnSpPr/>
          <p:nvPr/>
        </p:nvCxnSpPr>
        <p:spPr>
          <a:xfrm rot="10800000">
            <a:off x="7162650" y="2792963"/>
            <a:ext cx="0" cy="2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