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delete cluster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91f8a96e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91f8a96e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9122dc9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9122dc9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5c79ff6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5c79ff6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9122dc94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9122dc94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5c79ff69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5c79ff69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97b5724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97b5724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91f8a96e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91f8a96e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5c79ff69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5c79ff69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91f8a96e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91f8a96e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f5a919aa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f5a919aa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91f8a96e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91f8a96e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>
                <a:solidFill>
                  <a:schemeClr val="dk1"/>
                </a:solidFill>
              </a:rPr>
              <a:t>Node =&gt; host machine for Docker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5c79ff6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5c79ff6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l">
                <a:solidFill>
                  <a:schemeClr val="dk1"/>
                </a:solidFill>
              </a:rPr>
              <a:t>describe my usecase - cluster @ my machine, with 1 node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91f8a96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91f8a96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9122dc9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9122dc9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9122dc94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9122dc94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1f8a96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1f8a96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791f8a96e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791f8a96e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kyma-project/busol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Kubernetes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370218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Piotr Wawrzyńczyk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Basic concepts</a:t>
            </a:r>
            <a:r>
              <a:rPr lang="pl"/>
              <a:t> - example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71900" y="1919075"/>
            <a:ext cx="8278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l"/>
              <a:t>omnicalculator-prod</a:t>
            </a:r>
            <a:r>
              <a:rPr lang="pl"/>
              <a:t> is a </a:t>
            </a:r>
            <a:r>
              <a:rPr i="1" lang="pl"/>
              <a:t>cluster</a:t>
            </a:r>
            <a:r>
              <a:rPr lang="pl"/>
              <a:t>, with a couple of </a:t>
            </a:r>
            <a:r>
              <a:rPr i="1" lang="pl"/>
              <a:t>n</a:t>
            </a:r>
            <a:r>
              <a:rPr i="1" lang="pl"/>
              <a:t>odes</a:t>
            </a:r>
            <a:r>
              <a:rPr lang="pl"/>
              <a:t> placed in different regions of the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Each environment has a corresponding </a:t>
            </a:r>
            <a:r>
              <a:rPr i="1" lang="pl"/>
              <a:t>namespace</a:t>
            </a:r>
            <a:r>
              <a:rPr lang="pl"/>
              <a:t> - there is a “prod” </a:t>
            </a:r>
            <a:r>
              <a:rPr i="1" lang="pl"/>
              <a:t>namespace</a:t>
            </a:r>
            <a:r>
              <a:rPr lang="pl"/>
              <a:t>, “stage” </a:t>
            </a:r>
            <a:r>
              <a:rPr i="1" lang="pl"/>
              <a:t>namespace</a:t>
            </a:r>
            <a:r>
              <a:rPr lang="pl"/>
              <a:t>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In each namespace there exists an instance of application.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Demo - interacting with resources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471900" y="1919075"/>
            <a:ext cx="8278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get &lt;resourceType&gt;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get &lt;resourceType&gt; &lt;resourceName&gt; [-oyaml]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create &lt;resourceType&gt; &lt;resourceName&gt;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delete &lt;resourceType&gt; &lt;resourceName&gt;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Workloads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471900" y="1919075"/>
            <a:ext cx="510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Pod</a:t>
            </a:r>
            <a:r>
              <a:rPr lang="pl"/>
              <a:t> - smallest deployable unit, corresponds to Docker container (or a set of containers).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Deployment</a:t>
            </a:r>
            <a:r>
              <a:rPr lang="pl"/>
              <a:t> - manages a group of pods.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Matches the pods based on a </a:t>
            </a:r>
            <a:r>
              <a:rPr i="1" lang="pl"/>
              <a:t>selector</a:t>
            </a:r>
            <a:r>
              <a:rPr lang="pl"/>
              <a:t> - for example, only pods with metadata containing specific labels.</a:t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6310175" y="2289450"/>
            <a:ext cx="17349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Deployment</a:t>
            </a:r>
            <a:endParaRPr sz="1200"/>
          </a:p>
        </p:txBody>
      </p:sp>
      <p:cxnSp>
        <p:nvCxnSpPr>
          <p:cNvPr id="147" name="Google Shape;147;p24"/>
          <p:cNvCxnSpPr>
            <a:endCxn id="148" idx="0"/>
          </p:cNvCxnSpPr>
          <p:nvPr/>
        </p:nvCxnSpPr>
        <p:spPr>
          <a:xfrm flipH="1">
            <a:off x="7196250" y="2759550"/>
            <a:ext cx="3300" cy="7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4"/>
          <p:cNvSpPr/>
          <p:nvPr/>
        </p:nvSpPr>
        <p:spPr>
          <a:xfrm>
            <a:off x="6328800" y="3466650"/>
            <a:ext cx="17349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Pods</a:t>
            </a:r>
            <a:endParaRPr sz="1200"/>
          </a:p>
        </p:txBody>
      </p:sp>
      <p:sp>
        <p:nvSpPr>
          <p:cNvPr id="149" name="Google Shape;149;p24"/>
          <p:cNvSpPr txBox="1"/>
          <p:nvPr/>
        </p:nvSpPr>
        <p:spPr>
          <a:xfrm>
            <a:off x="7193100" y="2942100"/>
            <a:ext cx="186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latin typeface="Roboto"/>
                <a:ea typeface="Roboto"/>
                <a:cs typeface="Roboto"/>
                <a:sym typeface="Roboto"/>
              </a:rPr>
              <a:t>1..n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Workloads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71900" y="1919075"/>
            <a:ext cx="510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Pod</a:t>
            </a:r>
            <a:r>
              <a:rPr lang="pl"/>
              <a:t> - smallest deployable unit, corresponds to Docker container (or a set of containers).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Deployment</a:t>
            </a:r>
            <a:r>
              <a:rPr lang="pl"/>
              <a:t> - manages a group of pods.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Matches the pods based on a </a:t>
            </a:r>
            <a:r>
              <a:rPr i="1" lang="pl"/>
              <a:t>selector</a:t>
            </a:r>
            <a:r>
              <a:rPr lang="pl"/>
              <a:t> - for example, only pods with metadata containing specific labels.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Let’s create a deployment from file: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apply -f deployment.yaml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6310175" y="2289450"/>
            <a:ext cx="17349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Deployment</a:t>
            </a:r>
            <a:endParaRPr sz="1200"/>
          </a:p>
        </p:txBody>
      </p:sp>
      <p:cxnSp>
        <p:nvCxnSpPr>
          <p:cNvPr id="157" name="Google Shape;157;p25"/>
          <p:cNvCxnSpPr>
            <a:endCxn id="158" idx="0"/>
          </p:cNvCxnSpPr>
          <p:nvPr/>
        </p:nvCxnSpPr>
        <p:spPr>
          <a:xfrm flipH="1">
            <a:off x="7196250" y="2759550"/>
            <a:ext cx="3300" cy="7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5"/>
          <p:cNvSpPr/>
          <p:nvPr/>
        </p:nvSpPr>
        <p:spPr>
          <a:xfrm>
            <a:off x="6328800" y="3466650"/>
            <a:ext cx="17349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Pods</a:t>
            </a:r>
            <a:endParaRPr sz="1200"/>
          </a:p>
        </p:txBody>
      </p:sp>
      <p:sp>
        <p:nvSpPr>
          <p:cNvPr id="159" name="Google Shape;159;p25"/>
          <p:cNvSpPr txBox="1"/>
          <p:nvPr/>
        </p:nvSpPr>
        <p:spPr>
          <a:xfrm>
            <a:off x="7193100" y="2942100"/>
            <a:ext cx="1866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latin typeface="Roboto"/>
                <a:ea typeface="Roboto"/>
                <a:cs typeface="Roboto"/>
                <a:sym typeface="Roboto"/>
              </a:rPr>
              <a:t>1..n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Services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71900" y="1919075"/>
            <a:ext cx="8100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Allows for exposing the workloads to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Works as an abstraction layer over host’s network mechanisms.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Services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71900" y="1919075"/>
            <a:ext cx="7176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Allows for exposing the workloads to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Works as an abstraction layer over host’s network mechanisms.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Let’s expose our deployment to the world!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apply -f service.yaml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port-forward service/nginx-service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Busola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Open-source</a:t>
            </a:r>
            <a:r>
              <a:rPr lang="pl"/>
              <a:t> Kubernetes dashboard.</a:t>
            </a:r>
            <a:endParaRPr/>
          </a:p>
          <a:p>
            <a:pPr indent="-342900" lvl="0" marL="4572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>
                <a:solidFill>
                  <a:srgbClr val="1F2328"/>
                </a:solidFill>
                <a:latin typeface="Courier New"/>
                <a:ea typeface="Courier New"/>
                <a:cs typeface="Courier New"/>
                <a:sym typeface="Courier New"/>
              </a:rPr>
              <a:t>docker run --rm -it -p 3001:3001 -e DOCKER_DESKTOP_CLUSTER=true --pid=host europe-docker.pkg.dev/kyma-project/prod/busola:latest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What’s next?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71900" y="1919075"/>
            <a:ext cx="82785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describe &lt;resourceType&gt; &lt;resourceName&gt;</a:t>
            </a:r>
            <a:r>
              <a:rPr lang="pl"/>
              <a:t> - access more detailed data about a specific resource.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 explain &lt;resourceType&gt;</a:t>
            </a:r>
            <a:r>
              <a:rPr lang="pl"/>
              <a:t> - display documentation for a resource of given type.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We can even </a:t>
            </a:r>
            <a:r>
              <a:rPr i="1" lang="pl"/>
              <a:t>explain</a:t>
            </a:r>
            <a:r>
              <a:rPr lang="pl"/>
              <a:t> a specific fields!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 explain namespace.metadata.labels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Thanks!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Why Kubernetes?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Automation of application deployment and scaling.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Comes with tools for tracing, logging and management (e.g. running periodical jobs).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Facilitates running multiple instances of an application - auto replication, load balancing.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l"/>
              <a:t>Container orchestration tool</a:t>
            </a:r>
            <a:r>
              <a:rPr lang="pl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Basic concepts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510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Cluster</a:t>
            </a:r>
            <a:r>
              <a:rPr lang="pl"/>
              <a:t> - a group of </a:t>
            </a:r>
            <a:r>
              <a:rPr i="1" lang="pl"/>
              <a:t>nodes</a:t>
            </a:r>
            <a:r>
              <a:rPr lang="pl"/>
              <a:t> we can manage with k8s tools.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Node</a:t>
            </a:r>
            <a:r>
              <a:rPr lang="pl"/>
              <a:t> - single machine (managed by k8s) of any scale, could be 128GB RAM machine on Google Cloud Platform or a single Raspberry Pi. This is where the workloads run.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Basic concepts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510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Cluster</a:t>
            </a:r>
            <a:r>
              <a:rPr lang="pl"/>
              <a:t> - a group of </a:t>
            </a:r>
            <a:r>
              <a:rPr i="1" lang="pl"/>
              <a:t>nodes</a:t>
            </a:r>
            <a:r>
              <a:rPr lang="pl"/>
              <a:t> we can manage with k8s tools.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Node</a:t>
            </a:r>
            <a:r>
              <a:rPr lang="pl"/>
              <a:t> - single machine (managed by k8s) of any scale, could be 128GB RAM machine on Google Cloud Platform or a single Raspberry Pi. </a:t>
            </a:r>
            <a:r>
              <a:rPr lang="pl"/>
              <a:t>This is where the workloads run.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5698650" y="2289450"/>
            <a:ext cx="2995200" cy="12483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Kubernetes Cluster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" name="Google Shape;88;p16"/>
          <p:cNvSpPr/>
          <p:nvPr/>
        </p:nvSpPr>
        <p:spPr>
          <a:xfrm>
            <a:off x="5760475" y="2938225"/>
            <a:ext cx="853800" cy="466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Node 1</a:t>
            </a:r>
            <a:endParaRPr sz="1200"/>
          </a:p>
        </p:txBody>
      </p:sp>
      <p:sp>
        <p:nvSpPr>
          <p:cNvPr id="89" name="Google Shape;89;p16"/>
          <p:cNvSpPr/>
          <p:nvPr/>
        </p:nvSpPr>
        <p:spPr>
          <a:xfrm>
            <a:off x="6733175" y="2938225"/>
            <a:ext cx="926100" cy="466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Node 2</a:t>
            </a:r>
            <a:endParaRPr sz="1200"/>
          </a:p>
        </p:txBody>
      </p:sp>
      <p:sp>
        <p:nvSpPr>
          <p:cNvPr id="90" name="Google Shape;90;p16"/>
          <p:cNvSpPr/>
          <p:nvPr/>
        </p:nvSpPr>
        <p:spPr>
          <a:xfrm>
            <a:off x="7778225" y="2938225"/>
            <a:ext cx="853800" cy="466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Node 3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Neat thing - reconciliation 👀 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continuous process of making sure that the state of the cluster is as declared and stable.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This means keeping the existing resources in sync with the configuration - creating, removing, updating, scaling etc.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Neat thing - reconciliation 👀 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 continuous process of making sure that the state of the cluster is as declared and stable.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This means keeping the existing resources in sync with the configuration - creating, removing, updating, scaling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pl"/>
            </a:br>
            <a:r>
              <a:rPr lang="pl"/>
              <a:t>Declarative requirement example: </a:t>
            </a:r>
            <a:r>
              <a:rPr i="1" lang="pl"/>
              <a:t>This workload should run on each node and scale depending on the memory usage, from 2 to 5 instances.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Connecting to a cluster</a:t>
            </a:r>
            <a:r>
              <a:rPr lang="pl"/>
              <a:t> 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can manage a cluster via command line tool -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kubectl</a:t>
            </a:r>
            <a:r>
              <a:rPr lang="p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To gain an access to a cluster, we need an configuration file - a </a:t>
            </a:r>
            <a:r>
              <a:rPr i="1" lang="pl"/>
              <a:t>kubeconfig</a:t>
            </a:r>
            <a:r>
              <a:rPr lang="pl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Let’s create a cluster with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k3d…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k3d cluster create &lt;clusterName&gt;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…and get the kubeconfig location: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k3d kubeconfig write</a:t>
            </a:r>
            <a:r>
              <a:rPr lang="pl"/>
              <a:t> </a:t>
            </a:r>
            <a:r>
              <a:rPr lang="pl">
                <a:latin typeface="Courier New"/>
                <a:ea typeface="Courier New"/>
                <a:cs typeface="Courier New"/>
                <a:sym typeface="Courier New"/>
              </a:rPr>
              <a:t>&lt;clusterName&gt;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Basic concepts (again)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510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Resource/k8s object</a:t>
            </a:r>
            <a:r>
              <a:rPr lang="pl"/>
              <a:t> - an entity that can be managed by Kubernetes,  e.g. a workload or configuration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Namespace</a:t>
            </a:r>
            <a:r>
              <a:rPr lang="pl"/>
              <a:t> - some types of resources always belong to a </a:t>
            </a:r>
            <a:r>
              <a:rPr i="1" lang="pl"/>
              <a:t>namespace</a:t>
            </a:r>
            <a:r>
              <a:rPr lang="pl"/>
              <a:t>. This allows for a logical separation.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Basic concepts (again)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5107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Resource/k8s object</a:t>
            </a:r>
            <a:r>
              <a:rPr lang="pl"/>
              <a:t> - an entity that can be managed by Kubernetes,  e.g. a workload or configuration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l"/>
              <a:t>Namespace</a:t>
            </a:r>
            <a:r>
              <a:rPr lang="pl"/>
              <a:t> - some types of resources always belong to a </a:t>
            </a:r>
            <a:r>
              <a:rPr i="1" lang="pl"/>
              <a:t>namespace</a:t>
            </a:r>
            <a:r>
              <a:rPr lang="pl"/>
              <a:t>. This allows for a logical separation.</a:t>
            </a:r>
            <a:endParaRPr b="1"/>
          </a:p>
        </p:txBody>
      </p:sp>
      <p:sp>
        <p:nvSpPr>
          <p:cNvPr id="121" name="Google Shape;121;p21"/>
          <p:cNvSpPr/>
          <p:nvPr/>
        </p:nvSpPr>
        <p:spPr>
          <a:xfrm>
            <a:off x="5698650" y="3218350"/>
            <a:ext cx="29952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Namespace</a:t>
            </a:r>
            <a:endParaRPr sz="1200"/>
          </a:p>
        </p:txBody>
      </p:sp>
      <p:sp>
        <p:nvSpPr>
          <p:cNvPr id="122" name="Google Shape;122;p21"/>
          <p:cNvSpPr/>
          <p:nvPr/>
        </p:nvSpPr>
        <p:spPr>
          <a:xfrm>
            <a:off x="5698650" y="4030175"/>
            <a:ext cx="1465500" cy="466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Namespaced resource</a:t>
            </a:r>
            <a:endParaRPr sz="1200"/>
          </a:p>
        </p:txBody>
      </p:sp>
      <p:sp>
        <p:nvSpPr>
          <p:cNvPr id="123" name="Google Shape;123;p21"/>
          <p:cNvSpPr/>
          <p:nvPr/>
        </p:nvSpPr>
        <p:spPr>
          <a:xfrm>
            <a:off x="7302675" y="4030175"/>
            <a:ext cx="1370100" cy="4668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Namespaced resource</a:t>
            </a:r>
            <a:endParaRPr sz="1200"/>
          </a:p>
        </p:txBody>
      </p:sp>
      <p:cxnSp>
        <p:nvCxnSpPr>
          <p:cNvPr id="124" name="Google Shape;124;p21"/>
          <p:cNvCxnSpPr>
            <a:endCxn id="122" idx="0"/>
          </p:cNvCxnSpPr>
          <p:nvPr/>
        </p:nvCxnSpPr>
        <p:spPr>
          <a:xfrm flipH="1">
            <a:off x="6431400" y="3688175"/>
            <a:ext cx="63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21"/>
          <p:cNvCxnSpPr/>
          <p:nvPr/>
        </p:nvCxnSpPr>
        <p:spPr>
          <a:xfrm flipH="1">
            <a:off x="7984575" y="3688175"/>
            <a:ext cx="6300" cy="3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/>
          <p:nvPr/>
        </p:nvSpPr>
        <p:spPr>
          <a:xfrm>
            <a:off x="5698650" y="1977400"/>
            <a:ext cx="29952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Non-namespaced resource </a:t>
            </a:r>
            <a:endParaRPr sz="1200"/>
          </a:p>
        </p:txBody>
      </p:sp>
      <p:sp>
        <p:nvSpPr>
          <p:cNvPr id="127" name="Google Shape;127;p21"/>
          <p:cNvSpPr/>
          <p:nvPr/>
        </p:nvSpPr>
        <p:spPr>
          <a:xfrm>
            <a:off x="5698650" y="2615175"/>
            <a:ext cx="2995200" cy="4668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/>
              <a:t>Non-namespaced resource 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