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421" r:id="rId14"/>
  </p:sldIdLst>
  <p:sldSz cx="12192000" cy="6858000"/>
  <p:notesSz cx="6858000" cy="9144000"/>
  <p:embeddedFontLst>
    <p:embeddedFont>
      <p:font typeface="FlandersArtSans-Light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landersArtSans-Regular" panose="020B0604020202020204" charset="0"/>
      <p:regular r:id="rId21"/>
    </p:embeddedFont>
    <p:embeddedFont>
      <p:font typeface="FlandersArtSans-Bold" panose="020B0604020202020204" charset="0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Burgerloket Datastandaarden" id="{81E40465-9D09-41FE-86B5-4453DA5CDD8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  <p:cmAuthor id="1" name="Sarah Carron" initials="SC" lastIdx="2" clrIdx="1">
    <p:extLst>
      <p:ext uri="{19B8F6BF-5375-455C-9EA6-DF929625EA0E}">
        <p15:presenceInfo xmlns:p15="http://schemas.microsoft.com/office/powerpoint/2012/main" userId="S-1-5-21-1471047708-1026687513-316617838-36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C259208-23E7-489C-A719-25BB484D5EF2}">
  <a:tblStyle styleId="{CC259208-23E7-489C-A719-25BB484D5E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49" autoAdjust="0"/>
  </p:normalViewPr>
  <p:slideViewPr>
    <p:cSldViewPr snapToGrid="0">
      <p:cViewPr varScale="1">
        <p:scale>
          <a:sx n="63" d="100"/>
          <a:sy n="63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8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260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5516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38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590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4925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228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0871" marR="0" lvl="1" indent="-9071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7315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67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57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6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20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80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49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69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6960" y="-21307"/>
            <a:ext cx="10668742" cy="562033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2" y="-21305"/>
            <a:ext cx="8445500" cy="687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84527" y="0"/>
                </a:lnTo>
                <a:lnTo>
                  <a:pt x="120000" y="120000"/>
                </a:lnTo>
                <a:lnTo>
                  <a:pt x="18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1055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6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752" y="692695"/>
            <a:ext cx="2398820" cy="73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66107" y="4509835"/>
            <a:ext cx="6270055" cy="11125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681"/>
              <a:buFont typeface="Arial"/>
              <a:buNone/>
              <a:defRPr sz="221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2041" marR="0" lvl="1" indent="-2941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2500"/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44083" marR="0" lvl="2" indent="-5882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66124" marR="0" lvl="3" indent="-8823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8466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88165" marR="0" lvl="4" indent="-11764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8466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10207" marR="0" lvl="5" indent="-2007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8466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32248" marR="0" lvl="6" indent="-4947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8466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54289" marR="0" lvl="7" indent="-7889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8466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6331" marR="0" lvl="8" indent="-10831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8466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266105" y="1551753"/>
            <a:ext cx="5213936" cy="2794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696"/>
              <a:buFont typeface="Arial"/>
              <a:buNone/>
              <a:defRPr sz="332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SzPct val="1000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749" y="5770201"/>
            <a:ext cx="1872220" cy="39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8112226" y="5889447"/>
            <a:ext cx="3936437" cy="262827"/>
          </a:xfrm>
          <a:prstGeom prst="rect">
            <a:avLst/>
          </a:prstGeom>
          <a:noFill/>
          <a:ln>
            <a:noFill/>
          </a:ln>
        </p:spPr>
        <p:txBody>
          <a:bodyPr wrap="square" lIns="42200" tIns="42200" rIns="42200" bIns="42200" anchor="t" anchorCtr="0">
            <a:noAutofit/>
          </a:bodyPr>
          <a:lstStyle/>
          <a:p>
            <a:pPr marL="0" marR="0" lvl="0" indent="-17589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181"/>
              <a:buFont typeface="Arial"/>
              <a:buNone/>
            </a:pPr>
            <a:r>
              <a:rPr lang="nl-BE" sz="110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www.vlaanderen.be\informatievlaanderen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2">
  <p:cSld name="1_Titel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6960" y="-21307"/>
            <a:ext cx="10785041" cy="564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2" y="-21305"/>
            <a:ext cx="8445500" cy="687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84527" y="0"/>
                </a:lnTo>
                <a:lnTo>
                  <a:pt x="120000" y="120000"/>
                </a:lnTo>
                <a:lnTo>
                  <a:pt x="18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6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752" y="692695"/>
            <a:ext cx="2400000" cy="73448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66107" y="4509835"/>
            <a:ext cx="6270055" cy="111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21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2041" marR="0" lvl="1" indent="-2941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44083" marR="0" lvl="2" indent="-5882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66124" marR="0" lvl="3" indent="-8823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88165" marR="0" lvl="4" indent="-11764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10207" marR="0" lvl="5" indent="-2007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32248" marR="0" lvl="6" indent="-4947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54289" marR="0" lvl="7" indent="-7889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6331" marR="0" lvl="8" indent="-10831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266105" y="1551753"/>
            <a:ext cx="5213936" cy="279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32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400" b="1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749" y="5770201"/>
            <a:ext cx="1877571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8112226" y="5889447"/>
            <a:ext cx="3936437" cy="26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200" tIns="42200" rIns="42200" bIns="422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BE" sz="110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www.vlaanderen.be\informatievlaanderen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35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64964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6" y="4509835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8" y="1551753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276564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9" y="-21307"/>
            <a:ext cx="1078504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3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82857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3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9" y="687274"/>
            <a:ext cx="24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9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>
            <a:extLst/>
          </a:blip>
          <a:srcRect l="763" t="1399" r="6439" b="3435"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396311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TS4 – OSLO² en Open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190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TS4 – OSLO² en Open Data</a:t>
            </a:r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9837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TS4 – OSLO² en Open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81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">
            <a:extLst>
              <a:ext uri="{FF2B5EF4-FFF2-40B4-BE49-F238E27FC236}">
                <a16:creationId xmlns="" xmlns:a16="http://schemas.microsoft.com/office/drawing/2014/main" id="{EF4F5A36-E93D-4DA4-B06B-8B249F55C343}"/>
              </a:ext>
            </a:extLst>
          </p:cNvPr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TS4 – OSLO² en Open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4434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2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TS4 – OSLO² en Open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9052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49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TS4 – OSLO² en Open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47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">
            <a:extLst>
              <a:ext uri="{FF2B5EF4-FFF2-40B4-BE49-F238E27FC236}">
                <a16:creationId xmlns="" xmlns:a16="http://schemas.microsoft.com/office/drawing/2014/main" id="{7CF506C3-B31E-4034-892E-6D91F0F9BD14}"/>
              </a:ext>
            </a:extLst>
          </p:cNvPr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="" xmlns:a16="http://schemas.microsoft.com/office/drawing/2014/main" id="{7797265A-25BB-4D2F-B039-11E492C25F8B}"/>
              </a:ext>
            </a:extLst>
          </p:cNvPr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="" xmlns:a16="http://schemas.microsoft.com/office/drawing/2014/main" id="{9CD60855-794D-461A-9E52-631335ADE4F1}"/>
              </a:ext>
            </a:extLst>
          </p:cNvPr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="" xmlns:a16="http://schemas.microsoft.com/office/drawing/2014/main" id="{7A740C47-F539-47EA-B82C-E2B56F5F9230}"/>
              </a:ext>
            </a:extLst>
          </p:cNvPr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Afbeelding met bijschrif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="" xmlns:a16="http://schemas.microsoft.com/office/drawing/2014/main" id="{70B5859F-68B2-4C76-8CA4-68D291BCE10B}"/>
              </a:ext>
            </a:extLst>
          </p:cNvPr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en verticale teks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">
            <a:extLst>
              <a:ext uri="{FF2B5EF4-FFF2-40B4-BE49-F238E27FC236}">
                <a16:creationId xmlns="" xmlns:a16="http://schemas.microsoft.com/office/drawing/2014/main" id="{F00683C3-4F90-4572-B280-18DC8FA7D274}"/>
              </a:ext>
            </a:extLst>
          </p:cNvPr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e titel en teks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">
            <a:extLst>
              <a:ext uri="{FF2B5EF4-FFF2-40B4-BE49-F238E27FC236}">
                <a16:creationId xmlns="" xmlns:a16="http://schemas.microsoft.com/office/drawing/2014/main" id="{8680A4C4-1532-454D-813C-2CE22E833659}"/>
              </a:ext>
            </a:extLst>
          </p:cNvPr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TS4 – OSLO² en Open Data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75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TS4 – OSLO² en Open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9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heid.vlaanderen.be/sites/default/files/documenten/ict-egov/licenties/hergebruik/modellicentie_gratis_hergebruik_v1_0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921602" y="4365103"/>
            <a:ext cx="4702541" cy="111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BE">
                <a:solidFill>
                  <a:schemeClr val="dk1"/>
                </a:solidFill>
              </a:rPr>
              <a:t>Werkgroep Charter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936950" y="2060850"/>
            <a:ext cx="49557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BE" sz="2990" dirty="0"/>
              <a:t>Varia – Aanmelden datastandaarden</a:t>
            </a:r>
            <a:endParaRPr sz="299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481504" y="6494893"/>
            <a:ext cx="8251665" cy="28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#OSLO2 @</a:t>
            </a:r>
            <a:r>
              <a:rPr lang="nl-BE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info_vlaanderen</a:t>
            </a:r>
            <a:r>
              <a:rPr lang="nl-BE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105" name="Shape 105" descr="https://s-media-cache-ak0.pinimg.com/originals/e7/4b/07/e74b07c3588d89492a9baabc9bdc51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245" y="6323644"/>
            <a:ext cx="534354" cy="534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Planning en milestones (2)</a:t>
            </a:r>
            <a:endParaRPr/>
          </a:p>
        </p:txBody>
      </p:sp>
      <p:graphicFrame>
        <p:nvGraphicFramePr>
          <p:cNvPr id="168" name="Shape 168"/>
          <p:cNvGraphicFramePr/>
          <p:nvPr/>
        </p:nvGraphicFramePr>
        <p:xfrm>
          <a:off x="838200" y="1690825"/>
          <a:ext cx="10429950" cy="42559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4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049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47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12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Toestemming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Notificatie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Melding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Transactionele Dienstverlening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300">
                <a:tc rowSpan="2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April</a:t>
                      </a:r>
                      <a:endParaRPr b="1"/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Kick-off sessie (workshop stakeholders)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9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1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1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1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1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97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Mei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2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2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2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2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97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Juni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3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3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3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Werkgroepsessie 3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Juli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Publieke review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Augustus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Publieke review (tot 20/8)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September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07/09 - webcast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Oktober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04/10 - validatie door werkgroep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/>
                        <a:t>November</a:t>
                      </a: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27/11 - validatie stuurorgaan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Praktische zaken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Werkgroepsessies gaan door in het </a:t>
            </a:r>
            <a:r>
              <a:rPr lang="nl-BE">
                <a:solidFill>
                  <a:schemeClr val="accent4"/>
                </a:solidFill>
              </a:rPr>
              <a:t>Herman Teirlinckgebouw</a:t>
            </a:r>
            <a:endParaRPr>
              <a:solidFill>
                <a:schemeClr val="accent4"/>
              </a:solidFill>
            </a:endParaRP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Issues en vragen kunnen gelogd worden via </a:t>
            </a:r>
            <a:r>
              <a:rPr lang="nl-BE">
                <a:solidFill>
                  <a:schemeClr val="accent4"/>
                </a:solidFill>
              </a:rPr>
              <a:t>GitHub</a:t>
            </a:r>
            <a:endParaRPr>
              <a:solidFill>
                <a:schemeClr val="accent4"/>
              </a:solidFill>
            </a:endParaRP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nl-BE">
                <a:solidFill>
                  <a:srgbClr val="000000"/>
                </a:solidFill>
              </a:rPr>
              <a:t>Beslissing worden genomen op basis van “unanimiteit minus 1”</a:t>
            </a:r>
            <a:endParaRPr>
              <a:solidFill>
                <a:srgbClr val="000000"/>
              </a:solidFill>
            </a:endParaRP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Documentatie zal beschikbaar gemaakt worden via </a:t>
            </a:r>
            <a:r>
              <a:rPr lang="nl-BE">
                <a:solidFill>
                  <a:schemeClr val="accent4"/>
                </a:solidFill>
              </a:rPr>
              <a:t>(test.)data.vlaanderen.be</a:t>
            </a:r>
            <a:endParaRPr>
              <a:solidFill>
                <a:schemeClr val="accent4"/>
              </a:solidFill>
            </a:endParaRP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Al het werk wordt gepubliceerd onder de “</a:t>
            </a:r>
            <a:r>
              <a:rPr lang="nl-BE" u="sng">
                <a:solidFill>
                  <a:schemeClr val="accent4"/>
                </a:solidFill>
                <a:hlinkClick r:id="rId3"/>
              </a:rPr>
              <a:t>modellicentie gratis hergebruik v1.0</a:t>
            </a:r>
            <a:r>
              <a:rPr lang="nl-BE"/>
              <a:t>”</a:t>
            </a:r>
            <a:endParaRPr/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Product owners (captains) per domein staan in voor het </a:t>
            </a:r>
            <a:r>
              <a:rPr lang="nl-BE">
                <a:solidFill>
                  <a:schemeClr val="accent4"/>
                </a:solidFill>
              </a:rPr>
              <a:t>veranderingsbeheer </a:t>
            </a:r>
            <a:r>
              <a:rPr lang="nl-BE"/>
              <a:t>van de datastandaarden. 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7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4">
            <a:extLst>
              <a:ext uri="{FF2B5EF4-FFF2-40B4-BE49-F238E27FC236}">
                <a16:creationId xmlns="" xmlns:a16="http://schemas.microsoft.com/office/drawing/2014/main" id="{2155B5C1-D18C-492C-935C-23501BACD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979" y="3302785"/>
            <a:ext cx="5453665" cy="185922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b" anchorCtr="0">
            <a:noAutofit/>
          </a:bodyPr>
          <a:lstStyle/>
          <a:p>
            <a:pPr lvl="0">
              <a:buSzPct val="25000"/>
            </a:pPr>
            <a:r>
              <a:rPr lang="nl-BE" sz="3000">
                <a:solidFill>
                  <a:srgbClr val="262626"/>
                </a:solidFill>
              </a:rPr>
              <a:t>Q&amp;A</a:t>
            </a:r>
            <a:r>
              <a:rPr lang="nl-BE" sz="3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nl-BE" sz="3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BE" sz="2000" dirty="0">
                <a:solidFill>
                  <a:srgbClr val="262626"/>
                </a:solidFill>
              </a:rPr>
              <a:t/>
            </a:r>
            <a:br>
              <a:rPr lang="nl-BE" sz="2000" dirty="0">
                <a:solidFill>
                  <a:srgbClr val="262626"/>
                </a:solidFill>
              </a:rPr>
            </a:br>
            <a:endParaRPr lang="en-US" sz="20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ubtitle 6">
            <a:extLst>
              <a:ext uri="{FF2B5EF4-FFF2-40B4-BE49-F238E27FC236}">
                <a16:creationId xmlns="" xmlns:a16="http://schemas.microsoft.com/office/drawing/2014/main" id="{4CA13395-5AFF-45A6-8535-1C765F4B8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979" y="4898093"/>
            <a:ext cx="5094419" cy="527833"/>
          </a:xfrm>
        </p:spPr>
        <p:txBody>
          <a:bodyPr/>
          <a:lstStyle/>
          <a:p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nl-BE"/>
              <a:t>Voorbereidend traject in het kader van Burgerloket</a:t>
            </a:r>
            <a:endParaRPr/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nl-BE"/>
              <a:t>Vervolgtraject als subgroep van de werkgroep datastandaarden</a:t>
            </a:r>
            <a:endParaRPr/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nl-BE"/>
              <a:t>Planning en milestones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5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Voorbereidend traject </a:t>
            </a:r>
            <a:br>
              <a:rPr lang="nl-BE"/>
            </a:br>
            <a:r>
              <a:rPr lang="nl-BE"/>
              <a:t>in het kader van Burgerloket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639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Nood aan gedeelde semantiek en gedragen informatiemodellen voor de uitwisseling en communicatie van data:</a:t>
            </a:r>
            <a:endParaRPr/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Vanuit verschillende entiteiten van de Vlaamse overheid (gegevensbronnen) naar het Burgerloket</a:t>
            </a:r>
            <a:endParaRPr/>
          </a:p>
          <a:p>
            <a:pPr marL="914400" lvl="1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Vanuit het Burgerloket (uitgangsprincipe: één overheid) naar burgers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4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Afstemmen op bestaande OSLO semantiek waar mogelijk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639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x="3493325" y="2799025"/>
          <a:ext cx="5553625" cy="2514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4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>
                          <a:solidFill>
                            <a:srgbClr val="FFFFFF"/>
                          </a:solidFill>
                        </a:rPr>
                        <a:t>Burgerloket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>
                          <a:solidFill>
                            <a:srgbClr val="FFFFFF"/>
                          </a:solidFill>
                        </a:rPr>
                        <a:t>OSLO²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U en Uw Gezin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Persoon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Woonst en Vastgoed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Gebouw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-BE">
                          <a:solidFill>
                            <a:schemeClr val="dk1"/>
                          </a:solidFill>
                        </a:rPr>
                        <a:t>Lopende zaken voor burgers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Dienstverlening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Profiel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Persoon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3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Ontwikkelen van informatiemodellen voor nieuwe domeinen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639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BE"/>
              <a:t>Waar mogelijk gebaseerd op internationale (data)standaarden</a:t>
            </a:r>
            <a:endParaRPr/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Om te gebruiken voor de integratie en aansluiting van verschillende data bronnen.</a:t>
            </a:r>
            <a:endParaRPr/>
          </a:p>
          <a:p>
            <a:pPr marL="4572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3832350" y="3475175"/>
          <a:ext cx="7521450" cy="2834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7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63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>
                          <a:solidFill>
                            <a:srgbClr val="FFFFFF"/>
                          </a:solidFill>
                        </a:rPr>
                        <a:t>Burgerloket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b="1">
                          <a:solidFill>
                            <a:srgbClr val="FFFFFF"/>
                          </a:solidFill>
                        </a:rPr>
                        <a:t>Internationale standaarden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Terugmelding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Web Annotation Vocabulary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Notificatie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W3C Recommendation “Web Notifications”, Schema.org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-BE"/>
                        <a:t>Toestemming </a:t>
                      </a:r>
                      <a:endParaRPr/>
                    </a:p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-BE"/>
                        <a:t>(contactvoorkeuren)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GDPR</a:t>
                      </a:r>
                      <a:endParaRPr/>
                    </a:p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W3C Working Draft, 25 September 2017, “Permissions”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>
                          <a:solidFill>
                            <a:schemeClr val="dk1"/>
                          </a:solidFill>
                        </a:rPr>
                        <a:t>Lopende zaken voor burgers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/>
                        <a:t>N.B.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8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/>
              <a:t>Statusoverzicht nieuwe domeinen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38" y="1527300"/>
            <a:ext cx="8723136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7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Waarom valideren met brede groep stakeholders en werken naar een gedragen datastandaard?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38200" y="2206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nl-BE" sz="2600">
                <a:solidFill>
                  <a:srgbClr val="434343"/>
                </a:solidFill>
              </a:rPr>
              <a:t>Nood aan een </a:t>
            </a:r>
            <a:r>
              <a:rPr lang="nl-BE" sz="2600">
                <a:solidFill>
                  <a:schemeClr val="accent4"/>
                </a:solidFill>
              </a:rPr>
              <a:t>duidelijk en ondubbelzinnig</a:t>
            </a:r>
            <a:r>
              <a:rPr lang="nl-BE" sz="2600">
                <a:solidFill>
                  <a:srgbClr val="434343"/>
                </a:solidFill>
              </a:rPr>
              <a:t> begrip van termen </a:t>
            </a:r>
            <a:br>
              <a:rPr lang="nl-BE" sz="2600">
                <a:solidFill>
                  <a:srgbClr val="434343"/>
                </a:solidFill>
              </a:rPr>
            </a:br>
            <a:r>
              <a:rPr lang="nl-BE" sz="2600">
                <a:solidFill>
                  <a:srgbClr val="434343"/>
                </a:solidFill>
              </a:rPr>
              <a:t>overheen entiteiten.</a:t>
            </a:r>
            <a:endParaRPr sz="2600">
              <a:solidFill>
                <a:srgbClr val="434343"/>
              </a:solidFill>
            </a:endParaRPr>
          </a:p>
          <a:p>
            <a: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nl-BE" sz="2600">
                <a:solidFill>
                  <a:schemeClr val="accent4"/>
                </a:solidFill>
              </a:rPr>
              <a:t>Vermijden van silo-denken</a:t>
            </a:r>
            <a:r>
              <a:rPr lang="nl-BE" sz="2600">
                <a:solidFill>
                  <a:srgbClr val="434343"/>
                </a:solidFill>
              </a:rPr>
              <a:t> door afstemming overheen project teams.</a:t>
            </a:r>
            <a:endParaRPr sz="2600">
              <a:solidFill>
                <a:srgbClr val="434343"/>
              </a:solidFill>
            </a:endParaRPr>
          </a:p>
          <a:p>
            <a: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nl-BE" sz="2600">
                <a:solidFill>
                  <a:schemeClr val="accent4"/>
                </a:solidFill>
              </a:rPr>
              <a:t>Meer flexibiliteit</a:t>
            </a:r>
            <a:r>
              <a:rPr lang="nl-BE" sz="2600">
                <a:solidFill>
                  <a:srgbClr val="434343"/>
                </a:solidFill>
              </a:rPr>
              <a:t> om data uit verschillende bronnen te linken, </a:t>
            </a:r>
            <a:br>
              <a:rPr lang="nl-BE" sz="2600">
                <a:solidFill>
                  <a:srgbClr val="434343"/>
                </a:solidFill>
              </a:rPr>
            </a:br>
            <a:r>
              <a:rPr lang="nl-BE" sz="2600">
                <a:solidFill>
                  <a:srgbClr val="434343"/>
                </a:solidFill>
              </a:rPr>
              <a:t>nu en in de toekomst.</a:t>
            </a:r>
            <a:endParaRPr sz="2600">
              <a:solidFill>
                <a:srgbClr val="434343"/>
              </a:solidFill>
            </a:endParaRPr>
          </a:p>
          <a:p>
            <a: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nl-BE" sz="2600">
                <a:solidFill>
                  <a:schemeClr val="accent4"/>
                </a:solidFill>
              </a:rPr>
              <a:t>Makkelijkere integratie</a:t>
            </a:r>
            <a:r>
              <a:rPr lang="nl-BE" sz="2600">
                <a:solidFill>
                  <a:srgbClr val="434343"/>
                </a:solidFill>
              </a:rPr>
              <a:t> van Burgerloket bouwblokken bij partners door een open standaard en bijbehorende specificatie. </a:t>
            </a:r>
            <a:endParaRPr sz="2600">
              <a:solidFill>
                <a:srgbClr val="43434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Wat werd reeds opgeleverd als onderdeel van de interne werkgroepen?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Mapping op OSLO- en internationale standaarden</a:t>
            </a:r>
            <a:endParaRPr/>
          </a:p>
          <a:p>
            <a:pPr marL="457200" lvl="0" indent="-406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Eerste versie UML-diagram</a:t>
            </a:r>
            <a:endParaRPr/>
          </a:p>
          <a:p>
            <a:pPr marL="457200" lvl="0" indent="-406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Specificatie in OSLO template (definities en kardinaliteiten)</a:t>
            </a:r>
            <a:endParaRPr/>
          </a:p>
          <a:p>
            <a:pPr marL="457200" lvl="0" indent="-406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JSON-LD context-files</a:t>
            </a:r>
            <a:endParaRPr/>
          </a:p>
          <a:p>
            <a:pPr marL="457200" lvl="0" indent="-406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JSON-LD voorbeelden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5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Planning en milestones (1)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AutoNum type="arabicPeriod"/>
            </a:pPr>
            <a:r>
              <a:rPr lang="nl-BE">
                <a:solidFill>
                  <a:srgbClr val="434343"/>
                </a:solidFill>
              </a:rPr>
              <a:t>Organiseren van kick-off sessie waar eerste versie van de informatiemodellen wordt voorgesteld aan een brede groep stakeholders (</a:t>
            </a:r>
            <a:r>
              <a:rPr lang="nl-BE" b="1">
                <a:solidFill>
                  <a:schemeClr val="accent4"/>
                </a:solidFill>
              </a:rPr>
              <a:t>april</a:t>
            </a:r>
            <a:r>
              <a:rPr lang="nl-BE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marL="45720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AutoNum type="arabicPeriod"/>
            </a:pPr>
            <a:r>
              <a:rPr lang="nl-BE">
                <a:solidFill>
                  <a:srgbClr val="434343"/>
                </a:solidFill>
              </a:rPr>
              <a:t>Organiseren van publieke werkgroepsessies (3 per domein) om feedback te capteren, bespreken en verwerken (</a:t>
            </a:r>
            <a:r>
              <a:rPr lang="nl-BE" b="1">
                <a:solidFill>
                  <a:schemeClr val="accent4"/>
                </a:solidFill>
              </a:rPr>
              <a:t>april, mei en juni</a:t>
            </a:r>
            <a:r>
              <a:rPr lang="nl-BE">
                <a:solidFill>
                  <a:srgbClr val="434343"/>
                </a:solidFill>
              </a:rPr>
              <a:t>).</a:t>
            </a:r>
            <a:endParaRPr>
              <a:solidFill>
                <a:srgbClr val="434343"/>
              </a:solidFill>
            </a:endParaRPr>
          </a:p>
          <a:p>
            <a:pPr marL="45720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AutoNum type="arabicPeriod"/>
            </a:pPr>
            <a:r>
              <a:rPr lang="nl-BE">
                <a:solidFill>
                  <a:srgbClr val="434343"/>
                </a:solidFill>
              </a:rPr>
              <a:t>Ondersteuning ontwikkelteams bij adoptie (</a:t>
            </a:r>
            <a:r>
              <a:rPr lang="nl-BE" b="1">
                <a:solidFill>
                  <a:schemeClr val="accent4"/>
                </a:solidFill>
              </a:rPr>
              <a:t>ongoing</a:t>
            </a:r>
            <a:r>
              <a:rPr lang="nl-BE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nl-BE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nl-B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0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427</Words>
  <Application>Microsoft Office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FlandersArtSans-Light</vt:lpstr>
      <vt:lpstr>Calibri</vt:lpstr>
      <vt:lpstr>FlandersArtSans-Regular</vt:lpstr>
      <vt:lpstr>Arial</vt:lpstr>
      <vt:lpstr>FlandersArtSans-Bold</vt:lpstr>
      <vt:lpstr>Wingdings</vt:lpstr>
      <vt:lpstr>Helvetica Neue</vt:lpstr>
      <vt:lpstr>Kantoorthema</vt:lpstr>
      <vt:lpstr>1_Kantoorthema</vt:lpstr>
      <vt:lpstr>Varia – Aanmelden datastandaarden</vt:lpstr>
      <vt:lpstr>PowerPoint Presentation</vt:lpstr>
      <vt:lpstr>Voorbereidend traject  in het kader van Burgerloket</vt:lpstr>
      <vt:lpstr>Afstemmen op bestaande OSLO semantiek waar mogelijk</vt:lpstr>
      <vt:lpstr>Ontwikkelen van informatiemodellen voor nieuwe domeinen</vt:lpstr>
      <vt:lpstr>Statusoverzicht nieuwe domeinen</vt:lpstr>
      <vt:lpstr>Waarom valideren met brede groep stakeholders en werken naar een gedragen datastandaard?</vt:lpstr>
      <vt:lpstr>Wat werd reeds opgeleverd als onderdeel van de interne werkgroepen?</vt:lpstr>
      <vt:lpstr>Planning en milestones (1)</vt:lpstr>
      <vt:lpstr>Planning en milestones (2)</vt:lpstr>
      <vt:lpstr>Praktische zaken</vt:lpstr>
      <vt:lpstr>Q&amp;A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STANDAARDEN  VOOR LINKENDE ORGANISATIES  Aan de slag met semantische standaarden DCAT-AP validator voor Vlaamse open data  Raf Buyle, Michiel De Keyzer, Jens Scheerlinck, Bert Van Nuffelen, Mathias De Schrijver</dc:title>
  <dc:creator>De Schrijver, Mathias</dc:creator>
  <cp:lastModifiedBy>Jens Scheerlinck</cp:lastModifiedBy>
  <cp:revision>63</cp:revision>
  <dcterms:modified xsi:type="dcterms:W3CDTF">2018-03-14T12:46:04Z</dcterms:modified>
</cp:coreProperties>
</file>