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28"/>
  </p:notesMasterIdLst>
  <p:sldIdLst>
    <p:sldId id="323" r:id="rId3"/>
    <p:sldId id="325" r:id="rId4"/>
    <p:sldId id="337" r:id="rId5"/>
    <p:sldId id="414" r:id="rId6"/>
    <p:sldId id="415" r:id="rId7"/>
    <p:sldId id="416" r:id="rId8"/>
    <p:sldId id="349" r:id="rId9"/>
    <p:sldId id="352" r:id="rId10"/>
    <p:sldId id="354" r:id="rId11"/>
    <p:sldId id="423" r:id="rId12"/>
    <p:sldId id="424" r:id="rId13"/>
    <p:sldId id="425" r:id="rId14"/>
    <p:sldId id="426" r:id="rId15"/>
    <p:sldId id="322" r:id="rId16"/>
    <p:sldId id="399" r:id="rId17"/>
    <p:sldId id="400" r:id="rId18"/>
    <p:sldId id="401" r:id="rId19"/>
    <p:sldId id="413" r:id="rId20"/>
    <p:sldId id="422" r:id="rId21"/>
    <p:sldId id="326" r:id="rId22"/>
    <p:sldId id="327" r:id="rId23"/>
    <p:sldId id="421" r:id="rId24"/>
    <p:sldId id="428" r:id="rId25"/>
    <p:sldId id="427" r:id="rId26"/>
    <p:sldId id="429" r:id="rId27"/>
  </p:sldIdLst>
  <p:sldSz cx="12192000" cy="6858000"/>
  <p:notesSz cx="6858000" cy="9144000"/>
  <p:embeddedFontLst>
    <p:embeddedFont>
      <p:font typeface="Helvetica Neue" panose="020B0604020202020204" charset="0"/>
      <p:regular r:id="rId29"/>
      <p:bold r:id="rId30"/>
      <p:italic r:id="rId31"/>
      <p:boldItalic r:id="rId32"/>
    </p:embeddedFont>
    <p:embeddedFont>
      <p:font typeface="FlandersArtSans-Bold" panose="020B0604020202020204" charset="0"/>
      <p:bold r:id="rId33"/>
    </p:embeddedFont>
    <p:embeddedFont>
      <p:font typeface="FlandersArtSans-Regular" panose="020B0604020202020204" charset="0"/>
      <p:regular r:id="rId34"/>
    </p:embeddedFont>
    <p:embeddedFont>
      <p:font typeface="FlandersArtSerif-Bold" panose="020B0604020202020204" charset="0"/>
      <p:bold r:id="rId35"/>
    </p:embeddedFont>
    <p:embeddedFont>
      <p:font typeface="Calibri" panose="020F0502020204030204" pitchFamily="34" charset="0"/>
      <p:regular r:id="rId36"/>
      <p:bold r:id="rId37"/>
      <p:italic r:id="rId38"/>
      <p:boldItalic r:id="rId39"/>
    </p:embeddedFont>
    <p:embeddedFont>
      <p:font typeface="FlandersArtSans-Light"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58ECE9D1-FF6A-412B-AC49-7A4F8DE3C27A}">
          <p14:sldIdLst>
            <p14:sldId id="323"/>
            <p14:sldId id="325"/>
            <p14:sldId id="337"/>
            <p14:sldId id="414"/>
            <p14:sldId id="415"/>
            <p14:sldId id="416"/>
            <p14:sldId id="349"/>
            <p14:sldId id="352"/>
            <p14:sldId id="354"/>
            <p14:sldId id="423"/>
            <p14:sldId id="424"/>
            <p14:sldId id="425"/>
            <p14:sldId id="426"/>
            <p14:sldId id="322"/>
            <p14:sldId id="399"/>
            <p14:sldId id="400"/>
            <p14:sldId id="401"/>
            <p14:sldId id="413"/>
            <p14:sldId id="422"/>
            <p14:sldId id="326"/>
            <p14:sldId id="327"/>
            <p14:sldId id="421"/>
            <p14:sldId id="428"/>
            <p14:sldId id="427"/>
            <p14:sldId id="42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2" clrIdx="0"/>
  <p:cmAuthor id="1" name="Sarah Carron" initials="SC" lastIdx="2" clrIdx="1">
    <p:extLst>
      <p:ext uri="{19B8F6BF-5375-455C-9EA6-DF929625EA0E}">
        <p15:presenceInfo xmlns:p15="http://schemas.microsoft.com/office/powerpoint/2012/main" userId="S-1-5-21-1471047708-1026687513-316617838-363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CC259208-23E7-489C-A719-25BB484D5EF2}">
  <a:tblStyle styleId="{CC259208-23E7-489C-A719-25BB484D5EF2}"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649" autoAdjust="0"/>
  </p:normalViewPr>
  <p:slideViewPr>
    <p:cSldViewPr snapToGrid="0">
      <p:cViewPr varScale="1">
        <p:scale>
          <a:sx n="63" d="100"/>
          <a:sy n="63" d="100"/>
        </p:scale>
        <p:origin x="14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Clr>
                <a:schemeClr val="dk1"/>
              </a:buClr>
              <a:buSzPct val="1000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1pPr>
            <a:lvl2pPr marL="457200" marR="0" lvl="1"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2pPr>
            <a:lvl3pPr marL="914400" marR="0" lvl="2"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3pPr>
            <a:lvl4pPr marL="1371600" marR="0" lvl="3"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4pPr>
            <a:lvl5pPr marL="1828800" marR="0" lvl="4"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5pPr>
            <a:lvl6pPr marL="2286000" marR="0" lvl="5"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6pPr>
            <a:lvl7pPr marL="2743200" marR="0" lvl="6"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7pPr>
            <a:lvl8pPr marL="3200400" marR="0" lvl="7"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8pPr>
            <a:lvl9pPr marL="3657600" marR="0" lvl="8"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ct val="1000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nl-BE" sz="1200" b="0" i="0" u="none" strike="noStrike" cap="none">
                <a:solidFill>
                  <a:schemeClr val="dk1"/>
                </a:solidFill>
                <a:latin typeface="Calibri"/>
                <a:ea typeface="Calibri"/>
                <a:cs typeface="Calibri"/>
                <a:sym typeface="Calibri"/>
              </a:rPr>
              <a:t>‹#›</a:t>
            </a:fld>
            <a:endParaRPr lang="nl-B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5526065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google.com/document/d/1Vfe1R1zd8v574B-njmj2aqc0L61zN41upexFS3B505w/edi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0" name="Shape 100"/>
          <p:cNvSpPr txBox="1">
            <a:spLocks noGrp="1"/>
          </p:cNvSpPr>
          <p:nvPr>
            <p:ph type="body" idx="1"/>
          </p:nvPr>
        </p:nvSpPr>
        <p:spPr>
          <a:xfrm>
            <a:off x="914400" y="4343400"/>
            <a:ext cx="5029199" cy="4114800"/>
          </a:xfrm>
          <a:prstGeom prst="rect">
            <a:avLst/>
          </a:prstGeom>
          <a:noFill/>
          <a:ln>
            <a:noFill/>
          </a:ln>
        </p:spPr>
        <p:txBody>
          <a:bodyPr wrap="square" lIns="91425" tIns="45700" rIns="91425" bIns="45700" anchor="t" anchorCtr="0">
            <a:noAutofit/>
          </a:bodyPr>
          <a:lstStyle/>
          <a:p>
            <a:pPr marL="0" marR="0" lvl="0" indent="-34925" algn="l" rtl="0">
              <a:lnSpc>
                <a:spcPct val="117999"/>
              </a:lnSpc>
              <a:spcBef>
                <a:spcPts val="0"/>
              </a:spcBef>
              <a:buClr>
                <a:schemeClr val="dk1"/>
              </a:buClr>
              <a:buSzPct val="25000"/>
              <a:buFont typeface="Calibri"/>
              <a:buNone/>
            </a:pPr>
            <a:endParaRPr sz="2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983285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idx="10"/>
          </p:nvPr>
        </p:nvSpPr>
        <p:spPr/>
        <p:txBody>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nl-BE" sz="1200" b="0" i="0" u="none" strike="noStrike" cap="none" smtClean="0">
                <a:solidFill>
                  <a:schemeClr val="dk1"/>
                </a:solidFill>
                <a:latin typeface="Calibri"/>
                <a:ea typeface="Calibri"/>
                <a:cs typeface="Calibri"/>
                <a:sym typeface="Calibri"/>
              </a:rPr>
              <a:t>15</a:t>
            </a:fld>
            <a:endParaRPr lang="nl-B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6540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Tx/>
              <a:buFont typeface="Arial" panose="020B0604020202020204" pitchFamily="34" charset="0"/>
              <a:buNone/>
            </a:pPr>
            <a:r>
              <a:rPr lang="nl-BE" b="0" dirty="0"/>
              <a:t>Vrij</a:t>
            </a:r>
            <a:r>
              <a:rPr lang="nl-BE" b="0" baseline="0" dirty="0"/>
              <a:t> snel na de start van dit project bleek dat het nodig was om een onderscheid te maken tussen een aantal regels die door iedereen kunnen toegepast worden, en regels (o.a. toepassing van generieke regels) die op een bepaald domein moeten/kunnen toegepast worden (“</a:t>
            </a:r>
            <a:r>
              <a:rPr lang="nl-BE" b="0" baseline="0" dirty="0" err="1"/>
              <a:t>beheersniveau</a:t>
            </a:r>
            <a:r>
              <a:rPr lang="nl-BE" b="0" baseline="0" dirty="0"/>
              <a:t>”).</a:t>
            </a:r>
          </a:p>
          <a:p>
            <a:pPr marL="0" indent="0">
              <a:buClrTx/>
              <a:buFont typeface="Arial" panose="020B0604020202020204" pitchFamily="34" charset="0"/>
              <a:buNone/>
            </a:pPr>
            <a:r>
              <a:rPr lang="nl-BE" b="0" baseline="0" dirty="0"/>
              <a:t>Een motivatie was ook de decentrale opvatting over het aanbieden van </a:t>
            </a:r>
            <a:r>
              <a:rPr lang="nl-BE" b="0" baseline="0" dirty="0" err="1"/>
              <a:t>URI’s</a:t>
            </a:r>
            <a:r>
              <a:rPr lang="nl-BE" b="0" baseline="0" dirty="0"/>
              <a:t> (“ik biedt mijn </a:t>
            </a:r>
            <a:r>
              <a:rPr lang="nl-BE" b="0" baseline="0" dirty="0" err="1"/>
              <a:t>URI’s</a:t>
            </a:r>
            <a:r>
              <a:rPr lang="nl-BE" b="0" baseline="0" dirty="0"/>
              <a:t> aan op mijn domein”) </a:t>
            </a:r>
          </a:p>
          <a:p>
            <a:pPr marL="0" indent="0">
              <a:buClrTx/>
              <a:buFont typeface="Arial" panose="020B0604020202020204" pitchFamily="34" charset="0"/>
              <a:buNone/>
            </a:pPr>
            <a:endParaRPr lang="nl-BE" b="0" baseline="0" dirty="0"/>
          </a:p>
          <a:p>
            <a:pPr marL="0" indent="0">
              <a:buClrTx/>
              <a:buFont typeface="Arial" panose="020B0604020202020204" pitchFamily="34" charset="0"/>
              <a:buNone/>
            </a:pPr>
            <a:r>
              <a:rPr lang="nl-BE" b="0" baseline="0" dirty="0"/>
              <a:t>Gevolg is dat we begonnen spreken van een URI-standaard enerzijds en URI-richtlijnen voor het domein </a:t>
            </a:r>
            <a:r>
              <a:rPr lang="nl-BE" b="1" baseline="0" dirty="0"/>
              <a:t>data.vlaanderen.be, </a:t>
            </a:r>
            <a:r>
              <a:rPr lang="nl-BE" b="0" baseline="0" dirty="0"/>
              <a:t>anderzijds. </a:t>
            </a:r>
            <a:endParaRPr lang="nl-BE" b="0" dirty="0"/>
          </a:p>
          <a:p>
            <a:pPr marL="0" indent="0">
              <a:buClrTx/>
              <a:buFont typeface="Arial" panose="020B0604020202020204" pitchFamily="34" charset="0"/>
              <a:buNone/>
            </a:pPr>
            <a:r>
              <a:rPr lang="nl-BE" b="0" dirty="0"/>
              <a:t>Gevolg: Twee documenten, waarvan het tweede</a:t>
            </a:r>
            <a:r>
              <a:rPr lang="nl-BE" b="0" baseline="0" dirty="0"/>
              <a:t> geen standaard is, maar een voorbeeld (referentie-implementatie) is van de toepassing van de Vlaamse URI-standaard.</a:t>
            </a:r>
            <a:endParaRPr lang="nl-BE" b="0" dirty="0"/>
          </a:p>
          <a:p>
            <a:pPr marL="0" indent="0">
              <a:buClrTx/>
              <a:buFont typeface="Arial" panose="020B0604020202020204" pitchFamily="34" charset="0"/>
              <a:buNone/>
            </a:pPr>
            <a:endParaRPr lang="nl-BE" b="0" baseline="0" dirty="0"/>
          </a:p>
        </p:txBody>
      </p:sp>
      <p:sp>
        <p:nvSpPr>
          <p:cNvPr id="4" name="Slide Number Placeholder 3"/>
          <p:cNvSpPr>
            <a:spLocks noGrp="1"/>
          </p:cNvSpPr>
          <p:nvPr>
            <p:ph type="sldNum" sz="quarter" idx="10"/>
          </p:nvPr>
        </p:nvSpPr>
        <p:spPr/>
        <p:txBody>
          <a:bodyPr/>
          <a:lstStyle/>
          <a:p>
            <a:fld id="{31D57D71-DFD4-49A2-8FE9-9156F9579F84}" type="slidenum">
              <a:rPr lang="nl-BE" smtClean="0">
                <a:uFillTx/>
                <a:latin typeface="FlandersArtSans-Regular" panose="00000500000000000000" pitchFamily="2" charset="0"/>
              </a:rPr>
              <a:t>16</a:t>
            </a:fld>
            <a:endParaRPr lang="nl-BE">
              <a:uFillTx/>
              <a:latin typeface="FlandersArtSans-Regular" panose="00000500000000000000" pitchFamily="2" charset="0"/>
            </a:endParaRPr>
          </a:p>
        </p:txBody>
      </p:sp>
    </p:spTree>
    <p:extLst>
      <p:ext uri="{BB962C8B-B14F-4D97-AF65-F5344CB8AC3E}">
        <p14:creationId xmlns:p14="http://schemas.microsoft.com/office/powerpoint/2010/main" val="1751096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BE" sz="1200" b="0" dirty="0">
                <a:uFillTx/>
                <a:latin typeface="FlandersArtSerif-Bold" panose="00000800000000000000" pitchFamily="2" charset="0"/>
              </a:rPr>
              <a:t>Vlaamse URI-standaard voor data gaat verder op “10 Rules </a:t>
            </a:r>
            <a:r>
              <a:rPr lang="nl-BE" sz="1200" b="0" dirty="0" err="1">
                <a:uFillTx/>
                <a:latin typeface="FlandersArtSerif-Bold" panose="00000800000000000000" pitchFamily="2" charset="0"/>
              </a:rPr>
              <a:t>for</a:t>
            </a:r>
            <a:r>
              <a:rPr lang="nl-BE" sz="1200" b="0" dirty="0">
                <a:uFillTx/>
                <a:latin typeface="FlandersArtSerif-Bold" panose="00000800000000000000" pitchFamily="2" charset="0"/>
              </a:rPr>
              <a:t> Persistent </a:t>
            </a:r>
            <a:r>
              <a:rPr lang="nl-BE" sz="1200" b="0" dirty="0" err="1">
                <a:uFillTx/>
                <a:latin typeface="FlandersArtSerif-Bold" panose="00000800000000000000" pitchFamily="2" charset="0"/>
              </a:rPr>
              <a:t>URIs</a:t>
            </a:r>
            <a:r>
              <a:rPr lang="nl-BE" sz="1200" b="0" dirty="0">
                <a:uFillTx/>
                <a:latin typeface="FlandersArtSerif-Bold" panose="00000800000000000000" pitchFamily="2" charset="0"/>
              </a:rPr>
              <a:t>”</a:t>
            </a:r>
          </a:p>
          <a:p>
            <a:pPr marL="0" indent="0">
              <a:buNone/>
            </a:pPr>
            <a:endParaRPr lang="nl-BE" sz="1200" b="1" dirty="0">
              <a:uFillTx/>
              <a:latin typeface="FlandersArtSerif-Bold" panose="00000800000000000000" pitchFamily="2" charset="0"/>
            </a:endParaRPr>
          </a:p>
          <a:p>
            <a:pPr marL="0" indent="0">
              <a:buNone/>
            </a:pPr>
            <a:r>
              <a:rPr lang="nl-BE" sz="1200" b="1" dirty="0">
                <a:uFillTx/>
                <a:latin typeface="FlandersArtSerif-Bold" panose="00000800000000000000" pitchFamily="2" charset="0"/>
              </a:rPr>
              <a:t>ISA </a:t>
            </a:r>
            <a:r>
              <a:rPr lang="en-US" sz="1200" b="1" dirty="0">
                <a:uFillTx/>
                <a:latin typeface="FlandersArtSerif-Bold" panose="00000800000000000000" pitchFamily="2" charset="0"/>
              </a:rPr>
              <a:t>Study on persistent URIs, with identification of best practices and recommendations on the topic for the MSs and the EC </a:t>
            </a:r>
            <a:r>
              <a:rPr lang="en-US" sz="1200" b="0" dirty="0">
                <a:uFillTx/>
                <a:latin typeface="FlandersArtSerif-Bold" panose="00000800000000000000" pitchFamily="2" charset="0"/>
              </a:rPr>
              <a:t>(</a:t>
            </a:r>
            <a:r>
              <a:rPr lang="en-US" sz="1200" b="0" dirty="0" err="1">
                <a:uFillTx/>
                <a:latin typeface="FlandersArtSerif-Bold" panose="00000800000000000000" pitchFamily="2" charset="0"/>
              </a:rPr>
              <a:t>dec</a:t>
            </a:r>
            <a:r>
              <a:rPr lang="en-US" sz="1200" b="0" dirty="0">
                <a:uFillTx/>
                <a:latin typeface="FlandersArtSerif-Bold" panose="00000800000000000000" pitchFamily="2" charset="0"/>
              </a:rPr>
              <a:t> 2012)</a:t>
            </a:r>
            <a:endParaRPr lang="nl-BE" b="0" dirty="0">
              <a:uFillTx/>
            </a:endParaRPr>
          </a:p>
        </p:txBody>
      </p:sp>
      <p:sp>
        <p:nvSpPr>
          <p:cNvPr id="4" name="Slide Number Placehold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FontTx/>
              <a:buNone/>
              <a:defRPr>
                <a:uFillTx/>
              </a:defRPr>
            </a:pPr>
            <a:fld id="{31D57D71-DFD4-49A2-8FE9-9156F9579F84}" type="slidenum">
              <a:rPr kumimoji="0" lang="nl-BE" sz="1200" b="0" i="0" u="none" strike="noStrike" kern="1200" cap="none" spc="0" normalizeH="0" baseline="0" noProof="0" smtClean="0">
                <a:ln>
                  <a:noFill/>
                </a:ln>
                <a:solidFill>
                  <a:srgbClr val="373636"/>
                </a:solidFill>
                <a:effectLst/>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FontTx/>
                <a:buNone/>
                <a:defRPr>
                  <a:uFillTx/>
                </a:defRPr>
              </a:pPr>
              <a:t>17</a:t>
            </a:fld>
            <a:endParaRPr kumimoji="0" lang="nl-BE" sz="1200" b="0" i="0" u="none" strike="noStrike" kern="1200" cap="none" spc="0" normalizeH="0" baseline="0" noProof="0">
              <a:ln>
                <a:noFill/>
              </a:ln>
              <a:solidFill>
                <a:srgbClr val="373636"/>
              </a:solidFill>
              <a:effectLst/>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810050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In het URI-standaard-document is een checklist toegevoegd</a:t>
            </a:r>
            <a:r>
              <a:rPr lang="nl-BE" baseline="0" dirty="0"/>
              <a:t> </a:t>
            </a:r>
            <a:r>
              <a:rPr lang="nl-BE" baseline="0" dirty="0" err="1"/>
              <a:t>ahv</a:t>
            </a:r>
            <a:r>
              <a:rPr lang="nl-BE" baseline="0" dirty="0"/>
              <a:t> waarvan iemand kan evalueren of zijn </a:t>
            </a:r>
            <a:r>
              <a:rPr lang="nl-BE" baseline="0" dirty="0" err="1"/>
              <a:t>URI’s</a:t>
            </a:r>
            <a:r>
              <a:rPr lang="nl-BE" baseline="0" dirty="0"/>
              <a:t> aan de Vlaamse URI-standaard voldoen.</a:t>
            </a:r>
          </a:p>
          <a:p>
            <a:endParaRPr lang="nl-BE" dirty="0"/>
          </a:p>
        </p:txBody>
      </p:sp>
      <p:sp>
        <p:nvSpPr>
          <p:cNvPr id="4" name="Tijdelijke aanduiding voor dianummer 3"/>
          <p:cNvSpPr>
            <a:spLocks noGrp="1"/>
          </p:cNvSpPr>
          <p:nvPr>
            <p:ph type="sldNum" sz="quarter" idx="10"/>
          </p:nvPr>
        </p:nvSpPr>
        <p:spPr/>
        <p:txBody>
          <a:bodyPr/>
          <a:lstStyle/>
          <a:p>
            <a:fld id="{31D57D71-DFD4-49A2-8FE9-9156F9579F84}" type="slidenum">
              <a:rPr lang="nl-BE" smtClean="0">
                <a:uFillTx/>
                <a:latin typeface="FlandersArtSans-Regular" panose="00000500000000000000" pitchFamily="2" charset="0"/>
              </a:rPr>
              <a:t>18</a:t>
            </a:fld>
            <a:endParaRPr lang="nl-BE">
              <a:uFillTx/>
              <a:latin typeface="FlandersArtSans-Regular" panose="00000500000000000000" pitchFamily="2" charset="0"/>
            </a:endParaRPr>
          </a:p>
        </p:txBody>
      </p:sp>
    </p:spTree>
    <p:extLst>
      <p:ext uri="{BB962C8B-B14F-4D97-AF65-F5344CB8AC3E}">
        <p14:creationId xmlns:p14="http://schemas.microsoft.com/office/powerpoint/2010/main" val="2026016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0" name="Shape 100"/>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7999"/>
              </a:lnSpc>
              <a:spcBef>
                <a:spcPts val="0"/>
              </a:spcBef>
              <a:spcAft>
                <a:spcPts val="0"/>
              </a:spcAft>
              <a:buClr>
                <a:schemeClr val="dk1"/>
              </a:buClr>
              <a:buFont typeface="Calibri"/>
              <a:buNone/>
            </a:pPr>
            <a:endParaRPr sz="2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695516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8" name="Shape 108"/>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40871" marR="0" lvl="1" indent="-9071" algn="l" rtl="0">
              <a:lnSpc>
                <a:spcPct val="117999"/>
              </a:lnSpc>
              <a:spcBef>
                <a:spcPts val="0"/>
              </a:spcBef>
              <a:spcAft>
                <a:spcPts val="0"/>
              </a:spcAft>
              <a:buClr>
                <a:schemeClr val="dk1"/>
              </a:buClr>
              <a:buFont typeface="Helvetica Neue"/>
              <a:buNone/>
            </a:pPr>
            <a:endParaRPr sz="900" b="0" i="0" u="none" strike="noStrike" cap="none">
              <a:solidFill>
                <a:schemeClr val="dk1"/>
              </a:solidFill>
              <a:latin typeface="Arial"/>
              <a:ea typeface="Arial"/>
              <a:cs typeface="Arial"/>
              <a:sym typeface="Arial"/>
            </a:endParaRPr>
          </a:p>
          <a:p>
            <a:pPr marL="0" marR="0" lvl="0" indent="0" algn="l" rtl="0">
              <a:lnSpc>
                <a:spcPct val="117999"/>
              </a:lnSpc>
              <a:spcBef>
                <a:spcPts val="0"/>
              </a:spcBef>
              <a:spcAft>
                <a:spcPts val="0"/>
              </a:spcAft>
              <a:buClr>
                <a:schemeClr val="dk1"/>
              </a:buClr>
              <a:buFont typeface="Calibri"/>
              <a:buNone/>
            </a:pPr>
            <a:endParaRPr sz="800" b="0" i="0" u="none" strike="noStrike" cap="none">
              <a:solidFill>
                <a:schemeClr val="dk1"/>
              </a:solidFill>
              <a:latin typeface="Helvetica Neue"/>
              <a:ea typeface="Helvetica Neue"/>
              <a:cs typeface="Helvetica Neue"/>
              <a:sym typeface="Helvetica Neue"/>
            </a:endParaRPr>
          </a:p>
          <a:p>
            <a:pPr marL="0" marR="0" lvl="0" indent="0" algn="l" rtl="0">
              <a:lnSpc>
                <a:spcPct val="117999"/>
              </a:lnSpc>
              <a:spcBef>
                <a:spcPts val="0"/>
              </a:spcBef>
              <a:spcAft>
                <a:spcPts val="0"/>
              </a:spcAft>
              <a:buClr>
                <a:schemeClr val="dk1"/>
              </a:buClr>
              <a:buFont typeface="Calibri"/>
              <a:buNone/>
            </a:pPr>
            <a:endParaRPr sz="2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073150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0" name="Shape 100"/>
          <p:cNvSpPr txBox="1">
            <a:spLocks noGrp="1"/>
          </p:cNvSpPr>
          <p:nvPr>
            <p:ph type="body" idx="1"/>
          </p:nvPr>
        </p:nvSpPr>
        <p:spPr>
          <a:xfrm>
            <a:off x="914400" y="4343400"/>
            <a:ext cx="5029199" cy="4114800"/>
          </a:xfrm>
          <a:prstGeom prst="rect">
            <a:avLst/>
          </a:prstGeom>
          <a:noFill/>
          <a:ln>
            <a:noFill/>
          </a:ln>
        </p:spPr>
        <p:txBody>
          <a:bodyPr wrap="square" lIns="91425" tIns="45700" rIns="91425" bIns="45700" anchor="t" anchorCtr="0">
            <a:noAutofit/>
          </a:bodyPr>
          <a:lstStyle/>
          <a:p>
            <a:pPr marL="0" marR="0" lvl="0" indent="-34925" algn="l" rtl="0">
              <a:lnSpc>
                <a:spcPct val="117999"/>
              </a:lnSpc>
              <a:spcBef>
                <a:spcPts val="0"/>
              </a:spcBef>
              <a:buClr>
                <a:schemeClr val="dk1"/>
              </a:buClr>
              <a:buSzPct val="25000"/>
              <a:buFont typeface="Calibri"/>
              <a:buNone/>
            </a:pPr>
            <a:endParaRPr sz="2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02282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0" name="Shape 100"/>
          <p:cNvSpPr txBox="1">
            <a:spLocks noGrp="1"/>
          </p:cNvSpPr>
          <p:nvPr>
            <p:ph type="body" idx="1"/>
          </p:nvPr>
        </p:nvSpPr>
        <p:spPr>
          <a:xfrm>
            <a:off x="914400" y="4343400"/>
            <a:ext cx="5029199" cy="4114800"/>
          </a:xfrm>
          <a:prstGeom prst="rect">
            <a:avLst/>
          </a:prstGeom>
          <a:noFill/>
          <a:ln>
            <a:noFill/>
          </a:ln>
        </p:spPr>
        <p:txBody>
          <a:bodyPr wrap="square" lIns="91425" tIns="45700" rIns="91425" bIns="45700" anchor="t" anchorCtr="0">
            <a:noAutofit/>
          </a:bodyPr>
          <a:lstStyle/>
          <a:p>
            <a:pPr marL="0" marR="0" lvl="0" indent="-34925" algn="l" rtl="0">
              <a:lnSpc>
                <a:spcPct val="117999"/>
              </a:lnSpc>
              <a:spcBef>
                <a:spcPts val="0"/>
              </a:spcBef>
              <a:buClr>
                <a:schemeClr val="dk1"/>
              </a:buClr>
              <a:buSzPct val="25000"/>
              <a:buFont typeface="Calibri"/>
              <a:buNone/>
            </a:pPr>
            <a:endParaRPr sz="2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575278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5" name="Shape 105"/>
          <p:cNvSpPr txBox="1">
            <a:spLocks noGrp="1"/>
          </p:cNvSpPr>
          <p:nvPr>
            <p:ph type="body" idx="1"/>
          </p:nvPr>
        </p:nvSpPr>
        <p:spPr>
          <a:xfrm>
            <a:off x="914400" y="4343400"/>
            <a:ext cx="5029200" cy="4114800"/>
          </a:xfrm>
          <a:prstGeom prst="rect">
            <a:avLst/>
          </a:prstGeom>
          <a:noFill/>
          <a:ln>
            <a:noFill/>
          </a:ln>
        </p:spPr>
        <p:txBody>
          <a:bodyPr wrap="square" lIns="91425" tIns="45700" rIns="91425" bIns="45700" anchor="t" anchorCtr="0">
            <a:noAutofit/>
          </a:bodyPr>
          <a:lstStyle/>
          <a:p>
            <a:pPr marL="0" marR="0" lvl="0" indent="-12700" algn="l" rtl="0">
              <a:lnSpc>
                <a:spcPct val="117999"/>
              </a:lnSpc>
              <a:spcBef>
                <a:spcPts val="0"/>
              </a:spcBef>
              <a:spcAft>
                <a:spcPts val="0"/>
              </a:spcAft>
              <a:buClr>
                <a:schemeClr val="dk1"/>
              </a:buClr>
              <a:buSzPct val="25000"/>
              <a:buFont typeface="Calibri"/>
              <a:buNone/>
            </a:pPr>
            <a:r>
              <a:rPr lang="en-GB" sz="800" b="0" i="0" u="none" strike="noStrike" cap="none" dirty="0">
                <a:solidFill>
                  <a:schemeClr val="dk1"/>
                </a:solidFill>
                <a:latin typeface="Helvetica Neue"/>
                <a:ea typeface="Helvetica Neue"/>
                <a:cs typeface="Helvetica Neue"/>
                <a:sym typeface="Helvetica Neue"/>
              </a:rPr>
              <a:t>R – 30s</a:t>
            </a:r>
            <a:endParaRPr sz="800" b="0" i="0" u="none" strike="noStrike" cap="none" dirty="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146510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719138" y="1163638"/>
            <a:ext cx="5572125" cy="31353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Shape 95"/>
          <p:cNvSpPr txBox="1">
            <a:spLocks noGrp="1"/>
          </p:cNvSpPr>
          <p:nvPr>
            <p:ph type="body" idx="1"/>
          </p:nvPr>
        </p:nvSpPr>
        <p:spPr>
          <a:xfrm>
            <a:off x="701040" y="4473892"/>
            <a:ext cx="5608320" cy="3660458"/>
          </a:xfrm>
          <a:prstGeom prst="rect">
            <a:avLst/>
          </a:prstGeom>
          <a:noFill/>
          <a:ln>
            <a:noFill/>
          </a:ln>
        </p:spPr>
        <p:txBody>
          <a:bodyPr spcFirstLastPara="1" wrap="square" lIns="91000" tIns="45500" rIns="91000" bIns="45500" anchor="t" anchorCtr="0">
            <a:noAutofit/>
          </a:bodyPr>
          <a:lstStyle/>
          <a:p>
            <a:pPr marL="171419" marR="0" lvl="0" indent="-171419" algn="l" rtl="0">
              <a:spcBef>
                <a:spcPts val="0"/>
              </a:spcBef>
              <a:spcAft>
                <a:spcPts val="0"/>
              </a:spcAft>
              <a:buClr>
                <a:schemeClr val="dk1"/>
              </a:buClr>
              <a:buSzPts val="1200"/>
              <a:buFont typeface="Arial"/>
              <a:buChar char="&gt;"/>
            </a:pPr>
            <a:r>
              <a:rPr lang="nl-BE" sz="1200" b="0" i="0" u="none" strike="noStrike" cap="none">
                <a:solidFill>
                  <a:schemeClr val="dk1"/>
                </a:solidFill>
                <a:latin typeface="Arial"/>
                <a:ea typeface="Arial"/>
                <a:cs typeface="Arial"/>
                <a:sym typeface="Arial"/>
              </a:rPr>
              <a:t>https://docs.google.com/document/d/1HbfWX0OENNGQWUe0eIF0usZA8ahEY9vx75DxhvVTzNE/edit</a:t>
            </a:r>
            <a:endParaRPr sz="1200" b="0" i="0" u="none" strike="noStrike" cap="none">
              <a:solidFill>
                <a:schemeClr val="dk1"/>
              </a:solidFill>
              <a:latin typeface="Arial"/>
              <a:ea typeface="Arial"/>
              <a:cs typeface="Arial"/>
              <a:sym typeface="Arial"/>
            </a:endParaRPr>
          </a:p>
        </p:txBody>
      </p:sp>
      <p:sp>
        <p:nvSpPr>
          <p:cNvPr id="96" name="Shape 96"/>
          <p:cNvSpPr txBox="1">
            <a:spLocks noGrp="1"/>
          </p:cNvSpPr>
          <p:nvPr>
            <p:ph type="sldNum" idx="12"/>
          </p:nvPr>
        </p:nvSpPr>
        <p:spPr>
          <a:xfrm>
            <a:off x="5787054" y="8829966"/>
            <a:ext cx="780076" cy="283931"/>
          </a:xfrm>
          <a:prstGeom prst="rect">
            <a:avLst/>
          </a:prstGeom>
          <a:noFill/>
          <a:ln>
            <a:noFill/>
          </a:ln>
        </p:spPr>
        <p:txBody>
          <a:bodyPr spcFirstLastPara="1" wrap="square" lIns="91000" tIns="45500" rIns="91000" bIns="45500" anchor="b" anchorCtr="0">
            <a:noAutofit/>
          </a:bodyPr>
          <a:lstStyle/>
          <a:p>
            <a:pPr marL="0" marR="0" lvl="0" indent="0" algn="r" rtl="0">
              <a:spcBef>
                <a:spcPts val="0"/>
              </a:spcBef>
              <a:spcAft>
                <a:spcPts val="0"/>
              </a:spcAft>
              <a:buNone/>
            </a:pPr>
            <a:fld id="{00000000-1234-1234-1234-123412341234}" type="slidenum">
              <a:rPr lang="nl-BE"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09977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40000" marR="0" lvl="2" indent="-171419" algn="l" rtl="0">
              <a:spcBef>
                <a:spcPts val="0"/>
              </a:spcBef>
              <a:spcAft>
                <a:spcPts val="0"/>
              </a:spcAft>
              <a:buClr>
                <a:schemeClr val="dk1"/>
              </a:buClr>
              <a:buSzPts val="1200"/>
              <a:buFont typeface="Arial"/>
              <a:buChar char="&gt;"/>
            </a:pPr>
            <a:r>
              <a:rPr lang="nl-NL" sz="1200" b="1" i="0" u="none" strike="noStrike" cap="none" dirty="0">
                <a:solidFill>
                  <a:schemeClr val="dk1"/>
                </a:solidFill>
                <a:latin typeface="Arial"/>
                <a:ea typeface="Arial"/>
                <a:cs typeface="Arial"/>
                <a:sym typeface="Arial"/>
              </a:rPr>
              <a:t>Aanmelden standaard</a:t>
            </a:r>
            <a:r>
              <a:rPr lang="nl-NL" sz="1200" b="0" i="0" u="none" strike="noStrike" cap="none" dirty="0">
                <a:solidFill>
                  <a:schemeClr val="dk1"/>
                </a:solidFill>
                <a:latin typeface="Arial"/>
                <a:ea typeface="Arial"/>
                <a:cs typeface="Arial"/>
                <a:sym typeface="Arial"/>
              </a:rPr>
              <a:t>: Capteren van </a:t>
            </a:r>
            <a:r>
              <a:rPr lang="nl-NL" sz="1200" b="0" i="0" u="none" strike="noStrike" cap="none" dirty="0" err="1">
                <a:solidFill>
                  <a:schemeClr val="dk1"/>
                </a:solidFill>
                <a:latin typeface="Arial"/>
                <a:ea typeface="Arial"/>
                <a:cs typeface="Arial"/>
                <a:sym typeface="Arial"/>
              </a:rPr>
              <a:t>use</a:t>
            </a:r>
            <a:r>
              <a:rPr lang="nl-NL" sz="1200" b="0" i="0" u="none" strike="noStrike" cap="none" dirty="0">
                <a:solidFill>
                  <a:schemeClr val="dk1"/>
                </a:solidFill>
                <a:latin typeface="Arial"/>
                <a:ea typeface="Arial"/>
                <a:cs typeface="Arial"/>
                <a:sym typeface="Arial"/>
              </a:rPr>
              <a:t> cases en aligneren met business stakeholders om meerwaarde van standaard in kaart te brengen.</a:t>
            </a:r>
            <a:endParaRPr lang="nl-NL" dirty="0"/>
          </a:p>
          <a:p>
            <a:pPr marL="540000" marR="0" lvl="2" indent="-171419" algn="l" rtl="0">
              <a:spcBef>
                <a:spcPts val="0"/>
              </a:spcBef>
              <a:spcAft>
                <a:spcPts val="0"/>
              </a:spcAft>
              <a:buClr>
                <a:schemeClr val="dk1"/>
              </a:buClr>
              <a:buSzPts val="1200"/>
              <a:buFont typeface="Arial"/>
              <a:buChar char="&gt;"/>
            </a:pPr>
            <a:r>
              <a:rPr lang="nl-NL" sz="1200" b="1" i="0" u="none" strike="noStrike" cap="none" dirty="0">
                <a:solidFill>
                  <a:schemeClr val="dk1"/>
                </a:solidFill>
                <a:latin typeface="Arial"/>
                <a:ea typeface="Arial"/>
                <a:cs typeface="Arial"/>
                <a:sym typeface="Arial"/>
              </a:rPr>
              <a:t>Ontwikkelen specificatie</a:t>
            </a:r>
            <a:r>
              <a:rPr lang="nl-NL" sz="1200" b="0" i="0" u="none" strike="noStrike" cap="none" dirty="0">
                <a:solidFill>
                  <a:schemeClr val="dk1"/>
                </a:solidFill>
                <a:latin typeface="Arial"/>
                <a:ea typeface="Arial"/>
                <a:cs typeface="Arial"/>
                <a:sym typeface="Arial"/>
              </a:rPr>
              <a:t>: Input verzamelen van domein experts en stakeholders voor het uitwerken van een standaard op basis van geldende best </a:t>
            </a:r>
            <a:r>
              <a:rPr lang="nl-NL" sz="1200" b="0" i="0" u="none" strike="noStrike" cap="none" dirty="0" err="1">
                <a:solidFill>
                  <a:schemeClr val="dk1"/>
                </a:solidFill>
                <a:latin typeface="Arial"/>
                <a:ea typeface="Arial"/>
                <a:cs typeface="Arial"/>
                <a:sym typeface="Arial"/>
              </a:rPr>
              <a:t>practices</a:t>
            </a:r>
            <a:r>
              <a:rPr lang="nl-NL" sz="1200" b="0" i="0" u="none" strike="noStrike" cap="none" dirty="0">
                <a:solidFill>
                  <a:schemeClr val="dk1"/>
                </a:solidFill>
                <a:latin typeface="Arial"/>
                <a:ea typeface="Arial"/>
                <a:cs typeface="Arial"/>
                <a:sym typeface="Arial"/>
              </a:rPr>
              <a:t>.</a:t>
            </a:r>
            <a:endParaRPr lang="nl-NL" dirty="0"/>
          </a:p>
          <a:p>
            <a:pPr marL="540000" marR="0" lvl="2" indent="-171419" algn="l" rtl="0">
              <a:spcBef>
                <a:spcPts val="0"/>
              </a:spcBef>
              <a:spcAft>
                <a:spcPts val="0"/>
              </a:spcAft>
              <a:buClr>
                <a:schemeClr val="dk1"/>
              </a:buClr>
              <a:buSzPts val="1200"/>
              <a:buFont typeface="Arial"/>
              <a:buChar char="&gt;"/>
            </a:pPr>
            <a:r>
              <a:rPr lang="nl-NL" sz="1200" b="1" i="0" u="none" strike="noStrike" cap="none" dirty="0">
                <a:solidFill>
                  <a:schemeClr val="dk1"/>
                </a:solidFill>
                <a:latin typeface="Arial"/>
                <a:ea typeface="Arial"/>
                <a:cs typeface="Arial"/>
                <a:sym typeface="Arial"/>
              </a:rPr>
              <a:t>Publiceren specificatie en documentatie</a:t>
            </a:r>
            <a:r>
              <a:rPr lang="nl-NL" sz="1200" b="0" i="0" u="none" strike="noStrike" cap="none" dirty="0">
                <a:solidFill>
                  <a:schemeClr val="dk1"/>
                </a:solidFill>
                <a:latin typeface="Arial"/>
                <a:ea typeface="Arial"/>
                <a:cs typeface="Arial"/>
                <a:sym typeface="Arial"/>
              </a:rPr>
              <a:t>: Bevorderen van adoptie door ontwikkelaars, informatie architecten en andere belanghebbenden te voorzien van de nodige documentatie en tools.</a:t>
            </a:r>
            <a:endParaRPr lang="nl-NL" dirty="0"/>
          </a:p>
          <a:p>
            <a:pPr marL="540000" marR="0" lvl="2" indent="-171419" algn="l" rtl="0">
              <a:spcBef>
                <a:spcPts val="0"/>
              </a:spcBef>
              <a:spcAft>
                <a:spcPts val="0"/>
              </a:spcAft>
              <a:buClr>
                <a:schemeClr val="dk1"/>
              </a:buClr>
              <a:buSzPts val="1200"/>
              <a:buFont typeface="Arial"/>
              <a:buChar char="&gt;"/>
            </a:pPr>
            <a:r>
              <a:rPr lang="nl-NL" sz="1200" b="1" i="0" u="none" strike="noStrike" cap="none" dirty="0">
                <a:solidFill>
                  <a:schemeClr val="dk1"/>
                </a:solidFill>
                <a:latin typeface="Arial"/>
                <a:ea typeface="Arial"/>
                <a:cs typeface="Arial"/>
                <a:sym typeface="Arial"/>
              </a:rPr>
              <a:t>Veranderingsbeheer</a:t>
            </a:r>
            <a:r>
              <a:rPr lang="nl-NL" sz="1200" b="0" i="0" u="none" strike="noStrike" cap="none" dirty="0">
                <a:solidFill>
                  <a:schemeClr val="dk1"/>
                </a:solidFill>
                <a:latin typeface="Arial"/>
                <a:ea typeface="Arial"/>
                <a:cs typeface="Arial"/>
                <a:sym typeface="Arial"/>
              </a:rPr>
              <a:t>: Zorgt voor de nodige garantie dat wijzigingen worden afgestemd met de nodige stakeholders en rekening gehouden wordt met de impact van wijzigingen.</a:t>
            </a:r>
            <a:endParaRPr lang="nl-NL" dirty="0"/>
          </a:p>
          <a:p>
            <a:pPr marL="171419" marR="0" lvl="0" indent="-95218" algn="l" rtl="0">
              <a:spcBef>
                <a:spcPts val="0"/>
              </a:spcBef>
              <a:spcAft>
                <a:spcPts val="0"/>
              </a:spcAft>
              <a:buClr>
                <a:schemeClr val="dk1"/>
              </a:buClr>
              <a:buSzPts val="1200"/>
              <a:buFont typeface="Arial"/>
              <a:buNone/>
            </a:pPr>
            <a:endParaRPr lang="nl-NL" sz="1200" b="0" i="0" u="none" strike="noStrike" cap="none" dirty="0">
              <a:solidFill>
                <a:schemeClr val="dk1"/>
              </a:solidFill>
              <a:latin typeface="Arial"/>
              <a:ea typeface="Arial"/>
              <a:cs typeface="Arial"/>
              <a:sym typeface="Arial"/>
            </a:endParaRPr>
          </a:p>
          <a:p>
            <a:endParaRPr lang="nl-BE" dirty="0"/>
          </a:p>
        </p:txBody>
      </p:sp>
      <p:sp>
        <p:nvSpPr>
          <p:cNvPr id="4" name="Slide Number Placeholder 3"/>
          <p:cNvSpPr>
            <a:spLocks noGrp="1"/>
          </p:cNvSpPr>
          <p:nvPr>
            <p:ph type="sldNum" idx="10"/>
          </p:nvPr>
        </p:nvSpPr>
        <p:spPr/>
        <p:txBody>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nl-BE" sz="1200" b="0" i="0" u="none" strike="noStrike" cap="none" smtClean="0">
                <a:solidFill>
                  <a:schemeClr val="dk1"/>
                </a:solidFill>
                <a:latin typeface="Calibri"/>
                <a:ea typeface="Calibri"/>
                <a:cs typeface="Calibri"/>
                <a:sym typeface="Calibri"/>
              </a:rPr>
              <a:t>5</a:t>
            </a:fld>
            <a:endParaRPr lang="nl-B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23921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40000" marR="0" lvl="2" indent="-171419" algn="l" rtl="0">
              <a:spcBef>
                <a:spcPts val="0"/>
              </a:spcBef>
              <a:spcAft>
                <a:spcPts val="0"/>
              </a:spcAft>
              <a:buClr>
                <a:schemeClr val="dk1"/>
              </a:buClr>
              <a:buSzPts val="1200"/>
              <a:buFont typeface="Arial"/>
              <a:buChar char="&gt;"/>
            </a:pPr>
            <a:r>
              <a:rPr lang="nl-NL" sz="1200" b="1" i="0" u="none" strike="noStrike" cap="none" dirty="0">
                <a:solidFill>
                  <a:schemeClr val="dk1"/>
                </a:solidFill>
                <a:latin typeface="Arial"/>
                <a:ea typeface="Arial"/>
                <a:cs typeface="Arial"/>
                <a:sym typeface="Arial"/>
              </a:rPr>
              <a:t>Aanmelden standaard</a:t>
            </a:r>
            <a:r>
              <a:rPr lang="nl-NL" sz="1200" b="0" i="0" u="none" strike="noStrike" cap="none" dirty="0">
                <a:solidFill>
                  <a:schemeClr val="dk1"/>
                </a:solidFill>
                <a:latin typeface="Arial"/>
                <a:ea typeface="Arial"/>
                <a:cs typeface="Arial"/>
                <a:sym typeface="Arial"/>
              </a:rPr>
              <a:t>: Capteren van </a:t>
            </a:r>
            <a:r>
              <a:rPr lang="nl-NL" sz="1200" b="0" i="0" u="none" strike="noStrike" cap="none" dirty="0" err="1">
                <a:solidFill>
                  <a:schemeClr val="dk1"/>
                </a:solidFill>
                <a:latin typeface="Arial"/>
                <a:ea typeface="Arial"/>
                <a:cs typeface="Arial"/>
                <a:sym typeface="Arial"/>
              </a:rPr>
              <a:t>use</a:t>
            </a:r>
            <a:r>
              <a:rPr lang="nl-NL" sz="1200" b="0" i="0" u="none" strike="noStrike" cap="none" dirty="0">
                <a:solidFill>
                  <a:schemeClr val="dk1"/>
                </a:solidFill>
                <a:latin typeface="Arial"/>
                <a:ea typeface="Arial"/>
                <a:cs typeface="Arial"/>
                <a:sym typeface="Arial"/>
              </a:rPr>
              <a:t> cases en aligneren met business stakeholders om meerwaarde van standaard in kaart te brengen.</a:t>
            </a:r>
            <a:endParaRPr lang="nl-NL" dirty="0"/>
          </a:p>
          <a:p>
            <a:pPr marL="540000" marR="0" lvl="2" indent="-171419" algn="l" rtl="0">
              <a:spcBef>
                <a:spcPts val="0"/>
              </a:spcBef>
              <a:spcAft>
                <a:spcPts val="0"/>
              </a:spcAft>
              <a:buClr>
                <a:schemeClr val="dk1"/>
              </a:buClr>
              <a:buSzPts val="1200"/>
              <a:buFont typeface="Arial"/>
              <a:buChar char="&gt;"/>
            </a:pPr>
            <a:r>
              <a:rPr lang="nl-NL" sz="1200" b="1" i="0" u="none" strike="noStrike" cap="none" dirty="0">
                <a:solidFill>
                  <a:schemeClr val="dk1"/>
                </a:solidFill>
                <a:latin typeface="Arial"/>
                <a:ea typeface="Arial"/>
                <a:cs typeface="Arial"/>
                <a:sym typeface="Arial"/>
              </a:rPr>
              <a:t>Ontwikkelen specificatie</a:t>
            </a:r>
            <a:r>
              <a:rPr lang="nl-NL" sz="1200" b="0" i="0" u="none" strike="noStrike" cap="none" dirty="0">
                <a:solidFill>
                  <a:schemeClr val="dk1"/>
                </a:solidFill>
                <a:latin typeface="Arial"/>
                <a:ea typeface="Arial"/>
                <a:cs typeface="Arial"/>
                <a:sym typeface="Arial"/>
              </a:rPr>
              <a:t>: Input verzamelen van domein experts en stakeholders voor het uitwerken van een standaard op basis van geldende best </a:t>
            </a:r>
            <a:r>
              <a:rPr lang="nl-NL" sz="1200" b="0" i="0" u="none" strike="noStrike" cap="none" dirty="0" err="1">
                <a:solidFill>
                  <a:schemeClr val="dk1"/>
                </a:solidFill>
                <a:latin typeface="Arial"/>
                <a:ea typeface="Arial"/>
                <a:cs typeface="Arial"/>
                <a:sym typeface="Arial"/>
              </a:rPr>
              <a:t>practices</a:t>
            </a:r>
            <a:r>
              <a:rPr lang="nl-NL" sz="1200" b="0" i="0" u="none" strike="noStrike" cap="none" dirty="0">
                <a:solidFill>
                  <a:schemeClr val="dk1"/>
                </a:solidFill>
                <a:latin typeface="Arial"/>
                <a:ea typeface="Arial"/>
                <a:cs typeface="Arial"/>
                <a:sym typeface="Arial"/>
              </a:rPr>
              <a:t>.</a:t>
            </a:r>
            <a:endParaRPr lang="nl-NL" dirty="0"/>
          </a:p>
          <a:p>
            <a:pPr marL="540000" marR="0" lvl="2" indent="-171419" algn="l" rtl="0">
              <a:spcBef>
                <a:spcPts val="0"/>
              </a:spcBef>
              <a:spcAft>
                <a:spcPts val="0"/>
              </a:spcAft>
              <a:buClr>
                <a:schemeClr val="dk1"/>
              </a:buClr>
              <a:buSzPts val="1200"/>
              <a:buFont typeface="Arial"/>
              <a:buChar char="&gt;"/>
            </a:pPr>
            <a:r>
              <a:rPr lang="nl-NL" sz="1200" b="1" i="0" u="none" strike="noStrike" cap="none" dirty="0">
                <a:solidFill>
                  <a:schemeClr val="dk1"/>
                </a:solidFill>
                <a:latin typeface="Arial"/>
                <a:ea typeface="Arial"/>
                <a:cs typeface="Arial"/>
                <a:sym typeface="Arial"/>
              </a:rPr>
              <a:t>Publiceren specificatie en documentatie</a:t>
            </a:r>
            <a:r>
              <a:rPr lang="nl-NL" sz="1200" b="0" i="0" u="none" strike="noStrike" cap="none" dirty="0">
                <a:solidFill>
                  <a:schemeClr val="dk1"/>
                </a:solidFill>
                <a:latin typeface="Arial"/>
                <a:ea typeface="Arial"/>
                <a:cs typeface="Arial"/>
                <a:sym typeface="Arial"/>
              </a:rPr>
              <a:t>: Bevorderen van adoptie door ontwikkelaars, informatie architecten en andere belanghebbenden te voorzien van de nodige documentatie en tools.</a:t>
            </a:r>
            <a:endParaRPr lang="nl-NL" dirty="0"/>
          </a:p>
          <a:p>
            <a:pPr marL="540000" marR="0" lvl="2" indent="-171419" algn="l" rtl="0">
              <a:spcBef>
                <a:spcPts val="0"/>
              </a:spcBef>
              <a:spcAft>
                <a:spcPts val="0"/>
              </a:spcAft>
              <a:buClr>
                <a:schemeClr val="dk1"/>
              </a:buClr>
              <a:buSzPts val="1200"/>
              <a:buFont typeface="Arial"/>
              <a:buChar char="&gt;"/>
            </a:pPr>
            <a:r>
              <a:rPr lang="nl-NL" sz="1200" b="1" i="0" u="none" strike="noStrike" cap="none" dirty="0">
                <a:solidFill>
                  <a:schemeClr val="dk1"/>
                </a:solidFill>
                <a:latin typeface="Arial"/>
                <a:ea typeface="Arial"/>
                <a:cs typeface="Arial"/>
                <a:sym typeface="Arial"/>
              </a:rPr>
              <a:t>Veranderingsbeheer</a:t>
            </a:r>
            <a:r>
              <a:rPr lang="nl-NL" sz="1200" b="0" i="0" u="none" strike="noStrike" cap="none" dirty="0">
                <a:solidFill>
                  <a:schemeClr val="dk1"/>
                </a:solidFill>
                <a:latin typeface="Arial"/>
                <a:ea typeface="Arial"/>
                <a:cs typeface="Arial"/>
                <a:sym typeface="Arial"/>
              </a:rPr>
              <a:t>: Zorgt voor de nodige garantie dat wijzigingen worden afgestemd met de nodige stakeholders en rekening gehouden wordt met de impact van wijzigingen.</a:t>
            </a:r>
            <a:endParaRPr lang="nl-NL" dirty="0"/>
          </a:p>
          <a:p>
            <a:pPr marL="171419" marR="0" lvl="0" indent="-95218" algn="l" rtl="0">
              <a:spcBef>
                <a:spcPts val="0"/>
              </a:spcBef>
              <a:spcAft>
                <a:spcPts val="0"/>
              </a:spcAft>
              <a:buClr>
                <a:schemeClr val="dk1"/>
              </a:buClr>
              <a:buSzPts val="1200"/>
              <a:buFont typeface="Arial"/>
              <a:buNone/>
            </a:pPr>
            <a:endParaRPr lang="nl-NL" sz="1200" b="0" i="0" u="none" strike="noStrike" cap="none" dirty="0">
              <a:solidFill>
                <a:schemeClr val="dk1"/>
              </a:solidFill>
              <a:latin typeface="Arial"/>
              <a:ea typeface="Arial"/>
              <a:cs typeface="Arial"/>
              <a:sym typeface="Arial"/>
            </a:endParaRPr>
          </a:p>
          <a:p>
            <a:pPr marL="171419" marR="0" lvl="0" indent="-95218" algn="l" rtl="0">
              <a:spcBef>
                <a:spcPts val="0"/>
              </a:spcBef>
              <a:spcAft>
                <a:spcPts val="0"/>
              </a:spcAft>
              <a:buClr>
                <a:schemeClr val="dk1"/>
              </a:buClr>
              <a:buSzPts val="1200"/>
              <a:buFont typeface="Arial"/>
              <a:buNone/>
            </a:pPr>
            <a:r>
              <a:rPr lang="nl-NL" sz="1200" b="0" i="0" u="none" strike="noStrike" cap="none" dirty="0">
                <a:solidFill>
                  <a:schemeClr val="dk1"/>
                </a:solidFill>
                <a:latin typeface="Arial"/>
                <a:ea typeface="Arial"/>
                <a:cs typeface="Arial"/>
                <a:sym typeface="Arial"/>
              </a:rPr>
              <a:t>Verslag:</a:t>
            </a:r>
            <a:r>
              <a:rPr lang="nl-NL" sz="1200" b="0" i="0" u="none" strike="noStrike" cap="none" baseline="0" dirty="0">
                <a:solidFill>
                  <a:schemeClr val="dk1"/>
                </a:solidFill>
                <a:latin typeface="Arial"/>
                <a:ea typeface="Arial"/>
                <a:cs typeface="Arial"/>
                <a:sym typeface="Arial"/>
              </a:rPr>
              <a:t> </a:t>
            </a:r>
            <a:r>
              <a:rPr lang="nl-BE" dirty="0">
                <a:hlinkClick r:id="rId3"/>
              </a:rPr>
              <a:t>https://docs.google.com/document/d/1Vfe1R1zd8v574B-njmj2aqc0L61zN41upexFS3B505w/edit</a:t>
            </a:r>
            <a:endParaRPr lang="nl-NL" sz="1200" b="0" i="0" u="none" strike="noStrike" cap="none" dirty="0">
              <a:solidFill>
                <a:schemeClr val="dk1"/>
              </a:solidFill>
              <a:latin typeface="Arial"/>
              <a:ea typeface="Arial"/>
              <a:cs typeface="Arial"/>
              <a:sym typeface="Arial"/>
            </a:endParaRPr>
          </a:p>
          <a:p>
            <a:endParaRPr lang="nl-BE" dirty="0"/>
          </a:p>
        </p:txBody>
      </p:sp>
      <p:sp>
        <p:nvSpPr>
          <p:cNvPr id="4" name="Slide Number Placeholder 3"/>
          <p:cNvSpPr>
            <a:spLocks noGrp="1"/>
          </p:cNvSpPr>
          <p:nvPr>
            <p:ph type="sldNum" idx="10"/>
          </p:nvPr>
        </p:nvSpPr>
        <p:spPr/>
        <p:txBody>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nl-BE" sz="1200" b="0" i="0" u="none" strike="noStrike" cap="none" smtClean="0">
                <a:solidFill>
                  <a:schemeClr val="dk1"/>
                </a:solidFill>
                <a:latin typeface="Calibri"/>
                <a:ea typeface="Calibri"/>
                <a:cs typeface="Calibri"/>
                <a:sym typeface="Calibri"/>
              </a:rPr>
              <a:t>6</a:t>
            </a:fld>
            <a:endParaRPr lang="nl-B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99539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701040" y="4473892"/>
            <a:ext cx="5608320" cy="366045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4" name="Shape 234"/>
          <p:cNvSpPr>
            <a:spLocks noGrp="1" noRot="1" noChangeAspect="1"/>
          </p:cNvSpPr>
          <p:nvPr>
            <p:ph type="sldImg" idx="2"/>
          </p:nvPr>
        </p:nvSpPr>
        <p:spPr>
          <a:xfrm>
            <a:off x="719138" y="1163638"/>
            <a:ext cx="5572125" cy="31353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6299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701040" y="4473892"/>
            <a:ext cx="5608320" cy="366045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8" name="Shape 258"/>
          <p:cNvSpPr>
            <a:spLocks noGrp="1" noRot="1" noChangeAspect="1"/>
          </p:cNvSpPr>
          <p:nvPr>
            <p:ph type="sldImg" idx="2"/>
          </p:nvPr>
        </p:nvSpPr>
        <p:spPr>
          <a:xfrm>
            <a:off x="719138" y="1163638"/>
            <a:ext cx="5572125" cy="31353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5211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719138" y="1163638"/>
            <a:ext cx="5572125" cy="31353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Shape 276"/>
          <p:cNvSpPr txBox="1">
            <a:spLocks noGrp="1"/>
          </p:cNvSpPr>
          <p:nvPr>
            <p:ph type="body" idx="1"/>
          </p:nvPr>
        </p:nvSpPr>
        <p:spPr>
          <a:xfrm>
            <a:off x="701040" y="4473892"/>
            <a:ext cx="5608320" cy="3660458"/>
          </a:xfrm>
          <a:prstGeom prst="rect">
            <a:avLst/>
          </a:prstGeom>
          <a:noFill/>
          <a:ln>
            <a:noFill/>
          </a:ln>
        </p:spPr>
        <p:txBody>
          <a:bodyPr spcFirstLastPara="1" wrap="square" lIns="91000" tIns="45500" rIns="91000" bIns="45500" anchor="t" anchorCtr="0">
            <a:noAutofit/>
          </a:bodyPr>
          <a:lstStyle/>
          <a:p>
            <a:pPr marL="540000" marR="0" lvl="2" indent="-171419" algn="l" rtl="0">
              <a:spcBef>
                <a:spcPts val="0"/>
              </a:spcBef>
              <a:spcAft>
                <a:spcPts val="0"/>
              </a:spcAft>
              <a:buClr>
                <a:schemeClr val="dk1"/>
              </a:buClr>
              <a:buSzPts val="1200"/>
              <a:buFont typeface="Arial"/>
              <a:buChar char="&gt;"/>
            </a:pPr>
            <a:r>
              <a:rPr lang="nl-BE" sz="1200" b="1" i="0" u="none" strike="noStrike" cap="none">
                <a:solidFill>
                  <a:schemeClr val="dk1"/>
                </a:solidFill>
                <a:latin typeface="Arial"/>
                <a:ea typeface="Arial"/>
                <a:cs typeface="Arial"/>
                <a:sym typeface="Arial"/>
              </a:rPr>
              <a:t>Aanmelden standaard</a:t>
            </a:r>
            <a:r>
              <a:rPr lang="nl-BE" sz="1200" b="0" i="0" u="none" strike="noStrike" cap="none">
                <a:solidFill>
                  <a:schemeClr val="dk1"/>
                </a:solidFill>
                <a:latin typeface="Arial"/>
                <a:ea typeface="Arial"/>
                <a:cs typeface="Arial"/>
                <a:sym typeface="Arial"/>
              </a:rPr>
              <a:t>: Capteren van use cases en aligneren met business stakeholders om meerwaarde van standaard in kaart te brengen.</a:t>
            </a:r>
            <a:endParaRPr/>
          </a:p>
          <a:p>
            <a:pPr marL="540000" marR="0" lvl="2" indent="-171419" algn="l" rtl="0">
              <a:spcBef>
                <a:spcPts val="0"/>
              </a:spcBef>
              <a:spcAft>
                <a:spcPts val="0"/>
              </a:spcAft>
              <a:buClr>
                <a:schemeClr val="dk1"/>
              </a:buClr>
              <a:buSzPts val="1200"/>
              <a:buFont typeface="Arial"/>
              <a:buChar char="&gt;"/>
            </a:pPr>
            <a:r>
              <a:rPr lang="nl-BE" sz="1200" b="1" i="0" u="none" strike="noStrike" cap="none">
                <a:solidFill>
                  <a:schemeClr val="dk1"/>
                </a:solidFill>
                <a:latin typeface="Arial"/>
                <a:ea typeface="Arial"/>
                <a:cs typeface="Arial"/>
                <a:sym typeface="Arial"/>
              </a:rPr>
              <a:t>Ontwikkelen specificatie</a:t>
            </a:r>
            <a:r>
              <a:rPr lang="nl-BE" sz="1200" b="0" i="0" u="none" strike="noStrike" cap="none">
                <a:solidFill>
                  <a:schemeClr val="dk1"/>
                </a:solidFill>
                <a:latin typeface="Arial"/>
                <a:ea typeface="Arial"/>
                <a:cs typeface="Arial"/>
                <a:sym typeface="Arial"/>
              </a:rPr>
              <a:t>: Input verzamelen van domein experts en stakeholders voor het uitwerken van een standaard op basis van geldende best practices.</a:t>
            </a:r>
            <a:endParaRPr/>
          </a:p>
          <a:p>
            <a:pPr marL="540000" marR="0" lvl="2" indent="-171419" algn="l" rtl="0">
              <a:spcBef>
                <a:spcPts val="0"/>
              </a:spcBef>
              <a:spcAft>
                <a:spcPts val="0"/>
              </a:spcAft>
              <a:buClr>
                <a:schemeClr val="dk1"/>
              </a:buClr>
              <a:buSzPts val="1200"/>
              <a:buFont typeface="Arial"/>
              <a:buChar char="&gt;"/>
            </a:pPr>
            <a:r>
              <a:rPr lang="nl-BE" sz="1200" b="1" i="0" u="none" strike="noStrike" cap="none">
                <a:solidFill>
                  <a:schemeClr val="dk1"/>
                </a:solidFill>
                <a:latin typeface="Arial"/>
                <a:ea typeface="Arial"/>
                <a:cs typeface="Arial"/>
                <a:sym typeface="Arial"/>
              </a:rPr>
              <a:t>Publiceren specificatie en documentatie</a:t>
            </a:r>
            <a:r>
              <a:rPr lang="nl-BE" sz="1200" b="0" i="0" u="none" strike="noStrike" cap="none">
                <a:solidFill>
                  <a:schemeClr val="dk1"/>
                </a:solidFill>
                <a:latin typeface="Arial"/>
                <a:ea typeface="Arial"/>
                <a:cs typeface="Arial"/>
                <a:sym typeface="Arial"/>
              </a:rPr>
              <a:t>: Bevorderen van adoptie door ontwikkelaars, informatie architecten en andere belanghebbenden te voorzien van de nodige documentatie en tools.</a:t>
            </a:r>
            <a:endParaRPr/>
          </a:p>
          <a:p>
            <a:pPr marL="540000" marR="0" lvl="2" indent="-171419" algn="l" rtl="0">
              <a:spcBef>
                <a:spcPts val="0"/>
              </a:spcBef>
              <a:spcAft>
                <a:spcPts val="0"/>
              </a:spcAft>
              <a:buClr>
                <a:schemeClr val="dk1"/>
              </a:buClr>
              <a:buSzPts val="1200"/>
              <a:buFont typeface="Arial"/>
              <a:buChar char="&gt;"/>
            </a:pPr>
            <a:r>
              <a:rPr lang="nl-BE" sz="1200" b="1" i="0" u="none" strike="noStrike" cap="none">
                <a:solidFill>
                  <a:schemeClr val="dk1"/>
                </a:solidFill>
                <a:latin typeface="Arial"/>
                <a:ea typeface="Arial"/>
                <a:cs typeface="Arial"/>
                <a:sym typeface="Arial"/>
              </a:rPr>
              <a:t>Veranderingsbeheer</a:t>
            </a:r>
            <a:r>
              <a:rPr lang="nl-BE" sz="1200" b="0" i="0" u="none" strike="noStrike" cap="none">
                <a:solidFill>
                  <a:schemeClr val="dk1"/>
                </a:solidFill>
                <a:latin typeface="Arial"/>
                <a:ea typeface="Arial"/>
                <a:cs typeface="Arial"/>
                <a:sym typeface="Arial"/>
              </a:rPr>
              <a:t>: Zorgt voor de nodige garantie dat wijzigingen worden afgestemd met de nodige stakeholders en rekening gehouden wordt met de impact van wijzigingen.</a:t>
            </a:r>
            <a:endParaRPr/>
          </a:p>
          <a:p>
            <a:pPr marL="171419" marR="0" lvl="0" indent="-95218"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277" name="Shape 277"/>
          <p:cNvSpPr txBox="1">
            <a:spLocks noGrp="1"/>
          </p:cNvSpPr>
          <p:nvPr>
            <p:ph type="sldNum" idx="12"/>
          </p:nvPr>
        </p:nvSpPr>
        <p:spPr>
          <a:xfrm>
            <a:off x="5787054" y="8829966"/>
            <a:ext cx="780076" cy="283931"/>
          </a:xfrm>
          <a:prstGeom prst="rect">
            <a:avLst/>
          </a:prstGeom>
          <a:noFill/>
          <a:ln>
            <a:noFill/>
          </a:ln>
        </p:spPr>
        <p:txBody>
          <a:bodyPr spcFirstLastPara="1" wrap="square" lIns="91000" tIns="45500" rIns="91000" bIns="45500" anchor="b" anchorCtr="0">
            <a:noAutofit/>
          </a:bodyPr>
          <a:lstStyle/>
          <a:p>
            <a:pPr marL="0" marR="0" lvl="0" indent="0" algn="r" rtl="0">
              <a:spcBef>
                <a:spcPts val="0"/>
              </a:spcBef>
              <a:spcAft>
                <a:spcPts val="0"/>
              </a:spcAft>
              <a:buNone/>
            </a:pPr>
            <a:fld id="{00000000-1234-1234-1234-123412341234}" type="slidenum">
              <a:rPr lang="nl-BE" sz="1200" b="0" i="0" u="none" strike="noStrike" cap="none">
                <a:solidFill>
                  <a:schemeClr val="dk1"/>
                </a:solidFill>
                <a:latin typeface="Arial"/>
                <a:ea typeface="Arial"/>
                <a:cs typeface="Arial"/>
                <a:sym typeface="Arial"/>
              </a:rPr>
              <a:t>9</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04061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0" name="Shape 100"/>
          <p:cNvSpPr txBox="1">
            <a:spLocks noGrp="1"/>
          </p:cNvSpPr>
          <p:nvPr>
            <p:ph type="body" idx="1"/>
          </p:nvPr>
        </p:nvSpPr>
        <p:spPr>
          <a:xfrm>
            <a:off x="914400" y="4343400"/>
            <a:ext cx="5029199" cy="4114800"/>
          </a:xfrm>
          <a:prstGeom prst="rect">
            <a:avLst/>
          </a:prstGeom>
          <a:noFill/>
          <a:ln>
            <a:noFill/>
          </a:ln>
        </p:spPr>
        <p:txBody>
          <a:bodyPr wrap="square" lIns="91425" tIns="45700" rIns="91425" bIns="45700" anchor="t" anchorCtr="0">
            <a:noAutofit/>
          </a:bodyPr>
          <a:lstStyle/>
          <a:p>
            <a:pPr marL="0" marR="0" lvl="0" indent="-34925" algn="l" rtl="0">
              <a:lnSpc>
                <a:spcPct val="117999"/>
              </a:lnSpc>
              <a:spcBef>
                <a:spcPts val="0"/>
              </a:spcBef>
              <a:buClr>
                <a:schemeClr val="dk1"/>
              </a:buClr>
              <a:buSzPct val="25000"/>
              <a:buFont typeface="Calibri"/>
              <a:buNone/>
            </a:pPr>
            <a:endParaRPr sz="2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7769427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el 2">
    <p:spTree>
      <p:nvGrpSpPr>
        <p:cNvPr id="1" name="Shape 15"/>
        <p:cNvGrpSpPr/>
        <p:nvPr/>
      </p:nvGrpSpPr>
      <p:grpSpPr>
        <a:xfrm>
          <a:off x="0" y="0"/>
          <a:ext cx="0" cy="0"/>
          <a:chOff x="0" y="0"/>
          <a:chExt cx="0" cy="0"/>
        </a:xfrm>
      </p:grpSpPr>
      <p:pic>
        <p:nvPicPr>
          <p:cNvPr id="16" name="Shape 16"/>
          <p:cNvPicPr preferRelativeResize="0"/>
          <p:nvPr/>
        </p:nvPicPr>
        <p:blipFill rotWithShape="1">
          <a:blip r:embed="rId2">
            <a:alphaModFix/>
          </a:blip>
          <a:srcRect/>
          <a:stretch/>
        </p:blipFill>
        <p:spPr>
          <a:xfrm>
            <a:off x="1406960" y="-21307"/>
            <a:ext cx="10668742" cy="5620336"/>
          </a:xfrm>
          <a:prstGeom prst="rect">
            <a:avLst/>
          </a:prstGeom>
          <a:noFill/>
          <a:ln>
            <a:noFill/>
          </a:ln>
        </p:spPr>
      </p:pic>
      <p:sp>
        <p:nvSpPr>
          <p:cNvPr id="17" name="Shape 17"/>
          <p:cNvSpPr/>
          <p:nvPr/>
        </p:nvSpPr>
        <p:spPr>
          <a:xfrm>
            <a:off x="2" y="-21305"/>
            <a:ext cx="8445500" cy="6879306"/>
          </a:xfrm>
          <a:custGeom>
            <a:avLst/>
            <a:gdLst/>
            <a:ahLst/>
            <a:cxnLst/>
            <a:rect l="0" t="0" r="0" b="0"/>
            <a:pathLst>
              <a:path w="120000" h="120000" extrusionOk="0">
                <a:moveTo>
                  <a:pt x="0" y="0"/>
                </a:moveTo>
                <a:lnTo>
                  <a:pt x="84527" y="0"/>
                </a:lnTo>
                <a:lnTo>
                  <a:pt x="120000" y="120000"/>
                </a:lnTo>
                <a:lnTo>
                  <a:pt x="188" y="120000"/>
                </a:lnTo>
                <a:lnTo>
                  <a:pt x="0" y="0"/>
                </a:lnTo>
                <a:close/>
              </a:path>
            </a:pathLst>
          </a:custGeom>
          <a:solidFill>
            <a:srgbClr val="FFFF00"/>
          </a:solidFill>
          <a:ln>
            <a:noFill/>
          </a:ln>
        </p:spPr>
        <p:txBody>
          <a:bodyPr wrap="square" lIns="0" tIns="0" rIns="0" bIns="0" anchor="ctr" anchorCtr="0">
            <a:noAutofit/>
          </a:bodyPr>
          <a:lstStyle/>
          <a:p>
            <a:pPr marL="0" marR="0" lvl="0" indent="-105537" algn="ctr" rtl="0">
              <a:lnSpc>
                <a:spcPct val="100000"/>
              </a:lnSpc>
              <a:spcBef>
                <a:spcPts val="0"/>
              </a:spcBef>
              <a:spcAft>
                <a:spcPts val="0"/>
              </a:spcAft>
              <a:buClr>
                <a:schemeClr val="dk1"/>
              </a:buClr>
              <a:buFont typeface="Calibri"/>
              <a:buNone/>
            </a:pPr>
            <a:endParaRPr sz="1662" b="0" i="0" u="none" strike="noStrike" cap="none">
              <a:solidFill>
                <a:schemeClr val="dk1"/>
              </a:solidFill>
              <a:latin typeface="Arial"/>
              <a:ea typeface="Arial"/>
              <a:cs typeface="Arial"/>
              <a:sym typeface="Arial"/>
            </a:endParaRPr>
          </a:p>
        </p:txBody>
      </p:sp>
      <p:pic>
        <p:nvPicPr>
          <p:cNvPr id="18" name="Shape 18"/>
          <p:cNvPicPr preferRelativeResize="0"/>
          <p:nvPr/>
        </p:nvPicPr>
        <p:blipFill rotWithShape="1">
          <a:blip r:embed="rId3">
            <a:alphaModFix/>
          </a:blip>
          <a:srcRect/>
          <a:stretch/>
        </p:blipFill>
        <p:spPr>
          <a:xfrm>
            <a:off x="861752" y="692695"/>
            <a:ext cx="2398820" cy="733437"/>
          </a:xfrm>
          <a:prstGeom prst="rect">
            <a:avLst/>
          </a:prstGeom>
          <a:noFill/>
          <a:ln>
            <a:noFill/>
          </a:ln>
        </p:spPr>
      </p:pic>
      <p:sp>
        <p:nvSpPr>
          <p:cNvPr id="19" name="Shape 19"/>
          <p:cNvSpPr txBox="1">
            <a:spLocks noGrp="1"/>
          </p:cNvSpPr>
          <p:nvPr>
            <p:ph type="subTitle" idx="1"/>
          </p:nvPr>
        </p:nvSpPr>
        <p:spPr>
          <a:xfrm>
            <a:off x="1266107" y="4509835"/>
            <a:ext cx="6270055" cy="1112524"/>
          </a:xfrm>
          <a:prstGeom prst="rect">
            <a:avLst/>
          </a:prstGeom>
          <a:noFill/>
          <a:ln>
            <a:noFill/>
          </a:ln>
        </p:spPr>
        <p:txBody>
          <a:bodyPr wrap="square" lIns="91425" tIns="91425" rIns="91425" bIns="91425" anchor="t" anchorCtr="0"/>
          <a:lstStyle>
            <a:lvl1pPr marL="0" marR="0" lvl="0" indent="0" algn="l" rtl="0">
              <a:lnSpc>
                <a:spcPct val="90000"/>
              </a:lnSpc>
              <a:spcBef>
                <a:spcPts val="700"/>
              </a:spcBef>
              <a:spcAft>
                <a:spcPts val="0"/>
              </a:spcAft>
              <a:buClr>
                <a:schemeClr val="dk2"/>
              </a:buClr>
              <a:buSzPct val="100681"/>
              <a:buFont typeface="Arial"/>
              <a:buNone/>
              <a:defRPr sz="2215" b="0" i="0" u="none" strike="noStrike" cap="none">
                <a:solidFill>
                  <a:schemeClr val="dk2"/>
                </a:solidFill>
                <a:latin typeface="Arial"/>
                <a:ea typeface="Arial"/>
                <a:cs typeface="Arial"/>
                <a:sym typeface="Arial"/>
              </a:defRPr>
            </a:lvl1pPr>
            <a:lvl2pPr marL="422041" marR="0" lvl="1" indent="-2941" algn="ctr" rtl="0">
              <a:lnSpc>
                <a:spcPct val="90000"/>
              </a:lnSpc>
              <a:spcBef>
                <a:spcPts val="700"/>
              </a:spcBef>
              <a:spcAft>
                <a:spcPts val="0"/>
              </a:spcAft>
              <a:buClr>
                <a:schemeClr val="dk1"/>
              </a:buClr>
              <a:buSzPct val="102500"/>
              <a:buFont typeface="Arial"/>
              <a:buNone/>
              <a:defRPr sz="1845" b="0" i="0" u="none" strike="noStrike" cap="none">
                <a:solidFill>
                  <a:schemeClr val="dk1"/>
                </a:solidFill>
                <a:latin typeface="Arial"/>
                <a:ea typeface="Arial"/>
                <a:cs typeface="Arial"/>
                <a:sym typeface="Arial"/>
              </a:defRPr>
            </a:lvl2pPr>
            <a:lvl3pPr marL="844083" marR="0" lvl="2" indent="-5882" algn="ctr" rtl="0">
              <a:lnSpc>
                <a:spcPct val="90000"/>
              </a:lnSpc>
              <a:spcBef>
                <a:spcPts val="700"/>
              </a:spcBef>
              <a:spcAft>
                <a:spcPts val="0"/>
              </a:spcAft>
              <a:buClr>
                <a:schemeClr val="dk1"/>
              </a:buClr>
              <a:buSzPct val="97764"/>
              <a:buFont typeface="Arial"/>
              <a:buNone/>
              <a:defRPr sz="1662" b="0" i="0" u="none" strike="noStrike" cap="none">
                <a:solidFill>
                  <a:schemeClr val="dk1"/>
                </a:solidFill>
                <a:latin typeface="Arial"/>
                <a:ea typeface="Arial"/>
                <a:cs typeface="Arial"/>
                <a:sym typeface="Arial"/>
              </a:defRPr>
            </a:lvl3pPr>
            <a:lvl4pPr marL="1266124" marR="0" lvl="3" indent="-8823" algn="ctr" rtl="0">
              <a:lnSpc>
                <a:spcPct val="90000"/>
              </a:lnSpc>
              <a:spcBef>
                <a:spcPts val="700"/>
              </a:spcBef>
              <a:spcAft>
                <a:spcPts val="0"/>
              </a:spcAft>
              <a:buClr>
                <a:schemeClr val="dk1"/>
              </a:buClr>
              <a:buSzPct val="98466"/>
              <a:buFont typeface="Arial"/>
              <a:buNone/>
              <a:defRPr sz="1477" b="0" i="0" u="none" strike="noStrike" cap="none">
                <a:solidFill>
                  <a:schemeClr val="dk1"/>
                </a:solidFill>
                <a:latin typeface="Arial"/>
                <a:ea typeface="Arial"/>
                <a:cs typeface="Arial"/>
                <a:sym typeface="Arial"/>
              </a:defRPr>
            </a:lvl4pPr>
            <a:lvl5pPr marL="1688165" marR="0" lvl="4" indent="-11764" algn="ctr" rtl="0">
              <a:lnSpc>
                <a:spcPct val="90000"/>
              </a:lnSpc>
              <a:spcBef>
                <a:spcPts val="700"/>
              </a:spcBef>
              <a:spcAft>
                <a:spcPts val="0"/>
              </a:spcAft>
              <a:buClr>
                <a:schemeClr val="dk1"/>
              </a:buClr>
              <a:buSzPct val="98466"/>
              <a:buFont typeface="Arial"/>
              <a:buNone/>
              <a:defRPr sz="1477" b="0" i="0" u="none" strike="noStrike" cap="none">
                <a:solidFill>
                  <a:schemeClr val="dk1"/>
                </a:solidFill>
                <a:latin typeface="Arial"/>
                <a:ea typeface="Arial"/>
                <a:cs typeface="Arial"/>
                <a:sym typeface="Arial"/>
              </a:defRPr>
            </a:lvl5pPr>
            <a:lvl6pPr marL="2110207" marR="0" lvl="5" indent="-2007" algn="ctr" rtl="0">
              <a:lnSpc>
                <a:spcPct val="90000"/>
              </a:lnSpc>
              <a:spcBef>
                <a:spcPts val="700"/>
              </a:spcBef>
              <a:spcAft>
                <a:spcPts val="0"/>
              </a:spcAft>
              <a:buClr>
                <a:schemeClr val="dk1"/>
              </a:buClr>
              <a:buSzPct val="98466"/>
              <a:buFont typeface="Arial"/>
              <a:buNone/>
              <a:defRPr sz="1477" b="0" i="0" u="none" strike="noStrike" cap="none">
                <a:solidFill>
                  <a:schemeClr val="dk1"/>
                </a:solidFill>
                <a:latin typeface="Arial"/>
                <a:ea typeface="Arial"/>
                <a:cs typeface="Arial"/>
                <a:sym typeface="Arial"/>
              </a:defRPr>
            </a:lvl6pPr>
            <a:lvl7pPr marL="2532248" marR="0" lvl="6" indent="-4947" algn="ctr" rtl="0">
              <a:lnSpc>
                <a:spcPct val="90000"/>
              </a:lnSpc>
              <a:spcBef>
                <a:spcPts val="700"/>
              </a:spcBef>
              <a:spcAft>
                <a:spcPts val="0"/>
              </a:spcAft>
              <a:buClr>
                <a:schemeClr val="dk1"/>
              </a:buClr>
              <a:buSzPct val="98466"/>
              <a:buFont typeface="Arial"/>
              <a:buNone/>
              <a:defRPr sz="1477" b="0" i="0" u="none" strike="noStrike" cap="none">
                <a:solidFill>
                  <a:schemeClr val="dk1"/>
                </a:solidFill>
                <a:latin typeface="Arial"/>
                <a:ea typeface="Arial"/>
                <a:cs typeface="Arial"/>
                <a:sym typeface="Arial"/>
              </a:defRPr>
            </a:lvl7pPr>
            <a:lvl8pPr marL="2954289" marR="0" lvl="7" indent="-7889" algn="ctr" rtl="0">
              <a:lnSpc>
                <a:spcPct val="90000"/>
              </a:lnSpc>
              <a:spcBef>
                <a:spcPts val="700"/>
              </a:spcBef>
              <a:spcAft>
                <a:spcPts val="0"/>
              </a:spcAft>
              <a:buClr>
                <a:schemeClr val="dk1"/>
              </a:buClr>
              <a:buSzPct val="98466"/>
              <a:buFont typeface="Arial"/>
              <a:buNone/>
              <a:defRPr sz="1477" b="0" i="0" u="none" strike="noStrike" cap="none">
                <a:solidFill>
                  <a:schemeClr val="dk1"/>
                </a:solidFill>
                <a:latin typeface="Arial"/>
                <a:ea typeface="Arial"/>
                <a:cs typeface="Arial"/>
                <a:sym typeface="Arial"/>
              </a:defRPr>
            </a:lvl8pPr>
            <a:lvl9pPr marL="3376331" marR="0" lvl="8" indent="-10831" algn="ctr" rtl="0">
              <a:lnSpc>
                <a:spcPct val="90000"/>
              </a:lnSpc>
              <a:spcBef>
                <a:spcPts val="700"/>
              </a:spcBef>
              <a:spcAft>
                <a:spcPts val="0"/>
              </a:spcAft>
              <a:buClr>
                <a:schemeClr val="dk1"/>
              </a:buClr>
              <a:buSzPct val="98466"/>
              <a:buFont typeface="Arial"/>
              <a:buNone/>
              <a:defRPr sz="1477"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title"/>
          </p:nvPr>
        </p:nvSpPr>
        <p:spPr>
          <a:xfrm>
            <a:off x="1266105" y="1551753"/>
            <a:ext cx="5213936" cy="279462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ct val="100696"/>
              <a:buFont typeface="Arial"/>
              <a:buNone/>
              <a:defRPr sz="3323" b="1" i="0" u="none" strike="noStrike" cap="none">
                <a:solidFill>
                  <a:schemeClr val="dk1"/>
                </a:solidFill>
                <a:latin typeface="Arial"/>
                <a:ea typeface="Arial"/>
                <a:cs typeface="Arial"/>
                <a:sym typeface="Arial"/>
              </a:defRPr>
            </a:lvl1pPr>
            <a:lvl2pPr marL="0" marR="0" lvl="1" indent="0" algn="l" rtl="0">
              <a:spcBef>
                <a:spcPts val="0"/>
              </a:spcBef>
              <a:buSzPct val="100000"/>
              <a:buFont typeface="Arial"/>
              <a:buNone/>
              <a:defRPr sz="4400" b="1" i="0" u="none" strike="noStrike" cap="none">
                <a:latin typeface="Arial"/>
                <a:ea typeface="Arial"/>
                <a:cs typeface="Arial"/>
                <a:sym typeface="Arial"/>
              </a:defRPr>
            </a:lvl2pPr>
            <a:lvl3pPr marL="0" marR="0" lvl="2" indent="0" algn="l" rtl="0">
              <a:spcBef>
                <a:spcPts val="0"/>
              </a:spcBef>
              <a:buSzPct val="100000"/>
              <a:buFont typeface="Arial"/>
              <a:buNone/>
              <a:defRPr sz="4400" b="1" i="0" u="none" strike="noStrike" cap="none">
                <a:latin typeface="Arial"/>
                <a:ea typeface="Arial"/>
                <a:cs typeface="Arial"/>
                <a:sym typeface="Arial"/>
              </a:defRPr>
            </a:lvl3pPr>
            <a:lvl4pPr marL="0" marR="0" lvl="3" indent="0" algn="l" rtl="0">
              <a:spcBef>
                <a:spcPts val="0"/>
              </a:spcBef>
              <a:buSzPct val="100000"/>
              <a:buFont typeface="Arial"/>
              <a:buNone/>
              <a:defRPr sz="4400" b="1" i="0" u="none" strike="noStrike" cap="none">
                <a:latin typeface="Arial"/>
                <a:ea typeface="Arial"/>
                <a:cs typeface="Arial"/>
                <a:sym typeface="Arial"/>
              </a:defRPr>
            </a:lvl4pPr>
            <a:lvl5pPr marL="0" marR="0" lvl="4" indent="0" algn="l" rtl="0">
              <a:spcBef>
                <a:spcPts val="0"/>
              </a:spcBef>
              <a:buSzPct val="100000"/>
              <a:buFont typeface="Arial"/>
              <a:buNone/>
              <a:defRPr sz="4400" b="1" i="0" u="none" strike="noStrike" cap="none">
                <a:latin typeface="Arial"/>
                <a:ea typeface="Arial"/>
                <a:cs typeface="Arial"/>
                <a:sym typeface="Arial"/>
              </a:defRPr>
            </a:lvl5pPr>
            <a:lvl6pPr marL="0" marR="0" lvl="5" indent="0" algn="l" rtl="0">
              <a:spcBef>
                <a:spcPts val="0"/>
              </a:spcBef>
              <a:buSzPct val="100000"/>
              <a:buFont typeface="Arial"/>
              <a:buNone/>
              <a:defRPr sz="4400" b="1" i="0" u="none" strike="noStrike" cap="none">
                <a:latin typeface="Arial"/>
                <a:ea typeface="Arial"/>
                <a:cs typeface="Arial"/>
                <a:sym typeface="Arial"/>
              </a:defRPr>
            </a:lvl6pPr>
            <a:lvl7pPr marL="0" marR="0" lvl="6" indent="0" algn="l" rtl="0">
              <a:spcBef>
                <a:spcPts val="0"/>
              </a:spcBef>
              <a:buSzPct val="100000"/>
              <a:buFont typeface="Arial"/>
              <a:buNone/>
              <a:defRPr sz="4400" b="1" i="0" u="none" strike="noStrike" cap="none">
                <a:latin typeface="Arial"/>
                <a:ea typeface="Arial"/>
                <a:cs typeface="Arial"/>
                <a:sym typeface="Arial"/>
              </a:defRPr>
            </a:lvl7pPr>
            <a:lvl8pPr marL="0" marR="0" lvl="7" indent="0" algn="l" rtl="0">
              <a:spcBef>
                <a:spcPts val="0"/>
              </a:spcBef>
              <a:buSzPct val="100000"/>
              <a:buFont typeface="Arial"/>
              <a:buNone/>
              <a:defRPr sz="4400" b="1" i="0" u="none" strike="noStrike" cap="none">
                <a:latin typeface="Arial"/>
                <a:ea typeface="Arial"/>
                <a:cs typeface="Arial"/>
                <a:sym typeface="Arial"/>
              </a:defRPr>
            </a:lvl8pPr>
            <a:lvl9pPr marL="0" marR="0" lvl="8" indent="0" algn="l" rtl="0">
              <a:spcBef>
                <a:spcPts val="0"/>
              </a:spcBef>
              <a:buSzPct val="100000"/>
              <a:buFont typeface="Arial"/>
              <a:buNone/>
              <a:defRPr sz="4400" b="1" i="0" u="none" strike="noStrike" cap="none">
                <a:latin typeface="Arial"/>
                <a:ea typeface="Arial"/>
                <a:cs typeface="Arial"/>
                <a:sym typeface="Arial"/>
              </a:defRPr>
            </a:lvl9pPr>
          </a:lstStyle>
          <a:p>
            <a:endParaRPr/>
          </a:p>
        </p:txBody>
      </p:sp>
      <p:pic>
        <p:nvPicPr>
          <p:cNvPr id="21" name="Shape 21"/>
          <p:cNvPicPr preferRelativeResize="0"/>
          <p:nvPr/>
        </p:nvPicPr>
        <p:blipFill rotWithShape="1">
          <a:blip r:embed="rId4">
            <a:alphaModFix/>
          </a:blip>
          <a:srcRect/>
          <a:stretch/>
        </p:blipFill>
        <p:spPr>
          <a:xfrm>
            <a:off x="861749" y="5770201"/>
            <a:ext cx="1872220" cy="396207"/>
          </a:xfrm>
          <a:prstGeom prst="rect">
            <a:avLst/>
          </a:prstGeom>
          <a:noFill/>
          <a:ln>
            <a:noFill/>
          </a:ln>
        </p:spPr>
      </p:pic>
      <p:sp>
        <p:nvSpPr>
          <p:cNvPr id="22" name="Shape 22"/>
          <p:cNvSpPr txBox="1"/>
          <p:nvPr/>
        </p:nvSpPr>
        <p:spPr>
          <a:xfrm>
            <a:off x="8112226" y="5889447"/>
            <a:ext cx="3936437" cy="262827"/>
          </a:xfrm>
          <a:prstGeom prst="rect">
            <a:avLst/>
          </a:prstGeom>
          <a:noFill/>
          <a:ln>
            <a:noFill/>
          </a:ln>
        </p:spPr>
        <p:txBody>
          <a:bodyPr wrap="square" lIns="42200" tIns="42200" rIns="42200" bIns="42200" anchor="t" anchorCtr="0">
            <a:noAutofit/>
          </a:bodyPr>
          <a:lstStyle/>
          <a:p>
            <a:pPr marL="0" marR="0" lvl="0" indent="-17589" algn="r" rtl="0">
              <a:lnSpc>
                <a:spcPct val="100000"/>
              </a:lnSpc>
              <a:spcBef>
                <a:spcPts val="0"/>
              </a:spcBef>
              <a:spcAft>
                <a:spcPts val="0"/>
              </a:spcAft>
              <a:buClr>
                <a:srgbClr val="000000"/>
              </a:buClr>
              <a:buSzPct val="25181"/>
              <a:buFont typeface="Arial"/>
              <a:buNone/>
            </a:pPr>
            <a:r>
              <a:rPr lang="nl-BE" sz="1108" b="0" i="0" u="none" strike="noStrike" cap="none">
                <a:solidFill>
                  <a:srgbClr val="000000"/>
                </a:solidFill>
                <a:latin typeface="Arial"/>
                <a:ea typeface="Arial"/>
                <a:cs typeface="Arial"/>
                <a:sym typeface="Arial"/>
              </a:rPr>
              <a:t>www.vlaanderen.be\informatievlaanderen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2">
  <p:cSld name="1_Titel 2">
    <p:spTree>
      <p:nvGrpSpPr>
        <p:cNvPr id="1" name="Shape 15"/>
        <p:cNvGrpSpPr/>
        <p:nvPr/>
      </p:nvGrpSpPr>
      <p:grpSpPr>
        <a:xfrm>
          <a:off x="0" y="0"/>
          <a:ext cx="0" cy="0"/>
          <a:chOff x="0" y="0"/>
          <a:chExt cx="0" cy="0"/>
        </a:xfrm>
      </p:grpSpPr>
      <p:pic>
        <p:nvPicPr>
          <p:cNvPr id="16" name="Shape 16"/>
          <p:cNvPicPr preferRelativeResize="0"/>
          <p:nvPr/>
        </p:nvPicPr>
        <p:blipFill rotWithShape="1">
          <a:blip r:embed="rId2">
            <a:alphaModFix/>
          </a:blip>
          <a:srcRect/>
          <a:stretch/>
        </p:blipFill>
        <p:spPr>
          <a:xfrm>
            <a:off x="1406960" y="-21307"/>
            <a:ext cx="10785041" cy="5643663"/>
          </a:xfrm>
          <a:prstGeom prst="rect">
            <a:avLst/>
          </a:prstGeom>
          <a:noFill/>
          <a:ln>
            <a:noFill/>
          </a:ln>
        </p:spPr>
      </p:pic>
      <p:sp>
        <p:nvSpPr>
          <p:cNvPr id="17" name="Shape 17"/>
          <p:cNvSpPr/>
          <p:nvPr/>
        </p:nvSpPr>
        <p:spPr>
          <a:xfrm>
            <a:off x="2" y="-21305"/>
            <a:ext cx="8445500" cy="6879306"/>
          </a:xfrm>
          <a:custGeom>
            <a:avLst/>
            <a:gdLst/>
            <a:ahLst/>
            <a:cxnLst/>
            <a:rect l="0" t="0" r="0" b="0"/>
            <a:pathLst>
              <a:path w="120000" h="120000" extrusionOk="0">
                <a:moveTo>
                  <a:pt x="0" y="0"/>
                </a:moveTo>
                <a:lnTo>
                  <a:pt x="84527" y="0"/>
                </a:lnTo>
                <a:lnTo>
                  <a:pt x="120000" y="120000"/>
                </a:lnTo>
                <a:lnTo>
                  <a:pt x="188" y="120000"/>
                </a:lnTo>
                <a:lnTo>
                  <a:pt x="0" y="0"/>
                </a:lnTo>
                <a:close/>
              </a:path>
            </a:pathLst>
          </a:custGeom>
          <a:solidFill>
            <a:srgbClr val="FFFF00"/>
          </a:solidFill>
          <a:ln>
            <a:noFill/>
          </a:ln>
        </p:spPr>
        <p:txBody>
          <a:bodyPr spcFirstLastPara="1" wrap="square" lIns="0" tIns="0" rIns="0" bIns="0" anchor="ctr" anchorCtr="0">
            <a:noAutofit/>
          </a:bodyPr>
          <a:lstStyle/>
          <a:p>
            <a:pPr marL="0" marR="0" lvl="0" indent="0" algn="ctr" rtl="0">
              <a:spcBef>
                <a:spcPts val="0"/>
              </a:spcBef>
              <a:spcAft>
                <a:spcPts val="0"/>
              </a:spcAft>
              <a:buClr>
                <a:schemeClr val="dk1"/>
              </a:buClr>
              <a:buFont typeface="Calibri"/>
              <a:buNone/>
            </a:pPr>
            <a:endParaRPr sz="1662" b="0" i="0" u="none" strike="noStrike" cap="none">
              <a:solidFill>
                <a:schemeClr val="dk1"/>
              </a:solidFill>
              <a:latin typeface="Arial"/>
              <a:ea typeface="Arial"/>
              <a:cs typeface="Arial"/>
              <a:sym typeface="Arial"/>
            </a:endParaRPr>
          </a:p>
        </p:txBody>
      </p:sp>
      <p:pic>
        <p:nvPicPr>
          <p:cNvPr id="18" name="Shape 18"/>
          <p:cNvPicPr preferRelativeResize="0"/>
          <p:nvPr/>
        </p:nvPicPr>
        <p:blipFill rotWithShape="1">
          <a:blip r:embed="rId3">
            <a:alphaModFix/>
          </a:blip>
          <a:srcRect/>
          <a:stretch/>
        </p:blipFill>
        <p:spPr>
          <a:xfrm>
            <a:off x="861752" y="692695"/>
            <a:ext cx="2400000" cy="734484"/>
          </a:xfrm>
          <a:prstGeom prst="rect">
            <a:avLst/>
          </a:prstGeom>
          <a:noFill/>
          <a:ln>
            <a:noFill/>
          </a:ln>
        </p:spPr>
      </p:pic>
      <p:sp>
        <p:nvSpPr>
          <p:cNvPr id="19" name="Shape 19"/>
          <p:cNvSpPr txBox="1">
            <a:spLocks noGrp="1"/>
          </p:cNvSpPr>
          <p:nvPr>
            <p:ph type="subTitle" idx="1"/>
          </p:nvPr>
        </p:nvSpPr>
        <p:spPr>
          <a:xfrm>
            <a:off x="1266107" y="4509835"/>
            <a:ext cx="6270055" cy="1112524"/>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700"/>
              </a:spcBef>
              <a:spcAft>
                <a:spcPts val="0"/>
              </a:spcAft>
              <a:buClr>
                <a:schemeClr val="dk2"/>
              </a:buClr>
              <a:buSzPts val="2800"/>
              <a:buFont typeface="Arial"/>
              <a:buNone/>
              <a:defRPr sz="2215" b="0" i="0" u="none" strike="noStrike" cap="none">
                <a:solidFill>
                  <a:schemeClr val="dk2"/>
                </a:solidFill>
                <a:latin typeface="Arial"/>
                <a:ea typeface="Arial"/>
                <a:cs typeface="Arial"/>
                <a:sym typeface="Arial"/>
              </a:defRPr>
            </a:lvl1pPr>
            <a:lvl2pPr marL="422041" marR="0" lvl="1" indent="-2941" algn="ctr" rtl="0">
              <a:lnSpc>
                <a:spcPct val="90000"/>
              </a:lnSpc>
              <a:spcBef>
                <a:spcPts val="700"/>
              </a:spcBef>
              <a:spcAft>
                <a:spcPts val="0"/>
              </a:spcAft>
              <a:buClr>
                <a:schemeClr val="dk1"/>
              </a:buClr>
              <a:buSzPts val="2400"/>
              <a:buFont typeface="Arial"/>
              <a:buNone/>
              <a:defRPr sz="1845" b="0" i="0" u="none" strike="noStrike" cap="none">
                <a:solidFill>
                  <a:schemeClr val="dk1"/>
                </a:solidFill>
                <a:latin typeface="Arial"/>
                <a:ea typeface="Arial"/>
                <a:cs typeface="Arial"/>
                <a:sym typeface="Arial"/>
              </a:defRPr>
            </a:lvl2pPr>
            <a:lvl3pPr marL="844083" marR="0" lvl="2" indent="-5882" algn="ctr" rtl="0">
              <a:lnSpc>
                <a:spcPct val="90000"/>
              </a:lnSpc>
              <a:spcBef>
                <a:spcPts val="700"/>
              </a:spcBef>
              <a:spcAft>
                <a:spcPts val="0"/>
              </a:spcAft>
              <a:buClr>
                <a:schemeClr val="dk1"/>
              </a:buClr>
              <a:buSzPts val="2000"/>
              <a:buFont typeface="Arial"/>
              <a:buNone/>
              <a:defRPr sz="1662" b="0" i="0" u="none" strike="noStrike" cap="none">
                <a:solidFill>
                  <a:schemeClr val="dk1"/>
                </a:solidFill>
                <a:latin typeface="Arial"/>
                <a:ea typeface="Arial"/>
                <a:cs typeface="Arial"/>
                <a:sym typeface="Arial"/>
              </a:defRPr>
            </a:lvl3pPr>
            <a:lvl4pPr marL="1266124" marR="0" lvl="3" indent="-8823" algn="ctr" rtl="0">
              <a:lnSpc>
                <a:spcPct val="90000"/>
              </a:lnSpc>
              <a:spcBef>
                <a:spcPts val="700"/>
              </a:spcBef>
              <a:spcAft>
                <a:spcPts val="0"/>
              </a:spcAft>
              <a:buClr>
                <a:schemeClr val="dk1"/>
              </a:buClr>
              <a:buSzPts val="1800"/>
              <a:buFont typeface="Arial"/>
              <a:buNone/>
              <a:defRPr sz="1477" b="0" i="0" u="none" strike="noStrike" cap="none">
                <a:solidFill>
                  <a:schemeClr val="dk1"/>
                </a:solidFill>
                <a:latin typeface="Arial"/>
                <a:ea typeface="Arial"/>
                <a:cs typeface="Arial"/>
                <a:sym typeface="Arial"/>
              </a:defRPr>
            </a:lvl4pPr>
            <a:lvl5pPr marL="1688165" marR="0" lvl="4" indent="-11764" algn="ctr" rtl="0">
              <a:lnSpc>
                <a:spcPct val="90000"/>
              </a:lnSpc>
              <a:spcBef>
                <a:spcPts val="700"/>
              </a:spcBef>
              <a:spcAft>
                <a:spcPts val="0"/>
              </a:spcAft>
              <a:buClr>
                <a:schemeClr val="dk1"/>
              </a:buClr>
              <a:buSzPts val="1800"/>
              <a:buFont typeface="Arial"/>
              <a:buNone/>
              <a:defRPr sz="1477" b="0" i="0" u="none" strike="noStrike" cap="none">
                <a:solidFill>
                  <a:schemeClr val="dk1"/>
                </a:solidFill>
                <a:latin typeface="Arial"/>
                <a:ea typeface="Arial"/>
                <a:cs typeface="Arial"/>
                <a:sym typeface="Arial"/>
              </a:defRPr>
            </a:lvl5pPr>
            <a:lvl6pPr marL="2110207" marR="0" lvl="5" indent="-2007" algn="ctr" rtl="0">
              <a:lnSpc>
                <a:spcPct val="90000"/>
              </a:lnSpc>
              <a:spcBef>
                <a:spcPts val="700"/>
              </a:spcBef>
              <a:spcAft>
                <a:spcPts val="0"/>
              </a:spcAft>
              <a:buClr>
                <a:schemeClr val="dk1"/>
              </a:buClr>
              <a:buSzPts val="1800"/>
              <a:buFont typeface="Arial"/>
              <a:buNone/>
              <a:defRPr sz="1477" b="0" i="0" u="none" strike="noStrike" cap="none">
                <a:solidFill>
                  <a:schemeClr val="dk1"/>
                </a:solidFill>
                <a:latin typeface="Arial"/>
                <a:ea typeface="Arial"/>
                <a:cs typeface="Arial"/>
                <a:sym typeface="Arial"/>
              </a:defRPr>
            </a:lvl6pPr>
            <a:lvl7pPr marL="2532248" marR="0" lvl="6" indent="-4947" algn="ctr" rtl="0">
              <a:lnSpc>
                <a:spcPct val="90000"/>
              </a:lnSpc>
              <a:spcBef>
                <a:spcPts val="700"/>
              </a:spcBef>
              <a:spcAft>
                <a:spcPts val="0"/>
              </a:spcAft>
              <a:buClr>
                <a:schemeClr val="dk1"/>
              </a:buClr>
              <a:buSzPts val="1800"/>
              <a:buFont typeface="Arial"/>
              <a:buNone/>
              <a:defRPr sz="1477" b="0" i="0" u="none" strike="noStrike" cap="none">
                <a:solidFill>
                  <a:schemeClr val="dk1"/>
                </a:solidFill>
                <a:latin typeface="Arial"/>
                <a:ea typeface="Arial"/>
                <a:cs typeface="Arial"/>
                <a:sym typeface="Arial"/>
              </a:defRPr>
            </a:lvl7pPr>
            <a:lvl8pPr marL="2954289" marR="0" lvl="7" indent="-7889" algn="ctr" rtl="0">
              <a:lnSpc>
                <a:spcPct val="90000"/>
              </a:lnSpc>
              <a:spcBef>
                <a:spcPts val="700"/>
              </a:spcBef>
              <a:spcAft>
                <a:spcPts val="0"/>
              </a:spcAft>
              <a:buClr>
                <a:schemeClr val="dk1"/>
              </a:buClr>
              <a:buSzPts val="1800"/>
              <a:buFont typeface="Arial"/>
              <a:buNone/>
              <a:defRPr sz="1477" b="0" i="0" u="none" strike="noStrike" cap="none">
                <a:solidFill>
                  <a:schemeClr val="dk1"/>
                </a:solidFill>
                <a:latin typeface="Arial"/>
                <a:ea typeface="Arial"/>
                <a:cs typeface="Arial"/>
                <a:sym typeface="Arial"/>
              </a:defRPr>
            </a:lvl8pPr>
            <a:lvl9pPr marL="3376331" marR="0" lvl="8" indent="-10831" algn="ctr" rtl="0">
              <a:lnSpc>
                <a:spcPct val="90000"/>
              </a:lnSpc>
              <a:spcBef>
                <a:spcPts val="700"/>
              </a:spcBef>
              <a:spcAft>
                <a:spcPts val="0"/>
              </a:spcAft>
              <a:buClr>
                <a:schemeClr val="dk1"/>
              </a:buClr>
              <a:buSzPts val="1800"/>
              <a:buFont typeface="Arial"/>
              <a:buNone/>
              <a:defRPr sz="1477"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title"/>
          </p:nvPr>
        </p:nvSpPr>
        <p:spPr>
          <a:xfrm>
            <a:off x="1266105" y="1551753"/>
            <a:ext cx="5213936" cy="279462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Arial"/>
              <a:buNone/>
              <a:defRPr sz="3323" b="1"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Font typeface="Arial"/>
              <a:buNone/>
              <a:defRPr sz="4400" b="1" i="0" u="none" strike="noStrike" cap="none">
                <a:latin typeface="Arial"/>
                <a:ea typeface="Arial"/>
                <a:cs typeface="Arial"/>
                <a:sym typeface="Arial"/>
              </a:defRPr>
            </a:lvl2pPr>
            <a:lvl3pPr marL="0" marR="0" lvl="2" indent="0" algn="l" rtl="0">
              <a:spcBef>
                <a:spcPts val="0"/>
              </a:spcBef>
              <a:spcAft>
                <a:spcPts val="0"/>
              </a:spcAft>
              <a:buSzPts val="1400"/>
              <a:buFont typeface="Arial"/>
              <a:buNone/>
              <a:defRPr sz="4400" b="1" i="0" u="none" strike="noStrike" cap="none">
                <a:latin typeface="Arial"/>
                <a:ea typeface="Arial"/>
                <a:cs typeface="Arial"/>
                <a:sym typeface="Arial"/>
              </a:defRPr>
            </a:lvl3pPr>
            <a:lvl4pPr marL="0" marR="0" lvl="3" indent="0" algn="l" rtl="0">
              <a:spcBef>
                <a:spcPts val="0"/>
              </a:spcBef>
              <a:spcAft>
                <a:spcPts val="0"/>
              </a:spcAft>
              <a:buSzPts val="1400"/>
              <a:buFont typeface="Arial"/>
              <a:buNone/>
              <a:defRPr sz="4400" b="1" i="0" u="none" strike="noStrike" cap="none">
                <a:latin typeface="Arial"/>
                <a:ea typeface="Arial"/>
                <a:cs typeface="Arial"/>
                <a:sym typeface="Arial"/>
              </a:defRPr>
            </a:lvl4pPr>
            <a:lvl5pPr marL="0" marR="0" lvl="4" indent="0" algn="l" rtl="0">
              <a:spcBef>
                <a:spcPts val="0"/>
              </a:spcBef>
              <a:spcAft>
                <a:spcPts val="0"/>
              </a:spcAft>
              <a:buSzPts val="1400"/>
              <a:buFont typeface="Arial"/>
              <a:buNone/>
              <a:defRPr sz="4400" b="1" i="0" u="none" strike="noStrike" cap="none">
                <a:latin typeface="Arial"/>
                <a:ea typeface="Arial"/>
                <a:cs typeface="Arial"/>
                <a:sym typeface="Arial"/>
              </a:defRPr>
            </a:lvl5pPr>
            <a:lvl6pPr marL="0" marR="0" lvl="5" indent="0" algn="l" rtl="0">
              <a:spcBef>
                <a:spcPts val="0"/>
              </a:spcBef>
              <a:spcAft>
                <a:spcPts val="0"/>
              </a:spcAft>
              <a:buSzPts val="1400"/>
              <a:buFont typeface="Arial"/>
              <a:buNone/>
              <a:defRPr sz="4400" b="1" i="0" u="none" strike="noStrike" cap="none">
                <a:latin typeface="Arial"/>
                <a:ea typeface="Arial"/>
                <a:cs typeface="Arial"/>
                <a:sym typeface="Arial"/>
              </a:defRPr>
            </a:lvl6pPr>
            <a:lvl7pPr marL="0" marR="0" lvl="6" indent="0" algn="l" rtl="0">
              <a:spcBef>
                <a:spcPts val="0"/>
              </a:spcBef>
              <a:spcAft>
                <a:spcPts val="0"/>
              </a:spcAft>
              <a:buSzPts val="1400"/>
              <a:buFont typeface="Arial"/>
              <a:buNone/>
              <a:defRPr sz="4400" b="1" i="0" u="none" strike="noStrike" cap="none">
                <a:latin typeface="Arial"/>
                <a:ea typeface="Arial"/>
                <a:cs typeface="Arial"/>
                <a:sym typeface="Arial"/>
              </a:defRPr>
            </a:lvl7pPr>
            <a:lvl8pPr marL="0" marR="0" lvl="7" indent="0" algn="l" rtl="0">
              <a:spcBef>
                <a:spcPts val="0"/>
              </a:spcBef>
              <a:spcAft>
                <a:spcPts val="0"/>
              </a:spcAft>
              <a:buSzPts val="1400"/>
              <a:buFont typeface="Arial"/>
              <a:buNone/>
              <a:defRPr sz="4400" b="1" i="0" u="none" strike="noStrike" cap="none">
                <a:latin typeface="Arial"/>
                <a:ea typeface="Arial"/>
                <a:cs typeface="Arial"/>
                <a:sym typeface="Arial"/>
              </a:defRPr>
            </a:lvl8pPr>
            <a:lvl9pPr marL="0" marR="0" lvl="8" indent="0" algn="l" rtl="0">
              <a:spcBef>
                <a:spcPts val="0"/>
              </a:spcBef>
              <a:spcAft>
                <a:spcPts val="0"/>
              </a:spcAft>
              <a:buSzPts val="1400"/>
              <a:buFont typeface="Arial"/>
              <a:buNone/>
              <a:defRPr sz="4400" b="1" i="0" u="none" strike="noStrike" cap="none">
                <a:latin typeface="Arial"/>
                <a:ea typeface="Arial"/>
                <a:cs typeface="Arial"/>
                <a:sym typeface="Arial"/>
              </a:defRPr>
            </a:lvl9pPr>
          </a:lstStyle>
          <a:p>
            <a:endParaRPr/>
          </a:p>
        </p:txBody>
      </p:sp>
      <p:pic>
        <p:nvPicPr>
          <p:cNvPr id="21" name="Shape 21"/>
          <p:cNvPicPr preferRelativeResize="0"/>
          <p:nvPr/>
        </p:nvPicPr>
        <p:blipFill rotWithShape="1">
          <a:blip r:embed="rId4">
            <a:alphaModFix/>
          </a:blip>
          <a:srcRect/>
          <a:stretch/>
        </p:blipFill>
        <p:spPr>
          <a:xfrm>
            <a:off x="861749" y="5770201"/>
            <a:ext cx="1877571" cy="396240"/>
          </a:xfrm>
          <a:prstGeom prst="rect">
            <a:avLst/>
          </a:prstGeom>
          <a:noFill/>
          <a:ln>
            <a:noFill/>
          </a:ln>
        </p:spPr>
      </p:pic>
      <p:sp>
        <p:nvSpPr>
          <p:cNvPr id="22" name="Shape 22"/>
          <p:cNvSpPr txBox="1"/>
          <p:nvPr/>
        </p:nvSpPr>
        <p:spPr>
          <a:xfrm>
            <a:off x="8112226" y="5889447"/>
            <a:ext cx="3936437" cy="262827"/>
          </a:xfrm>
          <a:prstGeom prst="rect">
            <a:avLst/>
          </a:prstGeom>
          <a:noFill/>
          <a:ln>
            <a:noFill/>
          </a:ln>
        </p:spPr>
        <p:txBody>
          <a:bodyPr spcFirstLastPara="1" wrap="square" lIns="42200" tIns="42200" rIns="42200" bIns="42200" anchor="t" anchorCtr="0">
            <a:noAutofit/>
          </a:bodyPr>
          <a:lstStyle/>
          <a:p>
            <a:pPr marL="0" marR="0" lvl="0" indent="0" algn="r" rtl="0">
              <a:lnSpc>
                <a:spcPct val="100000"/>
              </a:lnSpc>
              <a:spcBef>
                <a:spcPts val="0"/>
              </a:spcBef>
              <a:spcAft>
                <a:spcPts val="0"/>
              </a:spcAft>
              <a:buClr>
                <a:srgbClr val="000000"/>
              </a:buClr>
              <a:buFont typeface="Arial"/>
              <a:buNone/>
            </a:pPr>
            <a:r>
              <a:rPr lang="nl-BE" sz="1108" b="0" i="0" u="none" strike="noStrike" cap="none">
                <a:solidFill>
                  <a:srgbClr val="000000"/>
                </a:solidFill>
                <a:latin typeface="Arial"/>
                <a:ea typeface="Arial"/>
                <a:cs typeface="Arial"/>
                <a:sym typeface="Arial"/>
              </a:rPr>
              <a:t>www.vlaanderen.be\informatievlaanderen</a:t>
            </a:r>
            <a:endParaRPr/>
          </a:p>
        </p:txBody>
      </p:sp>
    </p:spTree>
    <p:extLst>
      <p:ext uri="{BB962C8B-B14F-4D97-AF65-F5344CB8AC3E}">
        <p14:creationId xmlns:p14="http://schemas.microsoft.com/office/powerpoint/2010/main" val="210355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Inhoud van twee">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b="0"/>
            </a:pPr>
            <a:r>
              <a:rPr sz="4400" b="1"/>
              <a:t>Titeltekst</a:t>
            </a:r>
          </a:p>
        </p:txBody>
      </p:sp>
      <p:sp>
        <p:nvSpPr>
          <p:cNvPr id="23" name="Shape 23"/>
          <p:cNvSpPr>
            <a:spLocks noGrp="1"/>
          </p:cNvSpPr>
          <p:nvPr>
            <p:ph type="body" idx="1"/>
          </p:nvPr>
        </p:nvSpPr>
        <p:spPr>
          <a:xfrm>
            <a:off x="609600" y="1600200"/>
            <a:ext cx="53848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Hoofdtekst - niveau één</a:t>
            </a:r>
          </a:p>
          <a:p>
            <a:pPr lvl="1">
              <a:defRPr sz="1800"/>
            </a:pPr>
            <a:r>
              <a:rPr sz="2800"/>
              <a:t>Hoofdtekst - niveau twee</a:t>
            </a:r>
          </a:p>
          <a:p>
            <a:pPr lvl="2">
              <a:defRPr sz="1800"/>
            </a:pPr>
            <a:r>
              <a:rPr sz="2800"/>
              <a:t>Hoofdtekst - niveau drie</a:t>
            </a:r>
          </a:p>
          <a:p>
            <a:pPr lvl="3">
              <a:defRPr sz="1800"/>
            </a:pPr>
            <a:r>
              <a:rPr sz="2800"/>
              <a:t>Hoofdtekst - niveau vier</a:t>
            </a:r>
          </a:p>
          <a:p>
            <a:pPr lvl="4">
              <a:defRPr sz="1800"/>
            </a:pPr>
            <a:r>
              <a:rPr sz="2800"/>
              <a:t>Hoofdtekst - niveau vijf</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59464964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el">
    <p:spTree>
      <p:nvGrpSpPr>
        <p:cNvPr id="1" name=""/>
        <p:cNvGrpSpPr/>
        <p:nvPr/>
      </p:nvGrpSpPr>
      <p:grpSpPr>
        <a:xfrm>
          <a:off x="0" y="0"/>
          <a:ext cx="0" cy="0"/>
          <a:chOff x="0" y="0"/>
          <a:chExt cx="0" cy="0"/>
        </a:xfrm>
      </p:grpSpPr>
      <p:sp>
        <p:nvSpPr>
          <p:cNvPr id="54" name="Shape 54"/>
          <p:cNvSpPr/>
          <p:nvPr userDrawn="1"/>
        </p:nvSpPr>
        <p:spPr>
          <a:xfrm>
            <a:off x="3" y="0"/>
            <a:ext cx="11834738"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37"/>
                </a:moveTo>
                <a:lnTo>
                  <a:pt x="18835" y="0"/>
                </a:lnTo>
                <a:lnTo>
                  <a:pt x="21600" y="21600"/>
                </a:lnTo>
                <a:lnTo>
                  <a:pt x="33" y="21600"/>
                </a:lnTo>
                <a:lnTo>
                  <a:pt x="0" y="37"/>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56" name="image3.png"/>
          <p:cNvPicPr/>
          <p:nvPr/>
        </p:nvPicPr>
        <p:blipFill>
          <a:blip r:embed="rId2">
            <a:extLst/>
          </a:blip>
          <a:stretch>
            <a:fillRect/>
          </a:stretch>
        </p:blipFill>
        <p:spPr>
          <a:xfrm>
            <a:off x="861752" y="692695"/>
            <a:ext cx="2400001" cy="734484"/>
          </a:xfrm>
          <a:prstGeom prst="rect">
            <a:avLst/>
          </a:prstGeom>
          <a:ln w="12700">
            <a:miter lim="400000"/>
          </a:ln>
        </p:spPr>
      </p:pic>
      <p:sp>
        <p:nvSpPr>
          <p:cNvPr id="9" name="Subtitle 2"/>
          <p:cNvSpPr>
            <a:spLocks noGrp="1"/>
          </p:cNvSpPr>
          <p:nvPr>
            <p:ph type="subTitle" idx="1"/>
          </p:nvPr>
        </p:nvSpPr>
        <p:spPr>
          <a:xfrm>
            <a:off x="1266106" y="4509835"/>
            <a:ext cx="9150377"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10" name="Shape 7"/>
          <p:cNvSpPr>
            <a:spLocks noGrp="1"/>
          </p:cNvSpPr>
          <p:nvPr>
            <p:ph type="title"/>
          </p:nvPr>
        </p:nvSpPr>
        <p:spPr>
          <a:xfrm>
            <a:off x="1266108" y="1551753"/>
            <a:ext cx="9150377"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nl-NL" sz="3600" b="1"/>
              <a:t>Klik om de stijl te bewerken</a:t>
            </a:r>
            <a:endParaRPr sz="3600" b="1"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1751" y="5770202"/>
            <a:ext cx="1877572" cy="396241"/>
          </a:xfrm>
          <a:prstGeom prst="rect">
            <a:avLst/>
          </a:prstGeom>
        </p:spPr>
      </p:pic>
      <p:sp>
        <p:nvSpPr>
          <p:cNvPr id="16" name="TextBox 15"/>
          <p:cNvSpPr txBox="1"/>
          <p:nvPr userDrawn="1"/>
        </p:nvSpPr>
        <p:spPr>
          <a:xfrm>
            <a:off x="8112226" y="5889446"/>
            <a:ext cx="3936437"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2276564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el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959" y="-21307"/>
            <a:ext cx="10785041" cy="5643664"/>
          </a:xfrm>
          <a:prstGeom prst="rect">
            <a:avLst/>
          </a:prstGeom>
        </p:spPr>
      </p:pic>
      <p:sp>
        <p:nvSpPr>
          <p:cNvPr id="15" name="Shape 108"/>
          <p:cNvSpPr/>
          <p:nvPr userDrawn="1"/>
        </p:nvSpPr>
        <p:spPr>
          <a:xfrm>
            <a:off x="2" y="-21306"/>
            <a:ext cx="8445500" cy="68793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215" y="0"/>
                </a:lnTo>
                <a:lnTo>
                  <a:pt x="21600" y="21600"/>
                </a:lnTo>
                <a:lnTo>
                  <a:pt x="34" y="21600"/>
                </a:lnTo>
                <a:lnTo>
                  <a:pt x="0" y="0"/>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6" name="image3.png"/>
          <p:cNvPicPr/>
          <p:nvPr userDrawn="1"/>
        </p:nvPicPr>
        <p:blipFill>
          <a:blip r:embed="rId3">
            <a:extLst/>
          </a:blip>
          <a:stretch>
            <a:fillRect/>
          </a:stretch>
        </p:blipFill>
        <p:spPr>
          <a:xfrm>
            <a:off x="861752" y="692695"/>
            <a:ext cx="2400001" cy="734484"/>
          </a:xfrm>
          <a:prstGeom prst="rect">
            <a:avLst/>
          </a:prstGeom>
          <a:ln w="12700">
            <a:miter lim="400000"/>
          </a:ln>
        </p:spPr>
      </p:pic>
      <p:sp>
        <p:nvSpPr>
          <p:cNvPr id="10" name="Subtitle 2"/>
          <p:cNvSpPr>
            <a:spLocks noGrp="1"/>
          </p:cNvSpPr>
          <p:nvPr>
            <p:ph type="subTitle" idx="1"/>
          </p:nvPr>
        </p:nvSpPr>
        <p:spPr>
          <a:xfrm>
            <a:off x="1266108" y="4509835"/>
            <a:ext cx="6270054"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12" name="Shape 7"/>
          <p:cNvSpPr>
            <a:spLocks noGrp="1"/>
          </p:cNvSpPr>
          <p:nvPr>
            <p:ph type="title"/>
          </p:nvPr>
        </p:nvSpPr>
        <p:spPr>
          <a:xfrm>
            <a:off x="1266106" y="1551753"/>
            <a:ext cx="5213937"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nl-NL" sz="3600" b="1"/>
              <a:t>Klik om de stijl te bewerken</a:t>
            </a:r>
            <a:endParaRPr sz="3600" b="1" dirty="0"/>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61751" y="5770202"/>
            <a:ext cx="1877572" cy="396241"/>
          </a:xfrm>
          <a:prstGeom prst="rect">
            <a:avLst/>
          </a:prstGeom>
        </p:spPr>
      </p:pic>
      <p:sp>
        <p:nvSpPr>
          <p:cNvPr id="17" name="TextBox 16"/>
          <p:cNvSpPr txBox="1"/>
          <p:nvPr userDrawn="1"/>
        </p:nvSpPr>
        <p:spPr>
          <a:xfrm>
            <a:off x="8112226" y="5889446"/>
            <a:ext cx="3936437"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3828572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el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372" y="1"/>
            <a:ext cx="11760628" cy="5622356"/>
          </a:xfrm>
          <a:prstGeom prst="rect">
            <a:avLst/>
          </a:prstGeom>
          <a:noFill/>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1751" y="5770202"/>
            <a:ext cx="1877572" cy="396241"/>
          </a:xfrm>
          <a:prstGeom prst="rect">
            <a:avLst/>
          </a:prstGeom>
        </p:spPr>
      </p:pic>
      <p:sp>
        <p:nvSpPr>
          <p:cNvPr id="12" name="Shape 7"/>
          <p:cNvSpPr>
            <a:spLocks noGrp="1"/>
          </p:cNvSpPr>
          <p:nvPr>
            <p:ph type="title"/>
          </p:nvPr>
        </p:nvSpPr>
        <p:spPr>
          <a:xfrm>
            <a:off x="1266107" y="1551753"/>
            <a:ext cx="9144000" cy="2794621"/>
          </a:xfrm>
          <a:prstGeom prst="rect">
            <a:avLst/>
          </a:prstGeom>
          <a:noFill/>
        </p:spPr>
        <p:txBody>
          <a:bodyPr anchor="b"/>
          <a:lstStyle>
            <a:lvl1pPr algn="l">
              <a:defRPr sz="3600">
                <a:solidFill>
                  <a:schemeClr val="accent1"/>
                </a:solidFill>
                <a:latin typeface="FlandersArtSans-Bold" panose="00000800000000000000" pitchFamily="2" charset="0"/>
              </a:defRPr>
            </a:lvl1pPr>
          </a:lstStyle>
          <a:p>
            <a:pPr lvl="0">
              <a:defRPr sz="1800" b="0"/>
            </a:pPr>
            <a:r>
              <a:rPr lang="nl-NL" sz="3600" b="1"/>
              <a:t>Klik om de stijl te bewerken</a:t>
            </a:r>
            <a:endParaRPr sz="3600" b="1" dirty="0"/>
          </a:p>
        </p:txBody>
      </p:sp>
      <p:sp>
        <p:nvSpPr>
          <p:cNvPr id="13" name="Shape 2"/>
          <p:cNvSpPr/>
          <p:nvPr userDrawn="1"/>
        </p:nvSpPr>
        <p:spPr>
          <a:xfrm>
            <a:off x="1" y="0"/>
            <a:ext cx="431371"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61749" y="687274"/>
            <a:ext cx="2400000" cy="701014"/>
          </a:xfrm>
          <a:prstGeom prst="rect">
            <a:avLst/>
          </a:prstGeom>
        </p:spPr>
      </p:pic>
      <p:sp>
        <p:nvSpPr>
          <p:cNvPr id="14" name="TextBox 13"/>
          <p:cNvSpPr txBox="1"/>
          <p:nvPr userDrawn="1"/>
        </p:nvSpPr>
        <p:spPr>
          <a:xfrm>
            <a:off x="8112226" y="5889446"/>
            <a:ext cx="3936437"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
        <p:nvSpPr>
          <p:cNvPr id="11" name="Subtitle 2"/>
          <p:cNvSpPr>
            <a:spLocks noGrp="1"/>
          </p:cNvSpPr>
          <p:nvPr>
            <p:ph type="subTitle" idx="1"/>
          </p:nvPr>
        </p:nvSpPr>
        <p:spPr>
          <a:xfrm>
            <a:off x="1266108" y="4509835"/>
            <a:ext cx="9144001" cy="948859"/>
          </a:xfrm>
          <a:noFill/>
        </p:spPr>
        <p:txBody>
          <a:bodyPr/>
          <a:lstStyle>
            <a:lvl1pPr marL="0" indent="0" algn="l">
              <a:buNone/>
              <a:defRPr sz="2400">
                <a:solidFill>
                  <a:schemeClr val="bg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Tree>
    <p:extLst>
      <p:ext uri="{BB962C8B-B14F-4D97-AF65-F5344CB8AC3E}">
        <p14:creationId xmlns:p14="http://schemas.microsoft.com/office/powerpoint/2010/main" val="180180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ussentitel">
    <p:spTree>
      <p:nvGrpSpPr>
        <p:cNvPr id="1" name=""/>
        <p:cNvGrpSpPr/>
        <p:nvPr/>
      </p:nvGrpSpPr>
      <p:grpSpPr>
        <a:xfrm>
          <a:off x="0" y="0"/>
          <a:ext cx="0" cy="0"/>
          <a:chOff x="0" y="0"/>
          <a:chExt cx="0" cy="0"/>
        </a:xfrm>
      </p:grpSpPr>
      <p:sp>
        <p:nvSpPr>
          <p:cNvPr id="7" name="Shape 7"/>
          <p:cNvSpPr>
            <a:spLocks noGrp="1"/>
          </p:cNvSpPr>
          <p:nvPr>
            <p:ph type="title"/>
          </p:nvPr>
        </p:nvSpPr>
        <p:spPr>
          <a:xfrm>
            <a:off x="1199458" y="2002535"/>
            <a:ext cx="103632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nl-NL" sz="3600" b="1"/>
              <a:t>Klik om de stijl te bewerken</a:t>
            </a:r>
            <a:endParaRPr sz="3600" b="1" dirty="0"/>
          </a:p>
        </p:txBody>
      </p:sp>
      <p:sp>
        <p:nvSpPr>
          <p:cNvPr id="4" name="Subtitle 2"/>
          <p:cNvSpPr>
            <a:spLocks noGrp="1"/>
          </p:cNvSpPr>
          <p:nvPr>
            <p:ph type="subTitle" idx="1"/>
          </p:nvPr>
        </p:nvSpPr>
        <p:spPr>
          <a:xfrm>
            <a:off x="2418656" y="4941168"/>
            <a:ext cx="91440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Tree>
    <p:extLst>
      <p:ext uri="{BB962C8B-B14F-4D97-AF65-F5344CB8AC3E}">
        <p14:creationId xmlns:p14="http://schemas.microsoft.com/office/powerpoint/2010/main" val="3833492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ussentitel 2">
    <p:spTree>
      <p:nvGrpSpPr>
        <p:cNvPr id="1" name=""/>
        <p:cNvGrpSpPr/>
        <p:nvPr/>
      </p:nvGrpSpPr>
      <p:grpSpPr>
        <a:xfrm>
          <a:off x="0" y="0"/>
          <a:ext cx="0" cy="0"/>
          <a:chOff x="0" y="0"/>
          <a:chExt cx="0" cy="0"/>
        </a:xfrm>
      </p:grpSpPr>
      <p:pic>
        <p:nvPicPr>
          <p:cNvPr id="10" name="image1.png"/>
          <p:cNvPicPr/>
          <p:nvPr/>
        </p:nvPicPr>
        <p:blipFill>
          <a:blip r:embed="rId2">
            <a:extLst/>
          </a:blip>
          <a:srcRect l="763" t="1399" r="6439" b="3435"/>
          <a:stretch>
            <a:fillRect/>
          </a:stretch>
        </p:blipFill>
        <p:spPr>
          <a:xfrm>
            <a:off x="431370" y="-1"/>
            <a:ext cx="11760630" cy="6858001"/>
          </a:xfrm>
          <a:prstGeom prst="rect">
            <a:avLst/>
          </a:prstGeom>
          <a:ln w="12700">
            <a:miter lim="400000"/>
          </a:ln>
        </p:spPr>
      </p:pic>
      <p:sp>
        <p:nvSpPr>
          <p:cNvPr id="5" name="Subtitle 2"/>
          <p:cNvSpPr>
            <a:spLocks noGrp="1"/>
          </p:cNvSpPr>
          <p:nvPr>
            <p:ph type="subTitle" idx="1"/>
          </p:nvPr>
        </p:nvSpPr>
        <p:spPr>
          <a:xfrm>
            <a:off x="2418656" y="4941168"/>
            <a:ext cx="91440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6" name="Shape 7"/>
          <p:cNvSpPr>
            <a:spLocks noGrp="1"/>
          </p:cNvSpPr>
          <p:nvPr>
            <p:ph type="title"/>
          </p:nvPr>
        </p:nvSpPr>
        <p:spPr>
          <a:xfrm>
            <a:off x="1199458" y="2002535"/>
            <a:ext cx="103632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nl-NL" sz="3600" b="1"/>
              <a:t>Klik om de stijl te bewerken</a:t>
            </a:r>
            <a:endParaRPr sz="3600" b="1" dirty="0"/>
          </a:p>
        </p:txBody>
      </p:sp>
    </p:spTree>
    <p:extLst>
      <p:ext uri="{BB962C8B-B14F-4D97-AF65-F5344CB8AC3E}">
        <p14:creationId xmlns:p14="http://schemas.microsoft.com/office/powerpoint/2010/main" val="1396311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Tekststijl van het model bewerken</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9" name="Title Placeholder 7"/>
          <p:cNvSpPr>
            <a:spLocks noGrp="1"/>
          </p:cNvSpPr>
          <p:nvPr>
            <p:ph type="title"/>
          </p:nvPr>
        </p:nvSpPr>
        <p:spPr>
          <a:xfrm>
            <a:off x="838201" y="365126"/>
            <a:ext cx="10515600"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11"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endParaRPr lang="nl-BE" dirty="0"/>
          </a:p>
        </p:txBody>
      </p:sp>
      <p:sp>
        <p:nvSpPr>
          <p:cNvPr id="12"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3"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r>
              <a:rPr lang="en-US"/>
              <a:t>TS4 – OSLO² en Open Data</a:t>
            </a:r>
            <a:endParaRPr lang="nl-BE" dirty="0"/>
          </a:p>
        </p:txBody>
      </p:sp>
    </p:spTree>
    <p:extLst>
      <p:ext uri="{BB962C8B-B14F-4D97-AF65-F5344CB8AC3E}">
        <p14:creationId xmlns:p14="http://schemas.microsoft.com/office/powerpoint/2010/main" val="381190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 en dubbele Inhoud">
    <p:spTree>
      <p:nvGrpSpPr>
        <p:cNvPr id="1" name=""/>
        <p:cNvGrpSpPr/>
        <p:nvPr/>
      </p:nvGrpSpPr>
      <p:grpSpPr>
        <a:xfrm>
          <a:off x="0" y="0"/>
          <a:ext cx="0" cy="0"/>
          <a:chOff x="0" y="0"/>
          <a:chExt cx="0" cy="0"/>
        </a:xfrm>
      </p:grpSpPr>
      <p:sp>
        <p:nvSpPr>
          <p:cNvPr id="9" name="Content Placeholder 2"/>
          <p:cNvSpPr>
            <a:spLocks noGrp="1"/>
          </p:cNvSpPr>
          <p:nvPr>
            <p:ph sz="quarter" idx="10"/>
          </p:nvPr>
        </p:nvSpPr>
        <p:spPr>
          <a:xfrm>
            <a:off x="838201" y="1482215"/>
            <a:ext cx="5149646"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Tekststijl van het model bewerken</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11" name="Title Placeholder 7"/>
          <p:cNvSpPr>
            <a:spLocks noGrp="1"/>
          </p:cNvSpPr>
          <p:nvPr>
            <p:ph type="title"/>
          </p:nvPr>
        </p:nvSpPr>
        <p:spPr>
          <a:xfrm>
            <a:off x="838201" y="365126"/>
            <a:ext cx="10515600"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12"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endParaRPr lang="nl-BE" dirty="0"/>
          </a:p>
        </p:txBody>
      </p:sp>
      <p:sp>
        <p:nvSpPr>
          <p:cNvPr id="13"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4"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r>
              <a:rPr lang="en-US"/>
              <a:t>TS4 – OSLO² en Open Data</a:t>
            </a:r>
            <a:endParaRPr lang="nl-BE" dirty="0"/>
          </a:p>
        </p:txBody>
      </p:sp>
      <p:sp>
        <p:nvSpPr>
          <p:cNvPr id="18" name="Content Placeholder 2"/>
          <p:cNvSpPr>
            <a:spLocks noGrp="1"/>
          </p:cNvSpPr>
          <p:nvPr>
            <p:ph sz="quarter" idx="11"/>
          </p:nvPr>
        </p:nvSpPr>
        <p:spPr>
          <a:xfrm>
            <a:off x="6204155" y="1482215"/>
            <a:ext cx="5149646"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Tekststijl van het model bewerken</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Tree>
    <p:extLst>
      <p:ext uri="{BB962C8B-B14F-4D97-AF65-F5344CB8AC3E}">
        <p14:creationId xmlns:p14="http://schemas.microsoft.com/office/powerpoint/2010/main" val="598374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kel Titel">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838201" y="365126"/>
            <a:ext cx="10515600"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9"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endParaRPr lang="nl-BE" dirty="0"/>
          </a:p>
        </p:txBody>
      </p:sp>
      <p:sp>
        <p:nvSpPr>
          <p:cNvPr id="11"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2"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r>
              <a:rPr lang="en-US"/>
              <a:t>TS4 – OSLO² en Open Data</a:t>
            </a:r>
            <a:endParaRPr lang="nl-BE" dirty="0"/>
          </a:p>
        </p:txBody>
      </p:sp>
    </p:spTree>
    <p:extLst>
      <p:ext uri="{BB962C8B-B14F-4D97-AF65-F5344CB8AC3E}">
        <p14:creationId xmlns:p14="http://schemas.microsoft.com/office/powerpoint/2010/main" val="35981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25" name="Shape 25"/>
          <p:cNvSpPr txBox="1">
            <a:spLocks noGrp="1"/>
          </p:cNvSpPr>
          <p:nvPr>
            <p:ph type="body" idx="1"/>
          </p:nvPr>
        </p:nvSpPr>
        <p:spPr>
          <a:xfrm>
            <a:off x="838200" y="1825625"/>
            <a:ext cx="10515600" cy="4351200"/>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000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r>
              <a:rPr lang="en-US"/>
              <a:t>TS4 – OSLO² en Open Data</a:t>
            </a:r>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000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nl-BE" sz="1200" b="0" i="0" u="none" strike="noStrike" cap="none">
                <a:solidFill>
                  <a:srgbClr val="888888"/>
                </a:solidFill>
                <a:latin typeface="Calibri"/>
                <a:ea typeface="Calibri"/>
                <a:cs typeface="Calibri"/>
                <a:sym typeface="Calibri"/>
              </a:rPr>
              <a:t>‹#›</a:t>
            </a:fld>
            <a:endParaRPr lang="nl-BE" sz="1200" b="0" i="0" u="none" strike="noStrike" cap="none">
              <a:solidFill>
                <a:srgbClr val="888888"/>
              </a:solidFill>
              <a:latin typeface="Calibri"/>
              <a:ea typeface="Calibri"/>
              <a:cs typeface="Calibri"/>
              <a:sym typeface="Calibri"/>
            </a:endParaRPr>
          </a:p>
        </p:txBody>
      </p:sp>
      <p:sp>
        <p:nvSpPr>
          <p:cNvPr id="7" name="Shape 6">
            <a:extLst>
              <a:ext uri="{FF2B5EF4-FFF2-40B4-BE49-F238E27FC236}">
                <a16:creationId xmlns="" xmlns:a16="http://schemas.microsoft.com/office/drawing/2014/main" id="{EF4F5A36-E93D-4DA4-B06B-8B249F55C343}"/>
              </a:ext>
            </a:extLst>
          </p:cNvPr>
          <p:cNvSpPr/>
          <p:nvPr userDrawn="1"/>
        </p:nvSpPr>
        <p:spPr>
          <a:xfrm>
            <a:off x="0" y="0"/>
            <a:ext cx="323528" cy="6858000"/>
          </a:xfrm>
          <a:prstGeom prst="rect">
            <a:avLst/>
          </a:prstGeom>
          <a:solidFill>
            <a:srgbClr val="FFFF00"/>
          </a:solidFill>
          <a:ln>
            <a:noFill/>
          </a:ln>
        </p:spPr>
        <p:txBody>
          <a:bodyPr wrap="square" lIns="0" tIns="0" rIns="0" bIns="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co">
    <p:spTree>
      <p:nvGrpSpPr>
        <p:cNvPr id="1" name=""/>
        <p:cNvGrpSpPr/>
        <p:nvPr/>
      </p:nvGrpSpPr>
      <p:grpSpPr>
        <a:xfrm>
          <a:off x="0" y="0"/>
          <a:ext cx="0" cy="0"/>
          <a:chOff x="0" y="0"/>
          <a:chExt cx="0" cy="0"/>
        </a:xfrm>
      </p:grpSpPr>
      <p:sp>
        <p:nvSpPr>
          <p:cNvPr id="6"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endParaRPr lang="nl-BE" dirty="0"/>
          </a:p>
        </p:txBody>
      </p:sp>
      <p:sp>
        <p:nvSpPr>
          <p:cNvPr id="9"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0"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r>
              <a:rPr lang="en-US"/>
              <a:t>TS4 – OSLO² en Open Data</a:t>
            </a:r>
            <a:endParaRPr lang="nl-BE" dirty="0"/>
          </a:p>
        </p:txBody>
      </p:sp>
    </p:spTree>
    <p:extLst>
      <p:ext uri="{BB962C8B-B14F-4D97-AF65-F5344CB8AC3E}">
        <p14:creationId xmlns:p14="http://schemas.microsoft.com/office/powerpoint/2010/main" val="38244349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nhoud met bijschrift">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815414" y="365129"/>
            <a:ext cx="3721630" cy="1325563"/>
          </a:xfrm>
          <a:prstGeom prst="rect">
            <a:avLst/>
          </a:prstGeom>
        </p:spPr>
        <p:txBody>
          <a:bodyPr vert="horz" lIns="91440" tIns="45720" rIns="91440" bIns="45720" rtlCol="0" anchor="t">
            <a:normAutofit/>
          </a:bodyPr>
          <a:lstStyle>
            <a:lvl1pPr>
              <a:defRPr sz="2400">
                <a:latin typeface="FlandersArtSans-Bold" panose="00000800000000000000" pitchFamily="2" charset="0"/>
              </a:defRPr>
            </a:lvl1pPr>
          </a:lstStyle>
          <a:p>
            <a:r>
              <a:rPr lang="nl-NL"/>
              <a:t>Klik om de stijl te bewerken</a:t>
            </a:r>
            <a:endParaRPr lang="nl-BE" dirty="0"/>
          </a:p>
        </p:txBody>
      </p:sp>
      <p:sp>
        <p:nvSpPr>
          <p:cNvPr id="7" name="Shape 40"/>
          <p:cNvSpPr>
            <a:spLocks noGrp="1"/>
          </p:cNvSpPr>
          <p:nvPr>
            <p:ph type="body" idx="1"/>
          </p:nvPr>
        </p:nvSpPr>
        <p:spPr>
          <a:xfrm>
            <a:off x="815414" y="5892602"/>
            <a:ext cx="3721630"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nl-NL" sz="1400"/>
              <a:t>Tekststijl van het model bewerken</a:t>
            </a:r>
          </a:p>
        </p:txBody>
      </p:sp>
      <p:sp>
        <p:nvSpPr>
          <p:cNvPr id="10" name="Content Placeholder 2"/>
          <p:cNvSpPr>
            <a:spLocks noGrp="1"/>
          </p:cNvSpPr>
          <p:nvPr>
            <p:ph sz="quarter" idx="10"/>
          </p:nvPr>
        </p:nvSpPr>
        <p:spPr>
          <a:xfrm>
            <a:off x="4729317" y="365126"/>
            <a:ext cx="6624484" cy="6109416"/>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Tekststijl van het model bewerken</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12"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endParaRPr lang="nl-BE" dirty="0"/>
          </a:p>
        </p:txBody>
      </p:sp>
      <p:sp>
        <p:nvSpPr>
          <p:cNvPr id="13"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4"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r>
              <a:rPr lang="en-US"/>
              <a:t>TS4 – OSLO² en Open Data</a:t>
            </a:r>
            <a:endParaRPr lang="nl-BE" dirty="0"/>
          </a:p>
        </p:txBody>
      </p:sp>
    </p:spTree>
    <p:extLst>
      <p:ext uri="{BB962C8B-B14F-4D97-AF65-F5344CB8AC3E}">
        <p14:creationId xmlns:p14="http://schemas.microsoft.com/office/powerpoint/2010/main" val="4269052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40" name="Shape 40"/>
          <p:cNvSpPr>
            <a:spLocks noGrp="1"/>
          </p:cNvSpPr>
          <p:nvPr>
            <p:ph type="body" idx="1"/>
          </p:nvPr>
        </p:nvSpPr>
        <p:spPr>
          <a:xfrm>
            <a:off x="1763045" y="5817249"/>
            <a:ext cx="8570660"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nl-NL" sz="1400"/>
              <a:t>Tekststijl van het model bewerken</a:t>
            </a:r>
          </a:p>
        </p:txBody>
      </p:sp>
      <p:sp>
        <p:nvSpPr>
          <p:cNvPr id="3" name="Picture Placeholder 2"/>
          <p:cNvSpPr>
            <a:spLocks noGrp="1"/>
          </p:cNvSpPr>
          <p:nvPr>
            <p:ph type="pic" sz="quarter" idx="10"/>
          </p:nvPr>
        </p:nvSpPr>
        <p:spPr>
          <a:xfrm>
            <a:off x="1763042" y="1499129"/>
            <a:ext cx="8570661" cy="4168466"/>
          </a:xfrm>
        </p:spPr>
        <p:txBody>
          <a:bodyPr/>
          <a:lstStyle>
            <a:lvl1pPr marL="0" indent="0">
              <a:buNone/>
              <a:defRPr>
                <a:latin typeface="FlandersArtSans-Regular" panose="00000500000000000000" pitchFamily="2" charset="0"/>
              </a:defRPr>
            </a:lvl1pPr>
          </a:lstStyle>
          <a:p>
            <a:r>
              <a:rPr lang="nl-NL"/>
              <a:t>Klik op het pictogram als u een afbeelding wilt toevoegen</a:t>
            </a:r>
            <a:endParaRPr lang="nl-BE" dirty="0"/>
          </a:p>
        </p:txBody>
      </p:sp>
      <p:sp>
        <p:nvSpPr>
          <p:cNvPr id="11" name="Title Placeholder 7"/>
          <p:cNvSpPr>
            <a:spLocks noGrp="1"/>
          </p:cNvSpPr>
          <p:nvPr>
            <p:ph type="title"/>
          </p:nvPr>
        </p:nvSpPr>
        <p:spPr>
          <a:xfrm>
            <a:off x="838201" y="365126"/>
            <a:ext cx="10515600"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12"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endParaRPr lang="nl-BE" dirty="0"/>
          </a:p>
        </p:txBody>
      </p:sp>
      <p:sp>
        <p:nvSpPr>
          <p:cNvPr id="13"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4"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r>
              <a:rPr lang="en-US"/>
              <a:t>TS4 – OSLO² en Open Data</a:t>
            </a:r>
            <a:endParaRPr lang="nl-BE" dirty="0"/>
          </a:p>
        </p:txBody>
      </p:sp>
    </p:spTree>
    <p:extLst>
      <p:ext uri="{BB962C8B-B14F-4D97-AF65-F5344CB8AC3E}">
        <p14:creationId xmlns:p14="http://schemas.microsoft.com/office/powerpoint/2010/main" val="29547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ekop">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831850" y="1709738"/>
            <a:ext cx="105156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ct val="100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43" name="Shape 43"/>
          <p:cNvSpPr txBox="1">
            <a:spLocks noGrp="1"/>
          </p:cNvSpPr>
          <p:nvPr>
            <p:ph type="body" idx="1"/>
          </p:nvPr>
        </p:nvSpPr>
        <p:spPr>
          <a:xfrm>
            <a:off x="831850" y="4589463"/>
            <a:ext cx="10515600" cy="1500187"/>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rgbClr val="888888"/>
              </a:buClr>
              <a:buSzPct val="100000"/>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spcAft>
                <a:spcPts val="0"/>
              </a:spcAft>
              <a:buClr>
                <a:srgbClr val="888888"/>
              </a:buClr>
              <a:buSzPct val="100000"/>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spcAft>
                <a:spcPts val="0"/>
              </a:spcAft>
              <a:buClr>
                <a:srgbClr val="888888"/>
              </a:buClr>
              <a:buSzPct val="100000"/>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spcAft>
                <a:spcPts val="0"/>
              </a:spcAft>
              <a:buClr>
                <a:srgbClr val="888888"/>
              </a:buClr>
              <a:buSzPct val="100000"/>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spcAft>
                <a:spcPts val="0"/>
              </a:spcAft>
              <a:buClr>
                <a:srgbClr val="888888"/>
              </a:buClr>
              <a:buSzPct val="100000"/>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spcAft>
                <a:spcPts val="0"/>
              </a:spcAft>
              <a:buClr>
                <a:srgbClr val="888888"/>
              </a:buClr>
              <a:buSzPct val="100000"/>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spcAft>
                <a:spcPts val="0"/>
              </a:spcAft>
              <a:buClr>
                <a:srgbClr val="888888"/>
              </a:buClr>
              <a:buSzPct val="100000"/>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spcAft>
                <a:spcPts val="0"/>
              </a:spcAft>
              <a:buClr>
                <a:srgbClr val="888888"/>
              </a:buClr>
              <a:buSzPct val="1000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4" name="Shape 44"/>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000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r>
              <a:rPr lang="en-US"/>
              <a:t>TS4 – OSLO² en Open Data</a:t>
            </a:r>
            <a:endParaRPr/>
          </a:p>
        </p:txBody>
      </p:sp>
      <p:sp>
        <p:nvSpPr>
          <p:cNvPr id="45" name="Shape 45"/>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000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nl-BE" sz="1200" b="0" i="0" u="none" strike="noStrike" cap="none">
                <a:solidFill>
                  <a:srgbClr val="888888"/>
                </a:solidFill>
                <a:latin typeface="Calibri"/>
                <a:ea typeface="Calibri"/>
                <a:cs typeface="Calibri"/>
                <a:sym typeface="Calibri"/>
              </a:rPr>
              <a:t>‹#›</a:t>
            </a:fld>
            <a:endParaRPr lang="nl-BE" sz="1200" b="0" i="0" u="none" strike="noStrike" cap="none">
              <a:solidFill>
                <a:srgbClr val="888888"/>
              </a:solidFill>
              <a:latin typeface="Calibri"/>
              <a:ea typeface="Calibri"/>
              <a:cs typeface="Calibri"/>
              <a:sym typeface="Calibri"/>
            </a:endParaRPr>
          </a:p>
        </p:txBody>
      </p:sp>
      <p:sp>
        <p:nvSpPr>
          <p:cNvPr id="7" name="Shape 6">
            <a:extLst>
              <a:ext uri="{FF2B5EF4-FFF2-40B4-BE49-F238E27FC236}">
                <a16:creationId xmlns="" xmlns:a16="http://schemas.microsoft.com/office/drawing/2014/main" id="{7CF506C3-B31E-4034-892E-6D91F0F9BD14}"/>
              </a:ext>
            </a:extLst>
          </p:cNvPr>
          <p:cNvSpPr/>
          <p:nvPr userDrawn="1"/>
        </p:nvSpPr>
        <p:spPr>
          <a:xfrm>
            <a:off x="0" y="0"/>
            <a:ext cx="323528" cy="6858000"/>
          </a:xfrm>
          <a:prstGeom prst="rect">
            <a:avLst/>
          </a:prstGeom>
          <a:solidFill>
            <a:srgbClr val="FFFF00"/>
          </a:solidFill>
          <a:ln>
            <a:noFill/>
          </a:ln>
        </p:spPr>
        <p:txBody>
          <a:bodyPr wrap="square" lIns="0" tIns="0" rIns="0" bIns="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Inhoud van twee">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49" name="Shape 49"/>
          <p:cNvSpPr txBox="1">
            <a:spLocks noGrp="1"/>
          </p:cNvSpPr>
          <p:nvPr>
            <p:ph type="body" idx="1"/>
          </p:nvPr>
        </p:nvSpPr>
        <p:spPr>
          <a:xfrm>
            <a:off x="838200" y="1825625"/>
            <a:ext cx="5181600" cy="4351338"/>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2"/>
          </p:nvPr>
        </p:nvSpPr>
        <p:spPr>
          <a:xfrm>
            <a:off x="6172200" y="1825625"/>
            <a:ext cx="5181600" cy="4351338"/>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000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r>
              <a:rPr lang="en-US"/>
              <a:t>TS4 – OSLO² en Open Data</a:t>
            </a:r>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000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nl-BE" sz="1200" b="0" i="0" u="none" strike="noStrike" cap="none">
                <a:solidFill>
                  <a:srgbClr val="888888"/>
                </a:solidFill>
                <a:latin typeface="Calibri"/>
                <a:ea typeface="Calibri"/>
                <a:cs typeface="Calibri"/>
                <a:sym typeface="Calibri"/>
              </a:rPr>
              <a:t>‹#›</a:t>
            </a:fld>
            <a:endParaRPr lang="nl-BE" sz="1200" b="0" i="0" u="none" strike="noStrike" cap="none">
              <a:solidFill>
                <a:srgbClr val="888888"/>
              </a:solidFill>
              <a:latin typeface="Calibri"/>
              <a:ea typeface="Calibri"/>
              <a:cs typeface="Calibri"/>
              <a:sym typeface="Calibri"/>
            </a:endParaRPr>
          </a:p>
        </p:txBody>
      </p:sp>
      <p:sp>
        <p:nvSpPr>
          <p:cNvPr id="8" name="Shape 6">
            <a:extLst>
              <a:ext uri="{FF2B5EF4-FFF2-40B4-BE49-F238E27FC236}">
                <a16:creationId xmlns="" xmlns:a16="http://schemas.microsoft.com/office/drawing/2014/main" id="{7797265A-25BB-4D2F-B039-11E492C25F8B}"/>
              </a:ext>
            </a:extLst>
          </p:cNvPr>
          <p:cNvSpPr/>
          <p:nvPr userDrawn="1"/>
        </p:nvSpPr>
        <p:spPr>
          <a:xfrm>
            <a:off x="0" y="0"/>
            <a:ext cx="323528" cy="6858000"/>
          </a:xfrm>
          <a:prstGeom prst="rect">
            <a:avLst/>
          </a:prstGeom>
          <a:solidFill>
            <a:srgbClr val="FFFF00"/>
          </a:solidFill>
          <a:ln>
            <a:noFill/>
          </a:ln>
        </p:spPr>
        <p:txBody>
          <a:bodyPr wrap="square" lIns="0" tIns="0" rIns="0" bIns="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Vergelijking">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8"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56" name="Shape 56"/>
          <p:cNvSpPr txBox="1">
            <a:spLocks noGrp="1"/>
          </p:cNvSpPr>
          <p:nvPr>
            <p:ph type="body" idx="1"/>
          </p:nvPr>
        </p:nvSpPr>
        <p:spPr>
          <a:xfrm>
            <a:off x="839788" y="1681163"/>
            <a:ext cx="5157787"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spcAft>
                <a:spcPts val="0"/>
              </a:spcAft>
              <a:buClr>
                <a:schemeClr val="dk1"/>
              </a:buClr>
              <a:buSzPct val="1000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ct val="100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ct val="1000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8" y="2505075"/>
            <a:ext cx="5157787" cy="3684588"/>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3"/>
          </p:nvPr>
        </p:nvSpPr>
        <p:spPr>
          <a:xfrm>
            <a:off x="6172200" y="1681163"/>
            <a:ext cx="5183188"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spcAft>
                <a:spcPts val="0"/>
              </a:spcAft>
              <a:buClr>
                <a:schemeClr val="dk1"/>
              </a:buClr>
              <a:buSzPct val="1000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ct val="100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ct val="1000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4"/>
          </p:nvPr>
        </p:nvSpPr>
        <p:spPr>
          <a:xfrm>
            <a:off x="6172200" y="2505075"/>
            <a:ext cx="5183188" cy="3684588"/>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000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r>
              <a:rPr lang="en-US"/>
              <a:t>TS4 – OSLO² en Open Data</a:t>
            </a:r>
            <a:endParaRPr/>
          </a:p>
        </p:txBody>
      </p:sp>
      <p:sp>
        <p:nvSpPr>
          <p:cNvPr id="61" name="Shape 6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000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nl-BE" sz="1200" b="0" i="0" u="none" strike="noStrike" cap="none">
                <a:solidFill>
                  <a:srgbClr val="888888"/>
                </a:solidFill>
                <a:latin typeface="Calibri"/>
                <a:ea typeface="Calibri"/>
                <a:cs typeface="Calibri"/>
                <a:sym typeface="Calibri"/>
              </a:rPr>
              <a:t>‹#›</a:t>
            </a:fld>
            <a:endParaRPr lang="nl-BE" sz="1200" b="0" i="0" u="none" strike="noStrike" cap="none">
              <a:solidFill>
                <a:srgbClr val="888888"/>
              </a:solidFill>
              <a:latin typeface="Calibri"/>
              <a:ea typeface="Calibri"/>
              <a:cs typeface="Calibri"/>
              <a:sym typeface="Calibri"/>
            </a:endParaRPr>
          </a:p>
        </p:txBody>
      </p:sp>
      <p:sp>
        <p:nvSpPr>
          <p:cNvPr id="10" name="Shape 6">
            <a:extLst>
              <a:ext uri="{FF2B5EF4-FFF2-40B4-BE49-F238E27FC236}">
                <a16:creationId xmlns="" xmlns:a16="http://schemas.microsoft.com/office/drawing/2014/main" id="{9CD60855-794D-461A-9E52-631335ADE4F1}"/>
              </a:ext>
            </a:extLst>
          </p:cNvPr>
          <p:cNvSpPr/>
          <p:nvPr userDrawn="1"/>
        </p:nvSpPr>
        <p:spPr>
          <a:xfrm>
            <a:off x="0" y="0"/>
            <a:ext cx="323528" cy="6858000"/>
          </a:xfrm>
          <a:prstGeom prst="rect">
            <a:avLst/>
          </a:prstGeom>
          <a:solidFill>
            <a:srgbClr val="FFFF00"/>
          </a:solidFill>
          <a:ln>
            <a:noFill/>
          </a:ln>
        </p:spPr>
        <p:txBody>
          <a:bodyPr wrap="square" lIns="0" tIns="0" rIns="0" bIns="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Inhoud met bijschrif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ct val="1000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74" name="Shape 74"/>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228600" marR="0" lvl="0" indent="177800" algn="l" rtl="0">
              <a:lnSpc>
                <a:spcPct val="90000"/>
              </a:lnSpc>
              <a:spcBef>
                <a:spcPts val="100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127000" algn="l" rtl="0">
              <a:lnSpc>
                <a:spcPct val="90000"/>
              </a:lnSpc>
              <a:spcBef>
                <a:spcPts val="5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chemeClr val="dk1"/>
              </a:buClr>
              <a:buSzPct val="1000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ct val="1000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ct val="1000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000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r>
              <a:rPr lang="en-US"/>
              <a:t>TS4 – OSLO² en Open Data</a:t>
            </a:r>
            <a:endParaRPr/>
          </a:p>
        </p:txBody>
      </p:sp>
      <p:sp>
        <p:nvSpPr>
          <p:cNvPr id="77" name="Shape 7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000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nl-BE" sz="1200" b="0" i="0" u="none" strike="noStrike" cap="none">
                <a:solidFill>
                  <a:srgbClr val="888888"/>
                </a:solidFill>
                <a:latin typeface="Calibri"/>
                <a:ea typeface="Calibri"/>
                <a:cs typeface="Calibri"/>
                <a:sym typeface="Calibri"/>
              </a:rPr>
              <a:t>‹#›</a:t>
            </a:fld>
            <a:endParaRPr lang="nl-BE" sz="1200" b="0" i="0" u="none" strike="noStrike" cap="none">
              <a:solidFill>
                <a:srgbClr val="888888"/>
              </a:solidFill>
              <a:latin typeface="Calibri"/>
              <a:ea typeface="Calibri"/>
              <a:cs typeface="Calibri"/>
              <a:sym typeface="Calibri"/>
            </a:endParaRPr>
          </a:p>
        </p:txBody>
      </p:sp>
      <p:sp>
        <p:nvSpPr>
          <p:cNvPr id="8" name="Shape 6">
            <a:extLst>
              <a:ext uri="{FF2B5EF4-FFF2-40B4-BE49-F238E27FC236}">
                <a16:creationId xmlns="" xmlns:a16="http://schemas.microsoft.com/office/drawing/2014/main" id="{7A740C47-F539-47EA-B82C-E2B56F5F9230}"/>
              </a:ext>
            </a:extLst>
          </p:cNvPr>
          <p:cNvSpPr/>
          <p:nvPr userDrawn="1"/>
        </p:nvSpPr>
        <p:spPr>
          <a:xfrm>
            <a:off x="0" y="0"/>
            <a:ext cx="323528" cy="6858000"/>
          </a:xfrm>
          <a:prstGeom prst="rect">
            <a:avLst/>
          </a:prstGeom>
          <a:solidFill>
            <a:srgbClr val="FFFF00"/>
          </a:solidFill>
          <a:ln>
            <a:noFill/>
          </a:ln>
        </p:spPr>
        <p:txBody>
          <a:bodyPr wrap="square" lIns="0" tIns="0" rIns="0" bIns="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Afbeelding met bijschrif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ct val="1000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81" name="Shape 81"/>
          <p:cNvSpPr>
            <a:spLocks noGrp="1"/>
          </p:cNvSpPr>
          <p:nvPr>
            <p:ph type="pic" idx="2"/>
          </p:nvPr>
        </p:nvSpPr>
        <p:spPr>
          <a:xfrm>
            <a:off x="5183188" y="987425"/>
            <a:ext cx="617220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chemeClr val="dk1"/>
              </a:buClr>
              <a:buSzPct val="1000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ct val="1000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ct val="1000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ct val="100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ct val="100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ct val="100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ct val="100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ct val="100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ct val="100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body" idx="1"/>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chemeClr val="dk1"/>
              </a:buClr>
              <a:buSzPct val="1000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ct val="1000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ct val="1000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000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r>
              <a:rPr lang="en-US"/>
              <a:t>TS4 – OSLO² en Open Data</a:t>
            </a:r>
            <a:endParaRPr/>
          </a:p>
        </p:txBody>
      </p:sp>
      <p:sp>
        <p:nvSpPr>
          <p:cNvPr id="84" name="Shape 84"/>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000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nl-BE" sz="1200" b="0" i="0" u="none" strike="noStrike" cap="none">
                <a:solidFill>
                  <a:srgbClr val="888888"/>
                </a:solidFill>
                <a:latin typeface="Calibri"/>
                <a:ea typeface="Calibri"/>
                <a:cs typeface="Calibri"/>
                <a:sym typeface="Calibri"/>
              </a:rPr>
              <a:t>‹#›</a:t>
            </a:fld>
            <a:endParaRPr lang="nl-BE" sz="1200" b="0" i="0" u="none" strike="noStrike" cap="none">
              <a:solidFill>
                <a:srgbClr val="888888"/>
              </a:solidFill>
              <a:latin typeface="Calibri"/>
              <a:ea typeface="Calibri"/>
              <a:cs typeface="Calibri"/>
              <a:sym typeface="Calibri"/>
            </a:endParaRPr>
          </a:p>
        </p:txBody>
      </p:sp>
      <p:sp>
        <p:nvSpPr>
          <p:cNvPr id="8" name="Shape 6">
            <a:extLst>
              <a:ext uri="{FF2B5EF4-FFF2-40B4-BE49-F238E27FC236}">
                <a16:creationId xmlns="" xmlns:a16="http://schemas.microsoft.com/office/drawing/2014/main" id="{70B5859F-68B2-4C76-8CA4-68D291BCE10B}"/>
              </a:ext>
            </a:extLst>
          </p:cNvPr>
          <p:cNvSpPr/>
          <p:nvPr userDrawn="1"/>
        </p:nvSpPr>
        <p:spPr>
          <a:xfrm>
            <a:off x="0" y="0"/>
            <a:ext cx="323528" cy="6858000"/>
          </a:xfrm>
          <a:prstGeom prst="rect">
            <a:avLst/>
          </a:prstGeom>
          <a:solidFill>
            <a:srgbClr val="FFFF00"/>
          </a:solidFill>
          <a:ln>
            <a:noFill/>
          </a:ln>
        </p:spPr>
        <p:txBody>
          <a:bodyPr wrap="square" lIns="0" tIns="0" rIns="0" bIns="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el en verticale teks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88" name="Shape 88"/>
          <p:cNvSpPr txBox="1">
            <a:spLocks noGrp="1"/>
          </p:cNvSpPr>
          <p:nvPr>
            <p:ph type="body" idx="1"/>
          </p:nvPr>
        </p:nvSpPr>
        <p:spPr>
          <a:xfrm rot="5400000">
            <a:off x="3920331" y="-1256506"/>
            <a:ext cx="4351338" cy="10515600"/>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000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r>
              <a:rPr lang="en-US"/>
              <a:t>TS4 – OSLO² en Open Data</a:t>
            </a:r>
            <a:endParaRPr/>
          </a:p>
        </p:txBody>
      </p:sp>
      <p:sp>
        <p:nvSpPr>
          <p:cNvPr id="90" name="Shape 90"/>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000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nl-BE" sz="1200" b="0" i="0" u="none" strike="noStrike" cap="none">
                <a:solidFill>
                  <a:srgbClr val="888888"/>
                </a:solidFill>
                <a:latin typeface="Calibri"/>
                <a:ea typeface="Calibri"/>
                <a:cs typeface="Calibri"/>
                <a:sym typeface="Calibri"/>
              </a:rPr>
              <a:t>‹#›</a:t>
            </a:fld>
            <a:endParaRPr lang="nl-BE" sz="1200" b="0" i="0" u="none" strike="noStrike" cap="none">
              <a:solidFill>
                <a:srgbClr val="888888"/>
              </a:solidFill>
              <a:latin typeface="Calibri"/>
              <a:ea typeface="Calibri"/>
              <a:cs typeface="Calibri"/>
              <a:sym typeface="Calibri"/>
            </a:endParaRPr>
          </a:p>
        </p:txBody>
      </p:sp>
      <p:sp>
        <p:nvSpPr>
          <p:cNvPr id="7" name="Shape 6">
            <a:extLst>
              <a:ext uri="{FF2B5EF4-FFF2-40B4-BE49-F238E27FC236}">
                <a16:creationId xmlns="" xmlns:a16="http://schemas.microsoft.com/office/drawing/2014/main" id="{F00683C3-4F90-4572-B280-18DC8FA7D274}"/>
              </a:ext>
            </a:extLst>
          </p:cNvPr>
          <p:cNvSpPr/>
          <p:nvPr userDrawn="1"/>
        </p:nvSpPr>
        <p:spPr>
          <a:xfrm>
            <a:off x="0" y="0"/>
            <a:ext cx="323528" cy="6858000"/>
          </a:xfrm>
          <a:prstGeom prst="rect">
            <a:avLst/>
          </a:prstGeom>
          <a:solidFill>
            <a:srgbClr val="FFFF00"/>
          </a:solidFill>
          <a:ln>
            <a:noFill/>
          </a:ln>
        </p:spPr>
        <p:txBody>
          <a:bodyPr wrap="square" lIns="0" tIns="0" rIns="0" bIns="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e titel en tekst">
    <p:spTree>
      <p:nvGrpSpPr>
        <p:cNvPr id="1" name="Shape 92"/>
        <p:cNvGrpSpPr/>
        <p:nvPr/>
      </p:nvGrpSpPr>
      <p:grpSpPr>
        <a:xfrm>
          <a:off x="0" y="0"/>
          <a:ext cx="0" cy="0"/>
          <a:chOff x="0" y="0"/>
          <a:chExt cx="0" cy="0"/>
        </a:xfrm>
      </p:grpSpPr>
      <p:sp>
        <p:nvSpPr>
          <p:cNvPr id="93" name="Shape 93"/>
          <p:cNvSpPr txBox="1">
            <a:spLocks noGrp="1"/>
          </p:cNvSpPr>
          <p:nvPr>
            <p:ph type="title"/>
          </p:nvPr>
        </p:nvSpPr>
        <p:spPr>
          <a:xfrm rot="5400000">
            <a:off x="7133431" y="1956594"/>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94" name="Shape 94"/>
          <p:cNvSpPr txBox="1">
            <a:spLocks noGrp="1"/>
          </p:cNvSpPr>
          <p:nvPr>
            <p:ph type="body" idx="1"/>
          </p:nvPr>
        </p:nvSpPr>
        <p:spPr>
          <a:xfrm rot="5400000">
            <a:off x="1799431" y="-596106"/>
            <a:ext cx="5811838" cy="7734300"/>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5" name="Shape 9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000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r>
              <a:rPr lang="en-US"/>
              <a:t>TS4 – OSLO² en Open Data</a:t>
            </a:r>
            <a:endParaRPr/>
          </a:p>
        </p:txBody>
      </p:sp>
      <p:sp>
        <p:nvSpPr>
          <p:cNvPr id="96" name="Shape 9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000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nl-BE" sz="1200" b="0" i="0" u="none" strike="noStrike" cap="none">
                <a:solidFill>
                  <a:srgbClr val="888888"/>
                </a:solidFill>
                <a:latin typeface="Calibri"/>
                <a:ea typeface="Calibri"/>
                <a:cs typeface="Calibri"/>
                <a:sym typeface="Calibri"/>
              </a:rPr>
              <a:t>‹#›</a:t>
            </a:fld>
            <a:endParaRPr lang="nl-BE" sz="1200" b="0" i="0" u="none" strike="noStrike" cap="none">
              <a:solidFill>
                <a:srgbClr val="888888"/>
              </a:solidFill>
              <a:latin typeface="Calibri"/>
              <a:ea typeface="Calibri"/>
              <a:cs typeface="Calibri"/>
              <a:sym typeface="Calibri"/>
            </a:endParaRPr>
          </a:p>
        </p:txBody>
      </p:sp>
      <p:sp>
        <p:nvSpPr>
          <p:cNvPr id="7" name="Shape 6">
            <a:extLst>
              <a:ext uri="{FF2B5EF4-FFF2-40B4-BE49-F238E27FC236}">
                <a16:creationId xmlns="" xmlns:a16="http://schemas.microsoft.com/office/drawing/2014/main" id="{8680A4C4-1532-454D-813C-2CE22E833659}"/>
              </a:ext>
            </a:extLst>
          </p:cNvPr>
          <p:cNvSpPr/>
          <p:nvPr userDrawn="1"/>
        </p:nvSpPr>
        <p:spPr>
          <a:xfrm>
            <a:off x="0" y="0"/>
            <a:ext cx="323528" cy="6858000"/>
          </a:xfrm>
          <a:prstGeom prst="rect">
            <a:avLst/>
          </a:prstGeom>
          <a:solidFill>
            <a:srgbClr val="FFFF00"/>
          </a:solidFill>
          <a:ln>
            <a:noFill/>
          </a:ln>
        </p:spPr>
        <p:txBody>
          <a:bodyPr wrap="square" lIns="0" tIns="0" rIns="0" bIns="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000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r>
              <a:rPr lang="en-US"/>
              <a:t>TS4 – OSLO² en Open Data</a:t>
            </a:r>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000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nl-BE" sz="1200" b="0" i="0" u="none" strike="noStrike" cap="none">
                <a:solidFill>
                  <a:srgbClr val="888888"/>
                </a:solidFill>
                <a:latin typeface="Calibri"/>
                <a:ea typeface="Calibri"/>
                <a:cs typeface="Calibri"/>
                <a:sym typeface="Calibri"/>
              </a:rPr>
              <a:t>‹#›</a:t>
            </a:fld>
            <a:endParaRPr lang="nl-BE"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7" r:id="rId6"/>
    <p:sldLayoutId id="2147483658" r:id="rId7"/>
    <p:sldLayoutId id="2147483659" r:id="rId8"/>
    <p:sldLayoutId id="2147483660" r:id="rId9"/>
    <p:sldLayoutId id="2147483675" r:id="rId10"/>
    <p:sldLayoutId id="214748367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1" y="1482215"/>
            <a:ext cx="10515600" cy="4992328"/>
          </a:xfrm>
          <a:prstGeom prst="rect">
            <a:avLst/>
          </a:prstGeom>
        </p:spPr>
        <p:txBody>
          <a:bodyPr vert="horz" lIns="91440" tIns="45720" rIns="91440" bIns="45720" rtlCol="0">
            <a:normAutofit/>
          </a:body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Tekststijl van het model bewerken</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7" name="Shape 2"/>
          <p:cNvSpPr/>
          <p:nvPr userDrawn="1"/>
        </p:nvSpPr>
        <p:spPr>
          <a:xfrm>
            <a:off x="1" y="0"/>
            <a:ext cx="431371"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sp>
        <p:nvSpPr>
          <p:cNvPr id="8" name="Title Placeholder 7"/>
          <p:cNvSpPr>
            <a:spLocks noGrp="1"/>
          </p:cNvSpPr>
          <p:nvPr>
            <p:ph type="title"/>
          </p:nvPr>
        </p:nvSpPr>
        <p:spPr>
          <a:xfrm>
            <a:off x="838201" y="365126"/>
            <a:ext cx="10515600"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9"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endParaRPr lang="nl-BE" dirty="0"/>
          </a:p>
        </p:txBody>
      </p:sp>
      <p:sp>
        <p:nvSpPr>
          <p:cNvPr id="10"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1"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r>
              <a:rPr lang="en-US"/>
              <a:t>TS4 – OSLO² en Open Data</a:t>
            </a:r>
            <a:endParaRPr lang="nl-BE" dirty="0"/>
          </a:p>
        </p:txBody>
      </p:sp>
    </p:spTree>
    <p:extLst>
      <p:ext uri="{BB962C8B-B14F-4D97-AF65-F5344CB8AC3E}">
        <p14:creationId xmlns:p14="http://schemas.microsoft.com/office/powerpoint/2010/main" val="178930672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p:titleStyle>
    <p:bodyStyle>
      <a:lvl1pPr marL="0" marR="0" indent="0" algn="l" defTabSz="914400" rtl="0" eaLnBrk="1" fontAlgn="auto" latinLnBrk="0" hangingPunct="1">
        <a:lnSpc>
          <a:spcPct val="100000"/>
        </a:lnSpc>
        <a:spcBef>
          <a:spcPts val="700"/>
        </a:spcBef>
        <a:spcAft>
          <a:spcPts val="0"/>
        </a:spcAft>
        <a:buClr>
          <a:schemeClr val="accent1"/>
        </a:buClr>
        <a:buSzPct val="100000"/>
        <a:buFont typeface="FlandersArtSans-Regular" panose="00000500000000000000" pitchFamily="2" charset="0"/>
        <a:buNone/>
        <a:tabLst/>
        <a:defRPr sz="2400" kern="1200">
          <a:solidFill>
            <a:schemeClr val="tx1"/>
          </a:solidFill>
          <a:latin typeface="+mn-lt"/>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mn-lt"/>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mn-lt"/>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mn-lt"/>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joinup.ec.europa.eu/document/uri-standard-guidelines-flemish-government" TargetMode="External"/><Relationship Id="rId5" Type="http://schemas.openxmlformats.org/officeDocument/2006/relationships/hyperlink" Target="http://data.vlaanderen.be/cms/VlaamseURI-StandaardVoorData_V1.0.pdf" TargetMode="Externa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s://smart.flanders.be/open-data-charter/"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bit.ly/oslo-api"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5" name="Shape 354">
            <a:extLst>
              <a:ext uri="{FF2B5EF4-FFF2-40B4-BE49-F238E27FC236}">
                <a16:creationId xmlns="" xmlns:a16="http://schemas.microsoft.com/office/drawing/2014/main" id="{2155B5C1-D18C-492C-935C-23501BACDDA3}"/>
              </a:ext>
            </a:extLst>
          </p:cNvPr>
          <p:cNvSpPr txBox="1">
            <a:spLocks noGrp="1"/>
          </p:cNvSpPr>
          <p:nvPr>
            <p:ph type="title"/>
          </p:nvPr>
        </p:nvSpPr>
        <p:spPr>
          <a:xfrm>
            <a:off x="915979" y="3302785"/>
            <a:ext cx="6587907" cy="1859225"/>
          </a:xfrm>
          <a:prstGeom prst="rect">
            <a:avLst/>
          </a:prstGeom>
          <a:noFill/>
          <a:ln>
            <a:noFill/>
          </a:ln>
        </p:spPr>
        <p:txBody>
          <a:bodyPr wrap="square" lIns="45700" tIns="45700" rIns="45700" bIns="45700" anchor="b" anchorCtr="0">
            <a:noAutofit/>
          </a:bodyPr>
          <a:lstStyle/>
          <a:p>
            <a:pPr lvl="0">
              <a:buSzPct val="25000"/>
            </a:pPr>
            <a:r>
              <a:rPr lang="nl-BE" sz="2800" dirty="0">
                <a:solidFill>
                  <a:srgbClr val="262626"/>
                </a:solidFill>
              </a:rPr>
              <a:t>Werkgroep </a:t>
            </a:r>
            <a:r>
              <a:rPr lang="nl-BE" sz="2800" dirty="0" smtClean="0">
                <a:solidFill>
                  <a:srgbClr val="262626"/>
                </a:solidFill>
              </a:rPr>
              <a:t>Datastandaarden </a:t>
            </a:r>
            <a:r>
              <a:rPr lang="nl-BE" sz="2800" dirty="0">
                <a:solidFill>
                  <a:srgbClr val="262626"/>
                </a:solidFill>
              </a:rPr>
              <a:t>- OSLO </a:t>
            </a:r>
            <a:r>
              <a:rPr lang="nl-BE" sz="3000" dirty="0">
                <a:solidFill>
                  <a:srgbClr val="262626"/>
                </a:solidFill>
              </a:rPr>
              <a:t/>
            </a:r>
            <a:br>
              <a:rPr lang="nl-BE" sz="3000" dirty="0">
                <a:solidFill>
                  <a:srgbClr val="262626"/>
                </a:solidFill>
              </a:rPr>
            </a:br>
            <a:r>
              <a:rPr lang="nl-BE" sz="3000" dirty="0">
                <a:solidFill>
                  <a:srgbClr val="262626"/>
                </a:solidFill>
              </a:rPr>
              <a:t/>
            </a:r>
            <a:br>
              <a:rPr lang="nl-BE" sz="3000" dirty="0">
                <a:solidFill>
                  <a:srgbClr val="262626"/>
                </a:solidFill>
              </a:rPr>
            </a:br>
            <a:r>
              <a:rPr lang="nl-BE" sz="2000" dirty="0" smtClean="0">
                <a:solidFill>
                  <a:srgbClr val="262626"/>
                </a:solidFill>
              </a:rPr>
              <a:t>10/04/2018</a:t>
            </a:r>
            <a:r>
              <a:rPr lang="nl-BE" sz="3000" b="1" i="0" u="none" strike="noStrike" cap="none" dirty="0">
                <a:solidFill>
                  <a:srgbClr val="262626"/>
                </a:solidFill>
                <a:latin typeface="Arial"/>
                <a:ea typeface="Arial"/>
                <a:cs typeface="Arial"/>
                <a:sym typeface="Arial"/>
              </a:rPr>
              <a:t/>
            </a:r>
            <a:br>
              <a:rPr lang="nl-BE" sz="3000" b="1" i="0" u="none" strike="noStrike" cap="none" dirty="0">
                <a:solidFill>
                  <a:srgbClr val="262626"/>
                </a:solidFill>
                <a:latin typeface="Arial"/>
                <a:ea typeface="Arial"/>
                <a:cs typeface="Arial"/>
                <a:sym typeface="Arial"/>
              </a:rPr>
            </a:br>
            <a:r>
              <a:rPr lang="nl-BE" sz="2000" dirty="0">
                <a:solidFill>
                  <a:srgbClr val="262626"/>
                </a:solidFill>
              </a:rPr>
              <a:t/>
            </a:r>
            <a:br>
              <a:rPr lang="nl-BE" sz="2000" dirty="0">
                <a:solidFill>
                  <a:srgbClr val="262626"/>
                </a:solidFill>
              </a:rPr>
            </a:br>
            <a:endParaRPr lang="en-US" sz="2000" b="1" i="0" u="none" strike="noStrike" cap="none" dirty="0">
              <a:solidFill>
                <a:srgbClr val="262626"/>
              </a:solidFill>
              <a:latin typeface="Arial"/>
              <a:ea typeface="Arial"/>
              <a:cs typeface="Arial"/>
              <a:sym typeface="Arial"/>
            </a:endParaRPr>
          </a:p>
        </p:txBody>
      </p:sp>
      <p:sp>
        <p:nvSpPr>
          <p:cNvPr id="3" name="Subtitle 6">
            <a:extLst>
              <a:ext uri="{FF2B5EF4-FFF2-40B4-BE49-F238E27FC236}">
                <a16:creationId xmlns="" xmlns:a16="http://schemas.microsoft.com/office/drawing/2014/main" id="{4CA13395-5AFF-45A6-8535-1C765F4B8C29}"/>
              </a:ext>
            </a:extLst>
          </p:cNvPr>
          <p:cNvSpPr>
            <a:spLocks noGrp="1"/>
          </p:cNvSpPr>
          <p:nvPr>
            <p:ph type="subTitle" idx="1"/>
          </p:nvPr>
        </p:nvSpPr>
        <p:spPr>
          <a:xfrm>
            <a:off x="915979" y="4898093"/>
            <a:ext cx="5094419" cy="527833"/>
          </a:xfrm>
        </p:spPr>
        <p:txBody>
          <a:bodyPr/>
          <a:lstStyle/>
          <a:p>
            <a:endParaRPr lang="nl-BE" dirty="0">
              <a:solidFill>
                <a:schemeClr val="tx1"/>
              </a:solidFill>
            </a:endParaRPr>
          </a:p>
        </p:txBody>
      </p:sp>
    </p:spTree>
    <p:extLst>
      <p:ext uri="{BB962C8B-B14F-4D97-AF65-F5344CB8AC3E}">
        <p14:creationId xmlns:p14="http://schemas.microsoft.com/office/powerpoint/2010/main" val="2936537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Betrokkenheid</a:t>
            </a:r>
            <a:r>
              <a:rPr lang="en-GB" dirty="0" smtClean="0"/>
              <a:t> </a:t>
            </a:r>
            <a:r>
              <a:rPr lang="en-GB" dirty="0" err="1" smtClean="0"/>
              <a:t>werkgroep</a:t>
            </a:r>
            <a:r>
              <a:rPr lang="en-GB" dirty="0" smtClean="0"/>
              <a:t> </a:t>
            </a:r>
            <a:r>
              <a:rPr lang="en-GB" dirty="0" err="1" smtClean="0"/>
              <a:t>datastandaarden</a:t>
            </a:r>
            <a:endParaRPr lang="en-GB" dirty="0"/>
          </a:p>
        </p:txBody>
      </p:sp>
      <p:sp>
        <p:nvSpPr>
          <p:cNvPr id="3" name="Text Placeholder 2"/>
          <p:cNvSpPr>
            <a:spLocks noGrp="1"/>
          </p:cNvSpPr>
          <p:nvPr>
            <p:ph type="body" idx="1"/>
          </p:nvPr>
        </p:nvSpPr>
        <p:spPr/>
        <p:txBody>
          <a:bodyPr/>
          <a:lstStyle/>
          <a:p>
            <a:pPr marL="742950" indent="-514350">
              <a:lnSpc>
                <a:spcPct val="200000"/>
              </a:lnSpc>
              <a:buFont typeface="+mj-lt"/>
              <a:buAutoNum type="arabicPeriod"/>
            </a:pPr>
            <a:r>
              <a:rPr lang="en-GB" dirty="0" smtClean="0"/>
              <a:t> </a:t>
            </a:r>
            <a:r>
              <a:rPr lang="en-GB" dirty="0" err="1" smtClean="0"/>
              <a:t>Validatie</a:t>
            </a:r>
            <a:r>
              <a:rPr lang="en-GB" dirty="0" smtClean="0"/>
              <a:t> </a:t>
            </a:r>
            <a:r>
              <a:rPr lang="en-GB" dirty="0" err="1" smtClean="0"/>
              <a:t>werkgroep</a:t>
            </a:r>
            <a:r>
              <a:rPr lang="en-GB" dirty="0" smtClean="0"/>
              <a:t> charter</a:t>
            </a:r>
          </a:p>
          <a:p>
            <a:pPr marL="742950" indent="-514350">
              <a:lnSpc>
                <a:spcPct val="200000"/>
              </a:lnSpc>
              <a:buFont typeface="+mj-lt"/>
              <a:buAutoNum type="arabicPeriod"/>
            </a:pPr>
            <a:r>
              <a:rPr lang="en-GB" dirty="0"/>
              <a:t> </a:t>
            </a:r>
            <a:r>
              <a:rPr lang="en-GB" dirty="0" err="1" smtClean="0"/>
              <a:t>Validatie</a:t>
            </a:r>
            <a:r>
              <a:rPr lang="en-GB" dirty="0" smtClean="0"/>
              <a:t> van </a:t>
            </a:r>
            <a:r>
              <a:rPr lang="en-GB" dirty="0" err="1" smtClean="0"/>
              <a:t>specificatie</a:t>
            </a:r>
            <a:r>
              <a:rPr lang="en-GB" dirty="0" smtClean="0"/>
              <a:t> </a:t>
            </a:r>
            <a:r>
              <a:rPr lang="en-GB" dirty="0" err="1" smtClean="0"/>
              <a:t>vóór</a:t>
            </a:r>
            <a:r>
              <a:rPr lang="en-GB" dirty="0" smtClean="0"/>
              <a:t> start </a:t>
            </a:r>
            <a:r>
              <a:rPr lang="en-GB" dirty="0" err="1" smtClean="0"/>
              <a:t>publieke</a:t>
            </a:r>
            <a:r>
              <a:rPr lang="en-GB" dirty="0"/>
              <a:t> </a:t>
            </a:r>
            <a:r>
              <a:rPr lang="en-GB" dirty="0" err="1" smtClean="0"/>
              <a:t>reviewperiode</a:t>
            </a:r>
            <a:endParaRPr lang="en-GB" dirty="0" smtClean="0"/>
          </a:p>
          <a:p>
            <a:pPr marL="742950" indent="-514350">
              <a:lnSpc>
                <a:spcPct val="200000"/>
              </a:lnSpc>
              <a:buFont typeface="+mj-lt"/>
              <a:buAutoNum type="arabicPeriod"/>
            </a:pPr>
            <a:r>
              <a:rPr lang="en-GB" dirty="0"/>
              <a:t> </a:t>
            </a:r>
            <a:r>
              <a:rPr lang="en-GB" dirty="0" err="1" smtClean="0"/>
              <a:t>Validatie</a:t>
            </a:r>
            <a:r>
              <a:rPr lang="en-GB" dirty="0" smtClean="0"/>
              <a:t> </a:t>
            </a:r>
            <a:r>
              <a:rPr lang="en-GB" dirty="0" err="1" smtClean="0"/>
              <a:t>gevolgd</a:t>
            </a:r>
            <a:r>
              <a:rPr lang="en-GB" dirty="0" smtClean="0"/>
              <a:t> </a:t>
            </a:r>
            <a:r>
              <a:rPr lang="en-GB" dirty="0" err="1" smtClean="0"/>
              <a:t>proces</a:t>
            </a:r>
            <a:r>
              <a:rPr lang="en-GB" dirty="0" smtClean="0"/>
              <a:t> </a:t>
            </a:r>
            <a:r>
              <a:rPr lang="en-GB" dirty="0" err="1" smtClean="0"/>
              <a:t>vóór</a:t>
            </a:r>
            <a:r>
              <a:rPr lang="en-GB" dirty="0" smtClean="0"/>
              <a:t> </a:t>
            </a:r>
            <a:r>
              <a:rPr lang="en-GB" dirty="0" err="1" smtClean="0"/>
              <a:t>promotie</a:t>
            </a:r>
            <a:r>
              <a:rPr lang="en-GB" dirty="0" smtClean="0"/>
              <a:t> tot </a:t>
            </a:r>
            <a:r>
              <a:rPr lang="en-GB" dirty="0" err="1" smtClean="0"/>
              <a:t>standaard</a:t>
            </a:r>
            <a:endParaRPr lang="en-GB" dirty="0"/>
          </a:p>
        </p:txBody>
      </p:sp>
      <p:sp>
        <p:nvSpPr>
          <p:cNvPr id="4" name="Slide Number Placeholder 3"/>
          <p:cNvSpPr>
            <a:spLocks noGrp="1"/>
          </p:cNvSpPr>
          <p:nvPr>
            <p:ph type="sldNum" idx="12"/>
          </p:nvPr>
        </p:nvSpPr>
        <p:spPr/>
        <p:txBody>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nl-BE" sz="1200" b="0" i="0" u="none" strike="noStrike" cap="none" smtClean="0">
                <a:solidFill>
                  <a:srgbClr val="888888"/>
                </a:solidFill>
                <a:latin typeface="Calibri"/>
                <a:ea typeface="Calibri"/>
                <a:cs typeface="Calibri"/>
                <a:sym typeface="Calibri"/>
              </a:rPr>
              <a:t>10</a:t>
            </a:fld>
            <a:endParaRPr lang="nl-BE"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30827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Criteria </a:t>
            </a:r>
            <a:r>
              <a:rPr lang="en-GB" sz="4000" dirty="0" err="1" smtClean="0"/>
              <a:t>voor</a:t>
            </a:r>
            <a:r>
              <a:rPr lang="en-GB" sz="4000" dirty="0" smtClean="0"/>
              <a:t> </a:t>
            </a:r>
            <a:r>
              <a:rPr lang="en-GB" sz="4000" dirty="0" err="1" smtClean="0"/>
              <a:t>promotie</a:t>
            </a:r>
            <a:r>
              <a:rPr lang="en-GB" sz="4000" dirty="0" smtClean="0"/>
              <a:t> tot </a:t>
            </a:r>
            <a:r>
              <a:rPr lang="en-GB" sz="4000" dirty="0" err="1" smtClean="0"/>
              <a:t>kandidaat-standaard</a:t>
            </a:r>
            <a:endParaRPr lang="en-GB" sz="4000" dirty="0"/>
          </a:p>
        </p:txBody>
      </p:sp>
      <p:sp>
        <p:nvSpPr>
          <p:cNvPr id="3" name="Text Placeholder 2"/>
          <p:cNvSpPr>
            <a:spLocks noGrp="1"/>
          </p:cNvSpPr>
          <p:nvPr>
            <p:ph type="body" idx="1"/>
          </p:nvPr>
        </p:nvSpPr>
        <p:spPr>
          <a:xfrm>
            <a:off x="838200" y="1654937"/>
            <a:ext cx="10515600" cy="4351200"/>
          </a:xfrm>
        </p:spPr>
        <p:txBody>
          <a:bodyPr/>
          <a:lstStyle/>
          <a:p>
            <a:pPr marL="742950" indent="-514350">
              <a:buFont typeface="+mj-lt"/>
              <a:buAutoNum type="arabicPeriod"/>
            </a:pPr>
            <a:r>
              <a:rPr lang="nl-NL" sz="2400" dirty="0"/>
              <a:t>Alle use cases en requirements die bij aanvang van het werk werden vastgelegd in het Werkgroep Charter zijn voldaan.</a:t>
            </a:r>
          </a:p>
          <a:p>
            <a:pPr marL="742950" indent="-514350">
              <a:buFont typeface="+mj-lt"/>
              <a:buAutoNum type="arabicPeriod"/>
            </a:pPr>
            <a:r>
              <a:rPr lang="nl-NL" sz="2400" dirty="0"/>
              <a:t>Eventuele wijzigingen in afhankelijkheden werden gedocumenteerd.</a:t>
            </a:r>
          </a:p>
          <a:p>
            <a:pPr marL="742950" indent="-514350">
              <a:buFont typeface="+mj-lt"/>
              <a:buAutoNum type="arabicPeriod"/>
            </a:pPr>
            <a:r>
              <a:rPr lang="nl-NL" sz="2400" dirty="0"/>
              <a:t>De criteria voor het evalueren van implementatie-ervaring werden bepaald en goedgekeurd door de werkgroep datastandaarden (bijvoorbeeld minimum twee implementaties of proof-of-concepts). </a:t>
            </a:r>
          </a:p>
          <a:p>
            <a:pPr marL="742950" indent="-514350">
              <a:buFont typeface="+mj-lt"/>
              <a:buAutoNum type="arabicPeriod"/>
            </a:pPr>
            <a:r>
              <a:rPr lang="nl-NL" sz="2400" dirty="0"/>
              <a:t>Een deadline voor het geven van feedback moet gespecificeerd zijn.</a:t>
            </a:r>
          </a:p>
          <a:p>
            <a:pPr marL="742950" indent="-514350">
              <a:buFont typeface="+mj-lt"/>
              <a:buAutoNum type="arabicPeriod"/>
            </a:pPr>
            <a:r>
              <a:rPr lang="nl-NL" sz="2400" dirty="0"/>
              <a:t>Aantonen dat de specificatie reeds beoordeeld werd door een breed publiek op basis van betrokkenen in de werkgroep en feedback ontvangen via de mailinglijst en/of issue log..</a:t>
            </a:r>
          </a:p>
          <a:p>
            <a:pPr marL="742950" indent="-514350">
              <a:buFont typeface="+mj-lt"/>
              <a:buAutoNum type="arabicPeriod"/>
            </a:pPr>
            <a:r>
              <a:rPr lang="nl-NL" sz="2400" dirty="0"/>
              <a:t>Bepaalde data entiteiten mogen als “at risk” bestempeld worden. Deze mogen verwijderd worden voor de kandidaat-standaard gepromoveerd wordt tot standaard.</a:t>
            </a:r>
          </a:p>
          <a:p>
            <a:pPr marL="742950" indent="-514350">
              <a:buFont typeface="+mj-lt"/>
              <a:buAutoNum type="arabicPeriod"/>
            </a:pPr>
            <a:endParaRPr lang="en-GB" sz="2400" dirty="0"/>
          </a:p>
        </p:txBody>
      </p:sp>
      <p:sp>
        <p:nvSpPr>
          <p:cNvPr id="4" name="Slide Number Placeholder 3"/>
          <p:cNvSpPr>
            <a:spLocks noGrp="1"/>
          </p:cNvSpPr>
          <p:nvPr>
            <p:ph type="sldNum" idx="12"/>
          </p:nvPr>
        </p:nvSpPr>
        <p:spPr/>
        <p:txBody>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nl-BE" sz="1200" b="0" i="0" u="none" strike="noStrike" cap="none" smtClean="0">
                <a:solidFill>
                  <a:srgbClr val="888888"/>
                </a:solidFill>
                <a:latin typeface="Calibri"/>
                <a:ea typeface="Calibri"/>
                <a:cs typeface="Calibri"/>
                <a:sym typeface="Calibri"/>
              </a:rPr>
              <a:t>11</a:t>
            </a:fld>
            <a:endParaRPr lang="nl-BE"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142952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Criteria </a:t>
            </a:r>
            <a:r>
              <a:rPr lang="en-GB" sz="4000" dirty="0" err="1" smtClean="0"/>
              <a:t>voor</a:t>
            </a:r>
            <a:r>
              <a:rPr lang="en-GB" sz="4000" dirty="0" smtClean="0"/>
              <a:t> </a:t>
            </a:r>
            <a:r>
              <a:rPr lang="en-GB" sz="4000" dirty="0" err="1" smtClean="0"/>
              <a:t>promotie</a:t>
            </a:r>
            <a:r>
              <a:rPr lang="en-GB" sz="4000" dirty="0" smtClean="0"/>
              <a:t> tot </a:t>
            </a:r>
            <a:r>
              <a:rPr lang="en-GB" sz="4000" dirty="0" err="1" smtClean="0"/>
              <a:t>standaard</a:t>
            </a:r>
            <a:endParaRPr lang="en-GB" sz="4000" dirty="0"/>
          </a:p>
        </p:txBody>
      </p:sp>
      <p:sp>
        <p:nvSpPr>
          <p:cNvPr id="3" name="Text Placeholder 2"/>
          <p:cNvSpPr>
            <a:spLocks noGrp="1"/>
          </p:cNvSpPr>
          <p:nvPr>
            <p:ph type="body" idx="1"/>
          </p:nvPr>
        </p:nvSpPr>
        <p:spPr>
          <a:xfrm>
            <a:off x="838200" y="1654937"/>
            <a:ext cx="10515600" cy="4351200"/>
          </a:xfrm>
        </p:spPr>
        <p:txBody>
          <a:bodyPr/>
          <a:lstStyle/>
          <a:p>
            <a:pPr marL="685800" indent="-457200">
              <a:buFont typeface="+mj-lt"/>
              <a:buAutoNum type="arabicPeriod"/>
            </a:pPr>
            <a:r>
              <a:rPr lang="nl-NL" sz="2400" dirty="0"/>
              <a:t>Alle issues die werden gedocumenteerd moeten verwerkt zijn. </a:t>
            </a:r>
          </a:p>
          <a:p>
            <a:pPr marL="685800" indent="-457200">
              <a:buFont typeface="+mj-lt"/>
              <a:buAutoNum type="arabicPeriod"/>
            </a:pPr>
            <a:r>
              <a:rPr lang="nl-NL" sz="2400" dirty="0"/>
              <a:t>Er moet ‘voldoende’ implementatie-ervaring zijn opgedaan tijdens de publieke reviewperiode. </a:t>
            </a:r>
          </a:p>
          <a:p>
            <a:pPr marL="685800" indent="-457200">
              <a:buFont typeface="+mj-lt"/>
              <a:buAutoNum type="arabicPeriod"/>
            </a:pPr>
            <a:r>
              <a:rPr lang="nl-NL" sz="2400" dirty="0"/>
              <a:t>De finale specificatie mag geen significante verschillen bevatten ten opzichte van de </a:t>
            </a:r>
            <a:r>
              <a:rPr lang="nl-NL" sz="2400" dirty="0" smtClean="0"/>
              <a:t>kandidaat-standaard.</a:t>
            </a:r>
            <a:endParaRPr lang="nl-NL" sz="2400" dirty="0"/>
          </a:p>
          <a:p>
            <a:pPr marL="685800" indent="-457200">
              <a:buFont typeface="+mj-lt"/>
              <a:buAutoNum type="arabicPeriod"/>
            </a:pPr>
            <a:r>
              <a:rPr lang="nl-NL" sz="2400" dirty="0" smtClean="0"/>
              <a:t>De werkgroep datastandaarden en/of het </a:t>
            </a:r>
            <a:r>
              <a:rPr lang="nl-NL" sz="2400" dirty="0"/>
              <a:t>stuurorgaan heeft goedkeuring gegeven voor de promotie naar standaard. </a:t>
            </a:r>
          </a:p>
          <a:p>
            <a:pPr marL="685800" indent="-457200">
              <a:buFont typeface="+mj-lt"/>
              <a:buAutoNum type="arabicPeriod"/>
            </a:pPr>
            <a:r>
              <a:rPr lang="nl-NL" sz="2400" dirty="0"/>
              <a:t>Een plaats (bv. GitHub) wordt gespecificeerd om errata en issues bij te houden na publicatie als standaard.</a:t>
            </a:r>
          </a:p>
          <a:p>
            <a:pPr marL="685800" indent="-457200">
              <a:buFont typeface="+mj-lt"/>
              <a:buAutoNum type="arabicPeriod"/>
            </a:pPr>
            <a:r>
              <a:rPr lang="nl-NL" sz="2400" dirty="0"/>
              <a:t>Een product owner is gespecificeerd die verantwoordelijk is voor het veranderingsbeheer.</a:t>
            </a:r>
          </a:p>
          <a:p>
            <a:pPr indent="0">
              <a:buNone/>
            </a:pPr>
            <a:endParaRPr lang="en-GB" sz="2400" dirty="0"/>
          </a:p>
        </p:txBody>
      </p:sp>
      <p:sp>
        <p:nvSpPr>
          <p:cNvPr id="4" name="Slide Number Placeholder 3"/>
          <p:cNvSpPr>
            <a:spLocks noGrp="1"/>
          </p:cNvSpPr>
          <p:nvPr>
            <p:ph type="sldNum" idx="12"/>
          </p:nvPr>
        </p:nvSpPr>
        <p:spPr/>
        <p:txBody>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nl-BE" sz="1200" b="0" i="0" u="none" strike="noStrike" cap="none" smtClean="0">
                <a:solidFill>
                  <a:srgbClr val="888888"/>
                </a:solidFill>
                <a:latin typeface="Calibri"/>
                <a:ea typeface="Calibri"/>
                <a:cs typeface="Calibri"/>
                <a:sym typeface="Calibri"/>
              </a:rPr>
              <a:t>12</a:t>
            </a:fld>
            <a:endParaRPr lang="nl-BE"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552140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Validatie</a:t>
            </a:r>
            <a:r>
              <a:rPr lang="en-GB" dirty="0" smtClean="0"/>
              <a:t> door </a:t>
            </a:r>
            <a:r>
              <a:rPr lang="en-GB" dirty="0" err="1" smtClean="0"/>
              <a:t>werkgroep</a:t>
            </a:r>
            <a:r>
              <a:rPr lang="en-GB" dirty="0" smtClean="0"/>
              <a:t> </a:t>
            </a:r>
            <a:r>
              <a:rPr lang="en-GB" dirty="0" err="1" smtClean="0"/>
              <a:t>datastandaarden</a:t>
            </a:r>
            <a:endParaRPr lang="en-GB" dirty="0"/>
          </a:p>
        </p:txBody>
      </p:sp>
      <p:sp>
        <p:nvSpPr>
          <p:cNvPr id="3" name="Text Placeholder 2"/>
          <p:cNvSpPr>
            <a:spLocks noGrp="1"/>
          </p:cNvSpPr>
          <p:nvPr>
            <p:ph type="body" idx="1"/>
          </p:nvPr>
        </p:nvSpPr>
        <p:spPr/>
        <p:txBody>
          <a:bodyPr/>
          <a:lstStyle/>
          <a:p>
            <a:pPr indent="0">
              <a:lnSpc>
                <a:spcPct val="200000"/>
              </a:lnSpc>
              <a:buNone/>
            </a:pPr>
            <a:r>
              <a:rPr lang="en-GB" dirty="0" err="1" smtClean="0"/>
              <a:t>Actie</a:t>
            </a:r>
            <a:r>
              <a:rPr lang="en-GB" dirty="0" smtClean="0"/>
              <a:t> </a:t>
            </a:r>
            <a:r>
              <a:rPr lang="en-GB" dirty="0" err="1" smtClean="0"/>
              <a:t>werkgroep</a:t>
            </a:r>
            <a:r>
              <a:rPr lang="en-GB" dirty="0" smtClean="0"/>
              <a:t> </a:t>
            </a:r>
            <a:r>
              <a:rPr lang="en-GB" dirty="0" err="1" smtClean="0"/>
              <a:t>datastandaard</a:t>
            </a:r>
            <a:endParaRPr lang="en-GB" dirty="0" smtClean="0"/>
          </a:p>
          <a:p>
            <a:pPr lvl="1">
              <a:lnSpc>
                <a:spcPct val="200000"/>
              </a:lnSpc>
              <a:buFont typeface="Courier New" panose="02070309020205020404" pitchFamily="49" charset="0"/>
              <a:buChar char="o"/>
            </a:pPr>
            <a:r>
              <a:rPr lang="en-GB" dirty="0" smtClean="0"/>
              <a:t> </a:t>
            </a:r>
            <a:r>
              <a:rPr lang="en-GB" dirty="0" err="1" smtClean="0"/>
              <a:t>Indien</a:t>
            </a:r>
            <a:r>
              <a:rPr lang="en-GB" dirty="0" smtClean="0"/>
              <a:t> </a:t>
            </a:r>
            <a:r>
              <a:rPr lang="en-GB" dirty="0" err="1" smtClean="0"/>
              <a:t>geen</a:t>
            </a:r>
            <a:r>
              <a:rPr lang="en-GB" dirty="0" smtClean="0"/>
              <a:t> </a:t>
            </a:r>
            <a:r>
              <a:rPr lang="en-GB" dirty="0" err="1" smtClean="0"/>
              <a:t>verdere</a:t>
            </a:r>
            <a:r>
              <a:rPr lang="en-GB" dirty="0" smtClean="0"/>
              <a:t> </a:t>
            </a:r>
            <a:r>
              <a:rPr lang="en-GB" dirty="0" err="1" smtClean="0"/>
              <a:t>opmerkingen</a:t>
            </a:r>
            <a:r>
              <a:rPr lang="en-GB" dirty="0" smtClean="0"/>
              <a:t> of </a:t>
            </a:r>
            <a:r>
              <a:rPr lang="en-GB" dirty="0" err="1" smtClean="0"/>
              <a:t>bezwaren</a:t>
            </a:r>
            <a:r>
              <a:rPr lang="en-GB" dirty="0" smtClean="0"/>
              <a:t>,</a:t>
            </a:r>
          </a:p>
          <a:p>
            <a:pPr lvl="1">
              <a:lnSpc>
                <a:spcPct val="200000"/>
              </a:lnSpc>
              <a:buFont typeface="Courier New" panose="02070309020205020404" pitchFamily="49" charset="0"/>
              <a:buChar char="o"/>
            </a:pPr>
            <a:r>
              <a:rPr lang="en-GB" dirty="0"/>
              <a:t> </a:t>
            </a:r>
            <a:r>
              <a:rPr lang="en-GB" dirty="0" err="1" smtClean="0"/>
              <a:t>Opmaken</a:t>
            </a:r>
            <a:r>
              <a:rPr lang="en-GB" dirty="0" smtClean="0"/>
              <a:t> van </a:t>
            </a:r>
            <a:r>
              <a:rPr lang="en-GB" dirty="0" err="1" smtClean="0"/>
              <a:t>mededeling</a:t>
            </a:r>
            <a:r>
              <a:rPr lang="en-GB" dirty="0" smtClean="0"/>
              <a:t> </a:t>
            </a:r>
            <a:r>
              <a:rPr lang="en-GB" dirty="0" err="1" smtClean="0"/>
              <a:t>aan</a:t>
            </a:r>
            <a:r>
              <a:rPr lang="en-GB" dirty="0" smtClean="0"/>
              <a:t> het </a:t>
            </a:r>
            <a:r>
              <a:rPr lang="en-GB" dirty="0" err="1" smtClean="0"/>
              <a:t>stuurorgaan</a:t>
            </a:r>
            <a:endParaRPr lang="en-GB" dirty="0"/>
          </a:p>
        </p:txBody>
      </p:sp>
      <p:sp>
        <p:nvSpPr>
          <p:cNvPr id="4" name="Slide Number Placeholder 3"/>
          <p:cNvSpPr>
            <a:spLocks noGrp="1"/>
          </p:cNvSpPr>
          <p:nvPr>
            <p:ph type="sldNum" idx="12"/>
          </p:nvPr>
        </p:nvSpPr>
        <p:spPr/>
        <p:txBody>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nl-BE" sz="1200" b="0" i="0" u="none" strike="noStrike" cap="none" smtClean="0">
                <a:solidFill>
                  <a:srgbClr val="888888"/>
                </a:solidFill>
                <a:latin typeface="Calibri"/>
                <a:ea typeface="Calibri"/>
                <a:cs typeface="Calibri"/>
                <a:sym typeface="Calibri"/>
              </a:rPr>
              <a:t>13</a:t>
            </a:fld>
            <a:endParaRPr lang="nl-BE"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628986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5" name="Shape 354">
            <a:extLst>
              <a:ext uri="{FF2B5EF4-FFF2-40B4-BE49-F238E27FC236}">
                <a16:creationId xmlns="" xmlns:a16="http://schemas.microsoft.com/office/drawing/2014/main" id="{2155B5C1-D18C-492C-935C-23501BACDDA3}"/>
              </a:ext>
            </a:extLst>
          </p:cNvPr>
          <p:cNvSpPr txBox="1">
            <a:spLocks noGrp="1"/>
          </p:cNvSpPr>
          <p:nvPr>
            <p:ph type="title"/>
          </p:nvPr>
        </p:nvSpPr>
        <p:spPr>
          <a:xfrm>
            <a:off x="915979" y="3302785"/>
            <a:ext cx="5453665" cy="1859225"/>
          </a:xfrm>
          <a:prstGeom prst="rect">
            <a:avLst/>
          </a:prstGeom>
          <a:noFill/>
          <a:ln>
            <a:noFill/>
          </a:ln>
        </p:spPr>
        <p:txBody>
          <a:bodyPr wrap="square" lIns="45700" tIns="45700" rIns="45700" bIns="45700" anchor="b" anchorCtr="0">
            <a:noAutofit/>
          </a:bodyPr>
          <a:lstStyle/>
          <a:p>
            <a:pPr lvl="0">
              <a:buSzPct val="25000"/>
            </a:pPr>
            <a:r>
              <a:rPr lang="nl-BE" sz="3000" dirty="0" smtClean="0">
                <a:solidFill>
                  <a:srgbClr val="262626"/>
                </a:solidFill>
              </a:rPr>
              <a:t>Validatie URI-standaard </a:t>
            </a:r>
            <a:r>
              <a:rPr lang="nl-BE" sz="3000" dirty="0">
                <a:solidFill>
                  <a:srgbClr val="262626"/>
                </a:solidFill>
              </a:rPr>
              <a:t>&amp; URI-richtlijnen</a:t>
            </a:r>
            <a:r>
              <a:rPr lang="nl-BE" sz="3000" b="1" i="0" u="none" strike="noStrike" cap="none" dirty="0">
                <a:solidFill>
                  <a:srgbClr val="262626"/>
                </a:solidFill>
                <a:latin typeface="Arial"/>
                <a:ea typeface="Arial"/>
                <a:cs typeface="Arial"/>
                <a:sym typeface="Arial"/>
              </a:rPr>
              <a:t/>
            </a:r>
            <a:br>
              <a:rPr lang="nl-BE" sz="3000" b="1" i="0" u="none" strike="noStrike" cap="none" dirty="0">
                <a:solidFill>
                  <a:srgbClr val="262626"/>
                </a:solidFill>
                <a:latin typeface="Arial"/>
                <a:ea typeface="Arial"/>
                <a:cs typeface="Arial"/>
                <a:sym typeface="Arial"/>
              </a:rPr>
            </a:br>
            <a:r>
              <a:rPr lang="nl-BE" sz="2000" dirty="0">
                <a:solidFill>
                  <a:srgbClr val="262626"/>
                </a:solidFill>
              </a:rPr>
              <a:t/>
            </a:r>
            <a:br>
              <a:rPr lang="nl-BE" sz="2000" dirty="0">
                <a:solidFill>
                  <a:srgbClr val="262626"/>
                </a:solidFill>
              </a:rPr>
            </a:br>
            <a:endParaRPr lang="en-US" sz="2000" b="1" i="0" u="none" strike="noStrike" cap="none" dirty="0">
              <a:solidFill>
                <a:srgbClr val="262626"/>
              </a:solidFill>
              <a:latin typeface="Arial"/>
              <a:ea typeface="Arial"/>
              <a:cs typeface="Arial"/>
              <a:sym typeface="Arial"/>
            </a:endParaRPr>
          </a:p>
        </p:txBody>
      </p:sp>
      <p:sp>
        <p:nvSpPr>
          <p:cNvPr id="3" name="Subtitle 6">
            <a:extLst>
              <a:ext uri="{FF2B5EF4-FFF2-40B4-BE49-F238E27FC236}">
                <a16:creationId xmlns="" xmlns:a16="http://schemas.microsoft.com/office/drawing/2014/main" id="{4CA13395-5AFF-45A6-8535-1C765F4B8C29}"/>
              </a:ext>
            </a:extLst>
          </p:cNvPr>
          <p:cNvSpPr>
            <a:spLocks noGrp="1"/>
          </p:cNvSpPr>
          <p:nvPr>
            <p:ph type="subTitle" idx="1"/>
          </p:nvPr>
        </p:nvSpPr>
        <p:spPr>
          <a:xfrm>
            <a:off x="915979" y="4898093"/>
            <a:ext cx="5094419" cy="527833"/>
          </a:xfrm>
        </p:spPr>
        <p:txBody>
          <a:bodyPr/>
          <a:lstStyle/>
          <a:p>
            <a:endParaRPr lang="nl-BE" dirty="0">
              <a:solidFill>
                <a:schemeClr val="tx1"/>
              </a:solidFill>
            </a:endParaRPr>
          </a:p>
        </p:txBody>
      </p:sp>
    </p:spTree>
    <p:extLst>
      <p:ext uri="{BB962C8B-B14F-4D97-AF65-F5344CB8AC3E}">
        <p14:creationId xmlns:p14="http://schemas.microsoft.com/office/powerpoint/2010/main" val="2842407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Voorbereidend traject</a:t>
            </a:r>
            <a:endParaRPr lang="nl-BE" dirty="0"/>
          </a:p>
        </p:txBody>
      </p:sp>
      <p:sp>
        <p:nvSpPr>
          <p:cNvPr id="3" name="Text Placeholder 2"/>
          <p:cNvSpPr>
            <a:spLocks noGrp="1"/>
          </p:cNvSpPr>
          <p:nvPr>
            <p:ph type="body" idx="1"/>
          </p:nvPr>
        </p:nvSpPr>
        <p:spPr>
          <a:xfrm>
            <a:off x="1445741" y="1276160"/>
            <a:ext cx="7164860" cy="4486137"/>
          </a:xfrm>
        </p:spPr>
        <p:txBody>
          <a:bodyPr/>
          <a:lstStyle/>
          <a:p>
            <a:pPr>
              <a:lnSpc>
                <a:spcPct val="150000"/>
              </a:lnSpc>
            </a:pPr>
            <a:r>
              <a:rPr lang="nl-BE" sz="2000" dirty="0"/>
              <a:t> </a:t>
            </a:r>
            <a:r>
              <a:rPr lang="nl-BE" sz="2000" b="1" dirty="0" smtClean="0"/>
              <a:t>2016</a:t>
            </a:r>
            <a:r>
              <a:rPr lang="nl-BE" sz="2000" dirty="0" smtClean="0"/>
              <a:t>: Uitgebreide literatuurstudie</a:t>
            </a:r>
          </a:p>
          <a:p>
            <a:pPr>
              <a:lnSpc>
                <a:spcPct val="150000"/>
              </a:lnSpc>
            </a:pPr>
            <a:r>
              <a:rPr lang="nl-BE" sz="2000" dirty="0" smtClean="0"/>
              <a:t> </a:t>
            </a:r>
            <a:r>
              <a:rPr lang="nl-BE" sz="2000" b="1" dirty="0" smtClean="0"/>
              <a:t>2016 - 2017</a:t>
            </a:r>
            <a:r>
              <a:rPr lang="nl-BE" sz="2000" dirty="0" smtClean="0"/>
              <a:t>: Organisatie van verschillende werkgroepen</a:t>
            </a:r>
          </a:p>
          <a:p>
            <a:pPr>
              <a:lnSpc>
                <a:spcPct val="150000"/>
              </a:lnSpc>
            </a:pPr>
            <a:r>
              <a:rPr lang="nl-BE" sz="2000" dirty="0"/>
              <a:t> </a:t>
            </a:r>
            <a:r>
              <a:rPr lang="nl-BE" sz="2000" b="1" dirty="0" smtClean="0"/>
              <a:t>23 maart 2017:</a:t>
            </a:r>
            <a:r>
              <a:rPr lang="nl-BE" sz="2000" dirty="0" smtClean="0"/>
              <a:t> </a:t>
            </a:r>
            <a:r>
              <a:rPr lang="nl-BE" sz="2000" dirty="0"/>
              <a:t>Uitgewerkte URI Standaard &amp; URI </a:t>
            </a:r>
            <a:r>
              <a:rPr lang="nl-BE" sz="2000" dirty="0" smtClean="0"/>
              <a:t>Richtlijnen gepubliceerd als kandidaat-standaard.</a:t>
            </a:r>
            <a:endParaRPr lang="nl-BE" sz="2000" dirty="0"/>
          </a:p>
          <a:p>
            <a:pPr>
              <a:lnSpc>
                <a:spcPct val="150000"/>
              </a:lnSpc>
            </a:pPr>
            <a:r>
              <a:rPr lang="nl-BE" sz="2000" dirty="0"/>
              <a:t> </a:t>
            </a:r>
            <a:r>
              <a:rPr lang="nl-BE" sz="2000" b="1" dirty="0" smtClean="0"/>
              <a:t>2017: </a:t>
            </a:r>
            <a:r>
              <a:rPr lang="nl-BE" sz="2000" dirty="0" smtClean="0"/>
              <a:t>Gebruik </a:t>
            </a:r>
            <a:r>
              <a:rPr lang="nl-BE" sz="2000" dirty="0"/>
              <a:t>van de standaard in Burgerloket &amp; Basisregisters (</a:t>
            </a:r>
            <a:r>
              <a:rPr lang="en-GB" sz="2000" dirty="0" err="1"/>
              <a:t>Adresregister</a:t>
            </a:r>
            <a:r>
              <a:rPr lang="en-GB" sz="2000" dirty="0"/>
              <a:t>, </a:t>
            </a:r>
            <a:r>
              <a:rPr lang="en-GB" sz="2000" dirty="0" err="1"/>
              <a:t>Organisatieregister</a:t>
            </a:r>
            <a:r>
              <a:rPr lang="en-GB" sz="2000" dirty="0"/>
              <a:t>,  </a:t>
            </a:r>
            <a:r>
              <a:rPr lang="en-GB" sz="2000" dirty="0" err="1"/>
              <a:t>Dienstverleningsregister</a:t>
            </a:r>
            <a:r>
              <a:rPr lang="en-GB" sz="2000" dirty="0"/>
              <a:t> </a:t>
            </a:r>
            <a:r>
              <a:rPr lang="en-GB" sz="2000" dirty="0" err="1"/>
              <a:t>en</a:t>
            </a:r>
            <a:r>
              <a:rPr lang="en-GB" sz="2000" dirty="0"/>
              <a:t>  </a:t>
            </a:r>
            <a:r>
              <a:rPr lang="en-GB" sz="2000" dirty="0" err="1"/>
              <a:t>Wegenregister</a:t>
            </a:r>
            <a:r>
              <a:rPr lang="en-GB" sz="2000" dirty="0"/>
              <a:t>)</a:t>
            </a:r>
          </a:p>
          <a:p>
            <a:pPr>
              <a:lnSpc>
                <a:spcPct val="150000"/>
              </a:lnSpc>
            </a:pPr>
            <a:r>
              <a:rPr lang="nl-BE" sz="2000" dirty="0"/>
              <a:t> </a:t>
            </a:r>
            <a:r>
              <a:rPr lang="nl-BE" sz="2000" b="1" dirty="0" smtClean="0"/>
              <a:t>24 oktober 2017</a:t>
            </a:r>
            <a:r>
              <a:rPr lang="nl-BE" sz="2000" dirty="0" smtClean="0"/>
              <a:t>: Publicatie op Joinup platform</a:t>
            </a:r>
          </a:p>
          <a:p>
            <a:pPr>
              <a:lnSpc>
                <a:spcPct val="150000"/>
              </a:lnSpc>
            </a:pPr>
            <a:r>
              <a:rPr lang="nl-BE" sz="2000" dirty="0" smtClean="0"/>
              <a:t> </a:t>
            </a:r>
            <a:r>
              <a:rPr lang="nl-BE" sz="2000" b="1" dirty="0" smtClean="0"/>
              <a:t>16 maart 2018</a:t>
            </a:r>
            <a:r>
              <a:rPr lang="nl-BE" sz="2000" dirty="0" smtClean="0"/>
              <a:t>: afsluiten publieke reviewperiode met webcast</a:t>
            </a:r>
            <a:endParaRPr lang="nl-BE" sz="2000" dirty="0"/>
          </a:p>
        </p:txBody>
      </p:sp>
      <p:sp>
        <p:nvSpPr>
          <p:cNvPr id="5" name="Down Arrow 4"/>
          <p:cNvSpPr/>
          <p:nvPr/>
        </p:nvSpPr>
        <p:spPr>
          <a:xfrm>
            <a:off x="1023551" y="1554764"/>
            <a:ext cx="607541" cy="4339409"/>
          </a:xfrm>
          <a:prstGeom prst="downArrow">
            <a:avLst/>
          </a:prstGeom>
          <a:solidFill>
            <a:srgbClr val="FFFF00"/>
          </a:solidFill>
          <a:ln w="63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Slide Number Placeholder 3"/>
          <p:cNvSpPr>
            <a:spLocks noGrp="1"/>
          </p:cNvSpPr>
          <p:nvPr>
            <p:ph type="sldNum" idx="12"/>
          </p:nvPr>
        </p:nvSpPr>
        <p:spPr/>
        <p:txBody>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nl-BE" sz="1200" b="0" i="0" u="none" strike="noStrike" cap="none" smtClean="0">
                <a:solidFill>
                  <a:srgbClr val="888888"/>
                </a:solidFill>
                <a:latin typeface="Calibri"/>
                <a:ea typeface="Calibri"/>
                <a:cs typeface="Calibri"/>
                <a:sym typeface="Calibri"/>
              </a:rPr>
              <a:t>15</a:t>
            </a:fld>
            <a:endParaRPr lang="nl-BE" sz="1200" b="0" i="0" u="none" strike="noStrike" cap="none">
              <a:solidFill>
                <a:srgbClr val="888888"/>
              </a:solidFill>
              <a:latin typeface="Calibri"/>
              <a:ea typeface="Calibri"/>
              <a:cs typeface="Calibri"/>
              <a:sym typeface="Calibri"/>
            </a:endParaRPr>
          </a:p>
        </p:txBody>
      </p:sp>
      <p:pic>
        <p:nvPicPr>
          <p:cNvPr id="8" name="Picture 6"/>
          <p:cNvPicPr>
            <a:picLocks noChangeAspect="1" noChangeArrowheads="1"/>
          </p:cNvPicPr>
          <p:nvPr/>
        </p:nvPicPr>
        <p:blipFill rotWithShape="1">
          <a:blip r:embed="rId3" cstate="print"/>
          <a:srcRect r="2428" b="2406"/>
          <a:stretch/>
        </p:blipFill>
        <p:spPr bwMode="auto">
          <a:xfrm>
            <a:off x="10631583" y="2594676"/>
            <a:ext cx="1144405" cy="1606864"/>
          </a:xfrm>
          <a:prstGeom prst="rect">
            <a:avLst/>
          </a:prstGeom>
          <a:ln>
            <a:solidFill>
              <a:schemeClr val="tx2">
                <a:lumMod val="90000"/>
              </a:schemeClr>
            </a:solidFill>
          </a:ln>
          <a:effectLst>
            <a:outerShdw blurRad="50800" dist="190500" dir="2700000" algn="tl" rotWithShape="0">
              <a:srgbClr val="000000">
                <a:alpha val="40000"/>
              </a:srgbClr>
            </a:outerShdw>
          </a:effectLst>
        </p:spPr>
      </p:pic>
      <p:pic>
        <p:nvPicPr>
          <p:cNvPr id="9" name="Picture 7"/>
          <p:cNvPicPr>
            <a:picLocks noChangeAspect="1" noChangeArrowheads="1"/>
          </p:cNvPicPr>
          <p:nvPr/>
        </p:nvPicPr>
        <p:blipFill rotWithShape="1">
          <a:blip r:embed="rId4" cstate="print"/>
          <a:srcRect t="930" b="2143"/>
          <a:stretch/>
        </p:blipFill>
        <p:spPr bwMode="auto">
          <a:xfrm>
            <a:off x="8927899" y="2594676"/>
            <a:ext cx="1159360" cy="1584767"/>
          </a:xfrm>
          <a:prstGeom prst="rect">
            <a:avLst/>
          </a:prstGeom>
          <a:ln>
            <a:solidFill>
              <a:schemeClr val="tx2">
                <a:lumMod val="90000"/>
              </a:schemeClr>
            </a:solidFill>
          </a:ln>
          <a:effectLst>
            <a:outerShdw blurRad="50800" dist="190500" dir="2700000" algn="tl" rotWithShape="0">
              <a:srgbClr val="000000">
                <a:alpha val="40000"/>
              </a:srgbClr>
            </a:outerShdw>
          </a:effectLst>
        </p:spPr>
      </p:pic>
    </p:spTree>
    <p:extLst>
      <p:ext uri="{BB962C8B-B14F-4D97-AF65-F5344CB8AC3E}">
        <p14:creationId xmlns:p14="http://schemas.microsoft.com/office/powerpoint/2010/main" val="265050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noFill/>
          <a:ln>
            <a:noFill/>
          </a:ln>
        </p:spPr>
        <p:txBody>
          <a:bodyPr wrap="square" lIns="91425" tIns="91425" rIns="91425" bIns="91425" anchor="ctr" anchorCtr="0"/>
          <a:lstStyle/>
          <a:p>
            <a:r>
              <a:rPr lang="nl-BE" dirty="0"/>
              <a:t>URI-standaard vs. URI-richtlijnen</a:t>
            </a:r>
          </a:p>
        </p:txBody>
      </p:sp>
      <p:pic>
        <p:nvPicPr>
          <p:cNvPr id="4102" name="Picture 6"/>
          <p:cNvPicPr>
            <a:picLocks noChangeAspect="1" noChangeArrowheads="1"/>
          </p:cNvPicPr>
          <p:nvPr/>
        </p:nvPicPr>
        <p:blipFill rotWithShape="1">
          <a:blip r:embed="rId3" cstate="print"/>
          <a:srcRect r="2428" b="2406"/>
          <a:stretch/>
        </p:blipFill>
        <p:spPr bwMode="auto">
          <a:xfrm>
            <a:off x="6269933" y="2232673"/>
            <a:ext cx="2475535" cy="3475910"/>
          </a:xfrm>
          <a:prstGeom prst="rect">
            <a:avLst/>
          </a:prstGeom>
          <a:ln>
            <a:solidFill>
              <a:schemeClr val="tx2">
                <a:lumMod val="90000"/>
              </a:schemeClr>
            </a:solidFill>
          </a:ln>
          <a:effectLst>
            <a:outerShdw blurRad="50800" dist="190500" dir="2700000" algn="tl" rotWithShape="0">
              <a:srgbClr val="000000">
                <a:alpha val="40000"/>
              </a:srgbClr>
            </a:outerShdw>
          </a:effectLst>
        </p:spPr>
      </p:pic>
      <p:pic>
        <p:nvPicPr>
          <p:cNvPr id="4103" name="Picture 7"/>
          <p:cNvPicPr>
            <a:picLocks noChangeAspect="1" noChangeArrowheads="1"/>
          </p:cNvPicPr>
          <p:nvPr/>
        </p:nvPicPr>
        <p:blipFill rotWithShape="1">
          <a:blip r:embed="rId4" cstate="print"/>
          <a:srcRect t="930" b="2143"/>
          <a:stretch/>
        </p:blipFill>
        <p:spPr bwMode="auto">
          <a:xfrm>
            <a:off x="948408" y="2232673"/>
            <a:ext cx="2507885" cy="3428111"/>
          </a:xfrm>
          <a:prstGeom prst="rect">
            <a:avLst/>
          </a:prstGeom>
          <a:ln>
            <a:solidFill>
              <a:schemeClr val="tx2">
                <a:lumMod val="90000"/>
              </a:schemeClr>
            </a:solidFill>
          </a:ln>
          <a:effectLst>
            <a:outerShdw blurRad="50800" dist="190500" dir="2700000" algn="tl" rotWithShape="0">
              <a:srgbClr val="000000">
                <a:alpha val="40000"/>
              </a:srgbClr>
            </a:outerShdw>
          </a:effectLst>
        </p:spPr>
      </p:pic>
      <p:sp>
        <p:nvSpPr>
          <p:cNvPr id="9" name="TextBox 8"/>
          <p:cNvSpPr txBox="1"/>
          <p:nvPr/>
        </p:nvSpPr>
        <p:spPr>
          <a:xfrm>
            <a:off x="3559844" y="2321962"/>
            <a:ext cx="2543460" cy="1754326"/>
          </a:xfrm>
          <a:prstGeom prst="rect">
            <a:avLst/>
          </a:prstGeom>
          <a:noFill/>
        </p:spPr>
        <p:txBody>
          <a:bodyPr wrap="square" rtlCol="0">
            <a:spAutoFit/>
          </a:bodyPr>
          <a:lstStyle/>
          <a:p>
            <a:pPr marL="285750" indent="-285750">
              <a:buFont typeface="Arial" panose="020B0604020202020204" pitchFamily="34" charset="0"/>
              <a:buChar char="•"/>
            </a:pPr>
            <a:r>
              <a:rPr lang="nl-BE" sz="1800" dirty="0"/>
              <a:t>Effectieve standaard</a:t>
            </a:r>
          </a:p>
          <a:p>
            <a:pPr marL="285750" indent="-285750">
              <a:buFont typeface="Arial" panose="020B0604020202020204" pitchFamily="34" charset="0"/>
              <a:buChar char="•"/>
            </a:pPr>
            <a:endParaRPr lang="nl-BE" sz="1800" dirty="0"/>
          </a:p>
          <a:p>
            <a:pPr marL="285750" indent="-285750">
              <a:buFont typeface="Arial" panose="020B0604020202020204" pitchFamily="34" charset="0"/>
              <a:buChar char="•"/>
            </a:pPr>
            <a:r>
              <a:rPr lang="nl-BE" sz="1800" smtClean="0"/>
              <a:t>Vrijwillig toe </a:t>
            </a:r>
            <a:r>
              <a:rPr lang="nl-BE" sz="1800"/>
              <a:t>te </a:t>
            </a:r>
            <a:r>
              <a:rPr lang="nl-BE" sz="1800" smtClean="0"/>
              <a:t>passen</a:t>
            </a:r>
            <a:endParaRPr lang="nl-BE" sz="1800" dirty="0"/>
          </a:p>
          <a:p>
            <a:pPr marL="285750" indent="-285750">
              <a:buFont typeface="Arial" panose="020B0604020202020204" pitchFamily="34" charset="0"/>
              <a:buChar char="•"/>
            </a:pPr>
            <a:endParaRPr lang="nl-BE" sz="1800" dirty="0"/>
          </a:p>
        </p:txBody>
      </p:sp>
      <p:sp>
        <p:nvSpPr>
          <p:cNvPr id="16" name="TextBox 15"/>
          <p:cNvSpPr txBox="1"/>
          <p:nvPr/>
        </p:nvSpPr>
        <p:spPr>
          <a:xfrm>
            <a:off x="8912096" y="2232673"/>
            <a:ext cx="2826823" cy="3416320"/>
          </a:xfrm>
          <a:prstGeom prst="rect">
            <a:avLst/>
          </a:prstGeom>
          <a:noFill/>
        </p:spPr>
        <p:txBody>
          <a:bodyPr wrap="square" rtlCol="0">
            <a:spAutoFit/>
          </a:bodyPr>
          <a:lstStyle/>
          <a:p>
            <a:pPr marL="285750" indent="-285750">
              <a:buFont typeface="Arial" panose="020B0604020202020204" pitchFamily="34" charset="0"/>
              <a:buChar char="•"/>
            </a:pPr>
            <a:r>
              <a:rPr lang="nl-BE" sz="1800" dirty="0"/>
              <a:t>Geen standaard op zichzelf</a:t>
            </a:r>
          </a:p>
          <a:p>
            <a:pPr marL="285750" indent="-285750">
              <a:buFont typeface="Arial" panose="020B0604020202020204" pitchFamily="34" charset="0"/>
              <a:buChar char="•"/>
            </a:pPr>
            <a:endParaRPr lang="nl-BE" sz="1800" dirty="0"/>
          </a:p>
          <a:p>
            <a:pPr marL="285750" indent="-285750">
              <a:buFont typeface="Arial" panose="020B0604020202020204" pitchFamily="34" charset="0"/>
              <a:buChar char="•"/>
            </a:pPr>
            <a:r>
              <a:rPr lang="nl-BE" sz="1800" dirty="0"/>
              <a:t>Voorbeeld van een toepassing van de URI standaard op het domein van data.vlaanderen.be</a:t>
            </a:r>
          </a:p>
          <a:p>
            <a:pPr marL="285750" indent="-285750">
              <a:buFont typeface="Arial" panose="020B0604020202020204" pitchFamily="34" charset="0"/>
              <a:buChar char="•"/>
            </a:pPr>
            <a:endParaRPr lang="nl-BE" sz="1800" dirty="0"/>
          </a:p>
          <a:p>
            <a:pPr marL="285750" indent="-285750">
              <a:buFont typeface="Arial" panose="020B0604020202020204" pitchFamily="34" charset="0"/>
              <a:buChar char="•"/>
            </a:pPr>
            <a:r>
              <a:rPr lang="nl-BE" sz="1800" dirty="0"/>
              <a:t>Referentie-implementatie</a:t>
            </a:r>
          </a:p>
          <a:p>
            <a:pPr marL="285750" indent="-285750">
              <a:buFont typeface="Arial" panose="020B0604020202020204" pitchFamily="34" charset="0"/>
              <a:buChar char="•"/>
            </a:pPr>
            <a:endParaRPr lang="nl-BE" sz="1800" dirty="0"/>
          </a:p>
        </p:txBody>
      </p:sp>
      <p:sp>
        <p:nvSpPr>
          <p:cNvPr id="18" name="Rectangle 17"/>
          <p:cNvSpPr/>
          <p:nvPr/>
        </p:nvSpPr>
        <p:spPr>
          <a:xfrm>
            <a:off x="838200" y="5833437"/>
            <a:ext cx="4277497" cy="900246"/>
          </a:xfrm>
          <a:prstGeom prst="rect">
            <a:avLst/>
          </a:prstGeom>
        </p:spPr>
        <p:txBody>
          <a:bodyPr wrap="square">
            <a:spAutoFit/>
          </a:bodyPr>
          <a:lstStyle/>
          <a:p>
            <a:r>
              <a:rPr lang="nl-BE" sz="1050" i="1" dirty="0"/>
              <a:t>Gepubliceerd op website AIV: </a:t>
            </a:r>
            <a:r>
              <a:rPr lang="nl-BE" sz="1050" i="1" dirty="0">
                <a:hlinkClick r:id="rId5"/>
              </a:rPr>
              <a:t>http://data.vlaanderen.be/cms/VlaamseURI-StandaardVoorData_V1.0.pdf</a:t>
            </a:r>
            <a:endParaRPr lang="nl-BE" sz="1050" i="1" dirty="0"/>
          </a:p>
          <a:p>
            <a:r>
              <a:rPr lang="nl-BE" sz="1050" i="1" dirty="0"/>
              <a:t>Gepubliceerd op </a:t>
            </a:r>
            <a:r>
              <a:rPr lang="nl-BE" sz="1050" i="1" dirty="0" err="1"/>
              <a:t>Joinup</a:t>
            </a:r>
            <a:r>
              <a:rPr lang="nl-BE" sz="1050" i="1" dirty="0"/>
              <a:t>: </a:t>
            </a:r>
            <a:r>
              <a:rPr lang="nl-BE" sz="1050" i="1" dirty="0">
                <a:hlinkClick r:id="rId6"/>
              </a:rPr>
              <a:t>https://joinup.ec.europa.eu/document/uri-standard-guidelines-flemish-government</a:t>
            </a:r>
            <a:endParaRPr lang="nl-BE" sz="1050" i="1" dirty="0"/>
          </a:p>
        </p:txBody>
      </p:sp>
      <p:sp>
        <p:nvSpPr>
          <p:cNvPr id="2" name="Slide Number Placeholder 1"/>
          <p:cNvSpPr>
            <a:spLocks noGrp="1"/>
          </p:cNvSpPr>
          <p:nvPr>
            <p:ph type="sldNum" idx="12"/>
          </p:nvPr>
        </p:nvSpPr>
        <p:spPr/>
        <p:txBody>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nl-BE" sz="1200" b="0" i="0" u="none" strike="noStrike" cap="none" smtClean="0">
                <a:solidFill>
                  <a:srgbClr val="888888"/>
                </a:solidFill>
                <a:latin typeface="Calibri"/>
                <a:ea typeface="Calibri"/>
                <a:cs typeface="Calibri"/>
                <a:sym typeface="Calibri"/>
              </a:rPr>
              <a:t>16</a:t>
            </a:fld>
            <a:endParaRPr lang="nl-BE"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39821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p:spPr>
        <p:txBody>
          <a:bodyPr wrap="square" lIns="91425" tIns="91425" rIns="91425" bIns="91425" anchor="ctr" anchorCtr="0">
            <a:normAutofit/>
          </a:bodyPr>
          <a:lstStyle/>
          <a:p>
            <a:r>
              <a:rPr lang="nl-BE" dirty="0"/>
              <a:t>Vlaamse URI-standaard voor data</a:t>
            </a:r>
          </a:p>
        </p:txBody>
      </p:sp>
      <p:pic>
        <p:nvPicPr>
          <p:cNvPr id="8" name="Tijdelijke aanduiding voor inhoud 7">
            <a:extLst>
              <a:ext uri="{FF2B5EF4-FFF2-40B4-BE49-F238E27FC236}">
                <a16:creationId xmlns="" xmlns:a16="http://schemas.microsoft.com/office/drawing/2014/main" id="{6DB5BFBF-667A-49E9-8E89-FD784C651E62}"/>
              </a:ext>
            </a:extLst>
          </p:cNvPr>
          <p:cNvPicPr>
            <a:picLocks noGrp="1" noChangeAspect="1"/>
          </p:cNvPicPr>
          <p:nvPr>
            <p:ph sz="quarter" idx="4294967295"/>
          </p:nvPr>
        </p:nvPicPr>
        <p:blipFill>
          <a:blip r:embed="rId3"/>
          <a:stretch>
            <a:fillRect/>
          </a:stretch>
        </p:blipFill>
        <p:spPr>
          <a:xfrm>
            <a:off x="8796762" y="2232673"/>
            <a:ext cx="2652736" cy="3428111"/>
          </a:xfrm>
          <a:prstGeom prst="rect">
            <a:avLst/>
          </a:prstGeom>
          <a:effectLst>
            <a:outerShdw blurRad="50800" dist="190500" dir="2700000" algn="tl" rotWithShape="0">
              <a:srgbClr val="000000">
                <a:alpha val="40000"/>
              </a:srgbClr>
            </a:outerShdw>
          </a:effectLst>
        </p:spPr>
      </p:pic>
      <p:sp>
        <p:nvSpPr>
          <p:cNvPr id="9" name="Tijdelijke aanduiding voor inhoud 2">
            <a:extLst>
              <a:ext uri="{FF2B5EF4-FFF2-40B4-BE49-F238E27FC236}">
                <a16:creationId xmlns="" xmlns:a16="http://schemas.microsoft.com/office/drawing/2014/main" id="{FEFC7FE4-15B5-46F5-A856-EB20A56F5BCD}"/>
              </a:ext>
            </a:extLst>
          </p:cNvPr>
          <p:cNvSpPr txBox="1">
            <a:spLocks/>
          </p:cNvSpPr>
          <p:nvPr/>
        </p:nvSpPr>
        <p:spPr>
          <a:xfrm>
            <a:off x="3852604" y="2232673"/>
            <a:ext cx="4757996" cy="3428111"/>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
                <a:schemeClr val="accent1"/>
              </a:buClr>
              <a:buSzPct val="100000"/>
              <a:buFont typeface="FlandersArtSans-Regular" panose="00000500000000000000" pitchFamily="2" charset="0"/>
              <a:buChar char="&gt;"/>
              <a:defRPr sz="2400" kern="1200">
                <a:solidFill>
                  <a:schemeClr val="tx1"/>
                </a:solidFill>
                <a:uFillTx/>
                <a:latin typeface="FlandersArtSans-Regular" panose="000005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SzPct val="100000"/>
              <a:buFont typeface="Wingdings" panose="05000000000000000000" pitchFamily="2" charset="2"/>
              <a:buChar char="§"/>
              <a:defRPr sz="2400" kern="1200">
                <a:solidFill>
                  <a:schemeClr val="tx1"/>
                </a:solidFill>
                <a:uFillTx/>
                <a:latin typeface="FlandersArtSans-Regular" panose="000005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SzPct val="100000"/>
              <a:buFont typeface="FlandersArtSans-Regular" panose="00000500000000000000" pitchFamily="2" charset="0"/>
              <a:buChar char="&gt;"/>
              <a:defRPr sz="2000" kern="1200">
                <a:solidFill>
                  <a:schemeClr val="tx1"/>
                </a:solidFill>
                <a:uFillTx/>
                <a:latin typeface="FlandersArtSans-Regular" panose="000005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SzPct val="100000"/>
              <a:buFont typeface="Wingdings" panose="05000000000000000000" pitchFamily="2" charset="2"/>
              <a:buChar char="§"/>
              <a:defRPr sz="1800" kern="1200">
                <a:solidFill>
                  <a:schemeClr val="tx1"/>
                </a:solidFill>
                <a:uFillTx/>
                <a:latin typeface="FlandersArtSans-Regular" panose="000005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SzPct val="100000"/>
              <a:buFont typeface="FlandersArtSans-Regular" panose="00000500000000000000" pitchFamily="2" charset="0"/>
              <a:buChar char="&gt;"/>
              <a:defRPr sz="1800" kern="1200">
                <a:solidFill>
                  <a:schemeClr val="tx1"/>
                </a:solidFill>
                <a:uFillTx/>
                <a:latin typeface="FlandersArtSans-Regular"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a:lstStyle>
          <a:p>
            <a:pPr marL="0" indent="0">
              <a:buClr>
                <a:schemeClr val="tx1"/>
              </a:buClr>
              <a:buNone/>
            </a:pPr>
            <a:r>
              <a:rPr lang="nl-BE" dirty="0">
                <a:latin typeface="+mn-lt"/>
              </a:rPr>
              <a:t>Gebaseerd op</a:t>
            </a:r>
          </a:p>
          <a:p>
            <a:pPr>
              <a:buClr>
                <a:schemeClr val="tx1"/>
              </a:buClr>
              <a:buFont typeface="Arial" panose="020B0604020202020204" pitchFamily="34" charset="0"/>
              <a:buChar char="•"/>
            </a:pPr>
            <a:r>
              <a:rPr lang="nl-BE" dirty="0">
                <a:latin typeface="+mn-lt"/>
              </a:rPr>
              <a:t>ISA studie (2012):</a:t>
            </a:r>
          </a:p>
          <a:p>
            <a:pPr>
              <a:buClr>
                <a:schemeClr val="tx1"/>
              </a:buClr>
              <a:buFont typeface="Arial" panose="020B0604020202020204" pitchFamily="34" charset="0"/>
              <a:buChar char="•"/>
            </a:pPr>
            <a:r>
              <a:rPr lang="nl-BE" dirty="0">
                <a:latin typeface="+mn-lt"/>
              </a:rPr>
              <a:t>10 </a:t>
            </a:r>
            <a:r>
              <a:rPr lang="nl-BE" dirty="0" err="1">
                <a:latin typeface="+mn-lt"/>
              </a:rPr>
              <a:t>rules</a:t>
            </a:r>
            <a:r>
              <a:rPr lang="nl-BE" dirty="0">
                <a:latin typeface="+mn-lt"/>
              </a:rPr>
              <a:t> </a:t>
            </a:r>
            <a:r>
              <a:rPr lang="nl-BE" dirty="0" err="1">
                <a:latin typeface="+mn-lt"/>
              </a:rPr>
              <a:t>for</a:t>
            </a:r>
            <a:r>
              <a:rPr lang="nl-BE" dirty="0">
                <a:latin typeface="+mn-lt"/>
              </a:rPr>
              <a:t> URI-</a:t>
            </a:r>
            <a:r>
              <a:rPr lang="nl-BE" dirty="0" err="1">
                <a:latin typeface="+mn-lt"/>
              </a:rPr>
              <a:t>persistence</a:t>
            </a:r>
            <a:endParaRPr lang="nl-BE" dirty="0">
              <a:latin typeface="+mn-lt"/>
            </a:endParaRPr>
          </a:p>
          <a:p>
            <a:pPr>
              <a:buClr>
                <a:schemeClr val="tx1"/>
              </a:buClr>
              <a:buFont typeface="Arial" panose="020B0604020202020204" pitchFamily="34" charset="0"/>
              <a:buChar char="•"/>
            </a:pPr>
            <a:r>
              <a:rPr lang="nl-BE" i="1" dirty="0">
                <a:latin typeface="+mn-lt"/>
              </a:rPr>
              <a:t>https://joinup.ec.europa.eu/document/10-rules-persistent-uris</a:t>
            </a:r>
          </a:p>
        </p:txBody>
      </p:sp>
      <p:pic>
        <p:nvPicPr>
          <p:cNvPr id="11" name="Picture 7"/>
          <p:cNvPicPr>
            <a:picLocks noChangeAspect="1" noChangeArrowheads="1"/>
          </p:cNvPicPr>
          <p:nvPr/>
        </p:nvPicPr>
        <p:blipFill rotWithShape="1">
          <a:blip r:embed="rId4" cstate="print"/>
          <a:srcRect t="930" b="2143"/>
          <a:stretch/>
        </p:blipFill>
        <p:spPr bwMode="auto">
          <a:xfrm>
            <a:off x="948408" y="2232673"/>
            <a:ext cx="2507885" cy="3428111"/>
          </a:xfrm>
          <a:prstGeom prst="rect">
            <a:avLst/>
          </a:prstGeom>
          <a:ln>
            <a:solidFill>
              <a:schemeClr val="tx2">
                <a:lumMod val="90000"/>
              </a:schemeClr>
            </a:solidFill>
          </a:ln>
          <a:effectLst>
            <a:outerShdw blurRad="50800" dist="190500" dir="2700000" algn="tl" rotWithShape="0">
              <a:srgbClr val="000000">
                <a:alpha val="40000"/>
              </a:srgbClr>
            </a:outerShdw>
          </a:effectLst>
        </p:spPr>
      </p:pic>
      <p:sp>
        <p:nvSpPr>
          <p:cNvPr id="2" name="Slide Number Placeholder 1"/>
          <p:cNvSpPr>
            <a:spLocks noGrp="1"/>
          </p:cNvSpPr>
          <p:nvPr>
            <p:ph type="sldNum" idx="12"/>
          </p:nvPr>
        </p:nvSpPr>
        <p:spPr/>
        <p:txBody>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nl-BE" sz="1200" b="0" i="0" u="none" strike="noStrike" cap="none" smtClean="0">
                <a:solidFill>
                  <a:srgbClr val="888888"/>
                </a:solidFill>
                <a:latin typeface="Calibri"/>
                <a:ea typeface="Calibri"/>
                <a:cs typeface="Calibri"/>
                <a:sym typeface="Calibri"/>
              </a:rPr>
              <a:t>17</a:t>
            </a:fld>
            <a:endParaRPr lang="nl-BE"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99005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4294967295"/>
          </p:nvPr>
        </p:nvPicPr>
        <p:blipFill>
          <a:blip r:embed="rId3" cstate="print">
            <a:lum bright="-7000" contrast="19000"/>
          </a:blip>
          <a:srcRect/>
          <a:stretch>
            <a:fillRect/>
          </a:stretch>
        </p:blipFill>
        <p:spPr bwMode="auto">
          <a:xfrm>
            <a:off x="3128319" y="1796784"/>
            <a:ext cx="5482281" cy="4689877"/>
          </a:xfrm>
          <a:prstGeom prst="rect">
            <a:avLst/>
          </a:prstGeom>
          <a:noFill/>
          <a:ln w="9525">
            <a:solidFill>
              <a:schemeClr val="tx1"/>
            </a:solidFill>
            <a:miter lim="800000"/>
            <a:headEnd/>
            <a:tailEnd/>
          </a:ln>
          <a:effectLst>
            <a:outerShdw blurRad="50800" dist="190500" dir="2700000" algn="tl" rotWithShape="0">
              <a:prstClr val="black">
                <a:alpha val="40000"/>
              </a:prstClr>
            </a:outerShdw>
          </a:effectLst>
        </p:spPr>
      </p:pic>
      <p:pic>
        <p:nvPicPr>
          <p:cNvPr id="6" name="Picture 5" descr="Free illustration: &lt;strong&gt;Checklist&lt;/strong&gt;, List, Check, &lt;strong&gt;Check List&lt;/strong&gt; - Free Image on ..."/>
          <p:cNvPicPr>
            <a:picLocks noChangeAspect="1"/>
          </p:cNvPicPr>
          <p:nvPr/>
        </p:nvPicPr>
        <p:blipFill rotWithShape="1">
          <a:blip r:embed="rId4">
            <a:extLst>
              <a:ext uri="{28A0092B-C50C-407E-A947-70E740481C1C}">
                <a14:useLocalDpi xmlns:a14="http://schemas.microsoft.com/office/drawing/2010/main" val="0"/>
              </a:ext>
            </a:extLst>
          </a:blip>
          <a:srcRect l="10912" t="2918" r="7488" b="1833"/>
          <a:stretch/>
        </p:blipFill>
        <p:spPr>
          <a:xfrm>
            <a:off x="7605367" y="1561970"/>
            <a:ext cx="2337703" cy="21830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itle 3"/>
          <p:cNvSpPr txBox="1">
            <a:spLocks/>
          </p:cNvSpPr>
          <p:nvPr/>
        </p:nvSpPr>
        <p:spPr>
          <a:xfrm>
            <a:off x="838200" y="365125"/>
            <a:ext cx="10515600" cy="1325563"/>
          </a:xfrm>
          <a:prstGeom prst="rect">
            <a:avLst/>
          </a:prstGeom>
          <a:noFill/>
          <a:ln>
            <a:noFill/>
          </a:ln>
        </p:spPr>
        <p:txBody>
          <a:bodyPr wrap="square" lIns="91425" tIns="91425" rIns="91425" bIns="91425" anchor="ctr" anchorCtr="0">
            <a:normAutofit fontScale="97500"/>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r>
              <a:rPr lang="nl-BE" dirty="0"/>
              <a:t>Vlaamse URI-standaard voor data</a:t>
            </a:r>
            <a:br>
              <a:rPr lang="nl-BE" dirty="0"/>
            </a:br>
            <a:r>
              <a:rPr lang="nl-BE" sz="4000" b="1" dirty="0"/>
              <a:t>Compliance checklist</a:t>
            </a:r>
          </a:p>
        </p:txBody>
      </p:sp>
      <p:sp>
        <p:nvSpPr>
          <p:cNvPr id="2" name="Slide Number Placeholder 1"/>
          <p:cNvSpPr>
            <a:spLocks noGrp="1"/>
          </p:cNvSpPr>
          <p:nvPr>
            <p:ph type="sldNum" idx="12"/>
          </p:nvPr>
        </p:nvSpPr>
        <p:spPr/>
        <p:txBody>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nl-BE" sz="1200" b="0" i="0" u="none" strike="noStrike" cap="none" smtClean="0">
                <a:solidFill>
                  <a:srgbClr val="888888"/>
                </a:solidFill>
                <a:latin typeface="Calibri"/>
                <a:ea typeface="Calibri"/>
                <a:cs typeface="Calibri"/>
                <a:sym typeface="Calibri"/>
              </a:rPr>
              <a:t>18</a:t>
            </a:fld>
            <a:endParaRPr lang="nl-BE"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721396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Validatie</a:t>
            </a:r>
            <a:r>
              <a:rPr lang="en-GB" dirty="0" smtClean="0"/>
              <a:t> door </a:t>
            </a:r>
            <a:r>
              <a:rPr lang="en-GB" dirty="0" err="1" smtClean="0"/>
              <a:t>werkgroep</a:t>
            </a:r>
            <a:r>
              <a:rPr lang="en-GB" dirty="0" smtClean="0"/>
              <a:t> </a:t>
            </a:r>
            <a:r>
              <a:rPr lang="en-GB" dirty="0" err="1" smtClean="0"/>
              <a:t>datastandaarden</a:t>
            </a:r>
            <a:endParaRPr lang="en-GB" dirty="0"/>
          </a:p>
        </p:txBody>
      </p:sp>
      <p:sp>
        <p:nvSpPr>
          <p:cNvPr id="3" name="Text Placeholder 2"/>
          <p:cNvSpPr>
            <a:spLocks noGrp="1"/>
          </p:cNvSpPr>
          <p:nvPr>
            <p:ph type="body" idx="1"/>
          </p:nvPr>
        </p:nvSpPr>
        <p:spPr/>
        <p:txBody>
          <a:bodyPr/>
          <a:lstStyle/>
          <a:p>
            <a:pPr indent="0">
              <a:lnSpc>
                <a:spcPct val="200000"/>
              </a:lnSpc>
              <a:buNone/>
            </a:pPr>
            <a:r>
              <a:rPr lang="en-GB" dirty="0" err="1"/>
              <a:t>Actie</a:t>
            </a:r>
            <a:r>
              <a:rPr lang="en-GB" dirty="0"/>
              <a:t> </a:t>
            </a:r>
            <a:r>
              <a:rPr lang="en-GB" dirty="0" err="1"/>
              <a:t>werkgroep</a:t>
            </a:r>
            <a:r>
              <a:rPr lang="en-GB" dirty="0"/>
              <a:t> </a:t>
            </a:r>
            <a:r>
              <a:rPr lang="en-GB" dirty="0" err="1"/>
              <a:t>datastandaard</a:t>
            </a:r>
            <a:endParaRPr lang="en-GB" dirty="0"/>
          </a:p>
          <a:p>
            <a:pPr lvl="1">
              <a:lnSpc>
                <a:spcPct val="200000"/>
              </a:lnSpc>
              <a:buFont typeface="Courier New" panose="02070309020205020404" pitchFamily="49" charset="0"/>
              <a:buChar char="o"/>
            </a:pPr>
            <a:r>
              <a:rPr lang="en-GB" dirty="0"/>
              <a:t> </a:t>
            </a:r>
            <a:r>
              <a:rPr lang="en-GB" dirty="0" err="1"/>
              <a:t>Indien</a:t>
            </a:r>
            <a:r>
              <a:rPr lang="en-GB" dirty="0"/>
              <a:t> </a:t>
            </a:r>
            <a:r>
              <a:rPr lang="en-GB" dirty="0" err="1"/>
              <a:t>geen</a:t>
            </a:r>
            <a:r>
              <a:rPr lang="en-GB" dirty="0"/>
              <a:t> </a:t>
            </a:r>
            <a:r>
              <a:rPr lang="en-GB" dirty="0" err="1"/>
              <a:t>verdere</a:t>
            </a:r>
            <a:r>
              <a:rPr lang="en-GB" dirty="0"/>
              <a:t> </a:t>
            </a:r>
            <a:r>
              <a:rPr lang="en-GB" dirty="0" err="1"/>
              <a:t>opmerkingen</a:t>
            </a:r>
            <a:r>
              <a:rPr lang="en-GB" dirty="0"/>
              <a:t> of </a:t>
            </a:r>
            <a:r>
              <a:rPr lang="en-GB" dirty="0" err="1"/>
              <a:t>bezwaren</a:t>
            </a:r>
            <a:r>
              <a:rPr lang="en-GB" dirty="0"/>
              <a:t>,</a:t>
            </a:r>
          </a:p>
          <a:p>
            <a:pPr lvl="1">
              <a:lnSpc>
                <a:spcPct val="200000"/>
              </a:lnSpc>
              <a:buFont typeface="Courier New" panose="02070309020205020404" pitchFamily="49" charset="0"/>
              <a:buChar char="o"/>
            </a:pPr>
            <a:r>
              <a:rPr lang="en-GB" dirty="0"/>
              <a:t> </a:t>
            </a:r>
            <a:r>
              <a:rPr lang="en-GB" dirty="0" err="1"/>
              <a:t>Opmaken</a:t>
            </a:r>
            <a:r>
              <a:rPr lang="en-GB" dirty="0"/>
              <a:t> van </a:t>
            </a:r>
            <a:r>
              <a:rPr lang="en-GB" dirty="0" err="1"/>
              <a:t>mededeling</a:t>
            </a:r>
            <a:r>
              <a:rPr lang="en-GB" dirty="0"/>
              <a:t> </a:t>
            </a:r>
            <a:r>
              <a:rPr lang="en-GB" dirty="0" err="1"/>
              <a:t>aan</a:t>
            </a:r>
            <a:r>
              <a:rPr lang="en-GB" dirty="0"/>
              <a:t> het </a:t>
            </a:r>
            <a:r>
              <a:rPr lang="en-GB" dirty="0" err="1"/>
              <a:t>stuurorgaan</a:t>
            </a:r>
            <a:endParaRPr lang="en-GB" dirty="0"/>
          </a:p>
        </p:txBody>
      </p:sp>
      <p:sp>
        <p:nvSpPr>
          <p:cNvPr id="4" name="Slide Number Placeholder 3"/>
          <p:cNvSpPr>
            <a:spLocks noGrp="1"/>
          </p:cNvSpPr>
          <p:nvPr>
            <p:ph type="sldNum" idx="12"/>
          </p:nvPr>
        </p:nvSpPr>
        <p:spPr/>
        <p:txBody>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nl-BE" sz="1200" b="0" i="0" u="none" strike="noStrike" cap="none" smtClean="0">
                <a:solidFill>
                  <a:srgbClr val="888888"/>
                </a:solidFill>
                <a:latin typeface="Calibri"/>
                <a:ea typeface="Calibri"/>
                <a:cs typeface="Calibri"/>
                <a:sym typeface="Calibri"/>
              </a:rPr>
              <a:t>19</a:t>
            </a:fld>
            <a:endParaRPr lang="nl-BE"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50511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838200" y="100075"/>
            <a:ext cx="8229600" cy="1508100"/>
          </a:xfrm>
          <a:prstGeom prst="rect">
            <a:avLst/>
          </a:prstGeom>
          <a:noFill/>
          <a:ln>
            <a:noFill/>
          </a:ln>
        </p:spPr>
        <p:txBody>
          <a:bodyPr wrap="square" lIns="45700" tIns="45700" rIns="45700" bIns="45700" anchor="ctr" anchorCtr="0">
            <a:noAutofit/>
          </a:bodyPr>
          <a:lstStyle/>
          <a:p>
            <a:pPr marL="0" marR="0" lvl="0" indent="-69850" algn="l" rtl="0">
              <a:lnSpc>
                <a:spcPct val="90000"/>
              </a:lnSpc>
              <a:spcBef>
                <a:spcPts val="0"/>
              </a:spcBef>
              <a:spcAft>
                <a:spcPts val="0"/>
              </a:spcAft>
              <a:buClr>
                <a:schemeClr val="dk1"/>
              </a:buClr>
              <a:buSzPct val="25000"/>
              <a:buFont typeface="Calibri"/>
              <a:buNone/>
            </a:pPr>
            <a:r>
              <a:rPr lang="nl-BE" dirty="0"/>
              <a:t>Agenda</a:t>
            </a:r>
            <a:endParaRPr lang="nl-BE" sz="4400" b="0" i="0" u="none" strike="noStrike" cap="none" dirty="0">
              <a:solidFill>
                <a:schemeClr val="dk1"/>
              </a:solidFill>
              <a:latin typeface="Calibri"/>
              <a:ea typeface="Calibri"/>
              <a:cs typeface="Calibri"/>
              <a:sym typeface="Calibri"/>
            </a:endParaRPr>
          </a:p>
        </p:txBody>
      </p:sp>
      <p:sp>
        <p:nvSpPr>
          <p:cNvPr id="108" name="Shape 108"/>
          <p:cNvSpPr/>
          <p:nvPr/>
        </p:nvSpPr>
        <p:spPr>
          <a:xfrm>
            <a:off x="1828800" y="1099321"/>
            <a:ext cx="10363200" cy="679994"/>
          </a:xfrm>
          <a:prstGeom prst="rect">
            <a:avLst/>
          </a:prstGeom>
          <a:solidFill>
            <a:srgbClr val="D8D8D8"/>
          </a:solidFill>
          <a:ln>
            <a:noFill/>
          </a:ln>
          <a:effectLst>
            <a:outerShdw blurRad="50800" dist="38100" dir="2700000" algn="tl" rotWithShape="0">
              <a:srgbClr val="000000">
                <a:alpha val="40000"/>
              </a:srgbClr>
            </a:outerShdw>
          </a:effectLst>
        </p:spPr>
        <p:txBody>
          <a:bodyPr wrap="square" lIns="91425" tIns="45700" rIns="91425" bIns="45700" anchor="ctr" anchorCtr="0">
            <a:noAutofit/>
          </a:bodyPr>
          <a:lstStyle/>
          <a:p>
            <a:pPr marL="271463" lvl="0" indent="-474663">
              <a:buClr>
                <a:srgbClr val="222A35"/>
              </a:buClr>
              <a:buSzPct val="100000"/>
            </a:pPr>
            <a:r>
              <a:rPr lang="nl-BE" sz="3200" b="0" i="0" u="none" strike="noStrike" cap="none" dirty="0">
                <a:solidFill>
                  <a:srgbClr val="222A35"/>
                </a:solidFill>
                <a:latin typeface="Calibri"/>
                <a:ea typeface="Calibri"/>
                <a:cs typeface="Calibri"/>
                <a:sym typeface="Calibri"/>
              </a:rPr>
              <a:t>		</a:t>
            </a:r>
            <a:r>
              <a:rPr lang="nl-BE" sz="3200" dirty="0">
                <a:solidFill>
                  <a:srgbClr val="222A35"/>
                </a:solidFill>
                <a:latin typeface="Calibri"/>
                <a:ea typeface="Calibri"/>
                <a:cs typeface="Calibri"/>
                <a:sym typeface="Calibri"/>
              </a:rPr>
              <a:t>1. 	</a:t>
            </a:r>
            <a:r>
              <a:rPr lang="nl-BE" sz="3200" dirty="0" smtClean="0">
                <a:solidFill>
                  <a:srgbClr val="222A35"/>
                </a:solidFill>
                <a:latin typeface="Calibri"/>
                <a:ea typeface="Calibri"/>
                <a:cs typeface="Calibri"/>
                <a:sym typeface="Calibri"/>
              </a:rPr>
              <a:t>Validatie </a:t>
            </a:r>
            <a:r>
              <a:rPr lang="nl-BE" sz="3200" dirty="0">
                <a:solidFill>
                  <a:srgbClr val="222A35"/>
                </a:solidFill>
                <a:latin typeface="Calibri"/>
                <a:ea typeface="Calibri"/>
                <a:cs typeface="Calibri"/>
                <a:sym typeface="Calibri"/>
              </a:rPr>
              <a:t>OSLO proces en methode</a:t>
            </a:r>
          </a:p>
        </p:txBody>
      </p:sp>
      <p:sp>
        <p:nvSpPr>
          <p:cNvPr id="109" name="Shape 109"/>
          <p:cNvSpPr/>
          <p:nvPr/>
        </p:nvSpPr>
        <p:spPr>
          <a:xfrm>
            <a:off x="1828800" y="2303805"/>
            <a:ext cx="10363200" cy="679994"/>
          </a:xfrm>
          <a:prstGeom prst="rect">
            <a:avLst/>
          </a:prstGeom>
          <a:solidFill>
            <a:srgbClr val="D8D8D8"/>
          </a:solidFill>
          <a:ln>
            <a:noFill/>
          </a:ln>
          <a:effectLst>
            <a:outerShdw blurRad="50800" dist="38100" dir="2700000" algn="tl" rotWithShape="0">
              <a:srgbClr val="000000">
                <a:alpha val="40000"/>
              </a:srgbClr>
            </a:outerShdw>
          </a:effectLst>
        </p:spPr>
        <p:txBody>
          <a:bodyPr wrap="square" lIns="91425" tIns="45700" rIns="91425" bIns="45700" anchor="ctr" anchorCtr="0">
            <a:noAutofit/>
          </a:bodyPr>
          <a:lstStyle/>
          <a:p>
            <a:pPr marL="271463" lvl="0" indent="-474663">
              <a:buClr>
                <a:srgbClr val="222A35"/>
              </a:buClr>
              <a:buSzPct val="100000"/>
            </a:pPr>
            <a:r>
              <a:rPr lang="nl-BE" sz="3200" b="0" i="0" u="none" strike="noStrike" cap="none" dirty="0">
                <a:solidFill>
                  <a:srgbClr val="222A35"/>
                </a:solidFill>
                <a:latin typeface="Calibri"/>
                <a:ea typeface="Calibri"/>
                <a:cs typeface="Calibri"/>
                <a:sym typeface="Calibri"/>
              </a:rPr>
              <a:t>		2.	 </a:t>
            </a:r>
            <a:r>
              <a:rPr lang="nl-BE" sz="3200" b="0" i="0" u="none" strike="noStrike" cap="none" dirty="0" smtClean="0">
                <a:solidFill>
                  <a:srgbClr val="222A35"/>
                </a:solidFill>
                <a:latin typeface="Calibri"/>
                <a:ea typeface="Calibri"/>
                <a:cs typeface="Calibri"/>
                <a:sym typeface="Calibri"/>
              </a:rPr>
              <a:t>Validatie </a:t>
            </a:r>
            <a:r>
              <a:rPr lang="nl-BE" sz="3200" dirty="0" smtClean="0">
                <a:solidFill>
                  <a:srgbClr val="222A35"/>
                </a:solidFill>
                <a:latin typeface="Calibri"/>
                <a:ea typeface="Calibri"/>
                <a:cs typeface="Calibri"/>
                <a:sym typeface="Calibri"/>
              </a:rPr>
              <a:t>URI standaard</a:t>
            </a:r>
            <a:endParaRPr lang="nl-BE" sz="3200" dirty="0">
              <a:solidFill>
                <a:srgbClr val="222A35"/>
              </a:solidFill>
              <a:latin typeface="Calibri"/>
              <a:ea typeface="Calibri"/>
              <a:cs typeface="Calibri"/>
              <a:sym typeface="Calibri"/>
            </a:endParaRPr>
          </a:p>
        </p:txBody>
      </p:sp>
      <p:sp>
        <p:nvSpPr>
          <p:cNvPr id="110" name="Shape 110"/>
          <p:cNvSpPr/>
          <p:nvPr/>
        </p:nvSpPr>
        <p:spPr>
          <a:xfrm>
            <a:off x="1828800" y="3508289"/>
            <a:ext cx="10363200" cy="679994"/>
          </a:xfrm>
          <a:prstGeom prst="rect">
            <a:avLst/>
          </a:prstGeom>
          <a:solidFill>
            <a:srgbClr val="D8D8D8"/>
          </a:solidFill>
          <a:ln>
            <a:noFill/>
          </a:ln>
          <a:effectLst>
            <a:outerShdw blurRad="50800" dist="38100" dir="2700000" algn="tl" rotWithShape="0">
              <a:srgbClr val="000000">
                <a:alpha val="40000"/>
              </a:srgbClr>
            </a:outerShdw>
          </a:effectLst>
        </p:spPr>
        <p:txBody>
          <a:bodyPr wrap="square" lIns="91425" tIns="45700" rIns="91425" bIns="45700" anchor="ctr" anchorCtr="0">
            <a:noAutofit/>
          </a:bodyPr>
          <a:lstStyle/>
          <a:p>
            <a:pPr marL="271463" indent="-474663">
              <a:buClr>
                <a:srgbClr val="222A35"/>
              </a:buClr>
              <a:buSzPct val="100000"/>
            </a:pPr>
            <a:r>
              <a:rPr lang="nl-BE" sz="3200" b="0" i="0" u="none" strike="noStrike" cap="none" dirty="0">
                <a:solidFill>
                  <a:srgbClr val="222A35"/>
                </a:solidFill>
                <a:latin typeface="Calibri"/>
                <a:ea typeface="Calibri"/>
                <a:cs typeface="Calibri"/>
                <a:sym typeface="Calibri"/>
              </a:rPr>
              <a:t>		3</a:t>
            </a:r>
            <a:r>
              <a:rPr lang="nl-BE" sz="3200" dirty="0">
                <a:solidFill>
                  <a:srgbClr val="222A35"/>
                </a:solidFill>
                <a:latin typeface="Calibri"/>
                <a:ea typeface="Calibri"/>
                <a:cs typeface="Calibri"/>
                <a:sym typeface="Calibri"/>
              </a:rPr>
              <a:t>. </a:t>
            </a:r>
            <a:r>
              <a:rPr lang="nl-BE" sz="3200" dirty="0" smtClean="0">
                <a:solidFill>
                  <a:srgbClr val="222A35"/>
                </a:solidFill>
                <a:latin typeface="Calibri"/>
                <a:ea typeface="Calibri"/>
                <a:cs typeface="Calibri"/>
                <a:sym typeface="Calibri"/>
              </a:rPr>
              <a:t>       Aanmelding </a:t>
            </a:r>
            <a:r>
              <a:rPr lang="nl-BE" sz="3200" dirty="0">
                <a:solidFill>
                  <a:srgbClr val="222A35"/>
                </a:solidFill>
                <a:latin typeface="Calibri"/>
                <a:ea typeface="Calibri"/>
                <a:cs typeface="Calibri"/>
                <a:sym typeface="Calibri"/>
              </a:rPr>
              <a:t>nieuw traject “Generieke APIs</a:t>
            </a:r>
            <a:r>
              <a:rPr lang="nl-BE" sz="3200" dirty="0" smtClean="0">
                <a:solidFill>
                  <a:srgbClr val="222A35"/>
                </a:solidFill>
                <a:latin typeface="Calibri"/>
                <a:ea typeface="Calibri"/>
                <a:cs typeface="Calibri"/>
                <a:sym typeface="Calibri"/>
              </a:rPr>
              <a:t>”</a:t>
            </a:r>
            <a:r>
              <a:rPr lang="nl-BE" sz="3200" b="0" i="0" u="none" strike="noStrike" cap="none" dirty="0">
                <a:solidFill>
                  <a:srgbClr val="222A35"/>
                </a:solidFill>
                <a:latin typeface="Calibri"/>
                <a:ea typeface="Calibri"/>
                <a:cs typeface="Calibri"/>
                <a:sym typeface="Calibri"/>
              </a:rPr>
              <a:t>	</a:t>
            </a:r>
          </a:p>
        </p:txBody>
      </p:sp>
      <p:sp>
        <p:nvSpPr>
          <p:cNvPr id="7" name="Shape 110"/>
          <p:cNvSpPr/>
          <p:nvPr/>
        </p:nvSpPr>
        <p:spPr>
          <a:xfrm>
            <a:off x="1828800" y="5784705"/>
            <a:ext cx="10363200" cy="679994"/>
          </a:xfrm>
          <a:prstGeom prst="rect">
            <a:avLst/>
          </a:prstGeom>
          <a:solidFill>
            <a:srgbClr val="D8D8D8"/>
          </a:solidFill>
          <a:ln>
            <a:noFill/>
          </a:ln>
          <a:effectLst>
            <a:outerShdw blurRad="50800" dist="38100" dir="2700000" algn="tl" rotWithShape="0">
              <a:srgbClr val="000000">
                <a:alpha val="40000"/>
              </a:srgbClr>
            </a:outerShdw>
          </a:effectLst>
        </p:spPr>
        <p:txBody>
          <a:bodyPr wrap="square" lIns="91425" tIns="45700" rIns="91425" bIns="45700" anchor="ctr" anchorCtr="0">
            <a:noAutofit/>
          </a:bodyPr>
          <a:lstStyle/>
          <a:p>
            <a:pPr marL="271463" marR="0" lvl="0" indent="-474663" algn="l" rtl="0">
              <a:lnSpc>
                <a:spcPct val="100000"/>
              </a:lnSpc>
              <a:spcBef>
                <a:spcPts val="0"/>
              </a:spcBef>
              <a:spcAft>
                <a:spcPts val="0"/>
              </a:spcAft>
              <a:buClr>
                <a:srgbClr val="222A35"/>
              </a:buClr>
              <a:buSzPct val="100000"/>
              <a:buFont typeface="Calibri"/>
              <a:buNone/>
            </a:pPr>
            <a:r>
              <a:rPr lang="nl-BE" sz="3200" b="0" i="0" u="none" strike="noStrike" cap="none" dirty="0">
                <a:solidFill>
                  <a:srgbClr val="222A35"/>
                </a:solidFill>
                <a:latin typeface="Calibri"/>
                <a:ea typeface="Calibri"/>
                <a:cs typeface="Calibri"/>
                <a:sym typeface="Calibri"/>
              </a:rPr>
              <a:t>		</a:t>
            </a:r>
            <a:r>
              <a:rPr lang="nl-BE" sz="3200" b="0" i="0" u="none" strike="noStrike" cap="none" dirty="0" smtClean="0">
                <a:solidFill>
                  <a:srgbClr val="222A35"/>
                </a:solidFill>
                <a:latin typeface="Calibri"/>
                <a:ea typeface="Calibri"/>
                <a:cs typeface="Calibri"/>
                <a:sym typeface="Calibri"/>
              </a:rPr>
              <a:t>5.</a:t>
            </a:r>
            <a:r>
              <a:rPr lang="nl-BE" sz="3200" b="0" i="0" u="none" strike="noStrike" cap="none" dirty="0">
                <a:solidFill>
                  <a:srgbClr val="222A35"/>
                </a:solidFill>
                <a:latin typeface="Calibri"/>
                <a:ea typeface="Calibri"/>
                <a:cs typeface="Calibri"/>
                <a:sym typeface="Calibri"/>
              </a:rPr>
              <a:t>	 </a:t>
            </a:r>
            <a:r>
              <a:rPr lang="nl-BE" sz="3200" dirty="0">
                <a:solidFill>
                  <a:srgbClr val="222A35"/>
                </a:solidFill>
                <a:latin typeface="Calibri"/>
                <a:ea typeface="Calibri"/>
                <a:cs typeface="Calibri"/>
                <a:sym typeface="Calibri"/>
              </a:rPr>
              <a:t>Varia</a:t>
            </a:r>
            <a:endParaRPr lang="nl-BE" sz="3200" b="0" i="0" u="none" strike="noStrike" cap="none" dirty="0">
              <a:solidFill>
                <a:srgbClr val="222A35"/>
              </a:solidFill>
              <a:latin typeface="Calibri"/>
              <a:ea typeface="Calibri"/>
              <a:cs typeface="Calibri"/>
              <a:sym typeface="Calibri"/>
            </a:endParaRPr>
          </a:p>
        </p:txBody>
      </p:sp>
      <p:sp>
        <p:nvSpPr>
          <p:cNvPr id="3" name="Slide Number Placeholder 2"/>
          <p:cNvSpPr>
            <a:spLocks noGrp="1"/>
          </p:cNvSpPr>
          <p:nvPr>
            <p:ph type="sldNum" idx="12"/>
          </p:nvPr>
        </p:nvSpPr>
        <p:spPr/>
        <p:txBody>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nl-BE" sz="1200" b="0" i="0" u="none" strike="noStrike" cap="none" smtClean="0">
                <a:solidFill>
                  <a:srgbClr val="888888"/>
                </a:solidFill>
                <a:latin typeface="Calibri"/>
                <a:ea typeface="Calibri"/>
                <a:cs typeface="Calibri"/>
                <a:sym typeface="Calibri"/>
              </a:rPr>
              <a:t>2</a:t>
            </a:fld>
            <a:endParaRPr lang="nl-BE" sz="1200" b="0" i="0" u="none" strike="noStrike" cap="none">
              <a:solidFill>
                <a:srgbClr val="888888"/>
              </a:solidFill>
              <a:latin typeface="Calibri"/>
              <a:ea typeface="Calibri"/>
              <a:cs typeface="Calibri"/>
              <a:sym typeface="Calibri"/>
            </a:endParaRPr>
          </a:p>
        </p:txBody>
      </p:sp>
      <p:sp>
        <p:nvSpPr>
          <p:cNvPr id="8" name="Shape 110"/>
          <p:cNvSpPr/>
          <p:nvPr/>
        </p:nvSpPr>
        <p:spPr>
          <a:xfrm>
            <a:off x="1828800" y="4690730"/>
            <a:ext cx="10363200" cy="679994"/>
          </a:xfrm>
          <a:prstGeom prst="rect">
            <a:avLst/>
          </a:prstGeom>
          <a:solidFill>
            <a:srgbClr val="D8D8D8"/>
          </a:solidFill>
          <a:ln>
            <a:noFill/>
          </a:ln>
          <a:effectLst>
            <a:outerShdw blurRad="50800" dist="38100" dir="2700000" algn="tl" rotWithShape="0">
              <a:srgbClr val="000000">
                <a:alpha val="40000"/>
              </a:srgbClr>
            </a:outerShdw>
          </a:effectLst>
        </p:spPr>
        <p:txBody>
          <a:bodyPr wrap="square" lIns="91425" tIns="45700" rIns="91425" bIns="45700" anchor="ctr" anchorCtr="0">
            <a:noAutofit/>
          </a:bodyPr>
          <a:lstStyle/>
          <a:p>
            <a:pPr marL="271463" lvl="0" indent="-474663">
              <a:buClr>
                <a:srgbClr val="222A35"/>
              </a:buClr>
              <a:buSzPct val="100000"/>
            </a:pPr>
            <a:r>
              <a:rPr lang="nl-BE" sz="3200" b="0" i="0" u="none" strike="noStrike" cap="none" dirty="0" smtClean="0">
                <a:solidFill>
                  <a:srgbClr val="222A35"/>
                </a:solidFill>
                <a:latin typeface="Calibri"/>
                <a:ea typeface="Calibri"/>
                <a:cs typeface="Calibri"/>
                <a:sym typeface="Calibri"/>
              </a:rPr>
              <a:t>		4.</a:t>
            </a:r>
            <a:r>
              <a:rPr lang="nl-NL" sz="3200" dirty="0">
                <a:solidFill>
                  <a:srgbClr val="222A35"/>
                </a:solidFill>
                <a:latin typeface="Calibri"/>
                <a:ea typeface="Calibri"/>
                <a:cs typeface="Calibri"/>
                <a:sym typeface="Calibri"/>
              </a:rPr>
              <a:t> </a:t>
            </a:r>
            <a:r>
              <a:rPr lang="nl-NL" sz="3200" dirty="0" smtClean="0">
                <a:solidFill>
                  <a:srgbClr val="222A35"/>
                </a:solidFill>
                <a:latin typeface="Calibri"/>
                <a:ea typeface="Calibri"/>
                <a:cs typeface="Calibri"/>
                <a:sym typeface="Calibri"/>
              </a:rPr>
              <a:t>       Toelichting </a:t>
            </a:r>
            <a:r>
              <a:rPr lang="nl-NL" sz="3200" dirty="0">
                <a:solidFill>
                  <a:srgbClr val="222A35"/>
                </a:solidFill>
                <a:latin typeface="Calibri"/>
                <a:ea typeface="Calibri"/>
                <a:cs typeface="Calibri"/>
                <a:sym typeface="Calibri"/>
              </a:rPr>
              <a:t>Open Data Charter - Smart Flanders</a:t>
            </a:r>
            <a:r>
              <a:rPr lang="nl-BE" sz="3200" b="0" i="0" u="none" strike="noStrike" cap="none" dirty="0" smtClean="0">
                <a:solidFill>
                  <a:srgbClr val="222A35"/>
                </a:solidFill>
                <a:latin typeface="Calibri"/>
                <a:ea typeface="Calibri"/>
                <a:cs typeface="Calibri"/>
                <a:sym typeface="Calibri"/>
              </a:rPr>
              <a:t>	</a:t>
            </a:r>
            <a:endParaRPr lang="nl-BE" sz="3200" b="0" i="0" u="none" strike="noStrike" cap="none" dirty="0">
              <a:solidFill>
                <a:srgbClr val="222A35"/>
              </a:solidFill>
              <a:latin typeface="Calibri"/>
              <a:ea typeface="Calibri"/>
              <a:cs typeface="Calibri"/>
              <a:sym typeface="Calibri"/>
            </a:endParaRPr>
          </a:p>
        </p:txBody>
      </p:sp>
    </p:spTree>
    <p:extLst>
      <p:ext uri="{BB962C8B-B14F-4D97-AF65-F5344CB8AC3E}">
        <p14:creationId xmlns:p14="http://schemas.microsoft.com/office/powerpoint/2010/main" val="52181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subTitle" idx="1"/>
          </p:nvPr>
        </p:nvSpPr>
        <p:spPr>
          <a:xfrm>
            <a:off x="1921602" y="4365103"/>
            <a:ext cx="4702541" cy="1112524"/>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Font typeface="Arial"/>
              <a:buNone/>
            </a:pPr>
            <a:r>
              <a:rPr lang="nl-BE" dirty="0" smtClean="0">
                <a:solidFill>
                  <a:schemeClr val="dk1"/>
                </a:solidFill>
              </a:rPr>
              <a:t>Pieter Colpaert – imec </a:t>
            </a:r>
            <a:endParaRPr dirty="0"/>
          </a:p>
        </p:txBody>
      </p:sp>
      <p:sp>
        <p:nvSpPr>
          <p:cNvPr id="103" name="Shape 103"/>
          <p:cNvSpPr txBox="1">
            <a:spLocks noGrp="1"/>
          </p:cNvSpPr>
          <p:nvPr>
            <p:ph type="title"/>
          </p:nvPr>
        </p:nvSpPr>
        <p:spPr>
          <a:xfrm>
            <a:off x="1936950" y="2060850"/>
            <a:ext cx="4955700" cy="1911900"/>
          </a:xfrm>
          <a:prstGeom prst="rect">
            <a:avLst/>
          </a:prstGeom>
          <a:noFill/>
          <a:ln>
            <a:noFill/>
          </a:ln>
        </p:spPr>
        <p:txBody>
          <a:bodyPr spcFirstLastPara="1" wrap="square" lIns="45700" tIns="45700" rIns="45700" bIns="45700" anchor="b" anchorCtr="0">
            <a:noAutofit/>
          </a:bodyPr>
          <a:lstStyle/>
          <a:p>
            <a:pPr lvl="0"/>
            <a:r>
              <a:rPr lang="nl-NL" sz="2990" dirty="0"/>
              <a:t>Toelichting Open Data Charter - Smart Flanders</a:t>
            </a:r>
            <a:endParaRPr sz="2990" b="1"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8126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838200" y="2450593"/>
            <a:ext cx="10515600" cy="3726232"/>
          </a:xfrm>
          <a:prstGeom prst="rect">
            <a:avLst/>
          </a:prstGeom>
          <a:noFill/>
          <a:ln>
            <a:noFill/>
          </a:ln>
        </p:spPr>
        <p:txBody>
          <a:bodyPr spcFirstLastPara="1" wrap="square" lIns="91425" tIns="45700" rIns="91425" bIns="45700" anchor="t" anchorCtr="0">
            <a:noAutofit/>
          </a:bodyPr>
          <a:lstStyle/>
          <a:p>
            <a:pPr marL="0" lvl="0" indent="0" algn="ctr">
              <a:lnSpc>
                <a:spcPct val="200000"/>
              </a:lnSpc>
              <a:buSzPts val="2800"/>
              <a:buNone/>
            </a:pPr>
            <a:r>
              <a:rPr lang="nl-BE" sz="4000" dirty="0">
                <a:hlinkClick r:id="rId3"/>
              </a:rPr>
              <a:t>https://smart.flanders.be/open-data-charter</a:t>
            </a:r>
            <a:r>
              <a:rPr lang="nl-BE" sz="4000" dirty="0" smtClean="0">
                <a:hlinkClick r:id="rId3"/>
              </a:rPr>
              <a:t>/</a:t>
            </a:r>
            <a:r>
              <a:rPr lang="nl-BE" sz="4000" dirty="0" smtClean="0"/>
              <a:t> </a:t>
            </a:r>
            <a:endParaRPr sz="4000" dirty="0"/>
          </a:p>
        </p:txBody>
      </p:sp>
      <p:sp>
        <p:nvSpPr>
          <p:cNvPr id="3" name="Slide Number Placeholder 2"/>
          <p:cNvSpPr>
            <a:spLocks noGrp="1"/>
          </p:cNvSpPr>
          <p:nvPr>
            <p:ph type="sldNum" idx="12"/>
          </p:nvPr>
        </p:nvSpPr>
        <p:spPr/>
        <p:txBody>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nl-BE" sz="1200" b="0" i="0" u="none" strike="noStrike" cap="none" smtClean="0">
                <a:solidFill>
                  <a:srgbClr val="888888"/>
                </a:solidFill>
                <a:latin typeface="Calibri"/>
                <a:ea typeface="Calibri"/>
                <a:cs typeface="Calibri"/>
                <a:sym typeface="Calibri"/>
              </a:rPr>
              <a:t>21</a:t>
            </a:fld>
            <a:endParaRPr lang="nl-BE"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857544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5" name="Shape 354">
            <a:extLst>
              <a:ext uri="{FF2B5EF4-FFF2-40B4-BE49-F238E27FC236}">
                <a16:creationId xmlns="" xmlns:a16="http://schemas.microsoft.com/office/drawing/2014/main" id="{2155B5C1-D18C-492C-935C-23501BACDDA3}"/>
              </a:ext>
            </a:extLst>
          </p:cNvPr>
          <p:cNvSpPr txBox="1">
            <a:spLocks noGrp="1"/>
          </p:cNvSpPr>
          <p:nvPr>
            <p:ph type="title"/>
          </p:nvPr>
        </p:nvSpPr>
        <p:spPr>
          <a:xfrm>
            <a:off x="915979" y="3302785"/>
            <a:ext cx="5453665" cy="1859225"/>
          </a:xfrm>
          <a:prstGeom prst="rect">
            <a:avLst/>
          </a:prstGeom>
          <a:noFill/>
          <a:ln>
            <a:noFill/>
          </a:ln>
        </p:spPr>
        <p:txBody>
          <a:bodyPr wrap="square" lIns="45700" tIns="45700" rIns="45700" bIns="45700" anchor="b" anchorCtr="0">
            <a:noAutofit/>
          </a:bodyPr>
          <a:lstStyle/>
          <a:p>
            <a:pPr lvl="0">
              <a:buSzPct val="25000"/>
            </a:pPr>
            <a:r>
              <a:rPr lang="nl-BE" sz="3000" dirty="0" smtClean="0">
                <a:solidFill>
                  <a:srgbClr val="262626"/>
                </a:solidFill>
              </a:rPr>
              <a:t>Werkgroep Charter – </a:t>
            </a:r>
            <a:br>
              <a:rPr lang="nl-BE" sz="3000" dirty="0" smtClean="0">
                <a:solidFill>
                  <a:srgbClr val="262626"/>
                </a:solidFill>
              </a:rPr>
            </a:br>
            <a:r>
              <a:rPr lang="nl-BE" sz="3000" dirty="0" smtClean="0">
                <a:solidFill>
                  <a:srgbClr val="262626"/>
                </a:solidFill>
              </a:rPr>
              <a:t>Generieke Hypermedia Standaard</a:t>
            </a:r>
            <a:r>
              <a:rPr lang="nl-BE" sz="3000" b="1" i="0" u="none" strike="noStrike" cap="none" dirty="0">
                <a:solidFill>
                  <a:srgbClr val="262626"/>
                </a:solidFill>
                <a:latin typeface="Arial"/>
                <a:ea typeface="Arial"/>
                <a:cs typeface="Arial"/>
                <a:sym typeface="Arial"/>
              </a:rPr>
              <a:t/>
            </a:r>
            <a:br>
              <a:rPr lang="nl-BE" sz="3000" b="1" i="0" u="none" strike="noStrike" cap="none" dirty="0">
                <a:solidFill>
                  <a:srgbClr val="262626"/>
                </a:solidFill>
                <a:latin typeface="Arial"/>
                <a:ea typeface="Arial"/>
                <a:cs typeface="Arial"/>
                <a:sym typeface="Arial"/>
              </a:rPr>
            </a:br>
            <a:r>
              <a:rPr lang="nl-BE" sz="2000" dirty="0">
                <a:solidFill>
                  <a:srgbClr val="262626"/>
                </a:solidFill>
              </a:rPr>
              <a:t/>
            </a:r>
            <a:br>
              <a:rPr lang="nl-BE" sz="2000" dirty="0">
                <a:solidFill>
                  <a:srgbClr val="262626"/>
                </a:solidFill>
              </a:rPr>
            </a:br>
            <a:endParaRPr lang="en-US" sz="2000" b="1" i="0" u="none" strike="noStrike" cap="none" dirty="0">
              <a:solidFill>
                <a:srgbClr val="262626"/>
              </a:solidFill>
              <a:latin typeface="Arial"/>
              <a:ea typeface="Arial"/>
              <a:cs typeface="Arial"/>
              <a:sym typeface="Arial"/>
            </a:endParaRPr>
          </a:p>
        </p:txBody>
      </p:sp>
      <p:sp>
        <p:nvSpPr>
          <p:cNvPr id="3" name="Subtitle 6">
            <a:extLst>
              <a:ext uri="{FF2B5EF4-FFF2-40B4-BE49-F238E27FC236}">
                <a16:creationId xmlns="" xmlns:a16="http://schemas.microsoft.com/office/drawing/2014/main" id="{4CA13395-5AFF-45A6-8535-1C765F4B8C29}"/>
              </a:ext>
            </a:extLst>
          </p:cNvPr>
          <p:cNvSpPr>
            <a:spLocks noGrp="1"/>
          </p:cNvSpPr>
          <p:nvPr>
            <p:ph type="subTitle" idx="1"/>
          </p:nvPr>
        </p:nvSpPr>
        <p:spPr>
          <a:xfrm>
            <a:off x="915979" y="4898093"/>
            <a:ext cx="5094419" cy="527833"/>
          </a:xfrm>
        </p:spPr>
        <p:txBody>
          <a:bodyPr/>
          <a:lstStyle/>
          <a:p>
            <a:endParaRPr lang="nl-BE" dirty="0">
              <a:solidFill>
                <a:schemeClr val="tx1"/>
              </a:solidFill>
            </a:endParaRPr>
          </a:p>
        </p:txBody>
      </p:sp>
    </p:spTree>
    <p:extLst>
      <p:ext uri="{BB962C8B-B14F-4D97-AF65-F5344CB8AC3E}">
        <p14:creationId xmlns:p14="http://schemas.microsoft.com/office/powerpoint/2010/main" val="4033451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indent="0" algn="ctr">
              <a:buNone/>
            </a:pPr>
            <a:endParaRPr lang="en-GB" sz="7200" dirty="0" smtClean="0">
              <a:hlinkClick r:id="rId2"/>
            </a:endParaRPr>
          </a:p>
          <a:p>
            <a:pPr indent="0" algn="ctr">
              <a:buNone/>
            </a:pPr>
            <a:r>
              <a:rPr lang="en-GB" sz="7200" dirty="0" smtClean="0">
                <a:hlinkClick r:id="rId2"/>
              </a:rPr>
              <a:t>http</a:t>
            </a:r>
            <a:r>
              <a:rPr lang="en-GB" sz="7200" dirty="0">
                <a:hlinkClick r:id="rId2"/>
              </a:rPr>
              <a:t>://</a:t>
            </a:r>
            <a:r>
              <a:rPr lang="en-GB" sz="7200" dirty="0" smtClean="0">
                <a:hlinkClick r:id="rId2"/>
              </a:rPr>
              <a:t>bit.ly/oslo-api</a:t>
            </a:r>
            <a:r>
              <a:rPr lang="en-GB" sz="7200" dirty="0" smtClean="0"/>
              <a:t> </a:t>
            </a:r>
            <a:endParaRPr lang="en-GB" sz="7200" dirty="0"/>
          </a:p>
        </p:txBody>
      </p:sp>
      <p:sp>
        <p:nvSpPr>
          <p:cNvPr id="4" name="Slide Number Placeholder 3"/>
          <p:cNvSpPr>
            <a:spLocks noGrp="1"/>
          </p:cNvSpPr>
          <p:nvPr>
            <p:ph type="sldNum" idx="12"/>
          </p:nvPr>
        </p:nvSpPr>
        <p:spPr/>
        <p:txBody>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nl-BE" sz="1200" b="0" i="0" u="none" strike="noStrike" cap="none" smtClean="0">
                <a:solidFill>
                  <a:srgbClr val="888888"/>
                </a:solidFill>
                <a:latin typeface="Calibri"/>
                <a:ea typeface="Calibri"/>
                <a:cs typeface="Calibri"/>
                <a:sym typeface="Calibri"/>
              </a:rPr>
              <a:t>23</a:t>
            </a:fld>
            <a:endParaRPr lang="nl-BE"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93056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5" name="Shape 354">
            <a:extLst>
              <a:ext uri="{FF2B5EF4-FFF2-40B4-BE49-F238E27FC236}">
                <a16:creationId xmlns="" xmlns:a16="http://schemas.microsoft.com/office/drawing/2014/main" id="{2155B5C1-D18C-492C-935C-23501BACDDA3}"/>
              </a:ext>
            </a:extLst>
          </p:cNvPr>
          <p:cNvSpPr txBox="1">
            <a:spLocks noGrp="1"/>
          </p:cNvSpPr>
          <p:nvPr>
            <p:ph type="title"/>
          </p:nvPr>
        </p:nvSpPr>
        <p:spPr>
          <a:xfrm>
            <a:off x="915979" y="3302785"/>
            <a:ext cx="5453665" cy="1859225"/>
          </a:xfrm>
          <a:prstGeom prst="rect">
            <a:avLst/>
          </a:prstGeom>
          <a:noFill/>
          <a:ln>
            <a:noFill/>
          </a:ln>
        </p:spPr>
        <p:txBody>
          <a:bodyPr wrap="square" lIns="45700" tIns="45700" rIns="45700" bIns="45700" anchor="b" anchorCtr="0">
            <a:noAutofit/>
          </a:bodyPr>
          <a:lstStyle/>
          <a:p>
            <a:pPr lvl="0">
              <a:buSzPct val="25000"/>
            </a:pPr>
            <a:r>
              <a:rPr lang="nl-BE" sz="3000" dirty="0" smtClean="0">
                <a:solidFill>
                  <a:srgbClr val="262626"/>
                </a:solidFill>
              </a:rPr>
              <a:t>Varia</a:t>
            </a:r>
            <a:r>
              <a:rPr lang="nl-BE" sz="3000" b="1" i="0" u="none" strike="noStrike" cap="none" dirty="0">
                <a:solidFill>
                  <a:srgbClr val="262626"/>
                </a:solidFill>
                <a:latin typeface="Arial"/>
                <a:ea typeface="Arial"/>
                <a:cs typeface="Arial"/>
                <a:sym typeface="Arial"/>
              </a:rPr>
              <a:t/>
            </a:r>
            <a:br>
              <a:rPr lang="nl-BE" sz="3000" b="1" i="0" u="none" strike="noStrike" cap="none" dirty="0">
                <a:solidFill>
                  <a:srgbClr val="262626"/>
                </a:solidFill>
                <a:latin typeface="Arial"/>
                <a:ea typeface="Arial"/>
                <a:cs typeface="Arial"/>
                <a:sym typeface="Arial"/>
              </a:rPr>
            </a:br>
            <a:r>
              <a:rPr lang="nl-BE" sz="2000" dirty="0">
                <a:solidFill>
                  <a:srgbClr val="262626"/>
                </a:solidFill>
              </a:rPr>
              <a:t/>
            </a:r>
            <a:br>
              <a:rPr lang="nl-BE" sz="2000" dirty="0">
                <a:solidFill>
                  <a:srgbClr val="262626"/>
                </a:solidFill>
              </a:rPr>
            </a:br>
            <a:endParaRPr lang="en-US" sz="2000" b="1" i="0" u="none" strike="noStrike" cap="none" dirty="0">
              <a:solidFill>
                <a:srgbClr val="262626"/>
              </a:solidFill>
              <a:latin typeface="Arial"/>
              <a:ea typeface="Arial"/>
              <a:cs typeface="Arial"/>
              <a:sym typeface="Arial"/>
            </a:endParaRPr>
          </a:p>
        </p:txBody>
      </p:sp>
      <p:sp>
        <p:nvSpPr>
          <p:cNvPr id="3" name="Subtitle 6">
            <a:extLst>
              <a:ext uri="{FF2B5EF4-FFF2-40B4-BE49-F238E27FC236}">
                <a16:creationId xmlns="" xmlns:a16="http://schemas.microsoft.com/office/drawing/2014/main" id="{4CA13395-5AFF-45A6-8535-1C765F4B8C29}"/>
              </a:ext>
            </a:extLst>
          </p:cNvPr>
          <p:cNvSpPr>
            <a:spLocks noGrp="1"/>
          </p:cNvSpPr>
          <p:nvPr>
            <p:ph type="subTitle" idx="1"/>
          </p:nvPr>
        </p:nvSpPr>
        <p:spPr>
          <a:xfrm>
            <a:off x="915979" y="4898093"/>
            <a:ext cx="5094419" cy="527833"/>
          </a:xfrm>
        </p:spPr>
        <p:txBody>
          <a:bodyPr/>
          <a:lstStyle/>
          <a:p>
            <a:endParaRPr lang="nl-BE" dirty="0">
              <a:solidFill>
                <a:schemeClr val="tx1"/>
              </a:solidFill>
            </a:endParaRPr>
          </a:p>
        </p:txBody>
      </p:sp>
    </p:spTree>
    <p:extLst>
      <p:ext uri="{BB962C8B-B14F-4D97-AF65-F5344CB8AC3E}">
        <p14:creationId xmlns:p14="http://schemas.microsoft.com/office/powerpoint/2010/main" val="35222905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Vlaamse</a:t>
            </a:r>
            <a:r>
              <a:rPr lang="en-GB" dirty="0" smtClean="0"/>
              <a:t> URI </a:t>
            </a:r>
            <a:r>
              <a:rPr lang="en-GB" dirty="0" err="1" smtClean="0"/>
              <a:t>standaard</a:t>
            </a:r>
            <a:r>
              <a:rPr lang="en-GB" dirty="0" smtClean="0"/>
              <a:t> </a:t>
            </a:r>
            <a:r>
              <a:rPr lang="en-GB" dirty="0" err="1" smtClean="0"/>
              <a:t>als</a:t>
            </a:r>
            <a:r>
              <a:rPr lang="en-GB" dirty="0" smtClean="0"/>
              <a:t> </a:t>
            </a:r>
            <a:r>
              <a:rPr lang="en-GB" dirty="0" err="1" smtClean="0"/>
              <a:t>uitgangspunt</a:t>
            </a:r>
            <a:r>
              <a:rPr lang="en-GB" dirty="0" smtClean="0"/>
              <a:t> </a:t>
            </a:r>
            <a:r>
              <a:rPr lang="en-GB" dirty="0" err="1" smtClean="0"/>
              <a:t>voor</a:t>
            </a:r>
            <a:r>
              <a:rPr lang="en-GB" dirty="0" smtClean="0"/>
              <a:t> INSPIRE URIs </a:t>
            </a:r>
            <a:r>
              <a:rPr lang="en-GB" dirty="0" err="1" smtClean="0"/>
              <a:t>voor</a:t>
            </a:r>
            <a:r>
              <a:rPr lang="en-GB" dirty="0" smtClean="0"/>
              <a:t> </a:t>
            </a:r>
            <a:r>
              <a:rPr lang="en-GB" dirty="0" err="1" smtClean="0"/>
              <a:t>België</a:t>
            </a:r>
            <a:endParaRPr lang="en-GB" dirty="0"/>
          </a:p>
        </p:txBody>
      </p:sp>
      <p:sp>
        <p:nvSpPr>
          <p:cNvPr id="3" name="Text Placeholder 2"/>
          <p:cNvSpPr>
            <a:spLocks noGrp="1"/>
          </p:cNvSpPr>
          <p:nvPr>
            <p:ph type="body" idx="1"/>
          </p:nvPr>
        </p:nvSpPr>
        <p:spPr>
          <a:xfrm>
            <a:off x="838200" y="1825625"/>
            <a:ext cx="10975848" cy="4351200"/>
          </a:xfrm>
        </p:spPr>
        <p:txBody>
          <a:bodyPr/>
          <a:lstStyle/>
          <a:p>
            <a:pPr>
              <a:lnSpc>
                <a:spcPct val="200000"/>
              </a:lnSpc>
              <a:buFont typeface="Arial" panose="020B0604020202020204" pitchFamily="34" charset="0"/>
              <a:buChar char="•"/>
            </a:pPr>
            <a:r>
              <a:rPr lang="en-GB" dirty="0" smtClean="0"/>
              <a:t> In de regel is de URI </a:t>
            </a:r>
            <a:r>
              <a:rPr lang="en-GB" dirty="0" err="1"/>
              <a:t>s</a:t>
            </a:r>
            <a:r>
              <a:rPr lang="en-GB" dirty="0" err="1" smtClean="0"/>
              <a:t>tandaard</a:t>
            </a:r>
            <a:r>
              <a:rPr lang="en-GB" dirty="0" smtClean="0"/>
              <a:t> </a:t>
            </a:r>
            <a:r>
              <a:rPr lang="en-GB" b="1" dirty="0" err="1" smtClean="0"/>
              <a:t>vrijwillig</a:t>
            </a:r>
            <a:r>
              <a:rPr lang="en-GB" b="1" dirty="0" smtClean="0"/>
              <a:t> toe </a:t>
            </a:r>
            <a:r>
              <a:rPr lang="en-GB" b="1" dirty="0" err="1" smtClean="0"/>
              <a:t>te</a:t>
            </a:r>
            <a:r>
              <a:rPr lang="en-GB" b="1" dirty="0" smtClean="0"/>
              <a:t> </a:t>
            </a:r>
            <a:r>
              <a:rPr lang="en-GB" b="1" dirty="0" err="1" smtClean="0"/>
              <a:t>passen</a:t>
            </a:r>
            <a:endParaRPr lang="en-GB" b="1" dirty="0" smtClean="0"/>
          </a:p>
          <a:p>
            <a:pPr>
              <a:lnSpc>
                <a:spcPct val="200000"/>
              </a:lnSpc>
              <a:buFont typeface="Arial" panose="020B0604020202020204" pitchFamily="34" charset="0"/>
              <a:buChar char="•"/>
            </a:pPr>
            <a:r>
              <a:rPr lang="en-GB" dirty="0"/>
              <a:t> </a:t>
            </a:r>
            <a:r>
              <a:rPr lang="en-GB" dirty="0" smtClean="0"/>
              <a:t>Maar </a:t>
            </a:r>
            <a:r>
              <a:rPr lang="en-GB" b="1" dirty="0" err="1" smtClean="0"/>
              <a:t>verplicht</a:t>
            </a:r>
            <a:r>
              <a:rPr lang="en-GB" dirty="0" smtClean="0"/>
              <a:t> in </a:t>
            </a:r>
            <a:r>
              <a:rPr lang="en-GB" dirty="0"/>
              <a:t>de context </a:t>
            </a:r>
            <a:r>
              <a:rPr lang="en-GB" dirty="0" smtClean="0"/>
              <a:t>van </a:t>
            </a:r>
            <a:r>
              <a:rPr lang="en-GB" dirty="0" err="1" smtClean="0"/>
              <a:t>een</a:t>
            </a:r>
            <a:r>
              <a:rPr lang="en-GB" dirty="0" smtClean="0"/>
              <a:t> </a:t>
            </a:r>
            <a:r>
              <a:rPr lang="en-GB" dirty="0" err="1"/>
              <a:t>interfederale</a:t>
            </a:r>
            <a:r>
              <a:rPr lang="en-GB" dirty="0"/>
              <a:t> </a:t>
            </a:r>
            <a:r>
              <a:rPr lang="en-GB" dirty="0" err="1"/>
              <a:t>afspraak</a:t>
            </a:r>
            <a:r>
              <a:rPr lang="en-GB" dirty="0"/>
              <a:t> </a:t>
            </a:r>
            <a:r>
              <a:rPr lang="en-GB" dirty="0" err="1"/>
              <a:t>betreffende</a:t>
            </a:r>
            <a:r>
              <a:rPr lang="en-GB" dirty="0"/>
              <a:t> </a:t>
            </a:r>
            <a:r>
              <a:rPr lang="en-GB" b="1" dirty="0" smtClean="0"/>
              <a:t>INSPIRE-data</a:t>
            </a:r>
            <a:r>
              <a:rPr lang="en-GB" dirty="0" smtClean="0"/>
              <a:t>.</a:t>
            </a:r>
          </a:p>
          <a:p>
            <a:pPr>
              <a:lnSpc>
                <a:spcPct val="200000"/>
              </a:lnSpc>
              <a:buFont typeface="Arial" panose="020B0604020202020204" pitchFamily="34" charset="0"/>
              <a:buChar char="•"/>
            </a:pPr>
            <a:r>
              <a:rPr lang="nl-NL" dirty="0" smtClean="0"/>
              <a:t> Vanaf </a:t>
            </a:r>
            <a:r>
              <a:rPr lang="nl-NL" dirty="0"/>
              <a:t>een af te spreken tijdstip en </a:t>
            </a:r>
            <a:r>
              <a:rPr lang="nl-NL" b="1" dirty="0"/>
              <a:t>uiterlijk eind 2020 </a:t>
            </a:r>
            <a:r>
              <a:rPr lang="nl-NL" dirty="0"/>
              <a:t>wanneer alle data geharmoniseerd </a:t>
            </a:r>
            <a:r>
              <a:rPr lang="nl-NL" dirty="0" smtClean="0"/>
              <a:t>moet zijn volgens het INSPIRE Directive</a:t>
            </a:r>
            <a:endParaRPr lang="en-GB" dirty="0"/>
          </a:p>
        </p:txBody>
      </p:sp>
      <p:sp>
        <p:nvSpPr>
          <p:cNvPr id="4" name="Slide Number Placeholder 3"/>
          <p:cNvSpPr>
            <a:spLocks noGrp="1"/>
          </p:cNvSpPr>
          <p:nvPr>
            <p:ph type="sldNum" idx="12"/>
          </p:nvPr>
        </p:nvSpPr>
        <p:spPr/>
        <p:txBody>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nl-BE" sz="1200" b="0" i="0" u="none" strike="noStrike" cap="none" smtClean="0">
                <a:solidFill>
                  <a:srgbClr val="888888"/>
                </a:solidFill>
                <a:latin typeface="Calibri"/>
                <a:ea typeface="Calibri"/>
                <a:cs typeface="Calibri"/>
                <a:sym typeface="Calibri"/>
              </a:rPr>
              <a:t>25</a:t>
            </a:fld>
            <a:endParaRPr lang="nl-BE"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557818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6" name="Shape 354">
            <a:extLst>
              <a:ext uri="{FF2B5EF4-FFF2-40B4-BE49-F238E27FC236}">
                <a16:creationId xmlns="" xmlns:a16="http://schemas.microsoft.com/office/drawing/2014/main" id="{2155B5C1-D18C-492C-935C-23501BACDDA3}"/>
              </a:ext>
            </a:extLst>
          </p:cNvPr>
          <p:cNvSpPr txBox="1">
            <a:spLocks noGrp="1"/>
          </p:cNvSpPr>
          <p:nvPr>
            <p:ph type="title"/>
          </p:nvPr>
        </p:nvSpPr>
        <p:spPr>
          <a:xfrm>
            <a:off x="915979" y="3302785"/>
            <a:ext cx="5453665" cy="1859225"/>
          </a:xfrm>
          <a:prstGeom prst="rect">
            <a:avLst/>
          </a:prstGeom>
          <a:noFill/>
          <a:ln>
            <a:noFill/>
          </a:ln>
        </p:spPr>
        <p:txBody>
          <a:bodyPr wrap="square" lIns="45700" tIns="45700" rIns="45700" bIns="45700" anchor="b" anchorCtr="0">
            <a:noAutofit/>
          </a:bodyPr>
          <a:lstStyle/>
          <a:p>
            <a:pPr lvl="0">
              <a:buSzPct val="25000"/>
            </a:pPr>
            <a:r>
              <a:rPr lang="nl-BE" sz="3000" b="1" i="0" u="none" strike="noStrike" cap="none" dirty="0" smtClean="0">
                <a:solidFill>
                  <a:srgbClr val="262626"/>
                </a:solidFill>
                <a:latin typeface="Arial"/>
                <a:ea typeface="Arial"/>
                <a:cs typeface="Arial"/>
                <a:sym typeface="Arial"/>
              </a:rPr>
              <a:t>Validatie OSLO </a:t>
            </a:r>
            <a:r>
              <a:rPr lang="nl-BE" sz="3000" b="1" i="0" u="none" strike="noStrike" cap="none" dirty="0">
                <a:solidFill>
                  <a:srgbClr val="262626"/>
                </a:solidFill>
                <a:latin typeface="Arial"/>
                <a:ea typeface="Arial"/>
                <a:cs typeface="Arial"/>
                <a:sym typeface="Arial"/>
              </a:rPr>
              <a:t>proces en methode</a:t>
            </a:r>
            <a:br>
              <a:rPr lang="nl-BE" sz="3000" b="1" i="0" u="none" strike="noStrike" cap="none" dirty="0">
                <a:solidFill>
                  <a:srgbClr val="262626"/>
                </a:solidFill>
                <a:latin typeface="Arial"/>
                <a:ea typeface="Arial"/>
                <a:cs typeface="Arial"/>
                <a:sym typeface="Arial"/>
              </a:rPr>
            </a:br>
            <a:r>
              <a:rPr lang="nl-BE" sz="2000" dirty="0">
                <a:solidFill>
                  <a:srgbClr val="262626"/>
                </a:solidFill>
              </a:rPr>
              <a:t/>
            </a:r>
            <a:br>
              <a:rPr lang="nl-BE" sz="2000" dirty="0">
                <a:solidFill>
                  <a:srgbClr val="262626"/>
                </a:solidFill>
              </a:rPr>
            </a:br>
            <a:endParaRPr lang="en-US" sz="2000" b="1" i="0" u="none" strike="noStrike" cap="none" dirty="0">
              <a:solidFill>
                <a:srgbClr val="262626"/>
              </a:solidFill>
              <a:latin typeface="Arial"/>
              <a:ea typeface="Arial"/>
              <a:cs typeface="Arial"/>
              <a:sym typeface="Arial"/>
            </a:endParaRPr>
          </a:p>
        </p:txBody>
      </p:sp>
      <p:sp>
        <p:nvSpPr>
          <p:cNvPr id="8" name="Subtitle 6">
            <a:extLst>
              <a:ext uri="{FF2B5EF4-FFF2-40B4-BE49-F238E27FC236}">
                <a16:creationId xmlns="" xmlns:a16="http://schemas.microsoft.com/office/drawing/2014/main" id="{4CA13395-5AFF-45A6-8535-1C765F4B8C29}"/>
              </a:ext>
            </a:extLst>
          </p:cNvPr>
          <p:cNvSpPr>
            <a:spLocks noGrp="1"/>
          </p:cNvSpPr>
          <p:nvPr>
            <p:ph type="subTitle" idx="1"/>
          </p:nvPr>
        </p:nvSpPr>
        <p:spPr>
          <a:xfrm>
            <a:off x="915979" y="4898093"/>
            <a:ext cx="6312724" cy="527833"/>
          </a:xfrm>
        </p:spPr>
        <p:txBody>
          <a:bodyPr/>
          <a:lstStyle/>
          <a:p>
            <a:endParaRPr lang="nl-BE" dirty="0">
              <a:solidFill>
                <a:schemeClr val="tx1"/>
              </a:solidFill>
            </a:endParaRPr>
          </a:p>
        </p:txBody>
      </p:sp>
    </p:spTree>
    <p:extLst>
      <p:ext uri="{BB962C8B-B14F-4D97-AF65-F5344CB8AC3E}">
        <p14:creationId xmlns:p14="http://schemas.microsoft.com/office/powerpoint/2010/main" val="2910424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a:t>OSLO proces en methode</a:t>
            </a:r>
            <a:br>
              <a:rPr lang="nl-BE" dirty="0"/>
            </a:br>
            <a:r>
              <a:rPr lang="nl-BE" sz="3600" b="1" dirty="0"/>
              <a:t>Ontstaan</a:t>
            </a:r>
            <a:endParaRPr lang="nl-BE" dirty="0"/>
          </a:p>
        </p:txBody>
      </p:sp>
      <p:sp>
        <p:nvSpPr>
          <p:cNvPr id="6" name="Shape 120"/>
          <p:cNvSpPr txBox="1">
            <a:spLocks noGrp="1"/>
          </p:cNvSpPr>
          <p:nvPr>
            <p:ph type="body" idx="1"/>
          </p:nvPr>
        </p:nvSpPr>
        <p:spPr>
          <a:xfrm>
            <a:off x="1824039" y="2063577"/>
            <a:ext cx="8543925" cy="4410965"/>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nl-BE" dirty="0">
                <a:latin typeface="Calibri"/>
                <a:ea typeface="Calibri"/>
                <a:cs typeface="Calibri"/>
                <a:sym typeface="Calibri"/>
              </a:rPr>
              <a:t>Probleemstelling</a:t>
            </a:r>
            <a:endParaRPr dirty="0"/>
          </a:p>
          <a:p>
            <a:pPr marL="0" indent="0">
              <a:buNone/>
            </a:pPr>
            <a:endParaRPr dirty="0">
              <a:latin typeface="Calibri"/>
              <a:ea typeface="Calibri"/>
              <a:cs typeface="Calibri"/>
              <a:sym typeface="Calibri"/>
            </a:endParaRPr>
          </a:p>
          <a:p>
            <a:pPr marL="0" indent="0">
              <a:buNone/>
            </a:pPr>
            <a:r>
              <a:rPr lang="nl-BE" dirty="0">
                <a:latin typeface="Calibri"/>
                <a:ea typeface="Calibri"/>
                <a:cs typeface="Calibri"/>
                <a:sym typeface="Calibri"/>
              </a:rPr>
              <a:t>“</a:t>
            </a:r>
            <a:r>
              <a:rPr lang="nl-BE" i="1" dirty="0">
                <a:latin typeface="Calibri"/>
                <a:ea typeface="Calibri"/>
                <a:cs typeface="Calibri"/>
                <a:sym typeface="Calibri"/>
              </a:rPr>
              <a:t>Wanneer is iets een standaard en wat betekent dit voor mij?</a:t>
            </a:r>
            <a:r>
              <a:rPr lang="nl-BE" dirty="0">
                <a:latin typeface="Calibri"/>
                <a:ea typeface="Calibri"/>
                <a:cs typeface="Calibri"/>
                <a:sym typeface="Calibri"/>
              </a:rPr>
              <a:t>”</a:t>
            </a:r>
            <a:endParaRPr dirty="0"/>
          </a:p>
          <a:p>
            <a:pPr marL="0" indent="0">
              <a:buNone/>
            </a:pPr>
            <a:endParaRPr dirty="0">
              <a:latin typeface="Calibri"/>
              <a:ea typeface="Calibri"/>
              <a:cs typeface="Calibri"/>
              <a:sym typeface="Calibri"/>
            </a:endParaRPr>
          </a:p>
          <a:p>
            <a:pPr marL="0" indent="0">
              <a:buSzPts val="2000"/>
              <a:buNone/>
            </a:pPr>
            <a:r>
              <a:rPr lang="nl-BE" sz="2000" dirty="0">
                <a:latin typeface="Calibri"/>
                <a:ea typeface="Calibri"/>
                <a:cs typeface="Calibri"/>
                <a:sym typeface="Calibri"/>
              </a:rPr>
              <a:t>Nood aan: </a:t>
            </a:r>
            <a:endParaRPr dirty="0"/>
          </a:p>
          <a:p>
            <a:pPr marL="342900" indent="-342900">
              <a:buSzPts val="2000"/>
            </a:pPr>
            <a:r>
              <a:rPr lang="nl-BE" sz="2000" dirty="0">
                <a:latin typeface="Calibri"/>
                <a:ea typeface="Calibri"/>
                <a:cs typeface="Calibri"/>
                <a:sym typeface="Calibri"/>
              </a:rPr>
              <a:t>Procedure en criteria voor erkenning van datastandaarden; </a:t>
            </a:r>
            <a:endParaRPr dirty="0"/>
          </a:p>
          <a:p>
            <a:pPr marL="342900" indent="-342900">
              <a:buSzPts val="2000"/>
            </a:pPr>
            <a:r>
              <a:rPr lang="nl-BE" sz="2000" dirty="0">
                <a:latin typeface="Calibri"/>
                <a:ea typeface="Calibri"/>
                <a:cs typeface="Calibri"/>
                <a:sym typeface="Calibri"/>
              </a:rPr>
              <a:t>Duidelijkheid rond gevolgen van erkenning; </a:t>
            </a:r>
            <a:endParaRPr dirty="0"/>
          </a:p>
          <a:p>
            <a:pPr marL="342900" indent="-342900">
              <a:buSzPts val="2000"/>
            </a:pPr>
            <a:r>
              <a:rPr lang="nl-BE" sz="2000" dirty="0">
                <a:latin typeface="Calibri"/>
                <a:ea typeface="Calibri"/>
                <a:cs typeface="Calibri"/>
                <a:sym typeface="Calibri"/>
              </a:rPr>
              <a:t>Methode voor het tot stand komen van afspraken; </a:t>
            </a:r>
            <a:endParaRPr dirty="0"/>
          </a:p>
          <a:p>
            <a:pPr marL="342900" indent="-342900">
              <a:buSzPts val="2000"/>
            </a:pPr>
            <a:r>
              <a:rPr lang="nl-BE" sz="2000" dirty="0">
                <a:latin typeface="Calibri"/>
                <a:ea typeface="Calibri"/>
                <a:cs typeface="Calibri"/>
                <a:sym typeface="Calibri"/>
              </a:rPr>
              <a:t>Levenscyclus voor datastandaarden.</a:t>
            </a:r>
            <a:endParaRPr sz="2000" dirty="0">
              <a:latin typeface="Calibri"/>
              <a:ea typeface="Calibri"/>
              <a:cs typeface="Calibri"/>
              <a:sym typeface="Calibri"/>
            </a:endParaRPr>
          </a:p>
          <a:p>
            <a:pPr marL="0" indent="0">
              <a:buNone/>
            </a:pPr>
            <a:endParaRPr dirty="0">
              <a:latin typeface="Calibri"/>
              <a:ea typeface="Calibri"/>
              <a:cs typeface="Calibri"/>
              <a:sym typeface="Calibri"/>
            </a:endParaRPr>
          </a:p>
        </p:txBody>
      </p:sp>
    </p:spTree>
    <p:extLst>
      <p:ext uri="{BB962C8B-B14F-4D97-AF65-F5344CB8AC3E}">
        <p14:creationId xmlns:p14="http://schemas.microsoft.com/office/powerpoint/2010/main" val="226246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a:t>OSLO proces en methode</a:t>
            </a:r>
            <a:br>
              <a:rPr lang="nl-BE" dirty="0"/>
            </a:br>
            <a:r>
              <a:rPr lang="nl-BE" sz="3600" b="1" dirty="0"/>
              <a:t>Historiek</a:t>
            </a:r>
            <a:endParaRPr lang="nl-BE" dirty="0"/>
          </a:p>
        </p:txBody>
      </p:sp>
      <p:sp>
        <p:nvSpPr>
          <p:cNvPr id="6" name="Shape 120"/>
          <p:cNvSpPr txBox="1">
            <a:spLocks noGrp="1"/>
          </p:cNvSpPr>
          <p:nvPr>
            <p:ph type="body" idx="1"/>
          </p:nvPr>
        </p:nvSpPr>
        <p:spPr>
          <a:xfrm>
            <a:off x="1824039" y="2063577"/>
            <a:ext cx="8543925" cy="4410965"/>
          </a:xfrm>
          <a:prstGeom prst="rect">
            <a:avLst/>
          </a:prstGeom>
          <a:noFill/>
          <a:ln>
            <a:noFill/>
          </a:ln>
        </p:spPr>
        <p:txBody>
          <a:bodyPr spcFirstLastPara="1" wrap="square" lIns="91425" tIns="45700" rIns="91425" bIns="45700" anchor="t" anchorCtr="0">
            <a:noAutofit/>
          </a:bodyPr>
          <a:lstStyle/>
          <a:p>
            <a:pPr marL="457200" indent="-457200"/>
            <a:r>
              <a:rPr lang="en-GB" b="1" dirty="0" smtClean="0">
                <a:latin typeface="Calibri"/>
                <a:ea typeface="Calibri"/>
                <a:cs typeface="Calibri"/>
                <a:sym typeface="Calibri"/>
              </a:rPr>
              <a:t>2017: </a:t>
            </a:r>
            <a:r>
              <a:rPr lang="en-GB" dirty="0" err="1" smtClean="0">
                <a:latin typeface="Calibri"/>
                <a:ea typeface="Calibri"/>
                <a:cs typeface="Calibri"/>
                <a:sym typeface="Calibri"/>
              </a:rPr>
              <a:t>Onderzoek</a:t>
            </a:r>
            <a:r>
              <a:rPr lang="en-GB" dirty="0" smtClean="0">
                <a:latin typeface="Calibri"/>
                <a:ea typeface="Calibri"/>
                <a:cs typeface="Calibri"/>
                <a:sym typeface="Calibri"/>
              </a:rPr>
              <a:t> </a:t>
            </a:r>
            <a:r>
              <a:rPr lang="en-GB" dirty="0" err="1">
                <a:latin typeface="Calibri"/>
                <a:ea typeface="Calibri"/>
                <a:cs typeface="Calibri"/>
                <a:sym typeface="Calibri"/>
              </a:rPr>
              <a:t>bestaande</a:t>
            </a:r>
            <a:r>
              <a:rPr lang="en-GB" dirty="0">
                <a:latin typeface="Calibri"/>
                <a:ea typeface="Calibri"/>
                <a:cs typeface="Calibri"/>
                <a:sym typeface="Calibri"/>
              </a:rPr>
              <a:t> </a:t>
            </a:r>
            <a:r>
              <a:rPr lang="en-GB" dirty="0" err="1">
                <a:latin typeface="Calibri"/>
                <a:ea typeface="Calibri"/>
                <a:cs typeface="Calibri"/>
                <a:sym typeface="Calibri"/>
              </a:rPr>
              <a:t>praktijken</a:t>
            </a:r>
            <a:endParaRPr lang="en-GB" dirty="0">
              <a:latin typeface="Calibri"/>
              <a:ea typeface="Calibri"/>
              <a:cs typeface="Calibri"/>
              <a:sym typeface="Calibri"/>
            </a:endParaRPr>
          </a:p>
          <a:p>
            <a:pPr marL="457200" indent="-457200"/>
            <a:endParaRPr lang="en-GB" dirty="0"/>
          </a:p>
          <a:p>
            <a:pPr marL="457200" indent="-457200"/>
            <a:endParaRPr lang="en-GB" dirty="0">
              <a:latin typeface="Calibri"/>
              <a:ea typeface="Calibri"/>
              <a:cs typeface="Calibri"/>
              <a:sym typeface="Calibri"/>
            </a:endParaRPr>
          </a:p>
          <a:p>
            <a:pPr marL="457200" indent="-457200"/>
            <a:endParaRPr lang="en-GB" dirty="0"/>
          </a:p>
          <a:p>
            <a:pPr marL="457200" indent="-457200"/>
            <a:endParaRPr lang="en-GB" dirty="0">
              <a:latin typeface="Calibri"/>
              <a:ea typeface="Calibri"/>
              <a:cs typeface="Calibri"/>
              <a:sym typeface="Calibri"/>
            </a:endParaRPr>
          </a:p>
          <a:p>
            <a:pPr marL="457200" indent="-457200"/>
            <a:endParaRPr lang="en-GB" dirty="0"/>
          </a:p>
          <a:p>
            <a:pPr marL="457200" indent="-457200"/>
            <a:r>
              <a:rPr lang="en-GB" b="1" dirty="0" smtClean="0"/>
              <a:t>20 </a:t>
            </a:r>
            <a:r>
              <a:rPr lang="en-GB" b="1" dirty="0" err="1" smtClean="0"/>
              <a:t>oktober</a:t>
            </a:r>
            <a:r>
              <a:rPr lang="en-GB" b="1" dirty="0" smtClean="0"/>
              <a:t> 2017</a:t>
            </a:r>
            <a:r>
              <a:rPr lang="en-GB" dirty="0" smtClean="0"/>
              <a:t>: </a:t>
            </a:r>
            <a:r>
              <a:rPr lang="en-GB" dirty="0" err="1" smtClean="0"/>
              <a:t>Eerste</a:t>
            </a:r>
            <a:r>
              <a:rPr lang="en-GB" dirty="0" smtClean="0"/>
              <a:t> draft van document</a:t>
            </a:r>
            <a:endParaRPr dirty="0">
              <a:latin typeface="Calibri"/>
              <a:ea typeface="Calibri"/>
              <a:cs typeface="Calibri"/>
              <a:sym typeface="Calibri"/>
            </a:endParaRPr>
          </a:p>
        </p:txBody>
      </p:sp>
      <p:sp>
        <p:nvSpPr>
          <p:cNvPr id="5" name="Down Arrow 4"/>
          <p:cNvSpPr/>
          <p:nvPr/>
        </p:nvSpPr>
        <p:spPr>
          <a:xfrm>
            <a:off x="1035907" y="1937824"/>
            <a:ext cx="607541" cy="4339409"/>
          </a:xfrm>
          <a:prstGeom prst="downArrow">
            <a:avLst/>
          </a:prstGeom>
          <a:solidFill>
            <a:srgbClr val="FFFF00"/>
          </a:solidFill>
          <a:ln w="63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7" name="Shape 226" descr="Image result for isa programme"/>
          <p:cNvPicPr preferRelativeResize="0"/>
          <p:nvPr/>
        </p:nvPicPr>
        <p:blipFill rotWithShape="1">
          <a:blip r:embed="rId3">
            <a:alphaModFix/>
          </a:blip>
          <a:srcRect/>
          <a:stretch/>
        </p:blipFill>
        <p:spPr>
          <a:xfrm>
            <a:off x="5665927" y="3733620"/>
            <a:ext cx="1956726" cy="965447"/>
          </a:xfrm>
          <a:prstGeom prst="rect">
            <a:avLst/>
          </a:prstGeom>
          <a:noFill/>
          <a:ln>
            <a:noFill/>
          </a:ln>
        </p:spPr>
      </p:pic>
      <p:pic>
        <p:nvPicPr>
          <p:cNvPr id="8" name="Shape 227" descr="Image result for W3C"/>
          <p:cNvPicPr preferRelativeResize="0"/>
          <p:nvPr/>
        </p:nvPicPr>
        <p:blipFill rotWithShape="1">
          <a:blip r:embed="rId4">
            <a:alphaModFix/>
          </a:blip>
          <a:srcRect/>
          <a:stretch/>
        </p:blipFill>
        <p:spPr>
          <a:xfrm>
            <a:off x="5303967" y="2764294"/>
            <a:ext cx="1442252" cy="848057"/>
          </a:xfrm>
          <a:prstGeom prst="rect">
            <a:avLst/>
          </a:prstGeom>
          <a:noFill/>
          <a:ln>
            <a:noFill/>
          </a:ln>
        </p:spPr>
      </p:pic>
      <p:pic>
        <p:nvPicPr>
          <p:cNvPr id="9" name="Shape 228" descr="Image result for openstand"/>
          <p:cNvPicPr preferRelativeResize="0"/>
          <p:nvPr/>
        </p:nvPicPr>
        <p:blipFill rotWithShape="1">
          <a:blip r:embed="rId5">
            <a:alphaModFix/>
          </a:blip>
          <a:srcRect/>
          <a:stretch/>
        </p:blipFill>
        <p:spPr>
          <a:xfrm>
            <a:off x="2136436" y="2782835"/>
            <a:ext cx="1248205" cy="1077761"/>
          </a:xfrm>
          <a:prstGeom prst="rect">
            <a:avLst/>
          </a:prstGeom>
          <a:noFill/>
          <a:ln>
            <a:noFill/>
          </a:ln>
        </p:spPr>
      </p:pic>
      <p:pic>
        <p:nvPicPr>
          <p:cNvPr id="10" name="Shape 229"/>
          <p:cNvPicPr preferRelativeResize="0"/>
          <p:nvPr/>
        </p:nvPicPr>
        <p:blipFill>
          <a:blip r:embed="rId6">
            <a:alphaModFix/>
          </a:blip>
          <a:stretch>
            <a:fillRect/>
          </a:stretch>
        </p:blipFill>
        <p:spPr>
          <a:xfrm>
            <a:off x="3384641" y="2786104"/>
            <a:ext cx="1671603" cy="810976"/>
          </a:xfrm>
          <a:prstGeom prst="rect">
            <a:avLst/>
          </a:prstGeom>
          <a:noFill/>
          <a:ln>
            <a:noFill/>
          </a:ln>
        </p:spPr>
      </p:pic>
      <p:pic>
        <p:nvPicPr>
          <p:cNvPr id="11" name="Shape 230"/>
          <p:cNvPicPr preferRelativeResize="0"/>
          <p:nvPr/>
        </p:nvPicPr>
        <p:blipFill>
          <a:blip r:embed="rId7">
            <a:alphaModFix/>
          </a:blip>
          <a:stretch>
            <a:fillRect/>
          </a:stretch>
        </p:blipFill>
        <p:spPr>
          <a:xfrm>
            <a:off x="7019549" y="2625949"/>
            <a:ext cx="1285848" cy="1124746"/>
          </a:xfrm>
          <a:prstGeom prst="rect">
            <a:avLst/>
          </a:prstGeom>
          <a:noFill/>
          <a:ln>
            <a:noFill/>
          </a:ln>
        </p:spPr>
      </p:pic>
      <p:pic>
        <p:nvPicPr>
          <p:cNvPr id="12" name="Shape 231"/>
          <p:cNvPicPr preferRelativeResize="0"/>
          <p:nvPr/>
        </p:nvPicPr>
        <p:blipFill>
          <a:blip r:embed="rId8">
            <a:alphaModFix/>
          </a:blip>
          <a:stretch>
            <a:fillRect/>
          </a:stretch>
        </p:blipFill>
        <p:spPr>
          <a:xfrm>
            <a:off x="3384641" y="4047390"/>
            <a:ext cx="1492702" cy="651677"/>
          </a:xfrm>
          <a:prstGeom prst="rect">
            <a:avLst/>
          </a:prstGeom>
          <a:noFill/>
          <a:ln>
            <a:noFill/>
          </a:ln>
        </p:spPr>
      </p:pic>
    </p:spTree>
    <p:extLst>
      <p:ext uri="{BB962C8B-B14F-4D97-AF65-F5344CB8AC3E}">
        <p14:creationId xmlns:p14="http://schemas.microsoft.com/office/powerpoint/2010/main" val="3734188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a:t>OSLO proces en methode</a:t>
            </a:r>
            <a:br>
              <a:rPr lang="nl-BE" dirty="0"/>
            </a:br>
            <a:r>
              <a:rPr lang="nl-BE" sz="3600" b="1" dirty="0"/>
              <a:t>Historiek</a:t>
            </a:r>
            <a:endParaRPr lang="nl-BE" dirty="0"/>
          </a:p>
        </p:txBody>
      </p:sp>
      <p:sp>
        <p:nvSpPr>
          <p:cNvPr id="6" name="Shape 120"/>
          <p:cNvSpPr txBox="1">
            <a:spLocks noGrp="1"/>
          </p:cNvSpPr>
          <p:nvPr>
            <p:ph type="body" idx="1"/>
          </p:nvPr>
        </p:nvSpPr>
        <p:spPr>
          <a:xfrm>
            <a:off x="1824037" y="1866268"/>
            <a:ext cx="10623995" cy="4410965"/>
          </a:xfrm>
          <a:prstGeom prst="rect">
            <a:avLst/>
          </a:prstGeom>
          <a:noFill/>
          <a:ln>
            <a:noFill/>
          </a:ln>
        </p:spPr>
        <p:txBody>
          <a:bodyPr spcFirstLastPara="1" wrap="square" lIns="91425" tIns="45700" rIns="91425" bIns="45700" anchor="t" anchorCtr="0">
            <a:noAutofit/>
          </a:bodyPr>
          <a:lstStyle/>
          <a:p>
            <a:pPr marL="457200" indent="-457200">
              <a:lnSpc>
                <a:spcPct val="100000"/>
              </a:lnSpc>
            </a:pPr>
            <a:r>
              <a:rPr lang="en-GB" sz="2400" b="1" dirty="0" smtClean="0"/>
              <a:t>28 </a:t>
            </a:r>
            <a:r>
              <a:rPr lang="en-GB" sz="2400" b="1" dirty="0" err="1" smtClean="0"/>
              <a:t>februari</a:t>
            </a:r>
            <a:r>
              <a:rPr lang="en-GB" sz="2400" b="1" dirty="0" smtClean="0"/>
              <a:t> 2018: </a:t>
            </a:r>
            <a:r>
              <a:rPr lang="en-GB" sz="2400" b="1" dirty="0" err="1" smtClean="0"/>
              <a:t>Publieke</a:t>
            </a:r>
            <a:r>
              <a:rPr lang="en-GB" sz="2400" b="1" dirty="0" smtClean="0"/>
              <a:t> </a:t>
            </a:r>
            <a:r>
              <a:rPr lang="en-GB" sz="2400" b="1" dirty="0" err="1" smtClean="0"/>
              <a:t>werkgroepsessie</a:t>
            </a:r>
            <a:r>
              <a:rPr lang="en-GB" sz="2400" b="1" dirty="0" smtClean="0"/>
              <a:t> </a:t>
            </a:r>
            <a:r>
              <a:rPr lang="en-GB" sz="2400" b="1" dirty="0"/>
              <a:t>28/02</a:t>
            </a:r>
          </a:p>
          <a:p>
            <a:pPr marL="457200" lvl="1" indent="0">
              <a:lnSpc>
                <a:spcPct val="100000"/>
              </a:lnSpc>
              <a:spcBef>
                <a:spcPts val="1900"/>
              </a:spcBef>
              <a:buSzPts val="2220"/>
              <a:buNone/>
            </a:pPr>
            <a:r>
              <a:rPr lang="nl-NL" dirty="0" smtClean="0"/>
              <a:t>Doel </a:t>
            </a:r>
            <a:r>
              <a:rPr lang="nl-NL" dirty="0"/>
              <a:t>sessie</a:t>
            </a:r>
          </a:p>
          <a:p>
            <a:pPr marL="800100" lvl="1" indent="-342900">
              <a:lnSpc>
                <a:spcPct val="100000"/>
              </a:lnSpc>
              <a:buSzPts val="1757"/>
            </a:pPr>
            <a:r>
              <a:rPr lang="nl-NL" sz="1800" dirty="0"/>
              <a:t>Kennismaking met bestaande best </a:t>
            </a:r>
            <a:r>
              <a:rPr lang="nl-NL" sz="1800" dirty="0" err="1"/>
              <a:t>practices</a:t>
            </a:r>
            <a:endParaRPr lang="nl-NL" sz="1800" dirty="0"/>
          </a:p>
          <a:p>
            <a:pPr marL="800100" lvl="1" indent="-342900">
              <a:lnSpc>
                <a:spcPct val="100000"/>
              </a:lnSpc>
              <a:spcBef>
                <a:spcPts val="1900"/>
              </a:spcBef>
              <a:buSzPts val="1757"/>
            </a:pPr>
            <a:r>
              <a:rPr lang="nl-NL" sz="1800" dirty="0"/>
              <a:t>Brainstorm rond toepassing binnen de Vlaamse overheid</a:t>
            </a:r>
          </a:p>
          <a:p>
            <a:pPr marL="457200" indent="-457200">
              <a:lnSpc>
                <a:spcPct val="100000"/>
              </a:lnSpc>
            </a:pPr>
            <a:r>
              <a:rPr lang="en-GB" sz="2400" b="1" dirty="0" smtClean="0">
                <a:latin typeface="Calibri"/>
                <a:ea typeface="Calibri"/>
                <a:cs typeface="Calibri"/>
                <a:sym typeface="Calibri"/>
              </a:rPr>
              <a:t>1 </a:t>
            </a:r>
            <a:r>
              <a:rPr lang="en-GB" sz="2400" b="1" dirty="0" err="1" smtClean="0">
                <a:latin typeface="Calibri"/>
                <a:ea typeface="Calibri"/>
                <a:cs typeface="Calibri"/>
                <a:sym typeface="Calibri"/>
              </a:rPr>
              <a:t>maart</a:t>
            </a:r>
            <a:r>
              <a:rPr lang="en-GB" sz="2400" b="1" dirty="0" smtClean="0">
                <a:latin typeface="Calibri"/>
                <a:ea typeface="Calibri"/>
                <a:cs typeface="Calibri"/>
                <a:sym typeface="Calibri"/>
              </a:rPr>
              <a:t> 2018</a:t>
            </a:r>
            <a:r>
              <a:rPr lang="en-GB" sz="2400" dirty="0" smtClean="0">
                <a:latin typeface="Calibri"/>
                <a:ea typeface="Calibri"/>
                <a:cs typeface="Calibri"/>
                <a:sym typeface="Calibri"/>
              </a:rPr>
              <a:t>: Feedback </a:t>
            </a:r>
            <a:r>
              <a:rPr lang="en-GB" sz="2400" dirty="0" err="1" smtClean="0">
                <a:latin typeface="Calibri"/>
                <a:ea typeface="Calibri"/>
                <a:cs typeface="Calibri"/>
                <a:sym typeface="Calibri"/>
              </a:rPr>
              <a:t>werkgroepsessie</a:t>
            </a:r>
            <a:r>
              <a:rPr lang="en-GB" sz="2400" dirty="0" smtClean="0">
                <a:latin typeface="Calibri"/>
                <a:ea typeface="Calibri"/>
                <a:cs typeface="Calibri"/>
                <a:sym typeface="Calibri"/>
              </a:rPr>
              <a:t> </a:t>
            </a:r>
            <a:r>
              <a:rPr lang="en-GB" sz="2400" dirty="0" err="1" smtClean="0">
                <a:latin typeface="Calibri"/>
                <a:ea typeface="Calibri"/>
                <a:cs typeface="Calibri"/>
                <a:sym typeface="Calibri"/>
              </a:rPr>
              <a:t>verwerkt</a:t>
            </a:r>
            <a:r>
              <a:rPr lang="en-GB" sz="2400" dirty="0" smtClean="0">
                <a:latin typeface="Calibri"/>
                <a:ea typeface="Calibri"/>
                <a:cs typeface="Calibri"/>
                <a:sym typeface="Calibri"/>
              </a:rPr>
              <a:t> </a:t>
            </a:r>
            <a:r>
              <a:rPr lang="en-GB" sz="2400" dirty="0" err="1" smtClean="0">
                <a:latin typeface="Calibri"/>
                <a:ea typeface="Calibri"/>
                <a:cs typeface="Calibri"/>
                <a:sym typeface="Calibri"/>
              </a:rPr>
              <a:t>en</a:t>
            </a:r>
            <a:r>
              <a:rPr lang="en-GB" sz="2400" dirty="0" smtClean="0">
                <a:latin typeface="Calibri"/>
                <a:ea typeface="Calibri"/>
                <a:cs typeface="Calibri"/>
                <a:sym typeface="Calibri"/>
              </a:rPr>
              <a:t> </a:t>
            </a:r>
            <a:r>
              <a:rPr lang="en-GB" sz="2400" dirty="0" err="1" smtClean="0">
                <a:latin typeface="Calibri"/>
                <a:ea typeface="Calibri"/>
                <a:cs typeface="Calibri"/>
                <a:sym typeface="Calibri"/>
              </a:rPr>
              <a:t>aanvang</a:t>
            </a:r>
            <a:r>
              <a:rPr lang="en-GB" sz="2400" dirty="0" smtClean="0">
                <a:latin typeface="Calibri"/>
                <a:ea typeface="Calibri"/>
                <a:cs typeface="Calibri"/>
                <a:sym typeface="Calibri"/>
              </a:rPr>
              <a:t> </a:t>
            </a:r>
            <a:r>
              <a:rPr lang="en-GB" sz="2400" dirty="0" err="1" smtClean="0">
                <a:latin typeface="Calibri"/>
                <a:ea typeface="Calibri"/>
                <a:cs typeface="Calibri"/>
                <a:sym typeface="Calibri"/>
              </a:rPr>
              <a:t>publieke</a:t>
            </a:r>
            <a:r>
              <a:rPr lang="en-GB" sz="2400" dirty="0" smtClean="0">
                <a:latin typeface="Calibri"/>
                <a:ea typeface="Calibri"/>
                <a:cs typeface="Calibri"/>
                <a:sym typeface="Calibri"/>
              </a:rPr>
              <a:t> </a:t>
            </a:r>
            <a:r>
              <a:rPr lang="en-GB" sz="2400" dirty="0" err="1" smtClean="0">
                <a:latin typeface="Calibri"/>
                <a:ea typeface="Calibri"/>
                <a:cs typeface="Calibri"/>
                <a:sym typeface="Calibri"/>
              </a:rPr>
              <a:t>reviewperiode</a:t>
            </a:r>
            <a:endParaRPr lang="en-GB" sz="2400" dirty="0">
              <a:latin typeface="Calibri"/>
              <a:ea typeface="Calibri"/>
              <a:cs typeface="Calibri"/>
              <a:sym typeface="Calibri"/>
            </a:endParaRPr>
          </a:p>
          <a:p>
            <a:pPr marL="457200" indent="-457200">
              <a:lnSpc>
                <a:spcPct val="100000"/>
              </a:lnSpc>
            </a:pPr>
            <a:r>
              <a:rPr lang="en-GB" sz="2400" b="1" dirty="0" smtClean="0"/>
              <a:t>16 </a:t>
            </a:r>
            <a:r>
              <a:rPr lang="en-GB" sz="2400" b="1" dirty="0" err="1" smtClean="0"/>
              <a:t>maart</a:t>
            </a:r>
            <a:r>
              <a:rPr lang="en-GB" sz="2400" b="1" dirty="0" smtClean="0"/>
              <a:t> 2018: </a:t>
            </a:r>
            <a:r>
              <a:rPr lang="en-GB" sz="2400" dirty="0" smtClean="0"/>
              <a:t>webcast met </a:t>
            </a:r>
            <a:r>
              <a:rPr lang="en-GB" sz="2400" dirty="0" err="1" smtClean="0"/>
              <a:t>presentatie</a:t>
            </a:r>
            <a:r>
              <a:rPr lang="en-GB" sz="2400" dirty="0" smtClean="0"/>
              <a:t> van </a:t>
            </a:r>
            <a:r>
              <a:rPr lang="en-GB" sz="2400" dirty="0" err="1" smtClean="0"/>
              <a:t>nieuwste</a:t>
            </a:r>
            <a:r>
              <a:rPr lang="en-GB" sz="2400" dirty="0" smtClean="0"/>
              <a:t> </a:t>
            </a:r>
            <a:r>
              <a:rPr lang="en-GB" sz="2400" dirty="0" err="1" smtClean="0"/>
              <a:t>versie</a:t>
            </a:r>
            <a:r>
              <a:rPr lang="en-GB" sz="2400" dirty="0" smtClean="0"/>
              <a:t> </a:t>
            </a:r>
            <a:r>
              <a:rPr lang="en-GB" sz="2400" dirty="0" err="1" smtClean="0"/>
              <a:t>en</a:t>
            </a:r>
            <a:r>
              <a:rPr lang="en-GB" sz="2400" dirty="0" smtClean="0"/>
              <a:t> </a:t>
            </a:r>
            <a:r>
              <a:rPr lang="en-GB" sz="2400" dirty="0" err="1" smtClean="0"/>
              <a:t>capteren</a:t>
            </a:r>
            <a:r>
              <a:rPr lang="en-GB" sz="2400" dirty="0" smtClean="0"/>
              <a:t> van feedback</a:t>
            </a:r>
          </a:p>
          <a:p>
            <a:pPr marL="457200" indent="-457200">
              <a:lnSpc>
                <a:spcPct val="100000"/>
              </a:lnSpc>
            </a:pPr>
            <a:r>
              <a:rPr lang="en-GB" sz="2400" b="1" dirty="0" smtClean="0"/>
              <a:t>4 </a:t>
            </a:r>
            <a:r>
              <a:rPr lang="en-GB" sz="2400" b="1" dirty="0" err="1" smtClean="0"/>
              <a:t>april</a:t>
            </a:r>
            <a:r>
              <a:rPr lang="en-GB" sz="2400" b="1" dirty="0" smtClean="0"/>
              <a:t> 2018: </a:t>
            </a:r>
            <a:r>
              <a:rPr lang="en-GB" sz="2400" dirty="0" err="1" smtClean="0"/>
              <a:t>alle</a:t>
            </a:r>
            <a:r>
              <a:rPr lang="en-GB" sz="2400" dirty="0" smtClean="0"/>
              <a:t> feedback </a:t>
            </a:r>
            <a:r>
              <a:rPr lang="en-GB" sz="2400" dirty="0" err="1" smtClean="0"/>
              <a:t>ontvangen</a:t>
            </a:r>
            <a:r>
              <a:rPr lang="en-GB" sz="2400" dirty="0" smtClean="0"/>
              <a:t> </a:t>
            </a:r>
            <a:r>
              <a:rPr lang="en-GB" sz="2400" dirty="0" err="1" smtClean="0"/>
              <a:t>na</a:t>
            </a:r>
            <a:r>
              <a:rPr lang="en-GB" sz="2400" dirty="0" smtClean="0"/>
              <a:t> 1 </a:t>
            </a:r>
            <a:r>
              <a:rPr lang="en-GB" sz="2400" dirty="0" err="1" smtClean="0"/>
              <a:t>maart</a:t>
            </a:r>
            <a:r>
              <a:rPr lang="en-GB" sz="2400" dirty="0" smtClean="0"/>
              <a:t> </a:t>
            </a:r>
            <a:r>
              <a:rPr lang="en-GB" sz="2400" dirty="0" err="1" smtClean="0"/>
              <a:t>verwerkt</a:t>
            </a:r>
            <a:r>
              <a:rPr lang="en-GB" sz="2400" dirty="0" smtClean="0"/>
              <a:t> in v1.0</a:t>
            </a:r>
            <a:endParaRPr lang="en-GB" sz="2400" b="1" dirty="0"/>
          </a:p>
          <a:p>
            <a:pPr marL="457200" indent="-457200"/>
            <a:endParaRPr lang="en-GB" dirty="0">
              <a:latin typeface="Calibri"/>
              <a:ea typeface="Calibri"/>
              <a:cs typeface="Calibri"/>
              <a:sym typeface="Calibri"/>
            </a:endParaRPr>
          </a:p>
          <a:p>
            <a:pPr marL="457200" indent="-457200"/>
            <a:endParaRPr lang="en-GB" dirty="0"/>
          </a:p>
          <a:p>
            <a:pPr marL="457200" indent="-457200"/>
            <a:endParaRPr lang="en-GB" dirty="0">
              <a:latin typeface="Calibri"/>
              <a:ea typeface="Calibri"/>
              <a:cs typeface="Calibri"/>
              <a:sym typeface="Calibri"/>
            </a:endParaRPr>
          </a:p>
          <a:p>
            <a:pPr marL="457200" indent="-457200"/>
            <a:endParaRPr lang="en-GB" dirty="0"/>
          </a:p>
        </p:txBody>
      </p:sp>
      <p:sp>
        <p:nvSpPr>
          <p:cNvPr id="5" name="Down Arrow 4"/>
          <p:cNvSpPr/>
          <p:nvPr/>
        </p:nvSpPr>
        <p:spPr>
          <a:xfrm>
            <a:off x="1035907" y="1937824"/>
            <a:ext cx="607541" cy="4339409"/>
          </a:xfrm>
          <a:prstGeom prst="downArrow">
            <a:avLst/>
          </a:prstGeom>
          <a:solidFill>
            <a:srgbClr val="FFFF00"/>
          </a:solidFill>
          <a:ln w="63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881722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8" name="Shape 238"/>
          <p:cNvSpPr txBox="1">
            <a:spLocks noGrp="1"/>
          </p:cNvSpPr>
          <p:nvPr>
            <p:ph type="title"/>
          </p:nvPr>
        </p:nvSpPr>
        <p:spPr>
          <a:prstGeom prst="rect">
            <a:avLst/>
          </a:prstGeom>
          <a:noFill/>
          <a:ln>
            <a:noFill/>
          </a:ln>
        </p:spPr>
        <p:txBody>
          <a:bodyPr wrap="square" lIns="91425" tIns="91425" rIns="91425" bIns="91425" anchor="ctr" anchorCtr="0"/>
          <a:lstStyle/>
          <a:p>
            <a:r>
              <a:rPr lang="nl-BE" dirty="0" smtClean="0"/>
              <a:t>Gestoeld </a:t>
            </a:r>
            <a:r>
              <a:rPr lang="nl-BE" dirty="0"/>
              <a:t>op enkele basisprincipes</a:t>
            </a:r>
            <a:endParaRPr dirty="0"/>
          </a:p>
        </p:txBody>
      </p:sp>
      <p:sp>
        <p:nvSpPr>
          <p:cNvPr id="236" name="Shape 23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indent="0">
              <a:lnSpc>
                <a:spcPct val="80000"/>
              </a:lnSpc>
              <a:spcBef>
                <a:spcPts val="0"/>
              </a:spcBef>
              <a:buSzPts val="2062"/>
              <a:buNone/>
            </a:pPr>
            <a:r>
              <a:rPr lang="nl-BE" sz="2062" b="1" dirty="0">
                <a:latin typeface="Calibri"/>
                <a:ea typeface="Calibri"/>
                <a:cs typeface="Calibri"/>
                <a:sym typeface="Calibri"/>
              </a:rPr>
              <a:t>Principes van openstand voor het ontwikkelen van gedragen open standaarden:</a:t>
            </a:r>
            <a:endParaRPr sz="1500" dirty="0">
              <a:latin typeface="Calibri"/>
              <a:ea typeface="Calibri"/>
              <a:cs typeface="Calibri"/>
              <a:sym typeface="Calibri"/>
            </a:endParaRPr>
          </a:p>
          <a:p>
            <a:pPr marL="342900" indent="-342900">
              <a:buSzPts val="1625"/>
              <a:buFont typeface="+mj-lt"/>
              <a:buAutoNum type="arabicPeriod"/>
            </a:pPr>
            <a:r>
              <a:rPr lang="nl-BE" sz="2000" b="1" dirty="0" smtClean="0"/>
              <a:t>Samenwerking </a:t>
            </a:r>
            <a:r>
              <a:rPr lang="nl-BE" sz="2000" b="1" dirty="0"/>
              <a:t>met alle belanghebbenden</a:t>
            </a:r>
            <a:r>
              <a:rPr lang="nl-BE" sz="2000" dirty="0"/>
              <a:t> en met respect voor ieders autonomie, integriteit, processen en intellectuele eigendom. </a:t>
            </a:r>
            <a:r>
              <a:rPr lang="nl-BE" sz="2000" b="1" dirty="0"/>
              <a:t>Deelnemen is bovendien vrij aan alle geïnteresseerde en geïnformeerde partijen</a:t>
            </a:r>
            <a:r>
              <a:rPr lang="nl-BE" sz="2000" dirty="0"/>
              <a:t>.</a:t>
            </a:r>
            <a:br>
              <a:rPr lang="nl-BE" sz="2000" dirty="0"/>
            </a:br>
            <a:endParaRPr sz="2000" dirty="0"/>
          </a:p>
          <a:p>
            <a:pPr marL="342900" indent="-342900">
              <a:buSzPts val="1625"/>
              <a:buFont typeface="+mj-lt"/>
              <a:buAutoNum type="arabicPeriod"/>
            </a:pPr>
            <a:r>
              <a:rPr lang="nl-BE" sz="2000" dirty="0"/>
              <a:t>Het proces is gericht op het vinden van een </a:t>
            </a:r>
            <a:r>
              <a:rPr lang="nl-BE" sz="2000" b="1" dirty="0"/>
              <a:t>brede consensus</a:t>
            </a:r>
            <a:r>
              <a:rPr lang="nl-BE" sz="2000" dirty="0"/>
              <a:t>. Beslissingen worden genomen op een </a:t>
            </a:r>
            <a:r>
              <a:rPr lang="nl-BE" sz="2000" b="1" dirty="0"/>
              <a:t>billijke en transparante manier</a:t>
            </a:r>
            <a:r>
              <a:rPr lang="nl-BE" sz="2000" dirty="0"/>
              <a:t>. </a:t>
            </a:r>
            <a:r>
              <a:rPr lang="nl-BE" sz="2000" dirty="0" smtClean="0"/>
              <a:t>Alle </a:t>
            </a:r>
            <a:r>
              <a:rPr lang="nl-BE" sz="2000" dirty="0"/>
              <a:t>beslissingen en relevante documentatie </a:t>
            </a:r>
            <a:r>
              <a:rPr lang="nl-BE" sz="2000" b="1" dirty="0"/>
              <a:t>publiek toegankelijk </a:t>
            </a:r>
            <a:r>
              <a:rPr lang="nl-BE" sz="2000" dirty="0"/>
              <a:t>gemaakt. </a:t>
            </a:r>
            <a:br>
              <a:rPr lang="nl-BE" sz="2000" dirty="0"/>
            </a:br>
            <a:endParaRPr sz="2000" dirty="0"/>
          </a:p>
          <a:p>
            <a:pPr marL="342900" indent="-342900">
              <a:buSzPts val="1625"/>
              <a:buFont typeface="+mj-lt"/>
              <a:buAutoNum type="arabicPeriod"/>
            </a:pPr>
            <a:r>
              <a:rPr lang="nl-BE" sz="2000" dirty="0"/>
              <a:t>De standaarden die worden ontwikkeld streven naar </a:t>
            </a:r>
            <a:r>
              <a:rPr lang="nl-BE" sz="2000" b="1" dirty="0"/>
              <a:t>technische verdienste, interoperabiliteit en schaalbaarheid</a:t>
            </a:r>
            <a:r>
              <a:rPr lang="nl-BE" sz="2000" dirty="0"/>
              <a:t>. </a:t>
            </a:r>
            <a:br>
              <a:rPr lang="nl-BE" sz="2000" dirty="0"/>
            </a:br>
            <a:endParaRPr sz="2000" dirty="0"/>
          </a:p>
          <a:p>
            <a:pPr marL="342900" indent="-342900">
              <a:buSzPts val="1625"/>
              <a:buFont typeface="+mj-lt"/>
              <a:buAutoNum type="arabicPeriod"/>
            </a:pPr>
            <a:r>
              <a:rPr lang="nl-BE" sz="2000" dirty="0"/>
              <a:t>Standaarden worden samen met hun relevante documentatie </a:t>
            </a:r>
            <a:r>
              <a:rPr lang="nl-BE" sz="2000" b="1" dirty="0"/>
              <a:t>beschikbaar gesteld voor implementatie </a:t>
            </a:r>
            <a:r>
              <a:rPr lang="nl-BE" sz="2000" dirty="0"/>
              <a:t>door alle partijen. Er worden specificaties ontwikkeld die implementatie toelaten op een billijke manier.</a:t>
            </a:r>
            <a:endParaRPr sz="1600" dirty="0"/>
          </a:p>
        </p:txBody>
      </p:sp>
      <p:sp>
        <p:nvSpPr>
          <p:cNvPr id="2" name="Slide Number Placeholder 1"/>
          <p:cNvSpPr>
            <a:spLocks noGrp="1"/>
          </p:cNvSpPr>
          <p:nvPr>
            <p:ph type="sldNum" idx="12"/>
          </p:nvPr>
        </p:nvSpPr>
        <p:spPr/>
        <p:txBody>
          <a:bodyPr/>
          <a:lstStyle/>
          <a:p>
            <a:fld id="{00000000-1234-1234-1234-123412341234}" type="slidenum">
              <a:rPr lang="nl-BE" smtClean="0"/>
              <a:pPr/>
              <a:t>7</a:t>
            </a:fld>
            <a:endParaRPr lang="nl-BE"/>
          </a:p>
        </p:txBody>
      </p:sp>
    </p:spTree>
    <p:extLst>
      <p:ext uri="{BB962C8B-B14F-4D97-AF65-F5344CB8AC3E}">
        <p14:creationId xmlns:p14="http://schemas.microsoft.com/office/powerpoint/2010/main" val="2505420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Shape 261"/>
          <p:cNvSpPr txBox="1">
            <a:spLocks noGrp="1"/>
          </p:cNvSpPr>
          <p:nvPr>
            <p:ph type="title"/>
          </p:nvPr>
        </p:nvSpPr>
        <p:spPr>
          <a:prstGeom prst="rect">
            <a:avLst/>
          </a:prstGeom>
          <a:noFill/>
          <a:ln>
            <a:noFill/>
          </a:ln>
        </p:spPr>
        <p:txBody>
          <a:bodyPr wrap="square" lIns="91425" tIns="91425" rIns="91425" bIns="91425" anchor="ctr" anchorCtr="0"/>
          <a:lstStyle/>
          <a:p>
            <a:r>
              <a:rPr lang="nl-BE"/>
              <a:t>Levenscyclus van een standaard</a:t>
            </a:r>
            <a:endParaRPr/>
          </a:p>
        </p:txBody>
      </p:sp>
      <p:sp>
        <p:nvSpPr>
          <p:cNvPr id="2" name="Slide Number Placeholder 1"/>
          <p:cNvSpPr>
            <a:spLocks noGrp="1"/>
          </p:cNvSpPr>
          <p:nvPr>
            <p:ph type="sldNum" idx="12"/>
          </p:nvPr>
        </p:nvSpPr>
        <p:spPr/>
        <p:txBody>
          <a:bodyPr/>
          <a:lstStyle/>
          <a:p>
            <a:fld id="{00000000-1234-1234-1234-123412341234}" type="slidenum">
              <a:rPr lang="nl-BE" smtClean="0"/>
              <a:pPr/>
              <a:t>8</a:t>
            </a:fld>
            <a:endParaRPr lang="nl-BE"/>
          </a:p>
        </p:txBody>
      </p:sp>
      <p:graphicFrame>
        <p:nvGraphicFramePr>
          <p:cNvPr id="264" name="Shape 264"/>
          <p:cNvGraphicFramePr/>
          <p:nvPr>
            <p:extLst>
              <p:ext uri="{D42A27DB-BD31-4B8C-83A1-F6EECF244321}">
                <p14:modId xmlns:p14="http://schemas.microsoft.com/office/powerpoint/2010/main" val="1301586199"/>
              </p:ext>
            </p:extLst>
          </p:nvPr>
        </p:nvGraphicFramePr>
        <p:xfrm>
          <a:off x="2111470" y="2245899"/>
          <a:ext cx="8546850" cy="3075995"/>
        </p:xfrm>
        <a:graphic>
          <a:graphicData uri="http://schemas.openxmlformats.org/drawingml/2006/table">
            <a:tbl>
              <a:tblPr firstRow="1" bandRow="1">
                <a:noFill/>
              </a:tblPr>
              <a:tblGrid>
                <a:gridCol w="4273425">
                  <a:extLst>
                    <a:ext uri="{9D8B030D-6E8A-4147-A177-3AD203B41FA5}">
                      <a16:colId xmlns="" xmlns:a16="http://schemas.microsoft.com/office/drawing/2014/main" val="20000"/>
                    </a:ext>
                  </a:extLst>
                </a:gridCol>
                <a:gridCol w="4273425">
                  <a:extLst>
                    <a:ext uri="{9D8B030D-6E8A-4147-A177-3AD203B41FA5}">
                      <a16:colId xmlns="" xmlns:a16="http://schemas.microsoft.com/office/drawing/2014/main" val="20001"/>
                    </a:ext>
                  </a:extLst>
                </a:gridCol>
              </a:tblGrid>
              <a:tr h="479925">
                <a:tc>
                  <a:txBody>
                    <a:bodyPr/>
                    <a:lstStyle/>
                    <a:p>
                      <a:pPr marL="0" marR="0" lvl="0" indent="0" algn="l" rtl="0">
                        <a:spcBef>
                          <a:spcPts val="0"/>
                        </a:spcBef>
                        <a:spcAft>
                          <a:spcPts val="0"/>
                        </a:spcAft>
                        <a:buNone/>
                      </a:pPr>
                      <a:r>
                        <a:rPr lang="nl-BE" sz="1900" b="1" dirty="0"/>
                        <a:t>Fase in de levenscyclus</a:t>
                      </a:r>
                      <a:endParaRPr sz="1900" b="1" dirty="0"/>
                    </a:p>
                  </a:txBody>
                  <a:tcPr marL="97275" marR="97275" marT="48625" marB="48625"/>
                </a:tc>
                <a:tc>
                  <a:txBody>
                    <a:bodyPr/>
                    <a:lstStyle/>
                    <a:p>
                      <a:pPr marL="0" marR="0" lvl="0" indent="0" algn="l" rtl="0">
                        <a:spcBef>
                          <a:spcPts val="0"/>
                        </a:spcBef>
                        <a:spcAft>
                          <a:spcPts val="0"/>
                        </a:spcAft>
                        <a:buNone/>
                      </a:pPr>
                      <a:r>
                        <a:rPr lang="nl-BE" sz="1900" b="1" dirty="0"/>
                        <a:t>Publicatiestatus</a:t>
                      </a:r>
                      <a:endParaRPr sz="1900" b="1" dirty="0"/>
                    </a:p>
                  </a:txBody>
                  <a:tcPr marL="97275" marR="97275" marT="48625" marB="48625"/>
                </a:tc>
                <a:extLst>
                  <a:ext uri="{0D108BD9-81ED-4DB2-BD59-A6C34878D82A}">
                    <a16:rowId xmlns="" xmlns:a16="http://schemas.microsoft.com/office/drawing/2014/main" val="10000"/>
                  </a:ext>
                </a:extLst>
              </a:tr>
              <a:tr h="479925">
                <a:tc>
                  <a:txBody>
                    <a:bodyPr/>
                    <a:lstStyle/>
                    <a:p>
                      <a:pPr marL="0" marR="0" lvl="0" indent="0" algn="l" rtl="0">
                        <a:spcBef>
                          <a:spcPts val="0"/>
                        </a:spcBef>
                        <a:spcAft>
                          <a:spcPts val="0"/>
                        </a:spcAft>
                        <a:buNone/>
                      </a:pPr>
                      <a:r>
                        <a:rPr lang="nl-BE" sz="1900" dirty="0"/>
                        <a:t>In ontwikkeling</a:t>
                      </a:r>
                      <a:endParaRPr dirty="0"/>
                    </a:p>
                  </a:txBody>
                  <a:tcPr marL="97275" marR="97275" marT="48625" marB="48625"/>
                </a:tc>
                <a:tc>
                  <a:txBody>
                    <a:bodyPr/>
                    <a:lstStyle/>
                    <a:p>
                      <a:pPr marL="0" marR="0" lvl="0" indent="0" algn="l" rtl="0">
                        <a:spcBef>
                          <a:spcPts val="0"/>
                        </a:spcBef>
                        <a:spcAft>
                          <a:spcPts val="0"/>
                        </a:spcAft>
                        <a:buNone/>
                      </a:pPr>
                      <a:r>
                        <a:rPr lang="nl-BE" sz="1900" dirty="0"/>
                        <a:t>Ontwerpdocument</a:t>
                      </a:r>
                      <a:endParaRPr sz="1900" dirty="0"/>
                    </a:p>
                  </a:txBody>
                  <a:tcPr marL="97275" marR="97275" marT="48625" marB="48625"/>
                </a:tc>
                <a:extLst>
                  <a:ext uri="{0D108BD9-81ED-4DB2-BD59-A6C34878D82A}">
                    <a16:rowId xmlns="" xmlns:a16="http://schemas.microsoft.com/office/drawing/2014/main" val="10001"/>
                  </a:ext>
                </a:extLst>
              </a:tr>
              <a:tr h="479925">
                <a:tc>
                  <a:txBody>
                    <a:bodyPr/>
                    <a:lstStyle/>
                    <a:p>
                      <a:pPr marL="0" marR="0" lvl="0" indent="0" algn="l" rtl="0">
                        <a:spcBef>
                          <a:spcPts val="0"/>
                        </a:spcBef>
                        <a:spcAft>
                          <a:spcPts val="0"/>
                        </a:spcAft>
                        <a:buNone/>
                      </a:pPr>
                      <a:r>
                        <a:rPr lang="nl-BE" sz="1900"/>
                        <a:t>In behandeling</a:t>
                      </a:r>
                      <a:endParaRPr sz="1900"/>
                    </a:p>
                  </a:txBody>
                  <a:tcPr marL="97275" marR="97275" marT="48625" marB="48625"/>
                </a:tc>
                <a:tc>
                  <a:txBody>
                    <a:bodyPr/>
                    <a:lstStyle/>
                    <a:p>
                      <a:pPr marL="0" marR="0" lvl="0" indent="0" algn="l" rtl="0">
                        <a:spcBef>
                          <a:spcPts val="0"/>
                        </a:spcBef>
                        <a:spcAft>
                          <a:spcPts val="0"/>
                        </a:spcAft>
                        <a:buNone/>
                      </a:pPr>
                      <a:r>
                        <a:rPr lang="nl-BE" sz="1900"/>
                        <a:t>Kandidaat-standaard</a:t>
                      </a:r>
                      <a:endParaRPr sz="1900"/>
                    </a:p>
                  </a:txBody>
                  <a:tcPr marL="97275" marR="97275" marT="48625" marB="48625"/>
                </a:tc>
                <a:extLst>
                  <a:ext uri="{0D108BD9-81ED-4DB2-BD59-A6C34878D82A}">
                    <a16:rowId xmlns="" xmlns:a16="http://schemas.microsoft.com/office/drawing/2014/main" val="10002"/>
                  </a:ext>
                </a:extLst>
              </a:tr>
              <a:tr h="479925">
                <a:tc>
                  <a:txBody>
                    <a:bodyPr/>
                    <a:lstStyle/>
                    <a:p>
                      <a:pPr marL="0" marR="0" lvl="0" indent="0" algn="l" rtl="0">
                        <a:lnSpc>
                          <a:spcPct val="100000"/>
                        </a:lnSpc>
                        <a:spcBef>
                          <a:spcPts val="0"/>
                        </a:spcBef>
                        <a:spcAft>
                          <a:spcPts val="0"/>
                        </a:spcAft>
                        <a:buClr>
                          <a:schemeClr val="dk1"/>
                        </a:buClr>
                        <a:buSzPts val="1900"/>
                        <a:buFont typeface="Calibri"/>
                        <a:buNone/>
                      </a:pPr>
                      <a:r>
                        <a:rPr lang="nl-BE" sz="1900"/>
                        <a:t>In gebruik</a:t>
                      </a:r>
                      <a:endParaRPr/>
                    </a:p>
                  </a:txBody>
                  <a:tcPr marL="97275" marR="97275" marT="48625" marB="48625"/>
                </a:tc>
                <a:tc>
                  <a:txBody>
                    <a:bodyPr/>
                    <a:lstStyle/>
                    <a:p>
                      <a:pPr marL="0" marR="0" lvl="0" indent="0" algn="l" rtl="0">
                        <a:spcBef>
                          <a:spcPts val="0"/>
                        </a:spcBef>
                        <a:spcAft>
                          <a:spcPts val="0"/>
                        </a:spcAft>
                        <a:buNone/>
                      </a:pPr>
                      <a:r>
                        <a:rPr lang="nl-BE" sz="1900"/>
                        <a:t>Standaard</a:t>
                      </a:r>
                      <a:endParaRPr sz="1900"/>
                    </a:p>
                  </a:txBody>
                  <a:tcPr marL="97275" marR="97275" marT="48625" marB="48625"/>
                </a:tc>
                <a:extLst>
                  <a:ext uri="{0D108BD9-81ED-4DB2-BD59-A6C34878D82A}">
                    <a16:rowId xmlns="" xmlns:a16="http://schemas.microsoft.com/office/drawing/2014/main" val="10003"/>
                  </a:ext>
                </a:extLst>
              </a:tr>
              <a:tr h="479925">
                <a:tc>
                  <a:txBody>
                    <a:bodyPr/>
                    <a:lstStyle/>
                    <a:p>
                      <a:pPr marL="0" marR="0" lvl="0" indent="0" algn="l" rtl="0">
                        <a:lnSpc>
                          <a:spcPct val="100000"/>
                        </a:lnSpc>
                        <a:spcBef>
                          <a:spcPts val="0"/>
                        </a:spcBef>
                        <a:spcAft>
                          <a:spcPts val="0"/>
                        </a:spcAft>
                        <a:buClr>
                          <a:schemeClr val="dk1"/>
                        </a:buClr>
                        <a:buSzPts val="1900"/>
                        <a:buFont typeface="Calibri"/>
                        <a:buNone/>
                      </a:pPr>
                      <a:r>
                        <a:rPr lang="nl-BE" sz="1900"/>
                        <a:t>In revisie</a:t>
                      </a:r>
                      <a:endParaRPr sz="1900"/>
                    </a:p>
                  </a:txBody>
                  <a:tcPr marL="97275" marR="97275" marT="48625" marB="48625"/>
                </a:tc>
                <a:tc>
                  <a:txBody>
                    <a:bodyPr/>
                    <a:lstStyle/>
                    <a:p>
                      <a:pPr marL="0" marR="0" lvl="0" indent="0" algn="l" rtl="0">
                        <a:spcBef>
                          <a:spcPts val="0"/>
                        </a:spcBef>
                        <a:spcAft>
                          <a:spcPts val="0"/>
                        </a:spcAft>
                        <a:buNone/>
                      </a:pPr>
                      <a:r>
                        <a:rPr lang="nl-BE" sz="1900"/>
                        <a:t>Ontwerpdocument</a:t>
                      </a:r>
                      <a:endParaRPr/>
                    </a:p>
                    <a:p>
                      <a:pPr marL="0" marR="0" lvl="0" indent="0" algn="l" rtl="0">
                        <a:spcBef>
                          <a:spcPts val="0"/>
                        </a:spcBef>
                        <a:spcAft>
                          <a:spcPts val="0"/>
                        </a:spcAft>
                        <a:buNone/>
                      </a:pPr>
                      <a:r>
                        <a:rPr lang="nl-BE" sz="1900"/>
                        <a:t>Kandidaat Gereviseerde Standaard</a:t>
                      </a:r>
                      <a:endParaRPr sz="1900"/>
                    </a:p>
                  </a:txBody>
                  <a:tcPr marL="97275" marR="97275" marT="48625" marB="48625"/>
                </a:tc>
                <a:extLst>
                  <a:ext uri="{0D108BD9-81ED-4DB2-BD59-A6C34878D82A}">
                    <a16:rowId xmlns="" xmlns:a16="http://schemas.microsoft.com/office/drawing/2014/main" val="10004"/>
                  </a:ext>
                </a:extLst>
              </a:tr>
              <a:tr h="479925">
                <a:tc>
                  <a:txBody>
                    <a:bodyPr/>
                    <a:lstStyle/>
                    <a:p>
                      <a:pPr marL="0" marR="0" lvl="0" indent="0" algn="l" rtl="0">
                        <a:spcBef>
                          <a:spcPts val="0"/>
                        </a:spcBef>
                        <a:spcAft>
                          <a:spcPts val="0"/>
                        </a:spcAft>
                        <a:buNone/>
                      </a:pPr>
                      <a:r>
                        <a:rPr lang="nl-BE" sz="1900" dirty="0" err="1"/>
                        <a:t>Uitgefaseerd</a:t>
                      </a:r>
                      <a:endParaRPr sz="1900" dirty="0"/>
                    </a:p>
                  </a:txBody>
                  <a:tcPr marL="97275" marR="97275" marT="48625" marB="48625"/>
                </a:tc>
                <a:tc>
                  <a:txBody>
                    <a:bodyPr/>
                    <a:lstStyle/>
                    <a:p>
                      <a:pPr marL="0" marR="0" lvl="0" indent="0" algn="l" rtl="0">
                        <a:spcBef>
                          <a:spcPts val="0"/>
                        </a:spcBef>
                        <a:spcAft>
                          <a:spcPts val="0"/>
                        </a:spcAft>
                        <a:buNone/>
                      </a:pPr>
                      <a:r>
                        <a:rPr lang="nl-BE" sz="1900" dirty="0" err="1"/>
                        <a:t>Uitgefaseerde</a:t>
                      </a:r>
                      <a:r>
                        <a:rPr lang="nl-BE" sz="1900" dirty="0"/>
                        <a:t> Standaard</a:t>
                      </a:r>
                      <a:endParaRPr sz="1900" dirty="0"/>
                    </a:p>
                  </a:txBody>
                  <a:tcPr marL="97275" marR="97275" marT="48625" marB="48625"/>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2490402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Shape 280"/>
          <p:cNvSpPr txBox="1">
            <a:spLocks noGrp="1"/>
          </p:cNvSpPr>
          <p:nvPr>
            <p:ph type="title"/>
          </p:nvPr>
        </p:nvSpPr>
        <p:spPr>
          <a:prstGeom prst="rect">
            <a:avLst/>
          </a:prstGeom>
          <a:noFill/>
          <a:ln>
            <a:noFill/>
          </a:ln>
        </p:spPr>
        <p:txBody>
          <a:bodyPr wrap="square" lIns="91425" tIns="91425" rIns="91425" bIns="91425" anchor="ctr" anchorCtr="0"/>
          <a:lstStyle/>
          <a:p>
            <a:r>
              <a:rPr lang="nl-BE"/>
              <a:t>Processen</a:t>
            </a:r>
            <a:endParaRPr/>
          </a:p>
        </p:txBody>
      </p:sp>
      <p:sp>
        <p:nvSpPr>
          <p:cNvPr id="279" name="Shape 27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indent="0">
              <a:spcBef>
                <a:spcPts val="0"/>
              </a:spcBef>
              <a:buNone/>
            </a:pPr>
            <a:endParaRPr/>
          </a:p>
          <a:p>
            <a:pPr marL="342900" indent="-190500">
              <a:buNone/>
            </a:pPr>
            <a:endParaRPr/>
          </a:p>
          <a:p>
            <a:pPr marL="342900" indent="-190500">
              <a:buNone/>
            </a:pPr>
            <a:endParaRPr/>
          </a:p>
          <a:p>
            <a:pPr marL="342900" indent="-190500">
              <a:buNone/>
            </a:pPr>
            <a:endParaRPr/>
          </a:p>
          <a:p>
            <a:pPr marL="0" indent="0">
              <a:buNone/>
            </a:pPr>
            <a:endParaRPr/>
          </a:p>
          <a:p>
            <a:pPr marL="0" indent="0">
              <a:buNone/>
            </a:pPr>
            <a:endParaRPr/>
          </a:p>
          <a:p>
            <a:pPr marL="0" indent="0">
              <a:buNone/>
            </a:pPr>
            <a:endParaRPr/>
          </a:p>
        </p:txBody>
      </p:sp>
      <p:sp>
        <p:nvSpPr>
          <p:cNvPr id="3" name="Slide Number Placeholder 2"/>
          <p:cNvSpPr>
            <a:spLocks noGrp="1"/>
          </p:cNvSpPr>
          <p:nvPr>
            <p:ph type="sldNum" idx="12"/>
          </p:nvPr>
        </p:nvSpPr>
        <p:spPr/>
        <p:txBody>
          <a:bodyPr/>
          <a:lstStyle/>
          <a:p>
            <a:fld id="{00000000-1234-1234-1234-123412341234}" type="slidenum">
              <a:rPr lang="nl-BE" smtClean="0"/>
              <a:pPr/>
              <a:t>9</a:t>
            </a:fld>
            <a:endParaRPr lang="nl-BE"/>
          </a:p>
        </p:txBody>
      </p:sp>
      <p:sp>
        <p:nvSpPr>
          <p:cNvPr id="286" name="Shape 286"/>
          <p:cNvSpPr/>
          <p:nvPr/>
        </p:nvSpPr>
        <p:spPr>
          <a:xfrm>
            <a:off x="10367963" y="74020"/>
            <a:ext cx="580714" cy="582212"/>
          </a:xfrm>
          <a:custGeom>
            <a:avLst/>
            <a:gdLst/>
            <a:ahLst/>
            <a:cxnLst/>
            <a:rect l="0" t="0" r="0" b="0"/>
            <a:pathLst>
              <a:path w="1092" h="1092" extrusionOk="0">
                <a:moveTo>
                  <a:pt x="546" y="44"/>
                </a:moveTo>
                <a:cubicBezTo>
                  <a:pt x="823" y="44"/>
                  <a:pt x="1048" y="269"/>
                  <a:pt x="1048" y="546"/>
                </a:cubicBezTo>
                <a:cubicBezTo>
                  <a:pt x="1048" y="824"/>
                  <a:pt x="823" y="1049"/>
                  <a:pt x="546" y="1049"/>
                </a:cubicBezTo>
                <a:cubicBezTo>
                  <a:pt x="269" y="1049"/>
                  <a:pt x="43" y="824"/>
                  <a:pt x="43" y="546"/>
                </a:cubicBezTo>
                <a:cubicBezTo>
                  <a:pt x="43" y="269"/>
                  <a:pt x="269" y="44"/>
                  <a:pt x="546" y="44"/>
                </a:cubicBezTo>
                <a:moveTo>
                  <a:pt x="546" y="0"/>
                </a:moveTo>
                <a:cubicBezTo>
                  <a:pt x="244" y="0"/>
                  <a:pt x="0" y="245"/>
                  <a:pt x="0" y="546"/>
                </a:cubicBezTo>
                <a:cubicBezTo>
                  <a:pt x="0" y="848"/>
                  <a:pt x="244" y="1092"/>
                  <a:pt x="546" y="1092"/>
                </a:cubicBezTo>
                <a:cubicBezTo>
                  <a:pt x="847" y="1092"/>
                  <a:pt x="1092" y="848"/>
                  <a:pt x="1092" y="546"/>
                </a:cubicBezTo>
                <a:cubicBezTo>
                  <a:pt x="1092" y="245"/>
                  <a:pt x="847" y="0"/>
                  <a:pt x="546" y="0"/>
                </a:cubicBezTo>
                <a:close/>
                <a:moveTo>
                  <a:pt x="810" y="498"/>
                </a:moveTo>
                <a:cubicBezTo>
                  <a:pt x="810" y="498"/>
                  <a:pt x="894" y="498"/>
                  <a:pt x="894" y="581"/>
                </a:cubicBezTo>
                <a:cubicBezTo>
                  <a:pt x="894" y="679"/>
                  <a:pt x="894" y="679"/>
                  <a:pt x="894" y="679"/>
                </a:cubicBezTo>
                <a:cubicBezTo>
                  <a:pt x="894" y="679"/>
                  <a:pt x="894" y="763"/>
                  <a:pt x="810" y="763"/>
                </a:cubicBezTo>
                <a:cubicBezTo>
                  <a:pt x="747" y="763"/>
                  <a:pt x="747" y="763"/>
                  <a:pt x="747" y="763"/>
                </a:cubicBezTo>
                <a:cubicBezTo>
                  <a:pt x="752" y="803"/>
                  <a:pt x="765" y="858"/>
                  <a:pt x="802" y="890"/>
                </a:cubicBezTo>
                <a:cubicBezTo>
                  <a:pt x="802" y="890"/>
                  <a:pt x="703" y="852"/>
                  <a:pt x="673" y="763"/>
                </a:cubicBezTo>
                <a:cubicBezTo>
                  <a:pt x="629" y="763"/>
                  <a:pt x="629" y="763"/>
                  <a:pt x="629" y="763"/>
                </a:cubicBezTo>
                <a:cubicBezTo>
                  <a:pt x="629" y="763"/>
                  <a:pt x="545" y="763"/>
                  <a:pt x="545" y="679"/>
                </a:cubicBezTo>
                <a:cubicBezTo>
                  <a:pt x="545" y="581"/>
                  <a:pt x="545" y="581"/>
                  <a:pt x="545" y="581"/>
                </a:cubicBezTo>
                <a:cubicBezTo>
                  <a:pt x="545" y="581"/>
                  <a:pt x="545" y="498"/>
                  <a:pt x="629" y="498"/>
                </a:cubicBezTo>
                <a:cubicBezTo>
                  <a:pt x="810" y="498"/>
                  <a:pt x="810" y="498"/>
                  <a:pt x="810" y="498"/>
                </a:cubicBezTo>
                <a:moveTo>
                  <a:pt x="504" y="581"/>
                </a:moveTo>
                <a:cubicBezTo>
                  <a:pt x="504" y="531"/>
                  <a:pt x="538" y="457"/>
                  <a:pt x="629" y="457"/>
                </a:cubicBezTo>
                <a:cubicBezTo>
                  <a:pt x="810" y="457"/>
                  <a:pt x="810" y="457"/>
                  <a:pt x="810" y="457"/>
                </a:cubicBezTo>
                <a:cubicBezTo>
                  <a:pt x="815" y="457"/>
                  <a:pt x="820" y="457"/>
                  <a:pt x="825" y="458"/>
                </a:cubicBezTo>
                <a:cubicBezTo>
                  <a:pt x="825" y="369"/>
                  <a:pt x="825" y="369"/>
                  <a:pt x="825" y="369"/>
                </a:cubicBezTo>
                <a:cubicBezTo>
                  <a:pt x="825" y="369"/>
                  <a:pt x="825" y="255"/>
                  <a:pt x="711" y="255"/>
                </a:cubicBezTo>
                <a:cubicBezTo>
                  <a:pt x="310" y="255"/>
                  <a:pt x="310" y="255"/>
                  <a:pt x="310" y="255"/>
                </a:cubicBezTo>
                <a:cubicBezTo>
                  <a:pt x="310" y="255"/>
                  <a:pt x="197" y="255"/>
                  <a:pt x="197" y="369"/>
                </a:cubicBezTo>
                <a:cubicBezTo>
                  <a:pt x="197" y="500"/>
                  <a:pt x="197" y="500"/>
                  <a:pt x="197" y="500"/>
                </a:cubicBezTo>
                <a:cubicBezTo>
                  <a:pt x="197" y="500"/>
                  <a:pt x="197" y="613"/>
                  <a:pt x="310" y="613"/>
                </a:cubicBezTo>
                <a:cubicBezTo>
                  <a:pt x="338" y="613"/>
                  <a:pt x="338" y="613"/>
                  <a:pt x="338" y="613"/>
                </a:cubicBezTo>
                <a:cubicBezTo>
                  <a:pt x="331" y="668"/>
                  <a:pt x="313" y="742"/>
                  <a:pt x="263" y="785"/>
                </a:cubicBezTo>
                <a:cubicBezTo>
                  <a:pt x="263" y="785"/>
                  <a:pt x="398" y="734"/>
                  <a:pt x="438" y="613"/>
                </a:cubicBezTo>
                <a:cubicBezTo>
                  <a:pt x="504" y="613"/>
                  <a:pt x="504" y="613"/>
                  <a:pt x="504" y="613"/>
                </a:cubicBezTo>
                <a:lnTo>
                  <a:pt x="504" y="581"/>
                </a:lnTo>
                <a:close/>
              </a:path>
            </a:pathLst>
          </a:custGeom>
          <a:solidFill>
            <a:srgbClr val="7F7F7F"/>
          </a:solidFill>
          <a:ln>
            <a:noFill/>
          </a:ln>
        </p:spPr>
        <p:txBody>
          <a:bodyPr spcFirstLastPara="1" wrap="square" lIns="86200" tIns="43100" rIns="86200" bIns="43100" anchor="t" anchorCtr="0">
            <a:noAutofit/>
          </a:bodyPr>
          <a:lstStyle/>
          <a:p>
            <a:endParaRPr sz="1696">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28" y="1646100"/>
            <a:ext cx="10997321" cy="4456057"/>
          </a:xfrm>
          <a:prstGeom prst="rect">
            <a:avLst/>
          </a:prstGeom>
        </p:spPr>
      </p:pic>
    </p:spTree>
    <p:extLst>
      <p:ext uri="{BB962C8B-B14F-4D97-AF65-F5344CB8AC3E}">
        <p14:creationId xmlns:p14="http://schemas.microsoft.com/office/powerpoint/2010/main" val="2341768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Kantoorthema">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VPresentatie.potx" id="{BB6AF17C-7ABF-4120-AF7B-15569C0D293D}" vid="{0334A496-99CE-4B4F-BDDD-03B180768685}"/>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5699</TotalTime>
  <Words>1197</Words>
  <Application>Microsoft Office PowerPoint</Application>
  <PresentationFormat>Widescreen</PresentationFormat>
  <Paragraphs>174</Paragraphs>
  <Slides>25</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Arial</vt:lpstr>
      <vt:lpstr>Wingdings</vt:lpstr>
      <vt:lpstr>Helvetica Neue</vt:lpstr>
      <vt:lpstr>Courier New</vt:lpstr>
      <vt:lpstr>FlandersArtSans-Bold</vt:lpstr>
      <vt:lpstr>FlandersArtSans-Regular</vt:lpstr>
      <vt:lpstr>FlandersArtSerif-Bold</vt:lpstr>
      <vt:lpstr>Calibri</vt:lpstr>
      <vt:lpstr>FlandersArtSans-Light</vt:lpstr>
      <vt:lpstr>Kantoorthema</vt:lpstr>
      <vt:lpstr>1_Kantoorthema</vt:lpstr>
      <vt:lpstr>Werkgroep Datastandaarden - OSLO   10/04/2018  </vt:lpstr>
      <vt:lpstr>Agenda</vt:lpstr>
      <vt:lpstr>Validatie OSLO proces en methode  </vt:lpstr>
      <vt:lpstr>OSLO proces en methode Ontstaan</vt:lpstr>
      <vt:lpstr>OSLO proces en methode Historiek</vt:lpstr>
      <vt:lpstr>OSLO proces en methode Historiek</vt:lpstr>
      <vt:lpstr>Gestoeld op enkele basisprincipes</vt:lpstr>
      <vt:lpstr>Levenscyclus van een standaard</vt:lpstr>
      <vt:lpstr>Processen</vt:lpstr>
      <vt:lpstr>Betrokkenheid werkgroep datastandaarden</vt:lpstr>
      <vt:lpstr>Criteria voor promotie tot kandidaat-standaard</vt:lpstr>
      <vt:lpstr>Criteria voor promotie tot standaard</vt:lpstr>
      <vt:lpstr>Validatie door werkgroep datastandaarden</vt:lpstr>
      <vt:lpstr>Validatie URI-standaard &amp; URI-richtlijnen  </vt:lpstr>
      <vt:lpstr>Voorbereidend traject</vt:lpstr>
      <vt:lpstr>URI-standaard vs. URI-richtlijnen</vt:lpstr>
      <vt:lpstr>Vlaamse URI-standaard voor data</vt:lpstr>
      <vt:lpstr>PowerPoint Presentation</vt:lpstr>
      <vt:lpstr>Validatie door werkgroep datastandaarden</vt:lpstr>
      <vt:lpstr>Toelichting Open Data Charter - Smart Flanders</vt:lpstr>
      <vt:lpstr>PowerPoint Presentation</vt:lpstr>
      <vt:lpstr>Werkgroep Charter –  Generieke Hypermedia Standaard  </vt:lpstr>
      <vt:lpstr>PowerPoint Presentation</vt:lpstr>
      <vt:lpstr>Varia  </vt:lpstr>
      <vt:lpstr>Vlaamse URI standaard als uitgangspunt voor INSPIRE URIs voor België</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STANDAARDEN  VOOR LINKENDE ORGANISATIES  Aan de slag met semantische standaarden DCAT-AP validator voor Vlaamse open data  Raf Buyle, Michiel De Keyzer, Jens Scheerlinck, Bert Van Nuffelen, Mathias De Schrijver</dc:title>
  <dc:creator>De Schrijver, Mathias</dc:creator>
  <cp:lastModifiedBy>Jens Scheerlinck</cp:lastModifiedBy>
  <cp:revision>76</cp:revision>
  <dcterms:modified xsi:type="dcterms:W3CDTF">2018-04-10T08:27:30Z</dcterms:modified>
</cp:coreProperties>
</file>