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Helvetica Neue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61436a8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g2c61436a8b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61436a8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61436a8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61436a8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61436a8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61436a8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61436a8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61436a8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61436a8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c61436a8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c61436a8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2">
  <p:cSld name="Titel 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5220" y="-15980"/>
            <a:ext cx="8001558" cy="421525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1" y="-15979"/>
            <a:ext cx="6334200" cy="5159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84527" y="0"/>
                </a:lnTo>
                <a:lnTo>
                  <a:pt x="120000" y="120000"/>
                </a:lnTo>
                <a:lnTo>
                  <a:pt x="188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314" y="519521"/>
            <a:ext cx="1799115" cy="550078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949580" y="3382376"/>
            <a:ext cx="47025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175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35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" lvl="3" marL="9525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" lvl="4" marL="1270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5875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1905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209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273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949579" y="1163815"/>
            <a:ext cx="3910500" cy="2095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b="1" i="0" sz="33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b="1" i="0" sz="33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b="1" i="0" sz="33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b="1" i="0" sz="33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b="1" i="0" sz="33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b="1" i="0" sz="33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b="1" i="0" sz="33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b="1" i="0" sz="33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312" y="4327651"/>
            <a:ext cx="1404166" cy="29715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6084169" y="4417085"/>
            <a:ext cx="29523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1650" lIns="31650" spcFirstLastPara="1" rIns="31650" wrap="square" tIns="31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www.vlaanderen.be\informatievlaanderen</a:t>
            </a:r>
            <a:endParaRPr sz="1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Inhoud">
  <p:cSld name="Titel en Inhoud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&gt;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&gt;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628651" y="273844"/>
            <a:ext cx="78867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443678" y="4953894"/>
            <a:ext cx="5616000" cy="1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020802" y="4924033"/>
            <a:ext cx="6825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6B6B"/>
              </a:buClr>
              <a:buSzPts val="200"/>
              <a:buFont typeface="Arial"/>
              <a:buNone/>
              <a:defRPr b="0" i="0" sz="800" u="none" cap="none" strike="noStrike">
                <a:solidFill>
                  <a:srgbClr val="6B6B6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6B6B"/>
              </a:buClr>
              <a:buSzPts val="200"/>
              <a:buFont typeface="Arial"/>
              <a:buNone/>
              <a:defRPr b="0" i="0" sz="800" u="none" cap="none" strike="noStrike">
                <a:solidFill>
                  <a:srgbClr val="6B6B6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6B6B"/>
              </a:buClr>
              <a:buSzPts val="200"/>
              <a:buFont typeface="Arial"/>
              <a:buNone/>
              <a:defRPr b="0" i="0" sz="800" u="none" cap="none" strike="noStrike">
                <a:solidFill>
                  <a:srgbClr val="6B6B6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6B6B"/>
              </a:buClr>
              <a:buSzPts val="200"/>
              <a:buFont typeface="Arial"/>
              <a:buNone/>
              <a:defRPr b="0" i="0" sz="800" u="none" cap="none" strike="noStrike">
                <a:solidFill>
                  <a:srgbClr val="6B6B6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6B6B"/>
              </a:buClr>
              <a:buSzPts val="200"/>
              <a:buFont typeface="Arial"/>
              <a:buNone/>
              <a:defRPr b="0" i="0" sz="800" u="none" cap="none" strike="noStrike">
                <a:solidFill>
                  <a:srgbClr val="6B6B6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6B6B"/>
              </a:buClr>
              <a:buSzPts val="200"/>
              <a:buFont typeface="Arial"/>
              <a:buNone/>
              <a:defRPr b="0" i="0" sz="800" u="none" cap="none" strike="noStrike">
                <a:solidFill>
                  <a:srgbClr val="6B6B6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6B6B"/>
              </a:buClr>
              <a:buSzPts val="200"/>
              <a:buFont typeface="Arial"/>
              <a:buNone/>
              <a:defRPr b="0" i="0" sz="800" u="none" cap="none" strike="noStrike">
                <a:solidFill>
                  <a:srgbClr val="6B6B6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6B6B"/>
              </a:buClr>
              <a:buSzPts val="200"/>
              <a:buFont typeface="Arial"/>
              <a:buNone/>
              <a:defRPr b="0" i="0" sz="800" u="none" cap="none" strike="noStrike">
                <a:solidFill>
                  <a:srgbClr val="6B6B6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6B6B"/>
              </a:buClr>
              <a:buSzPts val="200"/>
              <a:buFont typeface="Arial"/>
              <a:buNone/>
              <a:defRPr b="0" i="0" sz="800" u="none" cap="none" strike="noStrike">
                <a:solidFill>
                  <a:srgbClr val="6B6B6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6059679" y="4952333"/>
            <a:ext cx="2643600" cy="1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type="title">
  <p:cSld name="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106" name="Google Shape;106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122" name="Google Shape;122;p24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1452706" y="1545637"/>
            <a:ext cx="37167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OSLO </a:t>
            </a:r>
            <a:r>
              <a:rPr lang="en" sz="2200"/>
              <a:t>Proces en Methode</a:t>
            </a:r>
            <a:br>
              <a:rPr b="1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Achtergrond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Toegenomen focus op interbestuurlijke </a:t>
            </a:r>
            <a:r>
              <a:rPr b="1" lang="en"/>
              <a:t>samenwerking</a:t>
            </a:r>
            <a:r>
              <a:rPr lang="en"/>
              <a:t> op Vlaams, federaal en Europees niveau.</a:t>
            </a:r>
            <a:endParaRPr/>
          </a:p>
          <a:p>
            <a:pPr indent="-3619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1" lang="en"/>
              <a:t>Interoperabiliteit van data en services</a:t>
            </a:r>
            <a:r>
              <a:rPr lang="en"/>
              <a:t> als enabler voor samenwerking.</a:t>
            </a:r>
            <a:endParaRPr/>
          </a:p>
          <a:p>
            <a:pPr indent="-3619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O</a:t>
            </a:r>
            <a:r>
              <a:rPr lang="en"/>
              <a:t>prichting van het stuurorgaan Vlaams Informatie- en ICT-beleid als </a:t>
            </a:r>
            <a:r>
              <a:rPr b="1" lang="en"/>
              <a:t>kader voor bindende afspraken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628650" y="273850"/>
            <a:ext cx="8198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Nood aan schaalbaar proces en methode voor de ontwikkeling en adoptie van standaarden.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b="1" lang="en"/>
              <a:t>Bindende afspraken</a:t>
            </a:r>
            <a:r>
              <a:rPr lang="en"/>
              <a:t> voor kwaliteitsvolle uitwisseling van gegevens.</a:t>
            </a:r>
            <a:endParaRPr/>
          </a:p>
          <a:p>
            <a:pPr indent="-3619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Mee opgenomen als </a:t>
            </a:r>
            <a:r>
              <a:rPr b="1" lang="en"/>
              <a:t>basis voor nieuwe ontwikkelingen</a:t>
            </a:r>
            <a:r>
              <a:rPr lang="en"/>
              <a:t> om post hoc kosten voor interoperabiliteit te vermijden.</a:t>
            </a:r>
            <a:endParaRPr/>
          </a:p>
          <a:p>
            <a:pPr indent="-3619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Op basis van een open proces en </a:t>
            </a:r>
            <a:r>
              <a:rPr b="1" lang="en"/>
              <a:t>consensus </a:t>
            </a:r>
            <a:r>
              <a:rPr lang="en"/>
              <a:t>tussen stakeholders die overtuigd zijn van de </a:t>
            </a:r>
            <a:r>
              <a:rPr b="1" lang="en"/>
              <a:t>meerwaarde </a:t>
            </a:r>
            <a:r>
              <a:rPr lang="en"/>
              <a:t>van een standaard.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 basis van best practices in </a:t>
            </a:r>
            <a:r>
              <a:rPr lang="en"/>
              <a:t>standaarden ontwikkeling</a:t>
            </a:r>
            <a:r>
              <a:rPr lang="en"/>
              <a:t>.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P</a:t>
            </a:r>
            <a:r>
              <a:rPr lang="en"/>
              <a:t>rincipes voor standaarden ontwikkeling van OpenStand, onderschreven door onder meer W3C, IEEE, IETF, IAB en Internet Society</a:t>
            </a:r>
            <a:endParaRPr/>
          </a:p>
          <a:p>
            <a:pPr indent="-3619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Interoperability solutions for public administrations, businesses and citizens (ISA², Europese Commissie)</a:t>
            </a:r>
            <a:endParaRPr/>
          </a:p>
          <a:p>
            <a:pPr indent="-3619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Proces voor standaarden ontwikkeling van het World Wide Web Consortium (W3C)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628650" y="26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End-to-end proces en methodes</a:t>
            </a:r>
            <a:endParaRPr/>
          </a:p>
        </p:txBody>
      </p:sp>
      <p:grpSp>
        <p:nvGrpSpPr>
          <p:cNvPr id="167" name="Google Shape;167;p31"/>
          <p:cNvGrpSpPr/>
          <p:nvPr/>
        </p:nvGrpSpPr>
        <p:grpSpPr>
          <a:xfrm>
            <a:off x="363524" y="1258050"/>
            <a:ext cx="3014576" cy="2547000"/>
            <a:chOff x="363524" y="1258050"/>
            <a:chExt cx="3014576" cy="2547000"/>
          </a:xfrm>
        </p:grpSpPr>
        <p:sp>
          <p:nvSpPr>
            <p:cNvPr id="168" name="Google Shape;168;p31"/>
            <p:cNvSpPr/>
            <p:nvPr/>
          </p:nvSpPr>
          <p:spPr>
            <a:xfrm rot="2700000">
              <a:off x="1356161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1"/>
            <p:cNvSpPr/>
            <p:nvPr/>
          </p:nvSpPr>
          <p:spPr>
            <a:xfrm>
              <a:off x="580539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" name="Google Shape;170;p31"/>
            <p:cNvSpPr txBox="1"/>
            <p:nvPr/>
          </p:nvSpPr>
          <p:spPr>
            <a:xfrm rot="-2700000">
              <a:off x="567889" y="2239754"/>
              <a:ext cx="2336422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Aanmelden van een standaard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171;p31"/>
            <p:cNvSpPr txBox="1"/>
            <p:nvPr/>
          </p:nvSpPr>
          <p:spPr>
            <a:xfrm rot="-2700000">
              <a:off x="969777" y="2406542"/>
              <a:ext cx="2611345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1600"/>
                </a:spcAft>
                <a:buSzPts val="1100"/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Capteren van use cases en aligneren met business stakeholders om meerwaarde van standaard in kaart te brengen.</a:t>
              </a:r>
              <a:endParaRPr b="1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" name="Google Shape;172;p31"/>
          <p:cNvGrpSpPr/>
          <p:nvPr/>
        </p:nvGrpSpPr>
        <p:grpSpPr>
          <a:xfrm>
            <a:off x="2273746" y="1258050"/>
            <a:ext cx="3230279" cy="2547000"/>
            <a:chOff x="2273746" y="1258050"/>
            <a:chExt cx="3230279" cy="2547000"/>
          </a:xfrm>
        </p:grpSpPr>
        <p:sp>
          <p:nvSpPr>
            <p:cNvPr id="173" name="Google Shape;173;p31"/>
            <p:cNvSpPr/>
            <p:nvPr/>
          </p:nvSpPr>
          <p:spPr>
            <a:xfrm rot="2700000">
              <a:off x="3266383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1"/>
            <p:cNvSpPr/>
            <p:nvPr/>
          </p:nvSpPr>
          <p:spPr>
            <a:xfrm>
              <a:off x="2490761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75;p31"/>
            <p:cNvSpPr txBox="1"/>
            <p:nvPr/>
          </p:nvSpPr>
          <p:spPr>
            <a:xfrm rot="-2700000">
              <a:off x="2448929" y="2177504"/>
              <a:ext cx="2512492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Ontwikkelen van een specificatie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" name="Google Shape;176;p31"/>
            <p:cNvSpPr txBox="1"/>
            <p:nvPr/>
          </p:nvSpPr>
          <p:spPr>
            <a:xfrm rot="-2700000">
              <a:off x="2835329" y="2298692"/>
              <a:ext cx="2916391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1600"/>
                </a:spcAft>
                <a:buSzPts val="1100"/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Input verzamelen van domein experts en stakeholders voor het uitwerken van een standaard op basis van geldende best practices</a:t>
              </a:r>
              <a:endParaRPr b="1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" name="Google Shape;177;p31"/>
          <p:cNvGrpSpPr/>
          <p:nvPr/>
        </p:nvGrpSpPr>
        <p:grpSpPr>
          <a:xfrm>
            <a:off x="4193764" y="1243802"/>
            <a:ext cx="3328386" cy="2561248"/>
            <a:chOff x="4193764" y="1243802"/>
            <a:chExt cx="3328386" cy="2561248"/>
          </a:xfrm>
        </p:grpSpPr>
        <p:sp>
          <p:nvSpPr>
            <p:cNvPr id="178" name="Google Shape;178;p31"/>
            <p:cNvSpPr/>
            <p:nvPr/>
          </p:nvSpPr>
          <p:spPr>
            <a:xfrm rot="2700000">
              <a:off x="5186401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1"/>
            <p:cNvSpPr/>
            <p:nvPr/>
          </p:nvSpPr>
          <p:spPr>
            <a:xfrm>
              <a:off x="4410780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" name="Google Shape;180;p31"/>
            <p:cNvSpPr txBox="1"/>
            <p:nvPr/>
          </p:nvSpPr>
          <p:spPr>
            <a:xfrm rot="-2700000">
              <a:off x="4400124" y="2240504"/>
              <a:ext cx="2334301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Publiceren van 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specificatie en documentatie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" name="Google Shape;181;p31"/>
            <p:cNvSpPr txBox="1"/>
            <p:nvPr/>
          </p:nvSpPr>
          <p:spPr>
            <a:xfrm rot="-2700000">
              <a:off x="4735037" y="2249642"/>
              <a:ext cx="3055126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1600"/>
                </a:spcAft>
                <a:buSzPts val="1100"/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Bevorderen van adoptie door ontwikkelaars, informatie architecten en andere belanghebbenden te voorzien van de nodige documentatie en tools.</a:t>
              </a:r>
              <a:endParaRPr b="1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2" name="Google Shape;182;p31"/>
          <p:cNvGrpSpPr/>
          <p:nvPr/>
        </p:nvGrpSpPr>
        <p:grpSpPr>
          <a:xfrm>
            <a:off x="6103986" y="1258050"/>
            <a:ext cx="2823789" cy="2547000"/>
            <a:chOff x="6103986" y="1258050"/>
            <a:chExt cx="2823789" cy="2547000"/>
          </a:xfrm>
        </p:grpSpPr>
        <p:sp>
          <p:nvSpPr>
            <p:cNvPr id="183" name="Google Shape;183;p31"/>
            <p:cNvSpPr/>
            <p:nvPr/>
          </p:nvSpPr>
          <p:spPr>
            <a:xfrm rot="2700000">
              <a:off x="7096623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1"/>
            <p:cNvSpPr/>
            <p:nvPr/>
          </p:nvSpPr>
          <p:spPr>
            <a:xfrm>
              <a:off x="632100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" name="Google Shape;185;p31"/>
            <p:cNvSpPr txBox="1"/>
            <p:nvPr/>
          </p:nvSpPr>
          <p:spPr>
            <a:xfrm rot="-2700000">
              <a:off x="6306241" y="2238854"/>
              <a:ext cx="2338968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Veranderingsbeheer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p31"/>
            <p:cNvSpPr txBox="1"/>
            <p:nvPr/>
          </p:nvSpPr>
          <p:spPr>
            <a:xfrm rot="-2700000">
              <a:off x="6749769" y="2501941"/>
              <a:ext cx="2341513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1600"/>
                </a:spcAft>
                <a:buSzPts val="1100"/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Het veranderingsbeheer zorgt voor de nodige garantie dat wijzigingen worden afgestemd met de nodige stakeholders en rekening gehouden wordt met de impact van wijzigingen.</a:t>
              </a:r>
              <a:b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endParaRPr b="1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Vervolgstappen</a:t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Afstemmen van proces en methode met relevante stakeholders</a:t>
            </a:r>
            <a:endParaRPr/>
          </a:p>
          <a:p>
            <a:pPr indent="-3619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Inrichten van een Vlaams standaardenregister</a:t>
            </a:r>
            <a:endParaRPr/>
          </a:p>
          <a:p>
            <a:pPr indent="-3619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Ontwikkeling van eerste (informatie)standaarden op basis van beschreven proces en methode (OSLO domeinen “openbaar domein”, “notificatie”, “toestemming”, “melding”,...).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