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906000"/>
  <p:notesSz cx="7010400" cy="92964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CE7C94B-3A66-4E95-94FF-5C3787747B20}">
  <a:tblStyle styleId="{6CE7C94B-3A66-4E95-94FF-5C3787747B2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EFEF"/>
          </a:solidFill>
        </a:fill>
      </a:tcStyle>
    </a:wholeTbl>
    <a:band1H>
      <a:tcTxStyle b="off" i="off"/>
      <a:tcStyle>
        <a:fill>
          <a:solidFill>
            <a:srgbClr val="DDDDDD"/>
          </a:solidFill>
        </a:fill>
      </a:tcStyle>
    </a:band1H>
    <a:band2H>
      <a:tcTxStyle b="off" i="off"/>
    </a:band2H>
    <a:band1V>
      <a:tcTxStyle b="off" i="off"/>
      <a:tcStyle>
        <a:fill>
          <a:solidFill>
            <a:srgbClr val="DDDDDD"/>
          </a:solidFill>
        </a:fill>
      </a:tcStyle>
    </a:band1V>
    <a:band2V>
      <a:tcTxStyle b="off" i="off"/>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 name="Google Shape;4;n"/>
          <p:cNvSpPr txBox="1"/>
          <p:nvPr>
            <p:ph idx="1" type="body"/>
          </p:nvPr>
        </p:nvSpPr>
        <p:spPr>
          <a:xfrm>
            <a:off x="701040" y="4473892"/>
            <a:ext cx="5608320" cy="3660458"/>
          </a:xfrm>
          <a:prstGeom prst="rect">
            <a:avLst/>
          </a:prstGeom>
          <a:noFill/>
          <a:ln>
            <a:noFill/>
          </a:ln>
        </p:spPr>
        <p:txBody>
          <a:bodyPr anchorCtr="0" anchor="t" bIns="91425" lIns="91425" spcFirstLastPara="1" rIns="91425" wrap="square" tIns="91425"/>
          <a:lstStyle>
            <a:lvl1pPr indent="-304800" lvl="0" marL="457200" marR="0" rtl="0" algn="l">
              <a:lnSpc>
                <a:spcPct val="100000"/>
              </a:lnSpc>
              <a:spcBef>
                <a:spcPts val="0"/>
              </a:spcBef>
              <a:spcAft>
                <a:spcPts val="0"/>
              </a:spcAft>
              <a:buClr>
                <a:schemeClr val="dk1"/>
              </a:buClr>
              <a:buSzPts val="1200"/>
              <a:buFont typeface="Arial"/>
              <a:buChar char="&gt;"/>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0"/>
              </a:spcBef>
              <a:spcAft>
                <a:spcPts val="0"/>
              </a:spcAft>
              <a:buClr>
                <a:schemeClr val="dk1"/>
              </a:buClr>
              <a:buSzPts val="1200"/>
              <a:buFont typeface="Arial"/>
              <a:buChar char="&gt;"/>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0"/>
              </a:spcBef>
              <a:spcAft>
                <a:spcPts val="0"/>
              </a:spcAft>
              <a:buClr>
                <a:schemeClr val="dk1"/>
              </a:buClr>
              <a:buSzPts val="1200"/>
              <a:buFont typeface="Arial"/>
              <a:buChar char="&gt;"/>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3" type="hdr"/>
          </p:nvPr>
        </p:nvSpPr>
        <p:spPr>
          <a:xfrm>
            <a:off x="487263" y="182503"/>
            <a:ext cx="3483673" cy="283932"/>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5050974" y="182503"/>
            <a:ext cx="1516156" cy="283932"/>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487265" y="8829966"/>
            <a:ext cx="3483672" cy="28393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787054" y="8829966"/>
            <a:ext cx="780076" cy="283931"/>
          </a:xfrm>
          <a:prstGeom prst="rect">
            <a:avLst/>
          </a:prstGeom>
          <a:noFill/>
          <a:ln>
            <a:noFill/>
          </a:ln>
        </p:spPr>
        <p:txBody>
          <a:bodyPr anchorCtr="0" anchor="b" bIns="45500" lIns="91000" spcFirstLastPara="1" rIns="91000" wrap="square" tIns="455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3:notes"/>
          <p:cNvSpPr txBox="1"/>
          <p:nvPr>
            <p:ph idx="1" type="body"/>
          </p:nvPr>
        </p:nvSpPr>
        <p:spPr>
          <a:xfrm>
            <a:off x="701040" y="4473892"/>
            <a:ext cx="5608320" cy="3660458"/>
          </a:xfrm>
          <a:prstGeom prst="rect">
            <a:avLst/>
          </a:prstGeom>
          <a:noFill/>
          <a:ln>
            <a:noFill/>
          </a:ln>
        </p:spPr>
        <p:txBody>
          <a:bodyPr anchorCtr="0" anchor="t" bIns="45500" lIns="91000" spcFirstLastPara="1" rIns="91000" wrap="square" tIns="45500">
            <a:noAutofit/>
          </a:bodyPr>
          <a:lstStyle/>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https://docs.google.com/document/d/1HbfWX0OENNGQWUe0eIF0usZA8ahEY9vx75DxhvVTzNE/edit</a:t>
            </a:r>
            <a:endParaRPr b="0" i="0" sz="1200" u="none" cap="none" strike="noStrike">
              <a:solidFill>
                <a:schemeClr val="dk1"/>
              </a:solidFill>
              <a:latin typeface="Arial"/>
              <a:ea typeface="Arial"/>
              <a:cs typeface="Arial"/>
              <a:sym typeface="Arial"/>
            </a:endParaRPr>
          </a:p>
        </p:txBody>
      </p:sp>
      <p:sp>
        <p:nvSpPr>
          <p:cNvPr id="96" name="Google Shape;96;p3:notes"/>
          <p:cNvSpPr txBox="1"/>
          <p:nvPr>
            <p:ph idx="12" type="sldNum"/>
          </p:nvPr>
        </p:nvSpPr>
        <p:spPr>
          <a:xfrm>
            <a:off x="5787054" y="8829966"/>
            <a:ext cx="780076" cy="283931"/>
          </a:xfrm>
          <a:prstGeom prst="rect">
            <a:avLst/>
          </a:prstGeom>
          <a:noFill/>
          <a:ln>
            <a:noFill/>
          </a:ln>
        </p:spPr>
        <p:txBody>
          <a:bodyPr anchorCtr="0" anchor="b" bIns="45500" lIns="91000" spcFirstLastPara="1" rIns="91000" wrap="square" tIns="455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5: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5:notes"/>
          <p:cNvSpPr txBox="1"/>
          <p:nvPr>
            <p:ph idx="1" type="body"/>
          </p:nvPr>
        </p:nvSpPr>
        <p:spPr>
          <a:xfrm>
            <a:off x="701040" y="4473892"/>
            <a:ext cx="5608320" cy="3660458"/>
          </a:xfrm>
          <a:prstGeom prst="rect">
            <a:avLst/>
          </a:prstGeom>
          <a:noFill/>
          <a:ln>
            <a:noFill/>
          </a:ln>
        </p:spPr>
        <p:txBody>
          <a:bodyPr anchorCtr="0" anchor="t" bIns="45500" lIns="91000" spcFirstLastPara="1" rIns="91000" wrap="square" tIns="45500">
            <a:noAutofit/>
          </a:bodyPr>
          <a:lstStyle/>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Inleiding OSLO (10 minuten)</a:t>
            </a:r>
            <a:endParaRPr b="0" i="0" sz="1200" u="none" cap="none" strike="noStrike">
              <a:solidFill>
                <a:schemeClr val="dk1"/>
              </a:solidFill>
              <a:latin typeface="Arial"/>
              <a:ea typeface="Arial"/>
              <a:cs typeface="Arial"/>
              <a:sym typeface="Arial"/>
            </a:endParaRPr>
          </a:p>
          <a:p>
            <a:pPr indent="-171419" lvl="1" marL="360000" marR="0" rtl="0" algn="l">
              <a:lnSpc>
                <a:spcPct val="100000"/>
              </a:lnSpc>
              <a:spcBef>
                <a:spcPts val="0"/>
              </a:spcBef>
              <a:spcAft>
                <a:spcPts val="0"/>
              </a:spcAft>
              <a:buClr>
                <a:schemeClr val="dk1"/>
              </a:buClr>
              <a:buSzPts val="1200"/>
              <a:buFont typeface="Noto Sans Symbols"/>
              <a:buChar char="▪"/>
            </a:pPr>
            <a:r>
              <a:rPr b="0" i="0" lang="nl-BE" sz="1200" u="none" cap="none" strike="noStrike">
                <a:solidFill>
                  <a:schemeClr val="dk1"/>
                </a:solidFill>
                <a:latin typeface="Arial"/>
                <a:ea typeface="Arial"/>
                <a:cs typeface="Arial"/>
                <a:sym typeface="Arial"/>
              </a:rPr>
              <a:t>Welke verschillende werkgroepen bestaan er, wat zijn de resultaten? </a:t>
            </a:r>
            <a:endParaRPr b="0" i="0" sz="1200" u="none" cap="none" strike="noStrike">
              <a:solidFill>
                <a:schemeClr val="dk1"/>
              </a:solidFill>
              <a:latin typeface="Arial"/>
              <a:ea typeface="Arial"/>
              <a:cs typeface="Arial"/>
              <a:sym typeface="Arial"/>
            </a:endParaRPr>
          </a:p>
          <a:p>
            <a:pPr indent="-171419" lvl="1" marL="360000" marR="0" rtl="0" algn="l">
              <a:lnSpc>
                <a:spcPct val="100000"/>
              </a:lnSpc>
              <a:spcBef>
                <a:spcPts val="0"/>
              </a:spcBef>
              <a:spcAft>
                <a:spcPts val="0"/>
              </a:spcAft>
              <a:buClr>
                <a:schemeClr val="dk1"/>
              </a:buClr>
              <a:buSzPts val="1200"/>
              <a:buFont typeface="Noto Sans Symbols"/>
              <a:buChar char="▪"/>
            </a:pPr>
            <a:r>
              <a:rPr b="0" i="0" lang="nl-BE" sz="1200" u="none" cap="none" strike="noStrike">
                <a:solidFill>
                  <a:schemeClr val="dk1"/>
                </a:solidFill>
                <a:latin typeface="Arial"/>
                <a:ea typeface="Arial"/>
                <a:cs typeface="Arial"/>
                <a:sym typeface="Arial"/>
              </a:rPr>
              <a:t>Doel: dit werk laten uitgroeien tot een standaard</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Overzicht</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Hieronder vind je een overzicht van de werkgroepen, wie het voorzitterschap zal opnemen en wat de beknopte opdrachtomschrijving is.</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Datamanagement (Hans Arents)</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De coördinatie van de aanmaak, het beheer, de uitwisseling, het gebruik en het hergebruik van gegevensbronnen en diensten optimaliseren.</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Authentieke gegevensbronnen (Ziggy Vanlishout)</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Het verfijnen van de bestaande erkenningsprocedure voor Vlaamse authentieke gegevensbronnen en het voorstellen van manieren om kandidaat authentieke gegevensbronnen beter te ondersteunen.</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Datastandaarden OSLO (Raf Buyle)</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De standaardisatie van: betekenis van de data, de syntax van de data, de technische standaarden voor de uitwisseling van de data en de metadata.</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Juridische zaken (Nathalie De Jaeger)</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De centrale coördinatie en opvolging van de werkzaamheden opdat de hele Vlaamse regelgeving tegen uiterlijk 24 mei 2018 aan de Algemene Verordening Gegevensbescherming (AVG) is aangepast.</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Archief- en informatiebeheer (Dries Vandaele)</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Het concretiseren en uitwerking van kwaliteitscriteria en vertaling naar richtlijnen en standaarden met betrekking tot archief- en informatiebeheer.</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Informatieveiligheid (Paul De Vroede)</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De implementatie van informatiebeveiliging initiëren, beheersen, opvolgen en bijsturen op het niveau van de Vlaamse overheid.</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Digitale dienstverlening (Inge Lynen)</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Uitwerken van een aanbodmodel rond digitale dienstverlening, inclusief een aantal richtlijnen en ondersteuning bij de adoptie of handhaving ervan.</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Interbestuurlijke samenwerking (Luc Janssen)</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Het creëren van een gedragen afsprakenkader dat de spelregels schetst voor toekomstige interbestuurlijke digitaliseringsprojecten.</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02" name="Google Shape;202;p15:notes"/>
          <p:cNvSpPr txBox="1"/>
          <p:nvPr>
            <p:ph idx="12" type="sldNum"/>
          </p:nvPr>
        </p:nvSpPr>
        <p:spPr>
          <a:xfrm>
            <a:off x="5787054" y="8829966"/>
            <a:ext cx="780076" cy="283931"/>
          </a:xfrm>
          <a:prstGeom prst="rect">
            <a:avLst/>
          </a:prstGeom>
          <a:noFill/>
          <a:ln>
            <a:noFill/>
          </a:ln>
        </p:spPr>
        <p:txBody>
          <a:bodyPr anchorCtr="0" anchor="b" bIns="45500" lIns="91000" spcFirstLastPara="1" rIns="91000" wrap="square" tIns="455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701040" y="4473892"/>
            <a:ext cx="5608320" cy="36604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15" name="Google Shape;215;p16: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7: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7:notes"/>
          <p:cNvSpPr txBox="1"/>
          <p:nvPr>
            <p:ph idx="1" type="body"/>
          </p:nvPr>
        </p:nvSpPr>
        <p:spPr>
          <a:xfrm>
            <a:off x="701040" y="4473892"/>
            <a:ext cx="5608320" cy="3660458"/>
          </a:xfrm>
          <a:prstGeom prst="rect">
            <a:avLst/>
          </a:prstGeom>
          <a:noFill/>
          <a:ln>
            <a:noFill/>
          </a:ln>
        </p:spPr>
        <p:txBody>
          <a:bodyPr anchorCtr="0" anchor="t" bIns="45500" lIns="91000" spcFirstLastPara="1" rIns="91000" wrap="square" tIns="45500">
            <a:noAutofit/>
          </a:bodyPr>
          <a:lstStyle/>
          <a:p>
            <a:pPr indent="-171419" lvl="2" marL="540000" marR="0" rtl="0" algn="l">
              <a:lnSpc>
                <a:spcPct val="100000"/>
              </a:lnSpc>
              <a:spcBef>
                <a:spcPts val="0"/>
              </a:spcBef>
              <a:spcAft>
                <a:spcPts val="0"/>
              </a:spcAft>
              <a:buClr>
                <a:schemeClr val="dk1"/>
              </a:buClr>
              <a:buSzPts val="1200"/>
              <a:buFont typeface="Arial"/>
              <a:buChar char="&gt;"/>
            </a:pPr>
            <a:r>
              <a:rPr b="1" i="0" lang="nl-BE" sz="1200" u="none" cap="none" strike="noStrike">
                <a:solidFill>
                  <a:schemeClr val="dk1"/>
                </a:solidFill>
                <a:latin typeface="Arial"/>
                <a:ea typeface="Arial"/>
                <a:cs typeface="Arial"/>
                <a:sym typeface="Arial"/>
              </a:rPr>
              <a:t>Aanmelden standaard</a:t>
            </a:r>
            <a:r>
              <a:rPr b="0" i="0" lang="nl-BE" sz="1200" u="none" cap="none" strike="noStrike">
                <a:solidFill>
                  <a:schemeClr val="dk1"/>
                </a:solidFill>
                <a:latin typeface="Arial"/>
                <a:ea typeface="Arial"/>
                <a:cs typeface="Arial"/>
                <a:sym typeface="Arial"/>
              </a:rPr>
              <a:t>: Capteren van use cases en aligneren met business stakeholders om meerwaarde van standaard in kaart te brengen.</a:t>
            </a:r>
            <a:endParaRPr b="0" i="0" sz="1200" u="none" cap="none" strike="noStrike">
              <a:solidFill>
                <a:schemeClr val="dk1"/>
              </a:solidFill>
              <a:latin typeface="Arial"/>
              <a:ea typeface="Arial"/>
              <a:cs typeface="Arial"/>
              <a:sym typeface="Arial"/>
            </a:endParaRPr>
          </a:p>
          <a:p>
            <a:pPr indent="-171419" lvl="2" marL="540000" marR="0" rtl="0" algn="l">
              <a:lnSpc>
                <a:spcPct val="100000"/>
              </a:lnSpc>
              <a:spcBef>
                <a:spcPts val="0"/>
              </a:spcBef>
              <a:spcAft>
                <a:spcPts val="0"/>
              </a:spcAft>
              <a:buClr>
                <a:schemeClr val="dk1"/>
              </a:buClr>
              <a:buSzPts val="1200"/>
              <a:buFont typeface="Arial"/>
              <a:buChar char="&gt;"/>
            </a:pPr>
            <a:r>
              <a:rPr b="1" i="0" lang="nl-BE" sz="1200" u="none" cap="none" strike="noStrike">
                <a:solidFill>
                  <a:schemeClr val="dk1"/>
                </a:solidFill>
                <a:latin typeface="Arial"/>
                <a:ea typeface="Arial"/>
                <a:cs typeface="Arial"/>
                <a:sym typeface="Arial"/>
              </a:rPr>
              <a:t>Ontwikkelen specificatie</a:t>
            </a:r>
            <a:r>
              <a:rPr b="0" i="0" lang="nl-BE" sz="1200" u="none" cap="none" strike="noStrike">
                <a:solidFill>
                  <a:schemeClr val="dk1"/>
                </a:solidFill>
                <a:latin typeface="Arial"/>
                <a:ea typeface="Arial"/>
                <a:cs typeface="Arial"/>
                <a:sym typeface="Arial"/>
              </a:rPr>
              <a:t>: Input verzamelen van domein experts en stakeholders voor het uitwerken van een standaard op basis van geldende best practices.</a:t>
            </a:r>
            <a:endParaRPr b="0" i="0" sz="1200" u="none" cap="none" strike="noStrike">
              <a:solidFill>
                <a:schemeClr val="dk1"/>
              </a:solidFill>
              <a:latin typeface="Arial"/>
              <a:ea typeface="Arial"/>
              <a:cs typeface="Arial"/>
              <a:sym typeface="Arial"/>
            </a:endParaRPr>
          </a:p>
          <a:p>
            <a:pPr indent="-171419" lvl="2" marL="540000" marR="0" rtl="0" algn="l">
              <a:lnSpc>
                <a:spcPct val="100000"/>
              </a:lnSpc>
              <a:spcBef>
                <a:spcPts val="0"/>
              </a:spcBef>
              <a:spcAft>
                <a:spcPts val="0"/>
              </a:spcAft>
              <a:buClr>
                <a:schemeClr val="dk1"/>
              </a:buClr>
              <a:buSzPts val="1200"/>
              <a:buFont typeface="Arial"/>
              <a:buChar char="&gt;"/>
            </a:pPr>
            <a:r>
              <a:rPr b="1" i="0" lang="nl-BE" sz="1200" u="none" cap="none" strike="noStrike">
                <a:solidFill>
                  <a:schemeClr val="dk1"/>
                </a:solidFill>
                <a:latin typeface="Arial"/>
                <a:ea typeface="Arial"/>
                <a:cs typeface="Arial"/>
                <a:sym typeface="Arial"/>
              </a:rPr>
              <a:t>Publiceren specificatie en documentatie</a:t>
            </a:r>
            <a:r>
              <a:rPr b="0" i="0" lang="nl-BE" sz="1200" u="none" cap="none" strike="noStrike">
                <a:solidFill>
                  <a:schemeClr val="dk1"/>
                </a:solidFill>
                <a:latin typeface="Arial"/>
                <a:ea typeface="Arial"/>
                <a:cs typeface="Arial"/>
                <a:sym typeface="Arial"/>
              </a:rPr>
              <a:t>: Bevorderen van adoptie door ontwikkelaars, informatie architecten en andere belanghebbenden te voorzien van de nodige documentatie en tools.</a:t>
            </a:r>
            <a:endParaRPr b="0" i="0" sz="1200" u="none" cap="none" strike="noStrike">
              <a:solidFill>
                <a:schemeClr val="dk1"/>
              </a:solidFill>
              <a:latin typeface="Arial"/>
              <a:ea typeface="Arial"/>
              <a:cs typeface="Arial"/>
              <a:sym typeface="Arial"/>
            </a:endParaRPr>
          </a:p>
          <a:p>
            <a:pPr indent="-171419" lvl="2" marL="540000" marR="0" rtl="0" algn="l">
              <a:lnSpc>
                <a:spcPct val="100000"/>
              </a:lnSpc>
              <a:spcBef>
                <a:spcPts val="0"/>
              </a:spcBef>
              <a:spcAft>
                <a:spcPts val="0"/>
              </a:spcAft>
              <a:buClr>
                <a:schemeClr val="dk1"/>
              </a:buClr>
              <a:buSzPts val="1200"/>
              <a:buFont typeface="Arial"/>
              <a:buChar char="&gt;"/>
            </a:pPr>
            <a:r>
              <a:rPr b="1" i="0" lang="nl-BE" sz="1200" u="none" cap="none" strike="noStrike">
                <a:solidFill>
                  <a:schemeClr val="dk1"/>
                </a:solidFill>
                <a:latin typeface="Arial"/>
                <a:ea typeface="Arial"/>
                <a:cs typeface="Arial"/>
                <a:sym typeface="Arial"/>
              </a:rPr>
              <a:t>Veranderingsbeheer</a:t>
            </a:r>
            <a:r>
              <a:rPr b="0" i="0" lang="nl-BE" sz="1200" u="none" cap="none" strike="noStrike">
                <a:solidFill>
                  <a:schemeClr val="dk1"/>
                </a:solidFill>
                <a:latin typeface="Arial"/>
                <a:ea typeface="Arial"/>
                <a:cs typeface="Arial"/>
                <a:sym typeface="Arial"/>
              </a:rPr>
              <a:t>: Zorgt voor de nodige garantie dat wijzigingen worden afgestemd met de nodige stakeholders en rekening gehouden wordt met de impact van wijzigingen.</a:t>
            </a:r>
            <a:endParaRPr b="0" i="0" sz="1200" u="none" cap="none" strike="noStrike">
              <a:solidFill>
                <a:schemeClr val="dk1"/>
              </a:solidFill>
              <a:latin typeface="Arial"/>
              <a:ea typeface="Arial"/>
              <a:cs typeface="Arial"/>
              <a:sym typeface="Arial"/>
            </a:endParaRPr>
          </a:p>
          <a:p>
            <a:pPr indent="-95217" lvl="0" marL="171419"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23" name="Google Shape;223;p17:notes"/>
          <p:cNvSpPr txBox="1"/>
          <p:nvPr>
            <p:ph idx="12" type="sldNum"/>
          </p:nvPr>
        </p:nvSpPr>
        <p:spPr>
          <a:xfrm>
            <a:off x="5787054" y="8829966"/>
            <a:ext cx="780076" cy="283931"/>
          </a:xfrm>
          <a:prstGeom prst="rect">
            <a:avLst/>
          </a:prstGeom>
          <a:noFill/>
          <a:ln>
            <a:noFill/>
          </a:ln>
        </p:spPr>
        <p:txBody>
          <a:bodyPr anchorCtr="0" anchor="b" bIns="45500" lIns="91000" spcFirstLastPara="1" rIns="91000" wrap="square" tIns="455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701040" y="4473892"/>
            <a:ext cx="5608320" cy="36604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34" name="Google Shape;234;p18: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9: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9:notes"/>
          <p:cNvSpPr txBox="1"/>
          <p:nvPr>
            <p:ph idx="1" type="body"/>
          </p:nvPr>
        </p:nvSpPr>
        <p:spPr>
          <a:xfrm>
            <a:off x="701040" y="4473892"/>
            <a:ext cx="5608320" cy="3660458"/>
          </a:xfrm>
          <a:prstGeom prst="rect">
            <a:avLst/>
          </a:prstGeom>
          <a:noFill/>
          <a:ln>
            <a:noFill/>
          </a:ln>
        </p:spPr>
        <p:txBody>
          <a:bodyPr anchorCtr="0" anchor="t" bIns="45500" lIns="91000" spcFirstLastPara="1" rIns="91000" wrap="square" tIns="45500">
            <a:noAutofit/>
          </a:bodyPr>
          <a:lstStyle/>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Brainstorm (80 minuten)</a:t>
            </a:r>
            <a:endParaRPr b="0" i="0" sz="1200" u="none" cap="none" strike="noStrike">
              <a:solidFill>
                <a:schemeClr val="dk1"/>
              </a:solidFill>
              <a:latin typeface="Arial"/>
              <a:ea typeface="Arial"/>
              <a:cs typeface="Arial"/>
              <a:sym typeface="Arial"/>
            </a:endParaRPr>
          </a:p>
          <a:p>
            <a:pPr indent="-171419" lvl="1" marL="360000" marR="0" rtl="0" algn="l">
              <a:lnSpc>
                <a:spcPct val="100000"/>
              </a:lnSpc>
              <a:spcBef>
                <a:spcPts val="0"/>
              </a:spcBef>
              <a:spcAft>
                <a:spcPts val="0"/>
              </a:spcAft>
              <a:buClr>
                <a:schemeClr val="dk1"/>
              </a:buClr>
              <a:buSzPts val="1200"/>
              <a:buFont typeface="Noto Sans Symbols"/>
              <a:buChar char="▪"/>
            </a:pPr>
            <a:r>
              <a:rPr b="0" i="0" lang="nl-BE" sz="1200" u="none" cap="none" strike="noStrike">
                <a:solidFill>
                  <a:schemeClr val="dk1"/>
                </a:solidFill>
                <a:latin typeface="Arial"/>
                <a:ea typeface="Arial"/>
                <a:cs typeface="Arial"/>
                <a:sym typeface="Arial"/>
              </a:rPr>
              <a:t>Aanwezigen opdelen in vier subgroepen, één per processtap (5 minuten)</a:t>
            </a:r>
            <a:endParaRPr b="0" i="0" sz="1200" u="none" cap="none" strike="noStrike">
              <a:solidFill>
                <a:schemeClr val="dk1"/>
              </a:solidFill>
              <a:latin typeface="Arial"/>
              <a:ea typeface="Arial"/>
              <a:cs typeface="Arial"/>
              <a:sym typeface="Arial"/>
            </a:endParaRPr>
          </a:p>
          <a:p>
            <a:pPr indent="-171419" lvl="2" marL="540000" marR="0" rtl="0" algn="l">
              <a:lnSpc>
                <a:spcPct val="100000"/>
              </a:lnSpc>
              <a:spcBef>
                <a:spcPts val="0"/>
              </a:spcBef>
              <a:spcAft>
                <a:spcPts val="0"/>
              </a:spcAft>
              <a:buClr>
                <a:schemeClr val="dk1"/>
              </a:buClr>
              <a:buSzPts val="1200"/>
              <a:buFont typeface="Arial"/>
              <a:buChar char="&gt;"/>
            </a:pPr>
            <a:r>
              <a:rPr b="1" i="0" lang="nl-BE" sz="1200" u="none" cap="none" strike="noStrike">
                <a:solidFill>
                  <a:schemeClr val="dk1"/>
                </a:solidFill>
                <a:latin typeface="Arial"/>
                <a:ea typeface="Arial"/>
                <a:cs typeface="Arial"/>
                <a:sym typeface="Arial"/>
              </a:rPr>
              <a:t>Aanmelden standaard</a:t>
            </a:r>
            <a:r>
              <a:rPr b="0" i="0" lang="nl-BE" sz="1200" u="none" cap="none" strike="noStrike">
                <a:solidFill>
                  <a:schemeClr val="dk1"/>
                </a:solidFill>
                <a:latin typeface="Arial"/>
                <a:ea typeface="Arial"/>
                <a:cs typeface="Arial"/>
                <a:sym typeface="Arial"/>
              </a:rPr>
              <a:t>: Capteren van use cases en aligneren met business stakeholders om meerwaarde van standaard in kaart te brengen.</a:t>
            </a:r>
            <a:endParaRPr b="0" i="0" sz="1200" u="none" cap="none" strike="noStrike">
              <a:solidFill>
                <a:schemeClr val="dk1"/>
              </a:solidFill>
              <a:latin typeface="Arial"/>
              <a:ea typeface="Arial"/>
              <a:cs typeface="Arial"/>
              <a:sym typeface="Arial"/>
            </a:endParaRPr>
          </a:p>
          <a:p>
            <a:pPr indent="-171419" lvl="2" marL="540000" marR="0" rtl="0" algn="l">
              <a:lnSpc>
                <a:spcPct val="100000"/>
              </a:lnSpc>
              <a:spcBef>
                <a:spcPts val="0"/>
              </a:spcBef>
              <a:spcAft>
                <a:spcPts val="0"/>
              </a:spcAft>
              <a:buClr>
                <a:schemeClr val="dk1"/>
              </a:buClr>
              <a:buSzPts val="1200"/>
              <a:buFont typeface="Arial"/>
              <a:buChar char="&gt;"/>
            </a:pPr>
            <a:r>
              <a:rPr b="1" i="0" lang="nl-BE" sz="1200" u="none" cap="none" strike="noStrike">
                <a:solidFill>
                  <a:schemeClr val="dk1"/>
                </a:solidFill>
                <a:latin typeface="Arial"/>
                <a:ea typeface="Arial"/>
                <a:cs typeface="Arial"/>
                <a:sym typeface="Arial"/>
              </a:rPr>
              <a:t>Ontwikkelen specificatie</a:t>
            </a:r>
            <a:r>
              <a:rPr b="0" i="0" lang="nl-BE" sz="1200" u="none" cap="none" strike="noStrike">
                <a:solidFill>
                  <a:schemeClr val="dk1"/>
                </a:solidFill>
                <a:latin typeface="Arial"/>
                <a:ea typeface="Arial"/>
                <a:cs typeface="Arial"/>
                <a:sym typeface="Arial"/>
              </a:rPr>
              <a:t>: Input verzamelen van domein experts en stakeholders voor het uitwerken van een standaard op basis van geldende best practices.</a:t>
            </a:r>
            <a:endParaRPr b="0" i="0" sz="1200" u="none" cap="none" strike="noStrike">
              <a:solidFill>
                <a:schemeClr val="dk1"/>
              </a:solidFill>
              <a:latin typeface="Arial"/>
              <a:ea typeface="Arial"/>
              <a:cs typeface="Arial"/>
              <a:sym typeface="Arial"/>
            </a:endParaRPr>
          </a:p>
          <a:p>
            <a:pPr indent="-171419" lvl="2" marL="540000" marR="0" rtl="0" algn="l">
              <a:lnSpc>
                <a:spcPct val="100000"/>
              </a:lnSpc>
              <a:spcBef>
                <a:spcPts val="0"/>
              </a:spcBef>
              <a:spcAft>
                <a:spcPts val="0"/>
              </a:spcAft>
              <a:buClr>
                <a:schemeClr val="dk1"/>
              </a:buClr>
              <a:buSzPts val="1200"/>
              <a:buFont typeface="Arial"/>
              <a:buChar char="&gt;"/>
            </a:pPr>
            <a:r>
              <a:rPr b="1" i="0" lang="nl-BE" sz="1200" u="none" cap="none" strike="noStrike">
                <a:solidFill>
                  <a:schemeClr val="dk1"/>
                </a:solidFill>
                <a:latin typeface="Arial"/>
                <a:ea typeface="Arial"/>
                <a:cs typeface="Arial"/>
                <a:sym typeface="Arial"/>
              </a:rPr>
              <a:t>Publiceren specificatie en documentatie</a:t>
            </a:r>
            <a:r>
              <a:rPr b="0" i="0" lang="nl-BE" sz="1200" u="none" cap="none" strike="noStrike">
                <a:solidFill>
                  <a:schemeClr val="dk1"/>
                </a:solidFill>
                <a:latin typeface="Arial"/>
                <a:ea typeface="Arial"/>
                <a:cs typeface="Arial"/>
                <a:sym typeface="Arial"/>
              </a:rPr>
              <a:t>: Bevorderen van adoptie door ontwikkelaars, informatie architecten en andere belanghebbenden te voorzien van de nodige documentatie en tools.</a:t>
            </a:r>
            <a:endParaRPr b="0" i="0" sz="1200" u="none" cap="none" strike="noStrike">
              <a:solidFill>
                <a:schemeClr val="dk1"/>
              </a:solidFill>
              <a:latin typeface="Arial"/>
              <a:ea typeface="Arial"/>
              <a:cs typeface="Arial"/>
              <a:sym typeface="Arial"/>
            </a:endParaRPr>
          </a:p>
          <a:p>
            <a:pPr indent="-171419" lvl="2" marL="540000" marR="0" rtl="0" algn="l">
              <a:lnSpc>
                <a:spcPct val="100000"/>
              </a:lnSpc>
              <a:spcBef>
                <a:spcPts val="0"/>
              </a:spcBef>
              <a:spcAft>
                <a:spcPts val="0"/>
              </a:spcAft>
              <a:buClr>
                <a:schemeClr val="dk1"/>
              </a:buClr>
              <a:buSzPts val="1200"/>
              <a:buFont typeface="Arial"/>
              <a:buChar char="&gt;"/>
            </a:pPr>
            <a:r>
              <a:rPr b="1" i="0" lang="nl-BE" sz="1200" u="none" cap="none" strike="noStrike">
                <a:solidFill>
                  <a:schemeClr val="dk1"/>
                </a:solidFill>
                <a:latin typeface="Arial"/>
                <a:ea typeface="Arial"/>
                <a:cs typeface="Arial"/>
                <a:sym typeface="Arial"/>
              </a:rPr>
              <a:t>Veranderingsbeheer</a:t>
            </a:r>
            <a:r>
              <a:rPr b="0" i="0" lang="nl-BE" sz="1200" u="none" cap="none" strike="noStrike">
                <a:solidFill>
                  <a:schemeClr val="dk1"/>
                </a:solidFill>
                <a:latin typeface="Arial"/>
                <a:ea typeface="Arial"/>
                <a:cs typeface="Arial"/>
                <a:sym typeface="Arial"/>
              </a:rPr>
              <a:t>: Zorgt voor de nodige garantie dat wijzigingen worden afgestemd met de nodige stakeholders en rekening gehouden wordt met de impact van wijzigingen.</a:t>
            </a:r>
            <a:endParaRPr b="0" i="0" sz="1200" u="none" cap="none" strike="noStrike">
              <a:solidFill>
                <a:schemeClr val="dk1"/>
              </a:solidFill>
              <a:latin typeface="Arial"/>
              <a:ea typeface="Arial"/>
              <a:cs typeface="Arial"/>
              <a:sym typeface="Arial"/>
            </a:endParaRPr>
          </a:p>
          <a:p>
            <a:pPr indent="-171419" lvl="1" marL="360000" marR="0" rtl="0" algn="l">
              <a:lnSpc>
                <a:spcPct val="100000"/>
              </a:lnSpc>
              <a:spcBef>
                <a:spcPts val="0"/>
              </a:spcBef>
              <a:spcAft>
                <a:spcPts val="0"/>
              </a:spcAft>
              <a:buClr>
                <a:schemeClr val="dk1"/>
              </a:buClr>
              <a:buSzPts val="1200"/>
              <a:buFont typeface="Noto Sans Symbols"/>
              <a:buChar char="▪"/>
            </a:pPr>
            <a:r>
              <a:rPr b="0" i="0" lang="nl-BE" sz="1200" u="none" cap="none" strike="noStrike">
                <a:solidFill>
                  <a:schemeClr val="dk1"/>
                </a:solidFill>
                <a:latin typeface="Arial"/>
                <a:ea typeface="Arial"/>
                <a:cs typeface="Arial"/>
                <a:sym typeface="Arial"/>
              </a:rPr>
              <a:t>Korte inleiding per subgroep door moderator subgroep: (5 minuten per processtap, elke subgroep roteert door alle processtappen, dus totaal van 4 x 5 minuten = 20 minuten)</a:t>
            </a:r>
            <a:endParaRPr b="0" i="0" sz="1200" u="none" cap="none" strike="noStrike">
              <a:solidFill>
                <a:schemeClr val="dk1"/>
              </a:solidFill>
              <a:latin typeface="Arial"/>
              <a:ea typeface="Arial"/>
              <a:cs typeface="Arial"/>
              <a:sym typeface="Arial"/>
            </a:endParaRPr>
          </a:p>
          <a:p>
            <a:pPr indent="-171419" lvl="2" marL="540000"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Waar draait deze processtap rond (o.b.v. huidige sneuvelversie)</a:t>
            </a:r>
            <a:endParaRPr b="0" i="0" sz="1200" u="none" cap="none" strike="noStrike">
              <a:solidFill>
                <a:schemeClr val="dk1"/>
              </a:solidFill>
              <a:latin typeface="Arial"/>
              <a:ea typeface="Arial"/>
              <a:cs typeface="Arial"/>
              <a:sym typeface="Arial"/>
            </a:endParaRPr>
          </a:p>
          <a:p>
            <a:pPr indent="-171419" lvl="2" marL="540000"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Wat bestaat reeds qua process en standaarden </a:t>
            </a:r>
            <a:endParaRPr b="0" i="0" sz="1200" u="none" cap="none" strike="noStrike">
              <a:solidFill>
                <a:schemeClr val="dk1"/>
              </a:solidFill>
              <a:latin typeface="Arial"/>
              <a:ea typeface="Arial"/>
              <a:cs typeface="Arial"/>
              <a:sym typeface="Arial"/>
            </a:endParaRPr>
          </a:p>
          <a:p>
            <a:pPr indent="-171419" lvl="2" marL="540000"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Praktisch: steekkaarten of post-its voorzien met belangrijkste bevindingen van de survey en van internationale standaarden. Dit is input voor de deelnemers. Eventueel werken met een kleurcode om in te delen op basis van: survey uitkomst, internationale best practice, ...</a:t>
            </a:r>
            <a:endParaRPr b="0" i="0" sz="1200" u="none" cap="none" strike="noStrike">
              <a:solidFill>
                <a:schemeClr val="dk1"/>
              </a:solidFill>
              <a:latin typeface="Arial"/>
              <a:ea typeface="Arial"/>
              <a:cs typeface="Arial"/>
              <a:sym typeface="Arial"/>
            </a:endParaRPr>
          </a:p>
          <a:p>
            <a:pPr indent="-171419" lvl="1" marL="360000" marR="0" rtl="0" algn="l">
              <a:lnSpc>
                <a:spcPct val="100000"/>
              </a:lnSpc>
              <a:spcBef>
                <a:spcPts val="0"/>
              </a:spcBef>
              <a:spcAft>
                <a:spcPts val="0"/>
              </a:spcAft>
              <a:buClr>
                <a:schemeClr val="dk1"/>
              </a:buClr>
              <a:buSzPts val="1200"/>
              <a:buFont typeface="Noto Sans Symbols"/>
              <a:buChar char="▪"/>
            </a:pPr>
            <a:r>
              <a:rPr b="0" i="0" lang="nl-BE" sz="1200" u="none" cap="none" strike="noStrike">
                <a:solidFill>
                  <a:schemeClr val="dk1"/>
                </a:solidFill>
                <a:latin typeface="Arial"/>
                <a:ea typeface="Arial"/>
                <a:cs typeface="Arial"/>
                <a:sym typeface="Arial"/>
              </a:rPr>
              <a:t>Subgroep denkt na over beste manier om deze stap in te richten: wat moet er gebeuren, wat zijn de deliverables, welke actoren zijn betrokken, waar worden deze gepubliceerd, etc. (15 minuten per processtap, elke subgroep roteert door alle processtappen, dus totaal van 4 x 15 minuten = 60 minuten)</a:t>
            </a:r>
            <a:endParaRPr b="0" i="0" sz="1200" u="none" cap="none" strike="noStrike">
              <a:solidFill>
                <a:schemeClr val="dk1"/>
              </a:solidFill>
              <a:latin typeface="Arial"/>
              <a:ea typeface="Arial"/>
              <a:cs typeface="Arial"/>
              <a:sym typeface="Arial"/>
            </a:endParaRPr>
          </a:p>
          <a:p>
            <a:pPr indent="-171419" lvl="2" marL="540000"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Praktisch: moderator noteert op flipchart, eventueel adhv post-its</a:t>
            </a:r>
            <a:endParaRPr b="0" i="0" sz="1200" u="none" cap="none" strike="noStrike">
              <a:solidFill>
                <a:schemeClr val="dk1"/>
              </a:solidFill>
              <a:latin typeface="Arial"/>
              <a:ea typeface="Arial"/>
              <a:cs typeface="Arial"/>
              <a:sym typeface="Arial"/>
            </a:endParaRPr>
          </a:p>
          <a:p>
            <a:pPr indent="-95217" lvl="0" marL="171419"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95217" lvl="0" marL="171419"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43" name="Google Shape;243;p19:notes"/>
          <p:cNvSpPr txBox="1"/>
          <p:nvPr>
            <p:ph idx="12" type="sldNum"/>
          </p:nvPr>
        </p:nvSpPr>
        <p:spPr>
          <a:xfrm>
            <a:off x="5787054" y="8829966"/>
            <a:ext cx="780076" cy="283931"/>
          </a:xfrm>
          <a:prstGeom prst="rect">
            <a:avLst/>
          </a:prstGeom>
          <a:noFill/>
          <a:ln>
            <a:noFill/>
          </a:ln>
        </p:spPr>
        <p:txBody>
          <a:bodyPr anchorCtr="0" anchor="b" bIns="45500" lIns="91000" spcFirstLastPara="1" rIns="91000" wrap="square" tIns="455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0:notes"/>
          <p:cNvSpPr txBox="1"/>
          <p:nvPr>
            <p:ph idx="1" type="body"/>
          </p:nvPr>
        </p:nvSpPr>
        <p:spPr>
          <a:xfrm>
            <a:off x="701040" y="4473892"/>
            <a:ext cx="5608320" cy="36604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49" name="Google Shape;249;p20: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21:notes"/>
          <p:cNvSpPr txBox="1"/>
          <p:nvPr>
            <p:ph idx="1" type="body"/>
          </p:nvPr>
        </p:nvSpPr>
        <p:spPr>
          <a:xfrm>
            <a:off x="701040" y="4473892"/>
            <a:ext cx="5608320" cy="36604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58" name="Google Shape;258;p21: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22:notes"/>
          <p:cNvSpPr txBox="1"/>
          <p:nvPr>
            <p:ph idx="1" type="body"/>
          </p:nvPr>
        </p:nvSpPr>
        <p:spPr>
          <a:xfrm>
            <a:off x="701040" y="4473892"/>
            <a:ext cx="5608320" cy="36604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67" name="Google Shape;267;p22: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23: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23:notes"/>
          <p:cNvSpPr txBox="1"/>
          <p:nvPr>
            <p:ph idx="1" type="body"/>
          </p:nvPr>
        </p:nvSpPr>
        <p:spPr>
          <a:xfrm>
            <a:off x="701040" y="4473892"/>
            <a:ext cx="5608320" cy="3660458"/>
          </a:xfrm>
          <a:prstGeom prst="rect">
            <a:avLst/>
          </a:prstGeom>
          <a:noFill/>
          <a:ln>
            <a:noFill/>
          </a:ln>
        </p:spPr>
        <p:txBody>
          <a:bodyPr anchorCtr="0" anchor="t" bIns="45500" lIns="91000" spcFirstLastPara="1" rIns="91000" wrap="square" tIns="45500">
            <a:noAutofit/>
          </a:bodyPr>
          <a:lstStyle/>
          <a:p>
            <a:pPr indent="-171419" lvl="2" marL="540000" marR="0" rtl="0" algn="l">
              <a:lnSpc>
                <a:spcPct val="100000"/>
              </a:lnSpc>
              <a:spcBef>
                <a:spcPts val="0"/>
              </a:spcBef>
              <a:spcAft>
                <a:spcPts val="0"/>
              </a:spcAft>
              <a:buClr>
                <a:schemeClr val="dk1"/>
              </a:buClr>
              <a:buSzPts val="1200"/>
              <a:buFont typeface="Arial"/>
              <a:buChar char="&gt;"/>
            </a:pPr>
            <a:r>
              <a:rPr b="1" i="0" lang="nl-BE" sz="1200" u="none" cap="none" strike="noStrike">
                <a:solidFill>
                  <a:schemeClr val="dk1"/>
                </a:solidFill>
                <a:latin typeface="Arial"/>
                <a:ea typeface="Arial"/>
                <a:cs typeface="Arial"/>
                <a:sym typeface="Arial"/>
              </a:rPr>
              <a:t>Aanmelden standaard</a:t>
            </a:r>
            <a:r>
              <a:rPr b="0" i="0" lang="nl-BE" sz="1200" u="none" cap="none" strike="noStrike">
                <a:solidFill>
                  <a:schemeClr val="dk1"/>
                </a:solidFill>
                <a:latin typeface="Arial"/>
                <a:ea typeface="Arial"/>
                <a:cs typeface="Arial"/>
                <a:sym typeface="Arial"/>
              </a:rPr>
              <a:t>: Capteren van use cases en aligneren met business stakeholders om meerwaarde van standaard in kaart te brengen.</a:t>
            </a:r>
            <a:endParaRPr b="0" i="0" sz="1200" u="none" cap="none" strike="noStrike">
              <a:solidFill>
                <a:schemeClr val="dk1"/>
              </a:solidFill>
              <a:latin typeface="Arial"/>
              <a:ea typeface="Arial"/>
              <a:cs typeface="Arial"/>
              <a:sym typeface="Arial"/>
            </a:endParaRPr>
          </a:p>
          <a:p>
            <a:pPr indent="-171419" lvl="2" marL="540000" marR="0" rtl="0" algn="l">
              <a:lnSpc>
                <a:spcPct val="100000"/>
              </a:lnSpc>
              <a:spcBef>
                <a:spcPts val="0"/>
              </a:spcBef>
              <a:spcAft>
                <a:spcPts val="0"/>
              </a:spcAft>
              <a:buClr>
                <a:schemeClr val="dk1"/>
              </a:buClr>
              <a:buSzPts val="1200"/>
              <a:buFont typeface="Arial"/>
              <a:buChar char="&gt;"/>
            </a:pPr>
            <a:r>
              <a:rPr b="1" i="0" lang="nl-BE" sz="1200" u="none" cap="none" strike="noStrike">
                <a:solidFill>
                  <a:schemeClr val="dk1"/>
                </a:solidFill>
                <a:latin typeface="Arial"/>
                <a:ea typeface="Arial"/>
                <a:cs typeface="Arial"/>
                <a:sym typeface="Arial"/>
              </a:rPr>
              <a:t>Ontwikkelen specificatie</a:t>
            </a:r>
            <a:r>
              <a:rPr b="0" i="0" lang="nl-BE" sz="1200" u="none" cap="none" strike="noStrike">
                <a:solidFill>
                  <a:schemeClr val="dk1"/>
                </a:solidFill>
                <a:latin typeface="Arial"/>
                <a:ea typeface="Arial"/>
                <a:cs typeface="Arial"/>
                <a:sym typeface="Arial"/>
              </a:rPr>
              <a:t>: Input verzamelen van domein experts en stakeholders voor het uitwerken van een standaard op basis van geldende best practices.</a:t>
            </a:r>
            <a:endParaRPr b="0" i="0" sz="1200" u="none" cap="none" strike="noStrike">
              <a:solidFill>
                <a:schemeClr val="dk1"/>
              </a:solidFill>
              <a:latin typeface="Arial"/>
              <a:ea typeface="Arial"/>
              <a:cs typeface="Arial"/>
              <a:sym typeface="Arial"/>
            </a:endParaRPr>
          </a:p>
          <a:p>
            <a:pPr indent="-171419" lvl="2" marL="540000" marR="0" rtl="0" algn="l">
              <a:lnSpc>
                <a:spcPct val="100000"/>
              </a:lnSpc>
              <a:spcBef>
                <a:spcPts val="0"/>
              </a:spcBef>
              <a:spcAft>
                <a:spcPts val="0"/>
              </a:spcAft>
              <a:buClr>
                <a:schemeClr val="dk1"/>
              </a:buClr>
              <a:buSzPts val="1200"/>
              <a:buFont typeface="Arial"/>
              <a:buChar char="&gt;"/>
            </a:pPr>
            <a:r>
              <a:rPr b="1" i="0" lang="nl-BE" sz="1200" u="none" cap="none" strike="noStrike">
                <a:solidFill>
                  <a:schemeClr val="dk1"/>
                </a:solidFill>
                <a:latin typeface="Arial"/>
                <a:ea typeface="Arial"/>
                <a:cs typeface="Arial"/>
                <a:sym typeface="Arial"/>
              </a:rPr>
              <a:t>Publiceren specificatie en documentatie</a:t>
            </a:r>
            <a:r>
              <a:rPr b="0" i="0" lang="nl-BE" sz="1200" u="none" cap="none" strike="noStrike">
                <a:solidFill>
                  <a:schemeClr val="dk1"/>
                </a:solidFill>
                <a:latin typeface="Arial"/>
                <a:ea typeface="Arial"/>
                <a:cs typeface="Arial"/>
                <a:sym typeface="Arial"/>
              </a:rPr>
              <a:t>: Bevorderen van adoptie door ontwikkelaars, informatie architecten en andere belanghebbenden te voorzien van de nodige documentatie en tools.</a:t>
            </a:r>
            <a:endParaRPr b="0" i="0" sz="1200" u="none" cap="none" strike="noStrike">
              <a:solidFill>
                <a:schemeClr val="dk1"/>
              </a:solidFill>
              <a:latin typeface="Arial"/>
              <a:ea typeface="Arial"/>
              <a:cs typeface="Arial"/>
              <a:sym typeface="Arial"/>
            </a:endParaRPr>
          </a:p>
          <a:p>
            <a:pPr indent="-171419" lvl="2" marL="540000" marR="0" rtl="0" algn="l">
              <a:lnSpc>
                <a:spcPct val="100000"/>
              </a:lnSpc>
              <a:spcBef>
                <a:spcPts val="0"/>
              </a:spcBef>
              <a:spcAft>
                <a:spcPts val="0"/>
              </a:spcAft>
              <a:buClr>
                <a:schemeClr val="dk1"/>
              </a:buClr>
              <a:buSzPts val="1200"/>
              <a:buFont typeface="Arial"/>
              <a:buChar char="&gt;"/>
            </a:pPr>
            <a:r>
              <a:rPr b="1" i="0" lang="nl-BE" sz="1200" u="none" cap="none" strike="noStrike">
                <a:solidFill>
                  <a:schemeClr val="dk1"/>
                </a:solidFill>
                <a:latin typeface="Arial"/>
                <a:ea typeface="Arial"/>
                <a:cs typeface="Arial"/>
                <a:sym typeface="Arial"/>
              </a:rPr>
              <a:t>Veranderingsbeheer</a:t>
            </a:r>
            <a:r>
              <a:rPr b="0" i="0" lang="nl-BE" sz="1200" u="none" cap="none" strike="noStrike">
                <a:solidFill>
                  <a:schemeClr val="dk1"/>
                </a:solidFill>
                <a:latin typeface="Arial"/>
                <a:ea typeface="Arial"/>
                <a:cs typeface="Arial"/>
                <a:sym typeface="Arial"/>
              </a:rPr>
              <a:t>: Zorgt voor de nodige garantie dat wijzigingen worden afgestemd met de nodige stakeholders en rekening gehouden wordt met de impact van wijzigingen.</a:t>
            </a:r>
            <a:endParaRPr b="0" i="0" sz="1200" u="none" cap="none" strike="noStrike">
              <a:solidFill>
                <a:schemeClr val="dk1"/>
              </a:solidFill>
              <a:latin typeface="Arial"/>
              <a:ea typeface="Arial"/>
              <a:cs typeface="Arial"/>
              <a:sym typeface="Arial"/>
            </a:endParaRPr>
          </a:p>
          <a:p>
            <a:pPr indent="-95217" lvl="0" marL="171419"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77" name="Google Shape;277;p23:notes"/>
          <p:cNvSpPr txBox="1"/>
          <p:nvPr>
            <p:ph idx="12" type="sldNum"/>
          </p:nvPr>
        </p:nvSpPr>
        <p:spPr>
          <a:xfrm>
            <a:off x="5787054" y="8829966"/>
            <a:ext cx="780076" cy="283931"/>
          </a:xfrm>
          <a:prstGeom prst="rect">
            <a:avLst/>
          </a:prstGeom>
          <a:noFill/>
          <a:ln>
            <a:noFill/>
          </a:ln>
        </p:spPr>
        <p:txBody>
          <a:bodyPr anchorCtr="0" anchor="b" bIns="45500" lIns="91000" spcFirstLastPara="1" rIns="91000" wrap="square" tIns="455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25: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25: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90" name="Google Shape;290;p25:notes"/>
          <p:cNvSpPr txBox="1"/>
          <p:nvPr>
            <p:ph idx="12" type="sldNum"/>
          </p:nvPr>
        </p:nvSpPr>
        <p:spPr>
          <a:xfrm>
            <a:off x="5787054" y="8829966"/>
            <a:ext cx="780000" cy="283800"/>
          </a:xfrm>
          <a:prstGeom prst="rect">
            <a:avLst/>
          </a:prstGeom>
          <a:noFill/>
          <a:ln>
            <a:noFill/>
          </a:ln>
        </p:spPr>
        <p:txBody>
          <a:bodyPr anchorCtr="0" anchor="b" bIns="45500" lIns="91000" spcFirstLastPara="1" rIns="91000" wrap="square" tIns="455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nl-BE"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5: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5:notes"/>
          <p:cNvSpPr txBox="1"/>
          <p:nvPr>
            <p:ph idx="1" type="body"/>
          </p:nvPr>
        </p:nvSpPr>
        <p:spPr>
          <a:xfrm>
            <a:off x="701040" y="4473892"/>
            <a:ext cx="5608320" cy="3660458"/>
          </a:xfrm>
          <a:prstGeom prst="rect">
            <a:avLst/>
          </a:prstGeom>
          <a:noFill/>
          <a:ln>
            <a:noFill/>
          </a:ln>
        </p:spPr>
        <p:txBody>
          <a:bodyPr anchorCtr="0" anchor="t" bIns="45500" lIns="91000" spcFirstLastPara="1" rIns="91000" wrap="square" tIns="45500">
            <a:noAutofit/>
          </a:bodyPr>
          <a:lstStyle/>
          <a:p>
            <a:pPr indent="-95217" lvl="0" marL="171419"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4" name="Google Shape;104;p5:notes"/>
          <p:cNvSpPr txBox="1"/>
          <p:nvPr>
            <p:ph idx="12" type="sldNum"/>
          </p:nvPr>
        </p:nvSpPr>
        <p:spPr>
          <a:xfrm>
            <a:off x="5787054" y="8829966"/>
            <a:ext cx="780076" cy="283931"/>
          </a:xfrm>
          <a:prstGeom prst="rect">
            <a:avLst/>
          </a:prstGeom>
          <a:noFill/>
          <a:ln>
            <a:noFill/>
          </a:ln>
        </p:spPr>
        <p:txBody>
          <a:bodyPr anchorCtr="0" anchor="b" bIns="45500" lIns="91000" spcFirstLastPara="1" rIns="91000" wrap="square" tIns="455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26: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26: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98" name="Google Shape;298;p26:notes"/>
          <p:cNvSpPr txBox="1"/>
          <p:nvPr>
            <p:ph idx="12" type="sldNum"/>
          </p:nvPr>
        </p:nvSpPr>
        <p:spPr>
          <a:xfrm>
            <a:off x="5787054" y="8829966"/>
            <a:ext cx="780000" cy="283800"/>
          </a:xfrm>
          <a:prstGeom prst="rect">
            <a:avLst/>
          </a:prstGeom>
          <a:noFill/>
          <a:ln>
            <a:noFill/>
          </a:ln>
        </p:spPr>
        <p:txBody>
          <a:bodyPr anchorCtr="0" anchor="b" bIns="45500" lIns="91000" spcFirstLastPara="1" rIns="91000" wrap="square" tIns="455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nl-BE"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27: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27: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08" name="Google Shape;308;p27:notes"/>
          <p:cNvSpPr txBox="1"/>
          <p:nvPr>
            <p:ph idx="12" type="sldNum"/>
          </p:nvPr>
        </p:nvSpPr>
        <p:spPr>
          <a:xfrm>
            <a:off x="5787054" y="8829966"/>
            <a:ext cx="780000" cy="283800"/>
          </a:xfrm>
          <a:prstGeom prst="rect">
            <a:avLst/>
          </a:prstGeom>
          <a:noFill/>
          <a:ln>
            <a:noFill/>
          </a:ln>
        </p:spPr>
        <p:txBody>
          <a:bodyPr anchorCtr="0" anchor="b" bIns="45500" lIns="91000" spcFirstLastPara="1" rIns="91000" wrap="square" tIns="455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nl-BE"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28: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28: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365760" lvl="0" marL="365760" marR="0" rtl="0" algn="l">
              <a:lnSpc>
                <a:spcPct val="115000"/>
              </a:lnSpc>
              <a:spcBef>
                <a:spcPts val="1800"/>
              </a:spcBef>
              <a:spcAft>
                <a:spcPts val="0"/>
              </a:spcAft>
              <a:buClr>
                <a:schemeClr val="dk1"/>
              </a:buClr>
              <a:buSzPts val="1200"/>
              <a:buFont typeface="Arial"/>
              <a:buNone/>
            </a:pPr>
            <a:r>
              <a:rPr b="1" i="0" lang="nl-BE" sz="1600" u="none" cap="small" strike="noStrike">
                <a:solidFill>
                  <a:srgbClr val="000000"/>
                </a:solidFill>
                <a:latin typeface="Calibri"/>
                <a:ea typeface="Calibri"/>
                <a:cs typeface="Calibri"/>
                <a:sym typeface="Calibri"/>
              </a:rPr>
              <a:t>Scnearios:</a:t>
            </a:r>
            <a:endParaRPr b="1" i="0" sz="1600" u="none" cap="small" strike="noStrike">
              <a:solidFill>
                <a:srgbClr val="000000"/>
              </a:solidFill>
              <a:latin typeface="Calibri"/>
              <a:ea typeface="Calibri"/>
              <a:cs typeface="Calibri"/>
              <a:sym typeface="Calibri"/>
            </a:endParaRPr>
          </a:p>
          <a:p>
            <a:pPr indent="-304800" lvl="0" marL="457200" marR="0" rtl="0" algn="l">
              <a:lnSpc>
                <a:spcPct val="115000"/>
              </a:lnSpc>
              <a:spcBef>
                <a:spcPts val="1800"/>
              </a:spcBef>
              <a:spcAft>
                <a:spcPts val="0"/>
              </a:spcAft>
              <a:buClr>
                <a:srgbClr val="000000"/>
              </a:buClr>
              <a:buSzPts val="1200"/>
              <a:buFont typeface="Calibri"/>
              <a:buAutoNum type="arabicPeriod"/>
            </a:pPr>
            <a:r>
              <a:rPr b="1" i="0" lang="nl-BE" sz="1200" u="none" cap="small" strike="noStrike">
                <a:solidFill>
                  <a:srgbClr val="000000"/>
                </a:solidFill>
                <a:latin typeface="Calibri"/>
                <a:ea typeface="Calibri"/>
                <a:cs typeface="Calibri"/>
                <a:sym typeface="Calibri"/>
              </a:rPr>
              <a:t>Kandidaat-standaard -&gt; Publieke review (controle specificatie + implementaties) -&gt; Standaard</a:t>
            </a:r>
            <a:endParaRPr b="1" i="0" sz="1200" u="none" cap="small" strike="noStrike">
              <a:solidFill>
                <a:srgbClr val="000000"/>
              </a:solidFill>
              <a:latin typeface="Calibri"/>
              <a:ea typeface="Calibri"/>
              <a:cs typeface="Calibri"/>
              <a:sym typeface="Calibri"/>
            </a:endParaRPr>
          </a:p>
          <a:p>
            <a:pPr indent="-304800" lvl="0" marL="457200" marR="0" rtl="0" algn="l">
              <a:lnSpc>
                <a:spcPct val="115000"/>
              </a:lnSpc>
              <a:spcBef>
                <a:spcPts val="0"/>
              </a:spcBef>
              <a:spcAft>
                <a:spcPts val="0"/>
              </a:spcAft>
              <a:buClr>
                <a:srgbClr val="000000"/>
              </a:buClr>
              <a:buSzPts val="1200"/>
              <a:buFont typeface="Calibri"/>
              <a:buAutoNum type="arabicPeriod"/>
            </a:pPr>
            <a:r>
              <a:rPr b="1" i="0" lang="nl-BE" sz="1200" u="none" cap="small" strike="noStrike">
                <a:solidFill>
                  <a:srgbClr val="000000"/>
                </a:solidFill>
                <a:latin typeface="Calibri"/>
                <a:ea typeface="Calibri"/>
                <a:cs typeface="Calibri"/>
                <a:sym typeface="Calibri"/>
              </a:rPr>
              <a:t>Publieke review (controle specificatie) -&gt; Kandidaat Standaard -&gt; Implementatiefase -&gt; Standaard </a:t>
            </a:r>
            <a:endParaRPr b="1" i="0" sz="1200" u="none" cap="small" strike="noStrike">
              <a:solidFill>
                <a:srgbClr val="000000"/>
              </a:solidFill>
              <a:latin typeface="Calibri"/>
              <a:ea typeface="Calibri"/>
              <a:cs typeface="Calibri"/>
              <a:sym typeface="Calibri"/>
            </a:endParaRPr>
          </a:p>
          <a:p>
            <a:pPr indent="-304800" lvl="0" marL="457200" marR="0" rtl="0" algn="l">
              <a:lnSpc>
                <a:spcPct val="115000"/>
              </a:lnSpc>
              <a:spcBef>
                <a:spcPts val="0"/>
              </a:spcBef>
              <a:spcAft>
                <a:spcPts val="0"/>
              </a:spcAft>
              <a:buClr>
                <a:srgbClr val="000000"/>
              </a:buClr>
              <a:buSzPts val="1200"/>
              <a:buFont typeface="Calibri"/>
              <a:buAutoNum type="arabicPeriod"/>
            </a:pPr>
            <a:r>
              <a:rPr b="1" i="0" lang="nl-BE" sz="1200" u="none" cap="small" strike="noStrike">
                <a:solidFill>
                  <a:srgbClr val="000000"/>
                </a:solidFill>
                <a:latin typeface="Calibri"/>
                <a:ea typeface="Calibri"/>
                <a:cs typeface="Calibri"/>
                <a:sym typeface="Calibri"/>
              </a:rPr>
              <a:t>Publieke review (controle specificatie + implementaties) -&gt; Standaard</a:t>
            </a:r>
            <a:endParaRPr b="1" i="0" sz="1200" u="none" cap="small" strike="noStrike">
              <a:solidFill>
                <a:srgbClr val="000000"/>
              </a:solidFill>
              <a:latin typeface="Calibri"/>
              <a:ea typeface="Calibri"/>
              <a:cs typeface="Calibri"/>
              <a:sym typeface="Calibri"/>
            </a:endParaRPr>
          </a:p>
          <a:p>
            <a:pPr indent="-365760" lvl="0" marL="365760" marR="0" rtl="0" algn="l">
              <a:lnSpc>
                <a:spcPct val="115000"/>
              </a:lnSpc>
              <a:spcBef>
                <a:spcPts val="1800"/>
              </a:spcBef>
              <a:spcAft>
                <a:spcPts val="0"/>
              </a:spcAft>
              <a:buClr>
                <a:schemeClr val="dk1"/>
              </a:buClr>
              <a:buSzPts val="1200"/>
              <a:buFont typeface="Arial"/>
              <a:buNone/>
            </a:pPr>
            <a:r>
              <a:t/>
            </a:r>
            <a:endParaRPr b="1" i="0" sz="1600" u="none" cap="small" strike="noStrike">
              <a:solidFill>
                <a:srgbClr val="000000"/>
              </a:solidFill>
              <a:latin typeface="Calibri"/>
              <a:ea typeface="Calibri"/>
              <a:cs typeface="Calibri"/>
              <a:sym typeface="Calibri"/>
            </a:endParaRPr>
          </a:p>
          <a:p>
            <a:pPr indent="-365760" lvl="0" marL="365760" marR="0" rtl="0" algn="l">
              <a:lnSpc>
                <a:spcPct val="115000"/>
              </a:lnSpc>
              <a:spcBef>
                <a:spcPts val="1800"/>
              </a:spcBef>
              <a:spcAft>
                <a:spcPts val="0"/>
              </a:spcAft>
              <a:buClr>
                <a:schemeClr val="dk1"/>
              </a:buClr>
              <a:buSzPts val="1200"/>
              <a:buFont typeface="Arial"/>
              <a:buNone/>
            </a:pPr>
            <a:r>
              <a:rPr b="1" i="0" lang="nl-BE" sz="1600" u="none" cap="small" strike="noStrike">
                <a:solidFill>
                  <a:srgbClr val="000000"/>
                </a:solidFill>
                <a:latin typeface="Calibri"/>
                <a:ea typeface="Calibri"/>
                <a:cs typeface="Calibri"/>
                <a:sym typeface="Calibri"/>
              </a:rPr>
              <a:t>Criteria voor het promoveren tot kandidaat-standaard</a:t>
            </a:r>
            <a:endParaRPr b="1" i="0" sz="1600" u="none" cap="small" strike="noStrike">
              <a:solidFill>
                <a:srgbClr val="000000"/>
              </a:solidFill>
              <a:latin typeface="Calibri"/>
              <a:ea typeface="Calibri"/>
              <a:cs typeface="Calibri"/>
              <a:sym typeface="Calibri"/>
            </a:endParaRPr>
          </a:p>
          <a:p>
            <a:pPr indent="-298450" lvl="0" marL="457200" marR="0" rtl="0" algn="l">
              <a:lnSpc>
                <a:spcPct val="115000"/>
              </a:lnSpc>
              <a:spcBef>
                <a:spcPts val="1600"/>
              </a:spcBef>
              <a:spcAft>
                <a:spcPts val="0"/>
              </a:spcAft>
              <a:buClr>
                <a:srgbClr val="000000"/>
              </a:buClr>
              <a:buSzPts val="1100"/>
              <a:buFont typeface="Calibri"/>
              <a:buChar char="●"/>
            </a:pPr>
            <a:r>
              <a:rPr b="0" i="0" lang="nl-BE" sz="1100" u="none" cap="none" strike="noStrike">
                <a:solidFill>
                  <a:srgbClr val="000000"/>
                </a:solidFill>
                <a:latin typeface="Calibri"/>
                <a:ea typeface="Calibri"/>
                <a:cs typeface="Calibri"/>
                <a:sym typeface="Calibri"/>
              </a:rPr>
              <a:t>Alle use cases en requirements die bij aanvang van het werk werden vastgelegd in het Werkgroep Charter zijn voldaan.</a:t>
            </a:r>
            <a:endParaRPr b="0" i="0" sz="1100" u="none" cap="none" strike="noStrike">
              <a:solidFill>
                <a:srgbClr val="000000"/>
              </a:solidFill>
              <a:latin typeface="Calibri"/>
              <a:ea typeface="Calibri"/>
              <a:cs typeface="Calibri"/>
              <a:sym typeface="Calibri"/>
            </a:endParaRPr>
          </a:p>
          <a:p>
            <a:pPr indent="-298450" lvl="0" marL="457200" marR="0" rtl="0" algn="l">
              <a:lnSpc>
                <a:spcPct val="115000"/>
              </a:lnSpc>
              <a:spcBef>
                <a:spcPts val="0"/>
              </a:spcBef>
              <a:spcAft>
                <a:spcPts val="0"/>
              </a:spcAft>
              <a:buClr>
                <a:srgbClr val="000000"/>
              </a:buClr>
              <a:buSzPts val="1100"/>
              <a:buFont typeface="Calibri"/>
              <a:buChar char="●"/>
            </a:pPr>
            <a:r>
              <a:rPr b="0" i="0" lang="nl-BE" sz="1100" u="none" cap="none" strike="noStrike">
                <a:solidFill>
                  <a:srgbClr val="000000"/>
                </a:solidFill>
                <a:latin typeface="Calibri"/>
                <a:ea typeface="Calibri"/>
                <a:cs typeface="Calibri"/>
                <a:sym typeface="Calibri"/>
              </a:rPr>
              <a:t>Eventuele wijzigingen in afhankelijkheden werden gedocumenteerd.</a:t>
            </a:r>
            <a:endParaRPr b="0" i="0" sz="1100" u="none" cap="none" strike="noStrike">
              <a:solidFill>
                <a:srgbClr val="000000"/>
              </a:solidFill>
              <a:latin typeface="Calibri"/>
              <a:ea typeface="Calibri"/>
              <a:cs typeface="Calibri"/>
              <a:sym typeface="Calibri"/>
            </a:endParaRPr>
          </a:p>
          <a:p>
            <a:pPr indent="-298450" lvl="0" marL="457200" marR="0" rtl="0" algn="l">
              <a:lnSpc>
                <a:spcPct val="115000"/>
              </a:lnSpc>
              <a:spcBef>
                <a:spcPts val="0"/>
              </a:spcBef>
              <a:spcAft>
                <a:spcPts val="0"/>
              </a:spcAft>
              <a:buClr>
                <a:srgbClr val="000000"/>
              </a:buClr>
              <a:buSzPts val="1100"/>
              <a:buFont typeface="Calibri"/>
              <a:buChar char="●"/>
            </a:pPr>
            <a:r>
              <a:rPr b="0" i="0" lang="nl-BE" sz="1100" u="none" cap="none" strike="noStrike">
                <a:solidFill>
                  <a:srgbClr val="000000"/>
                </a:solidFill>
                <a:latin typeface="Calibri"/>
                <a:ea typeface="Calibri"/>
                <a:cs typeface="Calibri"/>
                <a:sym typeface="Calibri"/>
              </a:rPr>
              <a:t>De criteria voor het evalueren van implementatie-ervaring werden bepaald (bijvoorbeeld minimum drie implementaties). </a:t>
            </a:r>
            <a:endParaRPr b="0" i="0" sz="1100" u="none" cap="none" strike="noStrike">
              <a:solidFill>
                <a:srgbClr val="000000"/>
              </a:solidFill>
              <a:latin typeface="Calibri"/>
              <a:ea typeface="Calibri"/>
              <a:cs typeface="Calibri"/>
              <a:sym typeface="Calibri"/>
            </a:endParaRPr>
          </a:p>
          <a:p>
            <a:pPr indent="-298450" lvl="0" marL="457200" marR="0" rtl="0" algn="l">
              <a:lnSpc>
                <a:spcPct val="115000"/>
              </a:lnSpc>
              <a:spcBef>
                <a:spcPts val="0"/>
              </a:spcBef>
              <a:spcAft>
                <a:spcPts val="0"/>
              </a:spcAft>
              <a:buClr>
                <a:srgbClr val="000000"/>
              </a:buClr>
              <a:buSzPts val="1100"/>
              <a:buFont typeface="Calibri"/>
              <a:buChar char="●"/>
            </a:pPr>
            <a:r>
              <a:rPr b="0" i="0" lang="nl-BE" sz="1100" u="none" cap="none" strike="noStrike">
                <a:solidFill>
                  <a:srgbClr val="000000"/>
                </a:solidFill>
                <a:latin typeface="Calibri"/>
                <a:ea typeface="Calibri"/>
                <a:cs typeface="Calibri"/>
                <a:sym typeface="Calibri"/>
              </a:rPr>
              <a:t>Een deadline voor het geven van feedback moet gespecificeerd zijn.</a:t>
            </a:r>
            <a:endParaRPr b="0" i="0" sz="1100" u="none" cap="none" strike="noStrike">
              <a:solidFill>
                <a:srgbClr val="000000"/>
              </a:solidFill>
              <a:latin typeface="Calibri"/>
              <a:ea typeface="Calibri"/>
              <a:cs typeface="Calibri"/>
              <a:sym typeface="Calibri"/>
            </a:endParaRPr>
          </a:p>
          <a:p>
            <a:pPr indent="-298450" lvl="0" marL="457200" marR="0" rtl="0" algn="l">
              <a:lnSpc>
                <a:spcPct val="115000"/>
              </a:lnSpc>
              <a:spcBef>
                <a:spcPts val="0"/>
              </a:spcBef>
              <a:spcAft>
                <a:spcPts val="0"/>
              </a:spcAft>
              <a:buClr>
                <a:srgbClr val="000000"/>
              </a:buClr>
              <a:buSzPts val="1100"/>
              <a:buFont typeface="Calibri"/>
              <a:buChar char="●"/>
            </a:pPr>
            <a:r>
              <a:rPr b="0" i="0" lang="nl-BE" sz="1100" u="none" cap="none" strike="noStrike">
                <a:solidFill>
                  <a:srgbClr val="000000"/>
                </a:solidFill>
                <a:latin typeface="Calibri"/>
                <a:ea typeface="Calibri"/>
                <a:cs typeface="Calibri"/>
                <a:sym typeface="Calibri"/>
              </a:rPr>
              <a:t>Aantonen dat de specificatie reeds beoordeeld werd door een breed publiek op basis van betrokkenen in de werkgroep en feedback ontvangen via de mailinglijst en/of issue log..</a:t>
            </a:r>
            <a:endParaRPr b="0" i="0" sz="1100" u="none" cap="none" strike="noStrike">
              <a:solidFill>
                <a:srgbClr val="000000"/>
              </a:solidFill>
              <a:latin typeface="Calibri"/>
              <a:ea typeface="Calibri"/>
              <a:cs typeface="Calibri"/>
              <a:sym typeface="Calibri"/>
            </a:endParaRPr>
          </a:p>
          <a:p>
            <a:pPr indent="-298450" lvl="0" marL="457200" marR="0" rtl="0" algn="l">
              <a:lnSpc>
                <a:spcPct val="115000"/>
              </a:lnSpc>
              <a:spcBef>
                <a:spcPts val="0"/>
              </a:spcBef>
              <a:spcAft>
                <a:spcPts val="0"/>
              </a:spcAft>
              <a:buClr>
                <a:srgbClr val="000000"/>
              </a:buClr>
              <a:buSzPts val="1100"/>
              <a:buFont typeface="Calibri"/>
              <a:buChar char="●"/>
            </a:pPr>
            <a:r>
              <a:rPr b="0" i="0" lang="nl-BE" sz="1100" u="none" cap="none" strike="noStrike">
                <a:solidFill>
                  <a:srgbClr val="000000"/>
                </a:solidFill>
                <a:latin typeface="Calibri"/>
                <a:ea typeface="Calibri"/>
                <a:cs typeface="Calibri"/>
                <a:sym typeface="Calibri"/>
              </a:rPr>
              <a:t>Bepaalde data entiteiten mogen als “at risk” bestempeld worden. Deze mogen verwijderd worden voor de kandidaat-standaard gepromoveerd wordt tot standaard.</a:t>
            </a:r>
            <a:endParaRPr b="0" i="0" sz="1100" u="none" cap="none" strike="noStrike">
              <a:solidFill>
                <a:srgbClr val="000000"/>
              </a:solidFill>
              <a:latin typeface="Calibri"/>
              <a:ea typeface="Calibri"/>
              <a:cs typeface="Calibri"/>
              <a:sym typeface="Calibri"/>
            </a:endParaRPr>
          </a:p>
          <a:p>
            <a:pPr indent="-365760" lvl="0" marL="365760" marR="0" rtl="0" algn="l">
              <a:lnSpc>
                <a:spcPct val="115000"/>
              </a:lnSpc>
              <a:spcBef>
                <a:spcPts val="1800"/>
              </a:spcBef>
              <a:spcAft>
                <a:spcPts val="0"/>
              </a:spcAft>
              <a:buClr>
                <a:schemeClr val="dk1"/>
              </a:buClr>
              <a:buSzPts val="1200"/>
              <a:buFont typeface="Arial"/>
              <a:buNone/>
            </a:pPr>
            <a:r>
              <a:rPr b="1" i="0" lang="nl-BE" sz="1600" u="none" cap="small" strike="noStrike">
                <a:solidFill>
                  <a:srgbClr val="000000"/>
                </a:solidFill>
                <a:latin typeface="Calibri"/>
                <a:ea typeface="Calibri"/>
                <a:cs typeface="Calibri"/>
                <a:sym typeface="Calibri"/>
              </a:rPr>
              <a:t>Criteria voor het promoveren tot standaard</a:t>
            </a:r>
            <a:endParaRPr b="1" i="0" sz="1600" u="none" cap="small" strike="noStrike">
              <a:solidFill>
                <a:srgbClr val="000000"/>
              </a:solidFill>
              <a:latin typeface="Calibri"/>
              <a:ea typeface="Calibri"/>
              <a:cs typeface="Calibri"/>
              <a:sym typeface="Calibri"/>
            </a:endParaRPr>
          </a:p>
          <a:p>
            <a:pPr indent="-298450" lvl="0" marL="457200" marR="0" rtl="0" algn="l">
              <a:lnSpc>
                <a:spcPct val="115000"/>
              </a:lnSpc>
              <a:spcBef>
                <a:spcPts val="1600"/>
              </a:spcBef>
              <a:spcAft>
                <a:spcPts val="0"/>
              </a:spcAft>
              <a:buClr>
                <a:srgbClr val="000000"/>
              </a:buClr>
              <a:buSzPts val="1100"/>
              <a:buFont typeface="Calibri"/>
              <a:buChar char="●"/>
            </a:pPr>
            <a:r>
              <a:rPr b="0" i="0" lang="nl-BE" sz="1100" u="none" cap="none" strike="noStrike">
                <a:solidFill>
                  <a:srgbClr val="000000"/>
                </a:solidFill>
                <a:latin typeface="Calibri"/>
                <a:ea typeface="Calibri"/>
                <a:cs typeface="Calibri"/>
                <a:sym typeface="Calibri"/>
              </a:rPr>
              <a:t>Alle issues die werden gedocumenteerd moeten verwerkt zijn. </a:t>
            </a:r>
            <a:endParaRPr b="0" i="0" sz="1100" u="none" cap="none" strike="noStrike">
              <a:solidFill>
                <a:srgbClr val="000000"/>
              </a:solidFill>
              <a:latin typeface="Calibri"/>
              <a:ea typeface="Calibri"/>
              <a:cs typeface="Calibri"/>
              <a:sym typeface="Calibri"/>
            </a:endParaRPr>
          </a:p>
          <a:p>
            <a:pPr indent="-298450" lvl="0" marL="457200" marR="0" rtl="0" algn="l">
              <a:lnSpc>
                <a:spcPct val="115000"/>
              </a:lnSpc>
              <a:spcBef>
                <a:spcPts val="0"/>
              </a:spcBef>
              <a:spcAft>
                <a:spcPts val="0"/>
              </a:spcAft>
              <a:buClr>
                <a:srgbClr val="000000"/>
              </a:buClr>
              <a:buSzPts val="1100"/>
              <a:buFont typeface="Calibri"/>
              <a:buChar char="●"/>
            </a:pPr>
            <a:r>
              <a:rPr b="0" i="0" lang="nl-BE" sz="1100" u="none" cap="none" strike="noStrike">
                <a:solidFill>
                  <a:srgbClr val="000000"/>
                </a:solidFill>
                <a:latin typeface="Calibri"/>
                <a:ea typeface="Calibri"/>
                <a:cs typeface="Calibri"/>
                <a:sym typeface="Calibri"/>
              </a:rPr>
              <a:t>Er moet voldoende implementatie-ervaring zijn opgedaan tijdens de evaluatieperiode. </a:t>
            </a:r>
            <a:endParaRPr b="0" i="0" sz="1100" u="none" cap="none" strike="noStrike">
              <a:solidFill>
                <a:srgbClr val="000000"/>
              </a:solidFill>
              <a:latin typeface="Calibri"/>
              <a:ea typeface="Calibri"/>
              <a:cs typeface="Calibri"/>
              <a:sym typeface="Calibri"/>
            </a:endParaRPr>
          </a:p>
          <a:p>
            <a:pPr indent="-298450" lvl="0" marL="457200" marR="0" rtl="0" algn="l">
              <a:lnSpc>
                <a:spcPct val="115000"/>
              </a:lnSpc>
              <a:spcBef>
                <a:spcPts val="0"/>
              </a:spcBef>
              <a:spcAft>
                <a:spcPts val="0"/>
              </a:spcAft>
              <a:buClr>
                <a:srgbClr val="000000"/>
              </a:buClr>
              <a:buSzPts val="1100"/>
              <a:buFont typeface="Calibri"/>
              <a:buChar char="●"/>
            </a:pPr>
            <a:r>
              <a:rPr b="0" i="0" lang="nl-BE" sz="1100" u="none" cap="none" strike="noStrike">
                <a:solidFill>
                  <a:srgbClr val="000000"/>
                </a:solidFill>
                <a:latin typeface="Calibri"/>
                <a:ea typeface="Calibri"/>
                <a:cs typeface="Calibri"/>
                <a:sym typeface="Calibri"/>
              </a:rPr>
              <a:t>De finale specificatie mag geen significante verschillen bevatten ten opzichte van de kandidaat-standaarden.</a:t>
            </a:r>
            <a:endParaRPr b="0" i="0" sz="1100" u="none" cap="none" strike="noStrike">
              <a:solidFill>
                <a:srgbClr val="000000"/>
              </a:solidFill>
              <a:latin typeface="Calibri"/>
              <a:ea typeface="Calibri"/>
              <a:cs typeface="Calibri"/>
              <a:sym typeface="Calibri"/>
            </a:endParaRPr>
          </a:p>
          <a:p>
            <a:pPr indent="-298450" lvl="0" marL="457200" marR="0" rtl="0" algn="l">
              <a:lnSpc>
                <a:spcPct val="115000"/>
              </a:lnSpc>
              <a:spcBef>
                <a:spcPts val="0"/>
              </a:spcBef>
              <a:spcAft>
                <a:spcPts val="0"/>
              </a:spcAft>
              <a:buClr>
                <a:srgbClr val="000000"/>
              </a:buClr>
              <a:buSzPts val="1100"/>
              <a:buFont typeface="Calibri"/>
              <a:buChar char="●"/>
            </a:pPr>
            <a:r>
              <a:rPr b="0" i="0" lang="nl-BE" sz="1100" u="none" cap="none" strike="noStrike">
                <a:solidFill>
                  <a:srgbClr val="000000"/>
                </a:solidFill>
                <a:latin typeface="Calibri"/>
                <a:ea typeface="Calibri"/>
                <a:cs typeface="Calibri"/>
                <a:sym typeface="Calibri"/>
              </a:rPr>
              <a:t>Het stuurorgaan heeft goedkeuring gegeven voor de promotie naar standaard. </a:t>
            </a:r>
            <a:endParaRPr b="0" i="0" sz="1100" u="none" cap="none" strike="noStrike">
              <a:solidFill>
                <a:srgbClr val="000000"/>
              </a:solidFill>
              <a:latin typeface="Calibri"/>
              <a:ea typeface="Calibri"/>
              <a:cs typeface="Calibri"/>
              <a:sym typeface="Calibri"/>
            </a:endParaRPr>
          </a:p>
          <a:p>
            <a:pPr indent="-298450" lvl="0" marL="457200" marR="0" rtl="0" algn="l">
              <a:lnSpc>
                <a:spcPct val="115000"/>
              </a:lnSpc>
              <a:spcBef>
                <a:spcPts val="0"/>
              </a:spcBef>
              <a:spcAft>
                <a:spcPts val="0"/>
              </a:spcAft>
              <a:buClr>
                <a:srgbClr val="000000"/>
              </a:buClr>
              <a:buSzPts val="1100"/>
              <a:buFont typeface="Calibri"/>
              <a:buChar char="●"/>
            </a:pPr>
            <a:r>
              <a:rPr b="0" i="0" lang="nl-BE" sz="1100" u="none" cap="none" strike="noStrike">
                <a:solidFill>
                  <a:srgbClr val="000000"/>
                </a:solidFill>
                <a:latin typeface="Calibri"/>
                <a:ea typeface="Calibri"/>
                <a:cs typeface="Calibri"/>
                <a:sym typeface="Calibri"/>
              </a:rPr>
              <a:t>Een plaats (bv. GitHub) wordt gespecificeerd om errata en issues bij te houden na publicatie als standaard.</a:t>
            </a:r>
            <a:endParaRPr b="0" i="0" sz="1200" u="none" cap="none" strike="noStrike">
              <a:solidFill>
                <a:schemeClr val="dk1"/>
              </a:solidFill>
              <a:latin typeface="Arial"/>
              <a:ea typeface="Arial"/>
              <a:cs typeface="Arial"/>
              <a:sym typeface="Arial"/>
            </a:endParaRPr>
          </a:p>
        </p:txBody>
      </p:sp>
      <p:sp>
        <p:nvSpPr>
          <p:cNvPr id="316" name="Google Shape;316;p28:notes"/>
          <p:cNvSpPr txBox="1"/>
          <p:nvPr>
            <p:ph idx="12" type="sldNum"/>
          </p:nvPr>
        </p:nvSpPr>
        <p:spPr>
          <a:xfrm>
            <a:off x="5787054" y="8829966"/>
            <a:ext cx="780000" cy="283800"/>
          </a:xfrm>
          <a:prstGeom prst="rect">
            <a:avLst/>
          </a:prstGeom>
          <a:noFill/>
          <a:ln>
            <a:noFill/>
          </a:ln>
        </p:spPr>
        <p:txBody>
          <a:bodyPr anchorCtr="0" anchor="b" bIns="45500" lIns="91000" spcFirstLastPara="1" rIns="91000" wrap="square" tIns="455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nl-BE"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29: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29: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26" name="Google Shape;326;p29:notes"/>
          <p:cNvSpPr txBox="1"/>
          <p:nvPr>
            <p:ph idx="12" type="sldNum"/>
          </p:nvPr>
        </p:nvSpPr>
        <p:spPr>
          <a:xfrm>
            <a:off x="5787054" y="8829966"/>
            <a:ext cx="780000" cy="283800"/>
          </a:xfrm>
          <a:prstGeom prst="rect">
            <a:avLst/>
          </a:prstGeom>
          <a:noFill/>
          <a:ln>
            <a:noFill/>
          </a:ln>
        </p:spPr>
        <p:txBody>
          <a:bodyPr anchorCtr="0" anchor="b" bIns="45500" lIns="91000" spcFirstLastPara="1" rIns="91000" wrap="square" tIns="455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nl-BE"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30: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30: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34" name="Google Shape;334;p30:notes"/>
          <p:cNvSpPr txBox="1"/>
          <p:nvPr>
            <p:ph idx="12" type="sldNum"/>
          </p:nvPr>
        </p:nvSpPr>
        <p:spPr>
          <a:xfrm>
            <a:off x="5787054" y="8829966"/>
            <a:ext cx="780000" cy="283800"/>
          </a:xfrm>
          <a:prstGeom prst="rect">
            <a:avLst/>
          </a:prstGeom>
          <a:noFill/>
          <a:ln>
            <a:noFill/>
          </a:ln>
        </p:spPr>
        <p:txBody>
          <a:bodyPr anchorCtr="0" anchor="b" bIns="45500" lIns="91000" spcFirstLastPara="1" rIns="91000" wrap="square" tIns="455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nl-BE"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31: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31: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44" name="Google Shape;344;p31:notes"/>
          <p:cNvSpPr txBox="1"/>
          <p:nvPr>
            <p:ph idx="12" type="sldNum"/>
          </p:nvPr>
        </p:nvSpPr>
        <p:spPr>
          <a:xfrm>
            <a:off x="5787054" y="8829966"/>
            <a:ext cx="780000" cy="283800"/>
          </a:xfrm>
          <a:prstGeom prst="rect">
            <a:avLst/>
          </a:prstGeom>
          <a:noFill/>
          <a:ln>
            <a:noFill/>
          </a:ln>
        </p:spPr>
        <p:txBody>
          <a:bodyPr anchorCtr="0" anchor="b" bIns="45500" lIns="91000" spcFirstLastPara="1" rIns="91000" wrap="square" tIns="455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nl-BE"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32: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32: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298450" lvl="0" marL="457200" marR="0" rtl="0" algn="just">
              <a:lnSpc>
                <a:spcPct val="115000"/>
              </a:lnSpc>
              <a:spcBef>
                <a:spcPts val="300"/>
              </a:spcBef>
              <a:spcAft>
                <a:spcPts val="0"/>
              </a:spcAft>
              <a:buClr>
                <a:srgbClr val="000000"/>
              </a:buClr>
              <a:buSzPts val="1100"/>
              <a:buFont typeface="Calibri"/>
              <a:buChar char="●"/>
            </a:pPr>
            <a:r>
              <a:rPr b="1" i="0" lang="nl-BE" sz="1100" u="none" cap="none" strike="noStrike">
                <a:solidFill>
                  <a:srgbClr val="000000"/>
                </a:solidFill>
                <a:latin typeface="Calibri"/>
                <a:ea typeface="Calibri"/>
                <a:cs typeface="Calibri"/>
                <a:sym typeface="Calibri"/>
              </a:rPr>
              <a:t>Editoriale wijzigingen en fouten</a:t>
            </a:r>
            <a:r>
              <a:rPr b="0" i="0" lang="nl-BE" sz="1100" u="none" cap="none" strike="noStrike">
                <a:solidFill>
                  <a:srgbClr val="000000"/>
                </a:solidFill>
                <a:latin typeface="Calibri"/>
                <a:ea typeface="Calibri"/>
                <a:cs typeface="Calibri"/>
                <a:sym typeface="Calibri"/>
              </a:rPr>
              <a:t>: Dit zijn wijzigingen die geen impact hebben op de applicaties die de standaard geïmplementeerd hebben, bijvoorbeeld extra verduidelijking, typfouten, …</a:t>
            </a:r>
            <a:endParaRPr b="0" i="0" sz="1100" u="none" cap="none" strike="noStrike">
              <a:solidFill>
                <a:srgbClr val="000000"/>
              </a:solidFill>
              <a:latin typeface="Calibri"/>
              <a:ea typeface="Calibri"/>
              <a:cs typeface="Calibri"/>
              <a:sym typeface="Calibri"/>
            </a:endParaRPr>
          </a:p>
          <a:p>
            <a:pPr indent="-298450" lvl="0" marL="457200" marR="0" rtl="0" algn="just">
              <a:lnSpc>
                <a:spcPct val="115000"/>
              </a:lnSpc>
              <a:spcBef>
                <a:spcPts val="0"/>
              </a:spcBef>
              <a:spcAft>
                <a:spcPts val="0"/>
              </a:spcAft>
              <a:buClr>
                <a:srgbClr val="000000"/>
              </a:buClr>
              <a:buSzPts val="1100"/>
              <a:buFont typeface="Calibri"/>
              <a:buChar char="●"/>
            </a:pPr>
            <a:r>
              <a:rPr b="1" i="0" lang="nl-BE" sz="1100" u="none" cap="none" strike="noStrike">
                <a:solidFill>
                  <a:srgbClr val="000000"/>
                </a:solidFill>
                <a:latin typeface="Calibri"/>
                <a:ea typeface="Calibri"/>
                <a:cs typeface="Calibri"/>
                <a:sym typeface="Calibri"/>
              </a:rPr>
              <a:t>Kleine inhoudelijke wijzigingen</a:t>
            </a:r>
            <a:r>
              <a:rPr b="0" i="0" lang="nl-BE" sz="1100" u="none" cap="none" strike="noStrike">
                <a:solidFill>
                  <a:srgbClr val="000000"/>
                </a:solidFill>
                <a:latin typeface="Calibri"/>
                <a:ea typeface="Calibri"/>
                <a:cs typeface="Calibri"/>
                <a:sym typeface="Calibri"/>
              </a:rPr>
              <a:t>: Voorbeelden van kleine inhoudelijke wijzigingen in de context van semantische data standaarden als OSLO zijn: de toevoeging van een eigenschap en het strenger of minder streng maken van bepaalde restricties. Deze wijzigingen hebben een (mogelijke) impact op implementaties, doch een kleine impact.</a:t>
            </a:r>
            <a:endParaRPr b="0" i="0" sz="1100" u="none" cap="none" strike="noStrike">
              <a:solidFill>
                <a:srgbClr val="000000"/>
              </a:solidFill>
              <a:latin typeface="Calibri"/>
              <a:ea typeface="Calibri"/>
              <a:cs typeface="Calibri"/>
              <a:sym typeface="Calibri"/>
            </a:endParaRPr>
          </a:p>
          <a:p>
            <a:pPr indent="-298450" lvl="0" marL="457200" marR="0" rtl="0" algn="just">
              <a:lnSpc>
                <a:spcPct val="115000"/>
              </a:lnSpc>
              <a:spcBef>
                <a:spcPts val="0"/>
              </a:spcBef>
              <a:spcAft>
                <a:spcPts val="0"/>
              </a:spcAft>
              <a:buClr>
                <a:srgbClr val="000000"/>
              </a:buClr>
              <a:buSzPts val="1100"/>
              <a:buFont typeface="Calibri"/>
              <a:buChar char="●"/>
            </a:pPr>
            <a:r>
              <a:rPr b="1" i="0" lang="nl-BE" sz="1100" u="none" cap="none" strike="noStrike">
                <a:solidFill>
                  <a:srgbClr val="000000"/>
                </a:solidFill>
                <a:latin typeface="Calibri"/>
                <a:ea typeface="Calibri"/>
                <a:cs typeface="Calibri"/>
                <a:sym typeface="Calibri"/>
              </a:rPr>
              <a:t>Grote inhoudelijke wijzigingen</a:t>
            </a:r>
            <a:r>
              <a:rPr b="0" i="0" lang="nl-BE" sz="1100" u="none" cap="none" strike="noStrike">
                <a:solidFill>
                  <a:srgbClr val="000000"/>
                </a:solidFill>
                <a:latin typeface="Calibri"/>
                <a:ea typeface="Calibri"/>
                <a:cs typeface="Calibri"/>
                <a:sym typeface="Calibri"/>
              </a:rPr>
              <a:t>: Deze wijzigingen veranderen fundamentele zaken in de specificatie en de onderliggende specificaties, bijvoorbeeld door een definitie te wijzigen, klassen toe te voegen, eigenschappen te verwijderen of gecontroleerde vocabularia fundamenteel te wijzigen. Bestaande implementaties zullen genoodzaakt zijn de impact te analyseren en waar nodig wijzigingen aan te brengen om conform de (nieuwe versie van de) standaard te blijven.</a:t>
            </a:r>
            <a:endParaRPr b="0" i="0" sz="1200" u="none" cap="none" strike="noStrike">
              <a:solidFill>
                <a:schemeClr val="dk1"/>
              </a:solidFill>
              <a:latin typeface="Arial"/>
              <a:ea typeface="Arial"/>
              <a:cs typeface="Arial"/>
              <a:sym typeface="Arial"/>
            </a:endParaRPr>
          </a:p>
        </p:txBody>
      </p:sp>
      <p:sp>
        <p:nvSpPr>
          <p:cNvPr id="352" name="Google Shape;352;p32:notes"/>
          <p:cNvSpPr txBox="1"/>
          <p:nvPr>
            <p:ph idx="12" type="sldNum"/>
          </p:nvPr>
        </p:nvSpPr>
        <p:spPr>
          <a:xfrm>
            <a:off x="5787054" y="8829966"/>
            <a:ext cx="780000" cy="283800"/>
          </a:xfrm>
          <a:prstGeom prst="rect">
            <a:avLst/>
          </a:prstGeom>
          <a:noFill/>
          <a:ln>
            <a:noFill/>
          </a:ln>
        </p:spPr>
        <p:txBody>
          <a:bodyPr anchorCtr="0" anchor="b" bIns="45500" lIns="91000" spcFirstLastPara="1" rIns="91000" wrap="square" tIns="455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nl-BE"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33: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33: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298450" lvl="0" marL="457200" marR="0" rtl="0" algn="just">
              <a:lnSpc>
                <a:spcPct val="115000"/>
              </a:lnSpc>
              <a:spcBef>
                <a:spcPts val="300"/>
              </a:spcBef>
              <a:spcAft>
                <a:spcPts val="0"/>
              </a:spcAft>
              <a:buClr>
                <a:srgbClr val="000000"/>
              </a:buClr>
              <a:buSzPts val="1100"/>
              <a:buFont typeface="Calibri"/>
              <a:buChar char="●"/>
            </a:pPr>
            <a:r>
              <a:rPr b="1" i="0" lang="nl-BE" sz="1100" u="none" cap="none" strike="noStrike">
                <a:solidFill>
                  <a:srgbClr val="000000"/>
                </a:solidFill>
                <a:latin typeface="Calibri"/>
                <a:ea typeface="Calibri"/>
                <a:cs typeface="Calibri"/>
                <a:sym typeface="Calibri"/>
              </a:rPr>
              <a:t>Editoriale wijzigingen en fouten</a:t>
            </a:r>
            <a:r>
              <a:rPr b="0" i="0" lang="nl-BE" sz="1100" u="none" cap="none" strike="noStrike">
                <a:solidFill>
                  <a:srgbClr val="000000"/>
                </a:solidFill>
                <a:latin typeface="Calibri"/>
                <a:ea typeface="Calibri"/>
                <a:cs typeface="Calibri"/>
                <a:sym typeface="Calibri"/>
              </a:rPr>
              <a:t>: Dit zijn wijzigingen die geen impact hebben op de applicaties die de standaard geïmplementeerd hebben, bijvoorbeeld extra verduidelijking, typfouten, …</a:t>
            </a:r>
            <a:endParaRPr b="0" i="0" sz="1100" u="none" cap="none" strike="noStrike">
              <a:solidFill>
                <a:srgbClr val="000000"/>
              </a:solidFill>
              <a:latin typeface="Calibri"/>
              <a:ea typeface="Calibri"/>
              <a:cs typeface="Calibri"/>
              <a:sym typeface="Calibri"/>
            </a:endParaRPr>
          </a:p>
          <a:p>
            <a:pPr indent="-298450" lvl="0" marL="457200" marR="0" rtl="0" algn="just">
              <a:lnSpc>
                <a:spcPct val="115000"/>
              </a:lnSpc>
              <a:spcBef>
                <a:spcPts val="0"/>
              </a:spcBef>
              <a:spcAft>
                <a:spcPts val="0"/>
              </a:spcAft>
              <a:buClr>
                <a:srgbClr val="000000"/>
              </a:buClr>
              <a:buSzPts val="1100"/>
              <a:buFont typeface="Calibri"/>
              <a:buChar char="●"/>
            </a:pPr>
            <a:r>
              <a:rPr b="1" i="0" lang="nl-BE" sz="1100" u="none" cap="none" strike="noStrike">
                <a:solidFill>
                  <a:srgbClr val="000000"/>
                </a:solidFill>
                <a:latin typeface="Calibri"/>
                <a:ea typeface="Calibri"/>
                <a:cs typeface="Calibri"/>
                <a:sym typeface="Calibri"/>
              </a:rPr>
              <a:t>Kleine inhoudelijke wijzigingen</a:t>
            </a:r>
            <a:r>
              <a:rPr b="0" i="0" lang="nl-BE" sz="1100" u="none" cap="none" strike="noStrike">
                <a:solidFill>
                  <a:srgbClr val="000000"/>
                </a:solidFill>
                <a:latin typeface="Calibri"/>
                <a:ea typeface="Calibri"/>
                <a:cs typeface="Calibri"/>
                <a:sym typeface="Calibri"/>
              </a:rPr>
              <a:t>: Voorbeelden van kleine inhoudelijke wijzigingen in de context van semantische data standaarden als OSLO zijn: de toevoeging van een eigenschap en het strenger of minder streng maken van bepaalde restricties. Deze wijzigingen hebben een (mogelijke) impact op implementaties, doch een kleine impact.</a:t>
            </a:r>
            <a:endParaRPr b="0" i="0" sz="1100" u="none" cap="none" strike="noStrike">
              <a:solidFill>
                <a:srgbClr val="000000"/>
              </a:solidFill>
              <a:latin typeface="Calibri"/>
              <a:ea typeface="Calibri"/>
              <a:cs typeface="Calibri"/>
              <a:sym typeface="Calibri"/>
            </a:endParaRPr>
          </a:p>
          <a:p>
            <a:pPr indent="-298450" lvl="0" marL="457200" marR="0" rtl="0" algn="just">
              <a:lnSpc>
                <a:spcPct val="115000"/>
              </a:lnSpc>
              <a:spcBef>
                <a:spcPts val="0"/>
              </a:spcBef>
              <a:spcAft>
                <a:spcPts val="0"/>
              </a:spcAft>
              <a:buClr>
                <a:srgbClr val="000000"/>
              </a:buClr>
              <a:buSzPts val="1100"/>
              <a:buFont typeface="Calibri"/>
              <a:buChar char="●"/>
            </a:pPr>
            <a:r>
              <a:rPr b="1" i="0" lang="nl-BE" sz="1100" u="none" cap="none" strike="noStrike">
                <a:solidFill>
                  <a:srgbClr val="000000"/>
                </a:solidFill>
                <a:latin typeface="Calibri"/>
                <a:ea typeface="Calibri"/>
                <a:cs typeface="Calibri"/>
                <a:sym typeface="Calibri"/>
              </a:rPr>
              <a:t>Grote inhoudelijke wijzigingen</a:t>
            </a:r>
            <a:r>
              <a:rPr b="0" i="0" lang="nl-BE" sz="1100" u="none" cap="none" strike="noStrike">
                <a:solidFill>
                  <a:srgbClr val="000000"/>
                </a:solidFill>
                <a:latin typeface="Calibri"/>
                <a:ea typeface="Calibri"/>
                <a:cs typeface="Calibri"/>
                <a:sym typeface="Calibri"/>
              </a:rPr>
              <a:t>: Deze wijzigingen veranderen fundamentele zaken in de specificatie en de onderliggende specificaties, bijvoorbeeld door een definitie te wijzigen, klassen toe te voegen, eigenschappen te verwijderen of gecontroleerde vocabularia fundamenteel te wijzigen. Bestaande implementaties zullen genoodzaakt zijn de impact te analyseren en waar nodig wijzigingen aan te brengen om conform de (nieuwe versie van de) standaard te blijven.</a:t>
            </a:r>
            <a:endParaRPr b="0" i="0" sz="1200" u="none" cap="none" strike="noStrike">
              <a:solidFill>
                <a:schemeClr val="dk1"/>
              </a:solidFill>
              <a:latin typeface="Arial"/>
              <a:ea typeface="Arial"/>
              <a:cs typeface="Arial"/>
              <a:sym typeface="Arial"/>
            </a:endParaRPr>
          </a:p>
        </p:txBody>
      </p:sp>
      <p:sp>
        <p:nvSpPr>
          <p:cNvPr id="362" name="Google Shape;362;p33:notes"/>
          <p:cNvSpPr txBox="1"/>
          <p:nvPr>
            <p:ph idx="12" type="sldNum"/>
          </p:nvPr>
        </p:nvSpPr>
        <p:spPr>
          <a:xfrm>
            <a:off x="5787054" y="8829966"/>
            <a:ext cx="780000" cy="283800"/>
          </a:xfrm>
          <a:prstGeom prst="rect">
            <a:avLst/>
          </a:prstGeom>
          <a:noFill/>
          <a:ln>
            <a:noFill/>
          </a:ln>
        </p:spPr>
        <p:txBody>
          <a:bodyPr anchorCtr="0" anchor="b" bIns="45500" lIns="91000" spcFirstLastPara="1" rIns="91000" wrap="square" tIns="455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nl-BE"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34:notes"/>
          <p:cNvSpPr txBox="1"/>
          <p:nvPr>
            <p:ph idx="1" type="body"/>
          </p:nvPr>
        </p:nvSpPr>
        <p:spPr>
          <a:xfrm>
            <a:off x="701040" y="4473892"/>
            <a:ext cx="5608320" cy="36604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71" name="Google Shape;371;p34: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7:notes"/>
          <p:cNvSpPr txBox="1"/>
          <p:nvPr>
            <p:ph idx="1" type="body"/>
          </p:nvPr>
        </p:nvSpPr>
        <p:spPr>
          <a:xfrm>
            <a:off x="701040" y="4473892"/>
            <a:ext cx="5608320" cy="36604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1" name="Google Shape;111;p7: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701040" y="4473892"/>
            <a:ext cx="5608320" cy="36604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8" name="Google Shape;118;p9: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0:notes"/>
          <p:cNvSpPr txBox="1"/>
          <p:nvPr>
            <p:ph idx="1" type="body"/>
          </p:nvPr>
        </p:nvSpPr>
        <p:spPr>
          <a:xfrm>
            <a:off x="701040" y="4473892"/>
            <a:ext cx="5608320" cy="36604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5" name="Google Shape;125;p10: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1: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11:notes"/>
          <p:cNvSpPr txBox="1"/>
          <p:nvPr>
            <p:ph idx="1" type="body"/>
          </p:nvPr>
        </p:nvSpPr>
        <p:spPr>
          <a:xfrm>
            <a:off x="701040" y="4473892"/>
            <a:ext cx="5608320" cy="3660458"/>
          </a:xfrm>
          <a:prstGeom prst="rect">
            <a:avLst/>
          </a:prstGeom>
          <a:noFill/>
          <a:ln>
            <a:noFill/>
          </a:ln>
        </p:spPr>
        <p:txBody>
          <a:bodyPr anchorCtr="0" anchor="t" bIns="45500" lIns="91000" spcFirstLastPara="1" rIns="91000" wrap="square" tIns="45500">
            <a:noAutofit/>
          </a:bodyPr>
          <a:lstStyle/>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Inleiding OSLO (10 minuten)</a:t>
            </a:r>
            <a:endParaRPr b="0" i="0" sz="1200" u="none" cap="none" strike="noStrike">
              <a:solidFill>
                <a:schemeClr val="dk1"/>
              </a:solidFill>
              <a:latin typeface="Arial"/>
              <a:ea typeface="Arial"/>
              <a:cs typeface="Arial"/>
              <a:sym typeface="Arial"/>
            </a:endParaRPr>
          </a:p>
          <a:p>
            <a:pPr indent="-171419" lvl="1" marL="360000" marR="0" rtl="0" algn="l">
              <a:lnSpc>
                <a:spcPct val="100000"/>
              </a:lnSpc>
              <a:spcBef>
                <a:spcPts val="0"/>
              </a:spcBef>
              <a:spcAft>
                <a:spcPts val="0"/>
              </a:spcAft>
              <a:buClr>
                <a:schemeClr val="dk1"/>
              </a:buClr>
              <a:buSzPts val="1200"/>
              <a:buFont typeface="Noto Sans Symbols"/>
              <a:buChar char="▪"/>
            </a:pPr>
            <a:r>
              <a:rPr b="0" i="0" lang="nl-BE" sz="1200" u="none" cap="none" strike="noStrike">
                <a:solidFill>
                  <a:schemeClr val="dk1"/>
                </a:solidFill>
                <a:latin typeface="Arial"/>
                <a:ea typeface="Arial"/>
                <a:cs typeface="Arial"/>
                <a:sym typeface="Arial"/>
              </a:rPr>
              <a:t>Welke verschillende werkgroepen bestaan er, wat zijn de resultaten? </a:t>
            </a:r>
            <a:endParaRPr b="0" i="0" sz="1200" u="none" cap="none" strike="noStrike">
              <a:solidFill>
                <a:schemeClr val="dk1"/>
              </a:solidFill>
              <a:latin typeface="Arial"/>
              <a:ea typeface="Arial"/>
              <a:cs typeface="Arial"/>
              <a:sym typeface="Arial"/>
            </a:endParaRPr>
          </a:p>
          <a:p>
            <a:pPr indent="-171419" lvl="1" marL="360000" marR="0" rtl="0" algn="l">
              <a:lnSpc>
                <a:spcPct val="100000"/>
              </a:lnSpc>
              <a:spcBef>
                <a:spcPts val="0"/>
              </a:spcBef>
              <a:spcAft>
                <a:spcPts val="0"/>
              </a:spcAft>
              <a:buClr>
                <a:schemeClr val="dk1"/>
              </a:buClr>
              <a:buSzPts val="1200"/>
              <a:buFont typeface="Noto Sans Symbols"/>
              <a:buChar char="▪"/>
            </a:pPr>
            <a:r>
              <a:rPr b="0" i="0" lang="nl-BE" sz="1200" u="none" cap="none" strike="noStrike">
                <a:solidFill>
                  <a:schemeClr val="dk1"/>
                </a:solidFill>
                <a:latin typeface="Arial"/>
                <a:ea typeface="Arial"/>
                <a:cs typeface="Arial"/>
                <a:sym typeface="Arial"/>
              </a:rPr>
              <a:t>Doel: dit werk laten uitgroeien tot een standaard</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33" name="Google Shape;133;p11:notes"/>
          <p:cNvSpPr txBox="1"/>
          <p:nvPr>
            <p:ph idx="12" type="sldNum"/>
          </p:nvPr>
        </p:nvSpPr>
        <p:spPr>
          <a:xfrm>
            <a:off x="5787054" y="8829966"/>
            <a:ext cx="780076" cy="283931"/>
          </a:xfrm>
          <a:prstGeom prst="rect">
            <a:avLst/>
          </a:prstGeom>
          <a:noFill/>
          <a:ln>
            <a:noFill/>
          </a:ln>
        </p:spPr>
        <p:txBody>
          <a:bodyPr anchorCtr="0" anchor="b" bIns="45500" lIns="91000" spcFirstLastPara="1" rIns="91000" wrap="square" tIns="455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2: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2: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55" name="Google Shape;155;p12:notes"/>
          <p:cNvSpPr txBox="1"/>
          <p:nvPr>
            <p:ph idx="12" type="sldNum"/>
          </p:nvPr>
        </p:nvSpPr>
        <p:spPr>
          <a:xfrm>
            <a:off x="5787054" y="8829966"/>
            <a:ext cx="780000" cy="283800"/>
          </a:xfrm>
          <a:prstGeom prst="rect">
            <a:avLst/>
          </a:prstGeom>
          <a:noFill/>
          <a:ln>
            <a:noFill/>
          </a:ln>
        </p:spPr>
        <p:txBody>
          <a:bodyPr anchorCtr="0" anchor="b" bIns="45500" lIns="91000" spcFirstLastPara="1" rIns="91000" wrap="square" tIns="455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nl-BE"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3: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3:notes"/>
          <p:cNvSpPr txBox="1"/>
          <p:nvPr>
            <p:ph idx="1" type="body"/>
          </p:nvPr>
        </p:nvSpPr>
        <p:spPr>
          <a:xfrm>
            <a:off x="701040" y="4473892"/>
            <a:ext cx="5608320" cy="3660458"/>
          </a:xfrm>
          <a:prstGeom prst="rect">
            <a:avLst/>
          </a:prstGeom>
          <a:noFill/>
          <a:ln>
            <a:noFill/>
          </a:ln>
        </p:spPr>
        <p:txBody>
          <a:bodyPr anchorCtr="0" anchor="t" bIns="45500" lIns="91000" spcFirstLastPara="1" rIns="91000" wrap="square" tIns="45500">
            <a:noAutofit/>
          </a:bodyPr>
          <a:lstStyle/>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Inleiding OSLO (10 minuten)</a:t>
            </a:r>
            <a:endParaRPr b="0" i="0" sz="1200" u="none" cap="none" strike="noStrike">
              <a:solidFill>
                <a:schemeClr val="dk1"/>
              </a:solidFill>
              <a:latin typeface="Arial"/>
              <a:ea typeface="Arial"/>
              <a:cs typeface="Arial"/>
              <a:sym typeface="Arial"/>
            </a:endParaRPr>
          </a:p>
          <a:p>
            <a:pPr indent="-171419" lvl="1" marL="360000" marR="0" rtl="0" algn="l">
              <a:lnSpc>
                <a:spcPct val="100000"/>
              </a:lnSpc>
              <a:spcBef>
                <a:spcPts val="0"/>
              </a:spcBef>
              <a:spcAft>
                <a:spcPts val="0"/>
              </a:spcAft>
              <a:buClr>
                <a:schemeClr val="dk1"/>
              </a:buClr>
              <a:buSzPts val="1200"/>
              <a:buFont typeface="Noto Sans Symbols"/>
              <a:buChar char="▪"/>
            </a:pPr>
            <a:r>
              <a:rPr b="0" i="0" lang="nl-BE" sz="1200" u="none" cap="none" strike="noStrike">
                <a:solidFill>
                  <a:schemeClr val="dk1"/>
                </a:solidFill>
                <a:latin typeface="Arial"/>
                <a:ea typeface="Arial"/>
                <a:cs typeface="Arial"/>
                <a:sym typeface="Arial"/>
              </a:rPr>
              <a:t>Welke verschillende werkgroepen bestaan er, wat zijn de resultaten? </a:t>
            </a:r>
            <a:endParaRPr b="0" i="0" sz="1200" u="none" cap="none" strike="noStrike">
              <a:solidFill>
                <a:schemeClr val="dk1"/>
              </a:solidFill>
              <a:latin typeface="Arial"/>
              <a:ea typeface="Arial"/>
              <a:cs typeface="Arial"/>
              <a:sym typeface="Arial"/>
            </a:endParaRPr>
          </a:p>
          <a:p>
            <a:pPr indent="-171419" lvl="1" marL="360000" marR="0" rtl="0" algn="l">
              <a:lnSpc>
                <a:spcPct val="100000"/>
              </a:lnSpc>
              <a:spcBef>
                <a:spcPts val="0"/>
              </a:spcBef>
              <a:spcAft>
                <a:spcPts val="0"/>
              </a:spcAft>
              <a:buClr>
                <a:schemeClr val="dk1"/>
              </a:buClr>
              <a:buSzPts val="1200"/>
              <a:buFont typeface="Noto Sans Symbols"/>
              <a:buChar char="▪"/>
            </a:pPr>
            <a:r>
              <a:rPr b="0" i="0" lang="nl-BE" sz="1200" u="none" cap="none" strike="noStrike">
                <a:solidFill>
                  <a:schemeClr val="dk1"/>
                </a:solidFill>
                <a:latin typeface="Arial"/>
                <a:ea typeface="Arial"/>
                <a:cs typeface="Arial"/>
                <a:sym typeface="Arial"/>
              </a:rPr>
              <a:t>Doel: dit werk laten uitgroeien tot een standaard</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65" name="Google Shape;165;p13:notes"/>
          <p:cNvSpPr txBox="1"/>
          <p:nvPr>
            <p:ph idx="12" type="sldNum"/>
          </p:nvPr>
        </p:nvSpPr>
        <p:spPr>
          <a:xfrm>
            <a:off x="5787054" y="8829966"/>
            <a:ext cx="780076" cy="283931"/>
          </a:xfrm>
          <a:prstGeom prst="rect">
            <a:avLst/>
          </a:prstGeom>
          <a:noFill/>
          <a:ln>
            <a:noFill/>
          </a:ln>
        </p:spPr>
        <p:txBody>
          <a:bodyPr anchorCtr="0" anchor="b" bIns="45500" lIns="91000" spcFirstLastPara="1" rIns="91000" wrap="square" tIns="455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4:notes"/>
          <p:cNvSpPr/>
          <p:nvPr>
            <p:ph idx="2" type="sldImg"/>
          </p:nvPr>
        </p:nvSpPr>
        <p:spPr>
          <a:xfrm>
            <a:off x="1241425" y="1163638"/>
            <a:ext cx="4527550" cy="31353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4:notes"/>
          <p:cNvSpPr txBox="1"/>
          <p:nvPr>
            <p:ph idx="1" type="body"/>
          </p:nvPr>
        </p:nvSpPr>
        <p:spPr>
          <a:xfrm>
            <a:off x="701040" y="4473892"/>
            <a:ext cx="5608320" cy="3660458"/>
          </a:xfrm>
          <a:prstGeom prst="rect">
            <a:avLst/>
          </a:prstGeom>
          <a:noFill/>
          <a:ln>
            <a:noFill/>
          </a:ln>
        </p:spPr>
        <p:txBody>
          <a:bodyPr anchorCtr="0" anchor="t" bIns="45500" lIns="91000" spcFirstLastPara="1" rIns="91000" wrap="square" tIns="45500">
            <a:noAutofit/>
          </a:bodyPr>
          <a:lstStyle/>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Inleiding OSLO (10 minuten)</a:t>
            </a:r>
            <a:endParaRPr b="0" i="0" sz="1200" u="none" cap="none" strike="noStrike">
              <a:solidFill>
                <a:schemeClr val="dk1"/>
              </a:solidFill>
              <a:latin typeface="Arial"/>
              <a:ea typeface="Arial"/>
              <a:cs typeface="Arial"/>
              <a:sym typeface="Arial"/>
            </a:endParaRPr>
          </a:p>
          <a:p>
            <a:pPr indent="-171419" lvl="1" marL="360000" marR="0" rtl="0" algn="l">
              <a:lnSpc>
                <a:spcPct val="100000"/>
              </a:lnSpc>
              <a:spcBef>
                <a:spcPts val="0"/>
              </a:spcBef>
              <a:spcAft>
                <a:spcPts val="0"/>
              </a:spcAft>
              <a:buClr>
                <a:schemeClr val="dk1"/>
              </a:buClr>
              <a:buSzPts val="1200"/>
              <a:buFont typeface="Noto Sans Symbols"/>
              <a:buChar char="▪"/>
            </a:pPr>
            <a:r>
              <a:rPr b="0" i="0" lang="nl-BE" sz="1200" u="none" cap="none" strike="noStrike">
                <a:solidFill>
                  <a:schemeClr val="dk1"/>
                </a:solidFill>
                <a:latin typeface="Arial"/>
                <a:ea typeface="Arial"/>
                <a:cs typeface="Arial"/>
                <a:sym typeface="Arial"/>
              </a:rPr>
              <a:t>Welke verschillende werkgroepen bestaan er, wat zijn de resultaten? </a:t>
            </a:r>
            <a:endParaRPr b="0" i="0" sz="1200" u="none" cap="none" strike="noStrike">
              <a:solidFill>
                <a:schemeClr val="dk1"/>
              </a:solidFill>
              <a:latin typeface="Arial"/>
              <a:ea typeface="Arial"/>
              <a:cs typeface="Arial"/>
              <a:sym typeface="Arial"/>
            </a:endParaRPr>
          </a:p>
          <a:p>
            <a:pPr indent="-171419" lvl="1" marL="360000" marR="0" rtl="0" algn="l">
              <a:lnSpc>
                <a:spcPct val="100000"/>
              </a:lnSpc>
              <a:spcBef>
                <a:spcPts val="0"/>
              </a:spcBef>
              <a:spcAft>
                <a:spcPts val="0"/>
              </a:spcAft>
              <a:buClr>
                <a:schemeClr val="dk1"/>
              </a:buClr>
              <a:buSzPts val="1200"/>
              <a:buFont typeface="Noto Sans Symbols"/>
              <a:buChar char="▪"/>
            </a:pPr>
            <a:r>
              <a:rPr b="0" i="0" lang="nl-BE" sz="1200" u="none" cap="none" strike="noStrike">
                <a:solidFill>
                  <a:schemeClr val="dk1"/>
                </a:solidFill>
                <a:latin typeface="Arial"/>
                <a:ea typeface="Arial"/>
                <a:cs typeface="Arial"/>
                <a:sym typeface="Arial"/>
              </a:rPr>
              <a:t>Doel: dit werk laten uitgroeien tot een standaard</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Overzicht</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Hieronder vind je een overzicht van de werkgroepen, wie het voorzitterschap zal opnemen en wat de beknopte opdrachtomschrijving is.</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Datamanagement (Hans Arents)</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De coördinatie van de aanmaak, het beheer, de uitwisseling, het gebruik en het hergebruik van gegevensbronnen en diensten optimaliseren.</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Authentieke gegevensbronnen (Ziggy Vanlishout)</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Het verfijnen van de bestaande erkenningsprocedure voor Vlaamse authentieke gegevensbronnen en het voorstellen van manieren om kandidaat authentieke gegevensbronnen beter te ondersteunen.</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Datastandaarden OSLO (Raf Buyle)</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De standaardisatie van: betekenis van de data, de syntax van de data, de technische standaarden voor de uitwisseling van de data en de metadata.</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Juridische zaken (Nathalie De Jaeger)</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De centrale coördinatie en opvolging van de werkzaamheden opdat de hele Vlaamse regelgeving tegen uiterlijk 24 mei 2018 aan de Algemene Verordening Gegevensbescherming (AVG) is aangepast.</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Archief- en informatiebeheer (Dries Vandaele)</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Het concretiseren en uitwerking van kwaliteitscriteria en vertaling naar richtlijnen en standaarden met betrekking tot archief- en informatiebeheer.</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Informatieveiligheid (Paul De Vroede)</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De implementatie van informatiebeveiliging initiëren, beheersen, opvolgen en bijsturen op het niveau van de Vlaamse overheid.</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Digitale dienstverlening (Inge Lynen)</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Uitwerken van een aanbodmodel rond digitale dienstverlening, inclusief een aantal richtlijnen en ondersteuning bij de adoptie of handhaving ervan.</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Interbestuurlijke samenwerking (Luc Janssen)</a:t>
            </a:r>
            <a:endParaRPr b="0" i="0" sz="1200" u="none" cap="none" strike="noStrike">
              <a:solidFill>
                <a:schemeClr val="dk1"/>
              </a:solidFill>
              <a:latin typeface="Arial"/>
              <a:ea typeface="Arial"/>
              <a:cs typeface="Arial"/>
              <a:sym typeface="Arial"/>
            </a:endParaRPr>
          </a:p>
          <a:p>
            <a:pPr indent="-171419" lvl="0" marL="171419" marR="0" rtl="0" algn="l">
              <a:lnSpc>
                <a:spcPct val="100000"/>
              </a:lnSpc>
              <a:spcBef>
                <a:spcPts val="0"/>
              </a:spcBef>
              <a:spcAft>
                <a:spcPts val="0"/>
              </a:spcAft>
              <a:buClr>
                <a:schemeClr val="dk1"/>
              </a:buClr>
              <a:buSzPts val="1200"/>
              <a:buFont typeface="Arial"/>
              <a:buChar char="&gt;"/>
            </a:pPr>
            <a:r>
              <a:rPr b="0" i="0" lang="nl-BE" sz="1200" u="none" cap="none" strike="noStrike">
                <a:solidFill>
                  <a:schemeClr val="dk1"/>
                </a:solidFill>
                <a:latin typeface="Arial"/>
                <a:ea typeface="Arial"/>
                <a:cs typeface="Arial"/>
                <a:sym typeface="Arial"/>
              </a:rPr>
              <a:t>Het creëren van een gedragen afsprakenkader dat de spelregels schetst voor toekomstige interbestuurlijke digitaliseringsprojecten.</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74" name="Google Shape;174;p14:notes"/>
          <p:cNvSpPr txBox="1"/>
          <p:nvPr>
            <p:ph idx="12" type="sldNum"/>
          </p:nvPr>
        </p:nvSpPr>
        <p:spPr>
          <a:xfrm>
            <a:off x="5787054" y="8829966"/>
            <a:ext cx="780076" cy="283931"/>
          </a:xfrm>
          <a:prstGeom prst="rect">
            <a:avLst/>
          </a:prstGeom>
          <a:noFill/>
          <a:ln>
            <a:noFill/>
          </a:ln>
        </p:spPr>
        <p:txBody>
          <a:bodyPr anchorCtr="0" anchor="b" bIns="45500" lIns="91000" spcFirstLastPara="1" rIns="91000" wrap="square" tIns="455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2" showMasterSp="0">
  <p:cSld name="Titel 2">
    <p:spTree>
      <p:nvGrpSpPr>
        <p:cNvPr id="16"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b="0" l="0" r="0" t="0"/>
          <a:stretch/>
        </p:blipFill>
        <p:spPr>
          <a:xfrm>
            <a:off x="1143154" y="-21307"/>
            <a:ext cx="8762846" cy="5643664"/>
          </a:xfrm>
          <a:prstGeom prst="rect">
            <a:avLst/>
          </a:prstGeom>
          <a:noFill/>
          <a:ln>
            <a:noFill/>
          </a:ln>
        </p:spPr>
      </p:pic>
      <p:sp>
        <p:nvSpPr>
          <p:cNvPr id="18" name="Google Shape;18;p2"/>
          <p:cNvSpPr/>
          <p:nvPr/>
        </p:nvSpPr>
        <p:spPr>
          <a:xfrm>
            <a:off x="1" y="-21306"/>
            <a:ext cx="6861969" cy="6879307"/>
          </a:xfrm>
          <a:custGeom>
            <a:pathLst>
              <a:path extrusionOk="0" h="21600" w="21600">
                <a:moveTo>
                  <a:pt x="0" y="0"/>
                </a:moveTo>
                <a:lnTo>
                  <a:pt x="15215" y="0"/>
                </a:lnTo>
                <a:lnTo>
                  <a:pt x="21600" y="21600"/>
                </a:lnTo>
                <a:lnTo>
                  <a:pt x="34" y="21600"/>
                </a:lnTo>
                <a:lnTo>
                  <a:pt x="0" y="0"/>
                </a:lnTo>
                <a:close/>
              </a:path>
            </a:pathLst>
          </a:custGeom>
          <a:solidFill>
            <a:srgbClr val="FFFF0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 name="Google Shape;19;p2"/>
          <p:cNvPicPr preferRelativeResize="0"/>
          <p:nvPr/>
        </p:nvPicPr>
        <p:blipFill rotWithShape="1">
          <a:blip r:embed="rId3">
            <a:alphaModFix/>
          </a:blip>
          <a:srcRect b="0" l="0" r="0" t="0"/>
          <a:stretch/>
        </p:blipFill>
        <p:spPr>
          <a:xfrm>
            <a:off x="700173" y="692695"/>
            <a:ext cx="1950001" cy="734484"/>
          </a:xfrm>
          <a:prstGeom prst="rect">
            <a:avLst/>
          </a:prstGeom>
          <a:noFill/>
          <a:ln>
            <a:noFill/>
          </a:ln>
        </p:spPr>
      </p:pic>
      <p:sp>
        <p:nvSpPr>
          <p:cNvPr id="20" name="Google Shape;20;p2"/>
          <p:cNvSpPr txBox="1"/>
          <p:nvPr>
            <p:ph idx="1" type="subTitle"/>
          </p:nvPr>
        </p:nvSpPr>
        <p:spPr>
          <a:xfrm>
            <a:off x="1028712" y="4509834"/>
            <a:ext cx="5094419" cy="1112525"/>
          </a:xfrm>
          <a:prstGeom prst="rect">
            <a:avLst/>
          </a:prstGeom>
          <a:noFill/>
          <a:ln>
            <a:noFill/>
          </a:ln>
        </p:spPr>
        <p:txBody>
          <a:bodyPr anchorCtr="0" anchor="t" bIns="91425" lIns="91425" spcFirstLastPara="1" rIns="91425" wrap="square" tIns="91425"/>
          <a:lstStyle>
            <a:lvl1pPr lvl="0" marR="0" rtl="0" algn="l">
              <a:lnSpc>
                <a:spcPct val="100000"/>
              </a:lnSpc>
              <a:spcBef>
                <a:spcPts val="700"/>
              </a:spcBef>
              <a:spcAft>
                <a:spcPts val="0"/>
              </a:spcAft>
              <a:buClr>
                <a:schemeClr val="accent1"/>
              </a:buClr>
              <a:buSzPts val="2400"/>
              <a:buFont typeface="Arial"/>
              <a:buNone/>
              <a:defRPr b="0" i="0" sz="2400" u="none" cap="none" strike="noStrike">
                <a:solidFill>
                  <a:schemeClr val="dk2"/>
                </a:solidFill>
                <a:latin typeface="Arial"/>
                <a:ea typeface="Arial"/>
                <a:cs typeface="Arial"/>
                <a:sym typeface="Arial"/>
              </a:defRPr>
            </a:lvl1pPr>
            <a:lvl2pPr lvl="1" marR="0" rtl="0" algn="ctr">
              <a:lnSpc>
                <a:spcPct val="100000"/>
              </a:lnSpc>
              <a:spcBef>
                <a:spcPts val="700"/>
              </a:spcBef>
              <a:spcAft>
                <a:spcPts val="0"/>
              </a:spcAft>
              <a:buClr>
                <a:schemeClr val="dk1"/>
              </a:buClr>
              <a:buSzPts val="2000"/>
              <a:buFont typeface="Noto Sans Symbols"/>
              <a:buNone/>
              <a:defRPr b="0" i="0" sz="2000" u="none" cap="none" strike="noStrike">
                <a:solidFill>
                  <a:schemeClr val="dk1"/>
                </a:solidFill>
                <a:latin typeface="Calibri"/>
                <a:ea typeface="Calibri"/>
                <a:cs typeface="Calibri"/>
                <a:sym typeface="Calibri"/>
              </a:defRPr>
            </a:lvl2pPr>
            <a:lvl3pPr lvl="2" marR="0" rtl="0" algn="ctr">
              <a:lnSpc>
                <a:spcPct val="100000"/>
              </a:lnSpc>
              <a:spcBef>
                <a:spcPts val="7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100000"/>
              </a:lnSpc>
              <a:spcBef>
                <a:spcPts val="700"/>
              </a:spcBef>
              <a:spcAft>
                <a:spcPts val="0"/>
              </a:spcAft>
              <a:buClr>
                <a:schemeClr val="dk1"/>
              </a:buClr>
              <a:buSzPts val="1600"/>
              <a:buFont typeface="Noto Sans Symbols"/>
              <a:buNone/>
              <a:defRPr b="0" i="0" sz="1600" u="none" cap="none" strike="noStrike">
                <a:solidFill>
                  <a:schemeClr val="dk1"/>
                </a:solidFill>
                <a:latin typeface="Calibri"/>
                <a:ea typeface="Calibri"/>
                <a:cs typeface="Calibri"/>
                <a:sym typeface="Calibri"/>
              </a:defRPr>
            </a:lvl4pPr>
            <a:lvl5pPr lvl="4" marR="0" rtl="0" algn="ctr">
              <a:lnSpc>
                <a:spcPct val="100000"/>
              </a:lnSpc>
              <a:spcBef>
                <a:spcPts val="7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1" name="Google Shape;21;p2"/>
          <p:cNvSpPr txBox="1"/>
          <p:nvPr>
            <p:ph type="title"/>
          </p:nvPr>
        </p:nvSpPr>
        <p:spPr>
          <a:xfrm>
            <a:off x="1028711" y="1551752"/>
            <a:ext cx="4236324" cy="2794621"/>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22" name="Google Shape;22;p2"/>
          <p:cNvPicPr preferRelativeResize="0"/>
          <p:nvPr/>
        </p:nvPicPr>
        <p:blipFill rotWithShape="1">
          <a:blip r:embed="rId4">
            <a:alphaModFix/>
          </a:blip>
          <a:srcRect b="0" l="0" r="0" t="0"/>
          <a:stretch/>
        </p:blipFill>
        <p:spPr>
          <a:xfrm>
            <a:off x="700172" y="5770201"/>
            <a:ext cx="1525527" cy="396241"/>
          </a:xfrm>
          <a:prstGeom prst="rect">
            <a:avLst/>
          </a:prstGeom>
          <a:noFill/>
          <a:ln>
            <a:noFill/>
          </a:ln>
        </p:spPr>
      </p:pic>
      <p:sp>
        <p:nvSpPr>
          <p:cNvPr id="23" name="Google Shape;23;p2"/>
          <p:cNvSpPr txBox="1"/>
          <p:nvPr/>
        </p:nvSpPr>
        <p:spPr>
          <a:xfrm>
            <a:off x="6591183" y="5889445"/>
            <a:ext cx="3198355" cy="276997"/>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nl-BE" sz="1200" u="none" cap="none" strike="noStrike">
                <a:solidFill>
                  <a:srgbClr val="000000"/>
                </a:solidFill>
                <a:latin typeface="Arial"/>
                <a:ea typeface="Arial"/>
                <a:cs typeface="Arial"/>
                <a:sym typeface="Arial"/>
              </a:rPr>
              <a:t>www.vlaanderen.be/informatievlaanderen</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kel Titel">
  <p:cSld name="Enkel Titel">
    <p:spTree>
      <p:nvGrpSpPr>
        <p:cNvPr id="73" name="Shape 73"/>
        <p:cNvGrpSpPr/>
        <p:nvPr/>
      </p:nvGrpSpPr>
      <p:grpSpPr>
        <a:xfrm>
          <a:off x="0" y="0"/>
          <a:ext cx="0" cy="0"/>
          <a:chOff x="0" y="0"/>
          <a:chExt cx="0" cy="0"/>
        </a:xfrm>
      </p:grpSpPr>
      <p:sp>
        <p:nvSpPr>
          <p:cNvPr id="74" name="Google Shape;74;p11"/>
          <p:cNvSpPr txBox="1"/>
          <p:nvPr>
            <p:ph type="title"/>
          </p:nvPr>
        </p:nvSpPr>
        <p:spPr>
          <a:xfrm>
            <a:off x="681038" y="365126"/>
            <a:ext cx="8543925" cy="984352"/>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5" name="Google Shape;75;p11"/>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9pPr>
          </a:lstStyle>
          <a:p/>
        </p:txBody>
      </p:sp>
      <p:sp>
        <p:nvSpPr>
          <p:cNvPr id="76" name="Google Shape;76;p11"/>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77" name="Google Shape;77;p11"/>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co">
  <p:cSld name="Blanco">
    <p:spTree>
      <p:nvGrpSpPr>
        <p:cNvPr id="78" name="Shape 78"/>
        <p:cNvGrpSpPr/>
        <p:nvPr/>
      </p:nvGrpSpPr>
      <p:grpSpPr>
        <a:xfrm>
          <a:off x="0" y="0"/>
          <a:ext cx="0" cy="0"/>
          <a:chOff x="0" y="0"/>
          <a:chExt cx="0" cy="0"/>
        </a:xfrm>
      </p:grpSpPr>
      <p:sp>
        <p:nvSpPr>
          <p:cNvPr id="79" name="Google Shape;79;p12"/>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9pPr>
          </a:lstStyle>
          <a:p/>
        </p:txBody>
      </p:sp>
      <p:sp>
        <p:nvSpPr>
          <p:cNvPr id="80" name="Google Shape;80;p12"/>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81" name="Google Shape;81;p12"/>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fbeelding met bijschrift">
  <p:cSld name="Afbeelding met bijschrift">
    <p:spTree>
      <p:nvGrpSpPr>
        <p:cNvPr id="82" name="Shape 82"/>
        <p:cNvGrpSpPr/>
        <p:nvPr/>
      </p:nvGrpSpPr>
      <p:grpSpPr>
        <a:xfrm>
          <a:off x="0" y="0"/>
          <a:ext cx="0" cy="0"/>
          <a:chOff x="0" y="0"/>
          <a:chExt cx="0" cy="0"/>
        </a:xfrm>
      </p:grpSpPr>
      <p:sp>
        <p:nvSpPr>
          <p:cNvPr id="83" name="Google Shape;83;p13"/>
          <p:cNvSpPr txBox="1"/>
          <p:nvPr>
            <p:ph idx="1" type="body"/>
          </p:nvPr>
        </p:nvSpPr>
        <p:spPr>
          <a:xfrm>
            <a:off x="1432474" y="5817248"/>
            <a:ext cx="6963661" cy="58194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chemeClr val="dk1"/>
              </a:buClr>
              <a:buSzPts val="1400"/>
              <a:buFont typeface="Noto Sans Symbols"/>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00"/>
              </a:spcBef>
              <a:spcAft>
                <a:spcPts val="0"/>
              </a:spcAft>
              <a:buClr>
                <a:schemeClr val="dk1"/>
              </a:buClr>
              <a:buSzPts val="1400"/>
              <a:buFont typeface="Noto Sans Symbols"/>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4" name="Google Shape;84;p13"/>
          <p:cNvSpPr/>
          <p:nvPr>
            <p:ph idx="2" type="pic"/>
          </p:nvPr>
        </p:nvSpPr>
        <p:spPr>
          <a:xfrm>
            <a:off x="1432472" y="1499129"/>
            <a:ext cx="6963662" cy="4168466"/>
          </a:xfrm>
          <a:prstGeom prst="rect">
            <a:avLst/>
          </a:prstGeom>
          <a:noFill/>
          <a:ln>
            <a:noFill/>
          </a:ln>
        </p:spPr>
        <p:txBody>
          <a:bodyPr anchorCtr="0" anchor="t" bIns="91425" lIns="91425" spcFirstLastPara="1" rIns="91425" wrap="square" tIns="91425"/>
          <a:lstStyle>
            <a:lvl1pPr lvl="0" marR="0" rtl="0" algn="l">
              <a:lnSpc>
                <a:spcPct val="100000"/>
              </a:lnSpc>
              <a:spcBef>
                <a:spcPts val="700"/>
              </a:spcBef>
              <a:spcAft>
                <a:spcPts val="0"/>
              </a:spcAft>
              <a:buClr>
                <a:schemeClr val="accent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lvl="2"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Calibri"/>
                <a:ea typeface="Calibri"/>
                <a:cs typeface="Calibri"/>
                <a:sym typeface="Calibri"/>
              </a:defRPr>
            </a:lvl3pPr>
            <a:lvl4pPr lvl="3"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lvl="4"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5" name="Google Shape;85;p13"/>
          <p:cNvSpPr txBox="1"/>
          <p:nvPr>
            <p:ph type="title"/>
          </p:nvPr>
        </p:nvSpPr>
        <p:spPr>
          <a:xfrm>
            <a:off x="681038" y="365126"/>
            <a:ext cx="8543925" cy="984352"/>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13"/>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9pPr>
          </a:lstStyle>
          <a:p/>
        </p:txBody>
      </p:sp>
      <p:sp>
        <p:nvSpPr>
          <p:cNvPr id="87" name="Google Shape;87;p13"/>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88" name="Google Shape;88;p13"/>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eeg" type="blank">
  <p:cSld name="BLANK">
    <p:spTree>
      <p:nvGrpSpPr>
        <p:cNvPr id="89" name="Shape 89"/>
        <p:cNvGrpSpPr/>
        <p:nvPr/>
      </p:nvGrpSpPr>
      <p:grpSpPr>
        <a:xfrm>
          <a:off x="0" y="0"/>
          <a:ext cx="0" cy="0"/>
          <a:chOff x="0" y="0"/>
          <a:chExt cx="0" cy="0"/>
        </a:xfrm>
      </p:grpSpPr>
      <p:sp>
        <p:nvSpPr>
          <p:cNvPr id="90" name="Google Shape;90;p14"/>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9pPr>
          </a:lstStyle>
          <a:p/>
        </p:txBody>
      </p:sp>
      <p:sp>
        <p:nvSpPr>
          <p:cNvPr id="91" name="Google Shape;91;p14"/>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92" name="Google Shape;92;p14"/>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oud met bijschrift">
  <p:cSld name="Inhoud met bijschrift">
    <p:spTree>
      <p:nvGrpSpPr>
        <p:cNvPr id="24" name="Shape 24"/>
        <p:cNvGrpSpPr/>
        <p:nvPr/>
      </p:nvGrpSpPr>
      <p:grpSpPr>
        <a:xfrm>
          <a:off x="0" y="0"/>
          <a:ext cx="0" cy="0"/>
          <a:chOff x="0" y="0"/>
          <a:chExt cx="0" cy="0"/>
        </a:xfrm>
      </p:grpSpPr>
      <p:sp>
        <p:nvSpPr>
          <p:cNvPr id="25" name="Google Shape;25;p3"/>
          <p:cNvSpPr txBox="1"/>
          <p:nvPr>
            <p:ph type="title"/>
          </p:nvPr>
        </p:nvSpPr>
        <p:spPr>
          <a:xfrm>
            <a:off x="662524" y="365128"/>
            <a:ext cx="3023824" cy="1325563"/>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3"/>
          <p:cNvSpPr txBox="1"/>
          <p:nvPr>
            <p:ph idx="1" type="body"/>
          </p:nvPr>
        </p:nvSpPr>
        <p:spPr>
          <a:xfrm>
            <a:off x="662524" y="5892601"/>
            <a:ext cx="3023824" cy="58194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chemeClr val="dk1"/>
              </a:buClr>
              <a:buSzPts val="1400"/>
              <a:buFont typeface="Noto Sans Symbols"/>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00"/>
              </a:spcBef>
              <a:spcAft>
                <a:spcPts val="0"/>
              </a:spcAft>
              <a:buClr>
                <a:schemeClr val="dk1"/>
              </a:buClr>
              <a:buSzPts val="1400"/>
              <a:buFont typeface="Noto Sans Symbols"/>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3"/>
          <p:cNvSpPr txBox="1"/>
          <p:nvPr>
            <p:ph idx="2" type="body"/>
          </p:nvPr>
        </p:nvSpPr>
        <p:spPr>
          <a:xfrm>
            <a:off x="3842570" y="365126"/>
            <a:ext cx="5382393" cy="6109416"/>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700"/>
              </a:spcBef>
              <a:spcAft>
                <a:spcPts val="0"/>
              </a:spcAft>
              <a:buClr>
                <a:schemeClr val="dk1"/>
              </a:buClr>
              <a:buSzPts val="2400"/>
              <a:buFont typeface="Arial"/>
              <a:buChar char="&gt;"/>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Google Shape;28;p3"/>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9pPr>
          </a:lstStyle>
          <a:p/>
        </p:txBody>
      </p:sp>
      <p:sp>
        <p:nvSpPr>
          <p:cNvPr id="29" name="Google Shape;29;p3"/>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30" name="Google Shape;30;p3"/>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showMasterSp="0">
  <p:cSld name="Titel">
    <p:spTree>
      <p:nvGrpSpPr>
        <p:cNvPr id="31" name="Shape 31"/>
        <p:cNvGrpSpPr/>
        <p:nvPr/>
      </p:nvGrpSpPr>
      <p:grpSpPr>
        <a:xfrm>
          <a:off x="0" y="0"/>
          <a:ext cx="0" cy="0"/>
          <a:chOff x="0" y="0"/>
          <a:chExt cx="0" cy="0"/>
        </a:xfrm>
      </p:grpSpPr>
      <p:sp>
        <p:nvSpPr>
          <p:cNvPr id="32" name="Google Shape;32;p4"/>
          <p:cNvSpPr/>
          <p:nvPr/>
        </p:nvSpPr>
        <p:spPr>
          <a:xfrm>
            <a:off x="2" y="0"/>
            <a:ext cx="9615725" cy="6858000"/>
          </a:xfrm>
          <a:custGeom>
            <a:pathLst>
              <a:path extrusionOk="0" h="21600" w="21600">
                <a:moveTo>
                  <a:pt x="0" y="37"/>
                </a:moveTo>
                <a:lnTo>
                  <a:pt x="18835" y="0"/>
                </a:lnTo>
                <a:lnTo>
                  <a:pt x="21600" y="21600"/>
                </a:lnTo>
                <a:lnTo>
                  <a:pt x="33" y="21600"/>
                </a:lnTo>
                <a:lnTo>
                  <a:pt x="0" y="37"/>
                </a:lnTo>
                <a:close/>
              </a:path>
            </a:pathLst>
          </a:custGeom>
          <a:solidFill>
            <a:srgbClr val="FFFF0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3" name="Google Shape;33;p4"/>
          <p:cNvPicPr preferRelativeResize="0"/>
          <p:nvPr/>
        </p:nvPicPr>
        <p:blipFill rotWithShape="1">
          <a:blip r:embed="rId2">
            <a:alphaModFix/>
          </a:blip>
          <a:srcRect b="0" l="0" r="0" t="0"/>
          <a:stretch/>
        </p:blipFill>
        <p:spPr>
          <a:xfrm>
            <a:off x="700173" y="692695"/>
            <a:ext cx="1950001" cy="734484"/>
          </a:xfrm>
          <a:prstGeom prst="rect">
            <a:avLst/>
          </a:prstGeom>
          <a:noFill/>
          <a:ln>
            <a:noFill/>
          </a:ln>
        </p:spPr>
      </p:pic>
      <p:sp>
        <p:nvSpPr>
          <p:cNvPr id="34" name="Google Shape;34;p4"/>
          <p:cNvSpPr txBox="1"/>
          <p:nvPr>
            <p:ph idx="1" type="subTitle"/>
          </p:nvPr>
        </p:nvSpPr>
        <p:spPr>
          <a:xfrm>
            <a:off x="1028711" y="4509834"/>
            <a:ext cx="7434681" cy="1112525"/>
          </a:xfrm>
          <a:prstGeom prst="rect">
            <a:avLst/>
          </a:prstGeom>
          <a:noFill/>
          <a:ln>
            <a:noFill/>
          </a:ln>
        </p:spPr>
        <p:txBody>
          <a:bodyPr anchorCtr="0" anchor="t" bIns="91425" lIns="91425" spcFirstLastPara="1" rIns="91425" wrap="square" tIns="91425"/>
          <a:lstStyle>
            <a:lvl1pPr lvl="0" marR="0" rtl="0" algn="l">
              <a:lnSpc>
                <a:spcPct val="100000"/>
              </a:lnSpc>
              <a:spcBef>
                <a:spcPts val="700"/>
              </a:spcBef>
              <a:spcAft>
                <a:spcPts val="0"/>
              </a:spcAft>
              <a:buClr>
                <a:schemeClr val="accent1"/>
              </a:buClr>
              <a:buSzPts val="2400"/>
              <a:buFont typeface="Arial"/>
              <a:buNone/>
              <a:defRPr b="0" i="0" sz="2400" u="none" cap="none" strike="noStrike">
                <a:solidFill>
                  <a:schemeClr val="dk2"/>
                </a:solidFill>
                <a:latin typeface="Arial"/>
                <a:ea typeface="Arial"/>
                <a:cs typeface="Arial"/>
                <a:sym typeface="Arial"/>
              </a:defRPr>
            </a:lvl1pPr>
            <a:lvl2pPr lvl="1" marR="0" rtl="0" algn="ctr">
              <a:lnSpc>
                <a:spcPct val="100000"/>
              </a:lnSpc>
              <a:spcBef>
                <a:spcPts val="700"/>
              </a:spcBef>
              <a:spcAft>
                <a:spcPts val="0"/>
              </a:spcAft>
              <a:buClr>
                <a:schemeClr val="dk1"/>
              </a:buClr>
              <a:buSzPts val="2000"/>
              <a:buFont typeface="Noto Sans Symbols"/>
              <a:buNone/>
              <a:defRPr b="0" i="0" sz="2000" u="none" cap="none" strike="noStrike">
                <a:solidFill>
                  <a:schemeClr val="dk1"/>
                </a:solidFill>
                <a:latin typeface="Calibri"/>
                <a:ea typeface="Calibri"/>
                <a:cs typeface="Calibri"/>
                <a:sym typeface="Calibri"/>
              </a:defRPr>
            </a:lvl2pPr>
            <a:lvl3pPr lvl="2" marR="0" rtl="0" algn="ctr">
              <a:lnSpc>
                <a:spcPct val="100000"/>
              </a:lnSpc>
              <a:spcBef>
                <a:spcPts val="7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100000"/>
              </a:lnSpc>
              <a:spcBef>
                <a:spcPts val="700"/>
              </a:spcBef>
              <a:spcAft>
                <a:spcPts val="0"/>
              </a:spcAft>
              <a:buClr>
                <a:schemeClr val="dk1"/>
              </a:buClr>
              <a:buSzPts val="1600"/>
              <a:buFont typeface="Noto Sans Symbols"/>
              <a:buNone/>
              <a:defRPr b="0" i="0" sz="1600" u="none" cap="none" strike="noStrike">
                <a:solidFill>
                  <a:schemeClr val="dk1"/>
                </a:solidFill>
                <a:latin typeface="Calibri"/>
                <a:ea typeface="Calibri"/>
                <a:cs typeface="Calibri"/>
                <a:sym typeface="Calibri"/>
              </a:defRPr>
            </a:lvl4pPr>
            <a:lvl5pPr lvl="4" marR="0" rtl="0" algn="ctr">
              <a:lnSpc>
                <a:spcPct val="100000"/>
              </a:lnSpc>
              <a:spcBef>
                <a:spcPts val="7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35" name="Google Shape;35;p4"/>
          <p:cNvSpPr txBox="1"/>
          <p:nvPr>
            <p:ph type="title"/>
          </p:nvPr>
        </p:nvSpPr>
        <p:spPr>
          <a:xfrm>
            <a:off x="1028712" y="1551752"/>
            <a:ext cx="7434681" cy="2794621"/>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36" name="Google Shape;36;p4"/>
          <p:cNvPicPr preferRelativeResize="0"/>
          <p:nvPr/>
        </p:nvPicPr>
        <p:blipFill rotWithShape="1">
          <a:blip r:embed="rId3">
            <a:alphaModFix/>
          </a:blip>
          <a:srcRect b="0" l="0" r="0" t="0"/>
          <a:stretch/>
        </p:blipFill>
        <p:spPr>
          <a:xfrm>
            <a:off x="700172" y="5770201"/>
            <a:ext cx="1525527" cy="396241"/>
          </a:xfrm>
          <a:prstGeom prst="rect">
            <a:avLst/>
          </a:prstGeom>
          <a:noFill/>
          <a:ln>
            <a:noFill/>
          </a:ln>
        </p:spPr>
      </p:pic>
      <p:sp>
        <p:nvSpPr>
          <p:cNvPr id="37" name="Google Shape;37;p4"/>
          <p:cNvSpPr txBox="1"/>
          <p:nvPr/>
        </p:nvSpPr>
        <p:spPr>
          <a:xfrm>
            <a:off x="6591183" y="5889445"/>
            <a:ext cx="3198355" cy="276997"/>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nl-BE" sz="1200" u="none" cap="none" strike="noStrike">
                <a:solidFill>
                  <a:srgbClr val="000000"/>
                </a:solidFill>
                <a:latin typeface="Arial"/>
                <a:ea typeface="Arial"/>
                <a:cs typeface="Arial"/>
                <a:sym typeface="Arial"/>
              </a:rPr>
              <a:t>www.vlaanderen.be/informatievlaanderen</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Inhoud">
  <p:cSld name="Titel en Inhoud">
    <p:spTree>
      <p:nvGrpSpPr>
        <p:cNvPr id="38" name="Shape 38"/>
        <p:cNvGrpSpPr/>
        <p:nvPr/>
      </p:nvGrpSpPr>
      <p:grpSpPr>
        <a:xfrm>
          <a:off x="0" y="0"/>
          <a:ext cx="0" cy="0"/>
          <a:chOff x="0" y="0"/>
          <a:chExt cx="0" cy="0"/>
        </a:xfrm>
      </p:grpSpPr>
      <p:sp>
        <p:nvSpPr>
          <p:cNvPr id="39" name="Google Shape;39;p5"/>
          <p:cNvSpPr txBox="1"/>
          <p:nvPr>
            <p:ph idx="1" type="body"/>
          </p:nvPr>
        </p:nvSpPr>
        <p:spPr>
          <a:xfrm>
            <a:off x="681038" y="1482215"/>
            <a:ext cx="8543925" cy="499232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700"/>
              </a:spcBef>
              <a:spcAft>
                <a:spcPts val="0"/>
              </a:spcAft>
              <a:buClr>
                <a:schemeClr val="dk1"/>
              </a:buClr>
              <a:buSzPts val="2400"/>
              <a:buFont typeface="Arial"/>
              <a:buChar char="&gt;"/>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5"/>
          <p:cNvSpPr txBox="1"/>
          <p:nvPr>
            <p:ph type="title"/>
          </p:nvPr>
        </p:nvSpPr>
        <p:spPr>
          <a:xfrm>
            <a:off x="681038" y="365126"/>
            <a:ext cx="8543925" cy="984352"/>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1" name="Google Shape;41;p5"/>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9pPr>
          </a:lstStyle>
          <a:p/>
        </p:txBody>
      </p:sp>
      <p:sp>
        <p:nvSpPr>
          <p:cNvPr id="42" name="Google Shape;42;p5"/>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43" name="Google Shape;43;p5"/>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object" type="obj">
  <p:cSld name="OBJECT">
    <p:spTree>
      <p:nvGrpSpPr>
        <p:cNvPr id="44" name="Shape 44"/>
        <p:cNvGrpSpPr/>
        <p:nvPr/>
      </p:nvGrpSpPr>
      <p:grpSpPr>
        <a:xfrm>
          <a:off x="0" y="0"/>
          <a:ext cx="0" cy="0"/>
          <a:chOff x="0" y="0"/>
          <a:chExt cx="0" cy="0"/>
        </a:xfrm>
      </p:grpSpPr>
      <p:sp>
        <p:nvSpPr>
          <p:cNvPr id="45" name="Google Shape;45;p6"/>
          <p:cNvSpPr txBox="1"/>
          <p:nvPr>
            <p:ph type="title"/>
          </p:nvPr>
        </p:nvSpPr>
        <p:spPr>
          <a:xfrm>
            <a:off x="681038" y="365126"/>
            <a:ext cx="8543925"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3575"/>
              <a:buFont typeface="Calibri"/>
              <a:buNone/>
              <a:defRPr b="0" i="0" sz="3575"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63"/>
              <a:buFont typeface="Arial"/>
              <a:buNone/>
              <a:defRPr b="0" i="0" sz="1463"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63"/>
              <a:buFont typeface="Arial"/>
              <a:buNone/>
              <a:defRPr b="0" i="0" sz="1463"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63"/>
              <a:buFont typeface="Arial"/>
              <a:buNone/>
              <a:defRPr b="0" i="0" sz="1463"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63"/>
              <a:buFont typeface="Arial"/>
              <a:buNone/>
              <a:defRPr b="0" i="0" sz="1463"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63"/>
              <a:buFont typeface="Arial"/>
              <a:buNone/>
              <a:defRPr b="0" i="0" sz="1463"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63"/>
              <a:buFont typeface="Arial"/>
              <a:buNone/>
              <a:defRPr b="0" i="0" sz="1463"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63"/>
              <a:buFont typeface="Arial"/>
              <a:buNone/>
              <a:defRPr b="0" i="0" sz="1463"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63"/>
              <a:buFont typeface="Arial"/>
              <a:buNone/>
              <a:defRPr b="0" i="0" sz="1463" u="none" cap="none" strike="noStrike">
                <a:solidFill>
                  <a:srgbClr val="000000"/>
                </a:solidFill>
                <a:latin typeface="Arial"/>
                <a:ea typeface="Arial"/>
                <a:cs typeface="Arial"/>
                <a:sym typeface="Arial"/>
              </a:defRPr>
            </a:lvl9pPr>
          </a:lstStyle>
          <a:p/>
        </p:txBody>
      </p:sp>
      <p:sp>
        <p:nvSpPr>
          <p:cNvPr id="46" name="Google Shape;46;p6"/>
          <p:cNvSpPr txBox="1"/>
          <p:nvPr>
            <p:ph idx="1" type="body"/>
          </p:nvPr>
        </p:nvSpPr>
        <p:spPr>
          <a:xfrm>
            <a:off x="681038" y="1825625"/>
            <a:ext cx="8543925" cy="4351200"/>
          </a:xfrm>
          <a:prstGeom prst="rect">
            <a:avLst/>
          </a:prstGeom>
          <a:noFill/>
          <a:ln>
            <a:noFill/>
          </a:ln>
        </p:spPr>
        <p:txBody>
          <a:bodyPr anchorCtr="0" anchor="t" bIns="91425" lIns="91425" spcFirstLastPara="1" rIns="91425" wrap="square" tIns="91425"/>
          <a:lstStyle>
            <a:lvl1pPr indent="-373062" lvl="0" marL="457200" marR="0" rtl="0" algn="l">
              <a:lnSpc>
                <a:spcPct val="90000"/>
              </a:lnSpc>
              <a:spcBef>
                <a:spcPts val="813"/>
              </a:spcBef>
              <a:spcAft>
                <a:spcPts val="0"/>
              </a:spcAft>
              <a:buClr>
                <a:schemeClr val="dk1"/>
              </a:buClr>
              <a:buSzPts val="2275"/>
              <a:buFont typeface="Arial"/>
              <a:buChar char="•"/>
              <a:defRPr b="0" i="0" sz="2275" u="none" cap="none" strike="noStrike">
                <a:solidFill>
                  <a:schemeClr val="dk1"/>
                </a:solidFill>
                <a:latin typeface="Calibri"/>
                <a:ea typeface="Calibri"/>
                <a:cs typeface="Calibri"/>
                <a:sym typeface="Calibri"/>
              </a:defRPr>
            </a:lvl1pPr>
            <a:lvl2pPr indent="-352425" lvl="1" marL="914400" marR="0" rtl="0" algn="l">
              <a:lnSpc>
                <a:spcPct val="90000"/>
              </a:lnSpc>
              <a:spcBef>
                <a:spcPts val="406"/>
              </a:spcBef>
              <a:spcAft>
                <a:spcPts val="0"/>
              </a:spcAft>
              <a:buClr>
                <a:schemeClr val="dk1"/>
              </a:buClr>
              <a:buSzPts val="1950"/>
              <a:buFont typeface="Arial"/>
              <a:buChar char="•"/>
              <a:defRPr b="0" i="0" sz="1950" u="none" cap="none" strike="noStrike">
                <a:solidFill>
                  <a:schemeClr val="dk1"/>
                </a:solidFill>
                <a:latin typeface="Calibri"/>
                <a:ea typeface="Calibri"/>
                <a:cs typeface="Calibri"/>
                <a:sym typeface="Calibri"/>
              </a:defRPr>
            </a:lvl2pPr>
            <a:lvl3pPr indent="-331787" lvl="2" marL="1371600" marR="0" rtl="0" algn="l">
              <a:lnSpc>
                <a:spcPct val="90000"/>
              </a:lnSpc>
              <a:spcBef>
                <a:spcPts val="406"/>
              </a:spcBef>
              <a:spcAft>
                <a:spcPts val="0"/>
              </a:spcAft>
              <a:buClr>
                <a:schemeClr val="dk1"/>
              </a:buClr>
              <a:buSzPts val="1625"/>
              <a:buFont typeface="Arial"/>
              <a:buChar char="•"/>
              <a:defRPr b="0" i="0" sz="1625" u="none" cap="none" strike="noStrike">
                <a:solidFill>
                  <a:schemeClr val="dk1"/>
                </a:solidFill>
                <a:latin typeface="Calibri"/>
                <a:ea typeface="Calibri"/>
                <a:cs typeface="Calibri"/>
                <a:sym typeface="Calibri"/>
              </a:defRPr>
            </a:lvl3pPr>
            <a:lvl4pPr indent="-321500" lvl="3" marL="18288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4pPr>
            <a:lvl5pPr indent="-321500" lvl="4" marL="22860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5pPr>
            <a:lvl6pPr indent="-321500" lvl="5" marL="27432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6pPr>
            <a:lvl7pPr indent="-321500" lvl="6" marL="32004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7pPr>
            <a:lvl8pPr indent="-321500" lvl="7" marL="36576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8pPr>
            <a:lvl9pPr indent="-321500" lvl="8" marL="41148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9pPr>
          </a:lstStyle>
          <a:p/>
        </p:txBody>
      </p:sp>
      <p:sp>
        <p:nvSpPr>
          <p:cNvPr id="47" name="Google Shape;47;p6"/>
          <p:cNvSpPr txBox="1"/>
          <p:nvPr>
            <p:ph idx="10" type="dt"/>
          </p:nvPr>
        </p:nvSpPr>
        <p:spPr>
          <a:xfrm>
            <a:off x="681038" y="6356351"/>
            <a:ext cx="222885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975"/>
              <a:buFont typeface="Calibri"/>
              <a:buNone/>
              <a:defRPr b="0" i="0" sz="975"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63"/>
              <a:buFont typeface="Calibri"/>
              <a:buNone/>
              <a:defRPr b="0" i="0" sz="1463"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63"/>
              <a:buFont typeface="Calibri"/>
              <a:buNone/>
              <a:defRPr b="0" i="0" sz="1463"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63"/>
              <a:buFont typeface="Calibri"/>
              <a:buNone/>
              <a:defRPr b="0" i="0" sz="1463"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63"/>
              <a:buFont typeface="Calibri"/>
              <a:buNone/>
              <a:defRPr b="0" i="0" sz="1463"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63"/>
              <a:buFont typeface="Calibri"/>
              <a:buNone/>
              <a:defRPr b="0" i="0" sz="1463"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63"/>
              <a:buFont typeface="Calibri"/>
              <a:buNone/>
              <a:defRPr b="0" i="0" sz="1463"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63"/>
              <a:buFont typeface="Calibri"/>
              <a:buNone/>
              <a:defRPr b="0" i="0" sz="1463"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63"/>
              <a:buFont typeface="Calibri"/>
              <a:buNone/>
              <a:defRPr b="0" i="0" sz="1463" u="none" cap="none" strike="noStrike">
                <a:solidFill>
                  <a:schemeClr val="dk1"/>
                </a:solidFill>
                <a:latin typeface="Calibri"/>
                <a:ea typeface="Calibri"/>
                <a:cs typeface="Calibri"/>
                <a:sym typeface="Calibri"/>
              </a:defRPr>
            </a:lvl9pPr>
          </a:lstStyle>
          <a:p/>
        </p:txBody>
      </p:sp>
      <p:sp>
        <p:nvSpPr>
          <p:cNvPr id="48" name="Google Shape;48;p6"/>
          <p:cNvSpPr txBox="1"/>
          <p:nvPr>
            <p:ph idx="11" type="ftr"/>
          </p:nvPr>
        </p:nvSpPr>
        <p:spPr>
          <a:xfrm>
            <a:off x="3281363" y="6356351"/>
            <a:ext cx="3343275"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975"/>
              <a:buFont typeface="Calibri"/>
              <a:buNone/>
              <a:defRPr b="0" i="0" sz="975"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63"/>
              <a:buFont typeface="Calibri"/>
              <a:buNone/>
              <a:defRPr b="0" i="0" sz="1463"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63"/>
              <a:buFont typeface="Calibri"/>
              <a:buNone/>
              <a:defRPr b="0" i="0" sz="1463"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63"/>
              <a:buFont typeface="Calibri"/>
              <a:buNone/>
              <a:defRPr b="0" i="0" sz="1463"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63"/>
              <a:buFont typeface="Calibri"/>
              <a:buNone/>
              <a:defRPr b="0" i="0" sz="1463"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63"/>
              <a:buFont typeface="Calibri"/>
              <a:buNone/>
              <a:defRPr b="0" i="0" sz="1463"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63"/>
              <a:buFont typeface="Calibri"/>
              <a:buNone/>
              <a:defRPr b="0" i="0" sz="1463"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63"/>
              <a:buFont typeface="Calibri"/>
              <a:buNone/>
              <a:defRPr b="0" i="0" sz="1463"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63"/>
              <a:buFont typeface="Calibri"/>
              <a:buNone/>
              <a:defRPr b="0" i="0" sz="1463" u="none" cap="none" strike="noStrike">
                <a:solidFill>
                  <a:schemeClr val="dk1"/>
                </a:solidFill>
                <a:latin typeface="Calibri"/>
                <a:ea typeface="Calibri"/>
                <a:cs typeface="Calibri"/>
                <a:sym typeface="Calibri"/>
              </a:defRPr>
            </a:lvl9pPr>
          </a:lstStyle>
          <a:p/>
        </p:txBody>
      </p:sp>
      <p:sp>
        <p:nvSpPr>
          <p:cNvPr id="49" name="Google Shape;49;p6"/>
          <p:cNvSpPr txBox="1"/>
          <p:nvPr>
            <p:ph idx="12" type="sldNum"/>
          </p:nvPr>
        </p:nvSpPr>
        <p:spPr>
          <a:xfrm>
            <a:off x="6996113" y="6356351"/>
            <a:ext cx="22288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75"/>
              <a:buFont typeface="Arial"/>
              <a:buNone/>
              <a:defRPr b="0" i="0" sz="975"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75"/>
              <a:buFont typeface="Arial"/>
              <a:buNone/>
              <a:defRPr b="0" i="0" sz="975"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75"/>
              <a:buFont typeface="Arial"/>
              <a:buNone/>
              <a:defRPr b="0" i="0" sz="975"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75"/>
              <a:buFont typeface="Arial"/>
              <a:buNone/>
              <a:defRPr b="0" i="0" sz="975"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75"/>
              <a:buFont typeface="Arial"/>
              <a:buNone/>
              <a:defRPr b="0" i="0" sz="975"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75"/>
              <a:buFont typeface="Arial"/>
              <a:buNone/>
              <a:defRPr b="0" i="0" sz="975"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75"/>
              <a:buFont typeface="Arial"/>
              <a:buNone/>
              <a:defRPr b="0" i="0" sz="975"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75"/>
              <a:buFont typeface="Arial"/>
              <a:buNone/>
              <a:defRPr b="0" i="0" sz="975"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75"/>
              <a:buFont typeface="Arial"/>
              <a:buNone/>
              <a:defRPr b="0" i="0" sz="975"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nl-BE"/>
              <a:t>‹#›</a:t>
            </a:fld>
            <a:endParaRPr/>
          </a:p>
        </p:txBody>
      </p:sp>
      <p:sp>
        <p:nvSpPr>
          <p:cNvPr id="50" name="Google Shape;50;p6"/>
          <p:cNvSpPr/>
          <p:nvPr/>
        </p:nvSpPr>
        <p:spPr>
          <a:xfrm>
            <a:off x="0" y="0"/>
            <a:ext cx="262867" cy="6858000"/>
          </a:xfrm>
          <a:prstGeom prst="rect">
            <a:avLst/>
          </a:prstGeom>
          <a:solidFill>
            <a:srgbClr val="FFFF0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63"/>
              <a:buFont typeface="Calibri"/>
              <a:buNone/>
            </a:pPr>
            <a:r>
              <a:t/>
            </a:r>
            <a:endParaRPr b="0" i="0" sz="1463" u="none" cap="none" strike="noStrike">
              <a:solidFill>
                <a:srgbClr val="FFFFFF"/>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3" showMasterSp="0">
  <p:cSld name="Titel 3">
    <p:spTree>
      <p:nvGrpSpPr>
        <p:cNvPr id="51" name="Shape 51"/>
        <p:cNvGrpSpPr/>
        <p:nvPr/>
      </p:nvGrpSpPr>
      <p:grpSpPr>
        <a:xfrm>
          <a:off x="0" y="0"/>
          <a:ext cx="0" cy="0"/>
          <a:chOff x="0" y="0"/>
          <a:chExt cx="0" cy="0"/>
        </a:xfrm>
      </p:grpSpPr>
      <p:pic>
        <p:nvPicPr>
          <p:cNvPr id="52" name="Google Shape;52;p7"/>
          <p:cNvPicPr preferRelativeResize="0"/>
          <p:nvPr/>
        </p:nvPicPr>
        <p:blipFill rotWithShape="1">
          <a:blip r:embed="rId2">
            <a:alphaModFix/>
          </a:blip>
          <a:srcRect b="0" l="0" r="0" t="0"/>
          <a:stretch/>
        </p:blipFill>
        <p:spPr>
          <a:xfrm>
            <a:off x="350490" y="1"/>
            <a:ext cx="9555510" cy="5622356"/>
          </a:xfrm>
          <a:prstGeom prst="rect">
            <a:avLst/>
          </a:prstGeom>
          <a:noFill/>
          <a:ln>
            <a:noFill/>
          </a:ln>
        </p:spPr>
      </p:pic>
      <p:pic>
        <p:nvPicPr>
          <p:cNvPr id="53" name="Google Shape;53;p7"/>
          <p:cNvPicPr preferRelativeResize="0"/>
          <p:nvPr/>
        </p:nvPicPr>
        <p:blipFill rotWithShape="1">
          <a:blip r:embed="rId3">
            <a:alphaModFix/>
          </a:blip>
          <a:srcRect b="0" l="0" r="0" t="0"/>
          <a:stretch/>
        </p:blipFill>
        <p:spPr>
          <a:xfrm>
            <a:off x="700172" y="5770201"/>
            <a:ext cx="1525527" cy="396241"/>
          </a:xfrm>
          <a:prstGeom prst="rect">
            <a:avLst/>
          </a:prstGeom>
          <a:noFill/>
          <a:ln>
            <a:noFill/>
          </a:ln>
        </p:spPr>
      </p:pic>
      <p:sp>
        <p:nvSpPr>
          <p:cNvPr id="54" name="Google Shape;54;p7"/>
          <p:cNvSpPr txBox="1"/>
          <p:nvPr>
            <p:ph type="title"/>
          </p:nvPr>
        </p:nvSpPr>
        <p:spPr>
          <a:xfrm>
            <a:off x="1028712" y="1551752"/>
            <a:ext cx="7429500" cy="2794621"/>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5" name="Google Shape;55;p7"/>
          <p:cNvSpPr/>
          <p:nvPr/>
        </p:nvSpPr>
        <p:spPr>
          <a:xfrm>
            <a:off x="0" y="0"/>
            <a:ext cx="350489" cy="6858000"/>
          </a:xfrm>
          <a:prstGeom prst="rect">
            <a:avLst/>
          </a:prstGeom>
          <a:solidFill>
            <a:srgbClr val="FFFF0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6" name="Google Shape;56;p7"/>
          <p:cNvPicPr preferRelativeResize="0"/>
          <p:nvPr/>
        </p:nvPicPr>
        <p:blipFill rotWithShape="1">
          <a:blip r:embed="rId4">
            <a:alphaModFix/>
          </a:blip>
          <a:srcRect b="0" l="0" r="0" t="0"/>
          <a:stretch/>
        </p:blipFill>
        <p:spPr>
          <a:xfrm>
            <a:off x="700171" y="687274"/>
            <a:ext cx="1950000" cy="701014"/>
          </a:xfrm>
          <a:prstGeom prst="rect">
            <a:avLst/>
          </a:prstGeom>
          <a:noFill/>
          <a:ln>
            <a:noFill/>
          </a:ln>
        </p:spPr>
      </p:pic>
      <p:sp>
        <p:nvSpPr>
          <p:cNvPr id="57" name="Google Shape;57;p7"/>
          <p:cNvSpPr txBox="1"/>
          <p:nvPr/>
        </p:nvSpPr>
        <p:spPr>
          <a:xfrm>
            <a:off x="6591183" y="5889445"/>
            <a:ext cx="3198355" cy="276997"/>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nl-BE" sz="1200" u="none" cap="none" strike="noStrike">
                <a:solidFill>
                  <a:srgbClr val="000000"/>
                </a:solidFill>
                <a:latin typeface="Arial"/>
                <a:ea typeface="Arial"/>
                <a:cs typeface="Arial"/>
                <a:sym typeface="Arial"/>
              </a:rPr>
              <a:t>www.vlaanderen.be/informatievlaanderen</a:t>
            </a:r>
            <a:endParaRPr b="0" i="0" sz="1400" u="none" cap="none" strike="noStrike">
              <a:solidFill>
                <a:srgbClr val="000000"/>
              </a:solidFill>
              <a:latin typeface="Arial"/>
              <a:ea typeface="Arial"/>
              <a:cs typeface="Arial"/>
              <a:sym typeface="Arial"/>
            </a:endParaRPr>
          </a:p>
        </p:txBody>
      </p:sp>
      <p:sp>
        <p:nvSpPr>
          <p:cNvPr id="58" name="Google Shape;58;p7"/>
          <p:cNvSpPr txBox="1"/>
          <p:nvPr>
            <p:ph idx="1" type="subTitle"/>
          </p:nvPr>
        </p:nvSpPr>
        <p:spPr>
          <a:xfrm>
            <a:off x="1028712" y="4509834"/>
            <a:ext cx="7429501" cy="948859"/>
          </a:xfrm>
          <a:prstGeom prst="rect">
            <a:avLst/>
          </a:prstGeom>
          <a:noFill/>
          <a:ln>
            <a:noFill/>
          </a:ln>
        </p:spPr>
        <p:txBody>
          <a:bodyPr anchorCtr="0" anchor="t" bIns="91425" lIns="91425" spcFirstLastPara="1" rIns="91425" wrap="square" tIns="91425"/>
          <a:lstStyle>
            <a:lvl1pPr lvl="0" marR="0" rtl="0" algn="l">
              <a:lnSpc>
                <a:spcPct val="100000"/>
              </a:lnSpc>
              <a:spcBef>
                <a:spcPts val="700"/>
              </a:spcBef>
              <a:spcAft>
                <a:spcPts val="0"/>
              </a:spcAft>
              <a:buClr>
                <a:schemeClr val="accent1"/>
              </a:buClr>
              <a:buSzPts val="2400"/>
              <a:buFont typeface="Arial"/>
              <a:buNone/>
              <a:defRPr b="0" i="0" sz="2400" u="none" cap="none" strike="noStrike">
                <a:solidFill>
                  <a:schemeClr val="lt2"/>
                </a:solidFill>
                <a:latin typeface="Arial"/>
                <a:ea typeface="Arial"/>
                <a:cs typeface="Arial"/>
                <a:sym typeface="Arial"/>
              </a:defRPr>
            </a:lvl1pPr>
            <a:lvl2pPr lvl="1" marR="0" rtl="0" algn="ctr">
              <a:lnSpc>
                <a:spcPct val="100000"/>
              </a:lnSpc>
              <a:spcBef>
                <a:spcPts val="700"/>
              </a:spcBef>
              <a:spcAft>
                <a:spcPts val="0"/>
              </a:spcAft>
              <a:buClr>
                <a:schemeClr val="dk1"/>
              </a:buClr>
              <a:buSzPts val="2000"/>
              <a:buFont typeface="Noto Sans Symbols"/>
              <a:buNone/>
              <a:defRPr b="0" i="0" sz="2000" u="none" cap="none" strike="noStrike">
                <a:solidFill>
                  <a:schemeClr val="dk1"/>
                </a:solidFill>
                <a:latin typeface="Calibri"/>
                <a:ea typeface="Calibri"/>
                <a:cs typeface="Calibri"/>
                <a:sym typeface="Calibri"/>
              </a:defRPr>
            </a:lvl2pPr>
            <a:lvl3pPr lvl="2" marR="0" rtl="0" algn="ctr">
              <a:lnSpc>
                <a:spcPct val="100000"/>
              </a:lnSpc>
              <a:spcBef>
                <a:spcPts val="7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100000"/>
              </a:lnSpc>
              <a:spcBef>
                <a:spcPts val="700"/>
              </a:spcBef>
              <a:spcAft>
                <a:spcPts val="0"/>
              </a:spcAft>
              <a:buClr>
                <a:schemeClr val="dk1"/>
              </a:buClr>
              <a:buSzPts val="1600"/>
              <a:buFont typeface="Noto Sans Symbols"/>
              <a:buNone/>
              <a:defRPr b="0" i="0" sz="1600" u="none" cap="none" strike="noStrike">
                <a:solidFill>
                  <a:schemeClr val="dk1"/>
                </a:solidFill>
                <a:latin typeface="Calibri"/>
                <a:ea typeface="Calibri"/>
                <a:cs typeface="Calibri"/>
                <a:sym typeface="Calibri"/>
              </a:defRPr>
            </a:lvl4pPr>
            <a:lvl5pPr lvl="4" marR="0" rtl="0" algn="ctr">
              <a:lnSpc>
                <a:spcPct val="100000"/>
              </a:lnSpc>
              <a:spcBef>
                <a:spcPts val="7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ussentitel">
  <p:cSld name="Tussentitel">
    <p:spTree>
      <p:nvGrpSpPr>
        <p:cNvPr id="59" name="Shape 59"/>
        <p:cNvGrpSpPr/>
        <p:nvPr/>
      </p:nvGrpSpPr>
      <p:grpSpPr>
        <a:xfrm>
          <a:off x="0" y="0"/>
          <a:ext cx="0" cy="0"/>
          <a:chOff x="0" y="0"/>
          <a:chExt cx="0" cy="0"/>
        </a:xfrm>
      </p:grpSpPr>
      <p:sp>
        <p:nvSpPr>
          <p:cNvPr id="60" name="Google Shape;60;p8"/>
          <p:cNvSpPr txBox="1"/>
          <p:nvPr>
            <p:ph type="title"/>
          </p:nvPr>
        </p:nvSpPr>
        <p:spPr>
          <a:xfrm>
            <a:off x="974559" y="2002534"/>
            <a:ext cx="8420101" cy="2794621"/>
          </a:xfrm>
          <a:prstGeom prst="rect">
            <a:avLst/>
          </a:prstGeom>
          <a:noFill/>
          <a:ln>
            <a:noFill/>
          </a:ln>
        </p:spPr>
        <p:txBody>
          <a:bodyPr anchorCtr="0" anchor="b" bIns="91425" lIns="91425" spcFirstLastPara="1" rIns="91425" wrap="square" tIns="91425"/>
          <a:lstStyle>
            <a:lvl1pPr lvl="0" marR="0" rtl="0" algn="r">
              <a:lnSpc>
                <a:spcPct val="9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1" name="Google Shape;61;p8"/>
          <p:cNvSpPr txBox="1"/>
          <p:nvPr>
            <p:ph idx="1" type="subTitle"/>
          </p:nvPr>
        </p:nvSpPr>
        <p:spPr>
          <a:xfrm>
            <a:off x="1965158" y="4941168"/>
            <a:ext cx="7429500" cy="1655762"/>
          </a:xfrm>
          <a:prstGeom prst="rect">
            <a:avLst/>
          </a:prstGeom>
          <a:noFill/>
          <a:ln>
            <a:noFill/>
          </a:ln>
        </p:spPr>
        <p:txBody>
          <a:bodyPr anchorCtr="0" anchor="t" bIns="91425" lIns="91425" spcFirstLastPara="1" rIns="91425" wrap="square" tIns="91425"/>
          <a:lstStyle>
            <a:lvl1pPr lvl="0" marR="0" rtl="0" algn="r">
              <a:lnSpc>
                <a:spcPct val="100000"/>
              </a:lnSpc>
              <a:spcBef>
                <a:spcPts val="700"/>
              </a:spcBef>
              <a:spcAft>
                <a:spcPts val="0"/>
              </a:spcAft>
              <a:buClr>
                <a:schemeClr val="accent1"/>
              </a:buClr>
              <a:buSzPts val="2400"/>
              <a:buFont typeface="Arial"/>
              <a:buNone/>
              <a:defRPr b="0" i="0" sz="2400" u="none" cap="none" strike="noStrike">
                <a:solidFill>
                  <a:schemeClr val="dk2"/>
                </a:solidFill>
                <a:latin typeface="Arial"/>
                <a:ea typeface="Arial"/>
                <a:cs typeface="Arial"/>
                <a:sym typeface="Arial"/>
              </a:defRPr>
            </a:lvl1pPr>
            <a:lvl2pPr lvl="1" marR="0" rtl="0" algn="ctr">
              <a:lnSpc>
                <a:spcPct val="100000"/>
              </a:lnSpc>
              <a:spcBef>
                <a:spcPts val="700"/>
              </a:spcBef>
              <a:spcAft>
                <a:spcPts val="0"/>
              </a:spcAft>
              <a:buClr>
                <a:schemeClr val="dk1"/>
              </a:buClr>
              <a:buSzPts val="2000"/>
              <a:buFont typeface="Noto Sans Symbols"/>
              <a:buNone/>
              <a:defRPr b="0" i="0" sz="2000" u="none" cap="none" strike="noStrike">
                <a:solidFill>
                  <a:schemeClr val="dk1"/>
                </a:solidFill>
                <a:latin typeface="Calibri"/>
                <a:ea typeface="Calibri"/>
                <a:cs typeface="Calibri"/>
                <a:sym typeface="Calibri"/>
              </a:defRPr>
            </a:lvl2pPr>
            <a:lvl3pPr lvl="2" marR="0" rtl="0" algn="ctr">
              <a:lnSpc>
                <a:spcPct val="100000"/>
              </a:lnSpc>
              <a:spcBef>
                <a:spcPts val="7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100000"/>
              </a:lnSpc>
              <a:spcBef>
                <a:spcPts val="700"/>
              </a:spcBef>
              <a:spcAft>
                <a:spcPts val="0"/>
              </a:spcAft>
              <a:buClr>
                <a:schemeClr val="dk1"/>
              </a:buClr>
              <a:buSzPts val="1600"/>
              <a:buFont typeface="Noto Sans Symbols"/>
              <a:buNone/>
              <a:defRPr b="0" i="0" sz="1600" u="none" cap="none" strike="noStrike">
                <a:solidFill>
                  <a:schemeClr val="dk1"/>
                </a:solidFill>
                <a:latin typeface="Calibri"/>
                <a:ea typeface="Calibri"/>
                <a:cs typeface="Calibri"/>
                <a:sym typeface="Calibri"/>
              </a:defRPr>
            </a:lvl4pPr>
            <a:lvl5pPr lvl="4" marR="0" rtl="0" algn="ctr">
              <a:lnSpc>
                <a:spcPct val="100000"/>
              </a:lnSpc>
              <a:spcBef>
                <a:spcPts val="7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ussentitel 2">
  <p:cSld name="Tussentitel 2">
    <p:spTree>
      <p:nvGrpSpPr>
        <p:cNvPr id="62" name="Shape 62"/>
        <p:cNvGrpSpPr/>
        <p:nvPr/>
      </p:nvGrpSpPr>
      <p:grpSpPr>
        <a:xfrm>
          <a:off x="0" y="0"/>
          <a:ext cx="0" cy="0"/>
          <a:chOff x="0" y="0"/>
          <a:chExt cx="0" cy="0"/>
        </a:xfrm>
      </p:grpSpPr>
      <p:pic>
        <p:nvPicPr>
          <p:cNvPr id="63" name="Google Shape;63;p9"/>
          <p:cNvPicPr preferRelativeResize="0"/>
          <p:nvPr/>
        </p:nvPicPr>
        <p:blipFill rotWithShape="1">
          <a:blip r:embed="rId2">
            <a:alphaModFix/>
          </a:blip>
          <a:srcRect b="3433" l="763" r="6439" t="1399"/>
          <a:stretch/>
        </p:blipFill>
        <p:spPr>
          <a:xfrm>
            <a:off x="350488" y="-1"/>
            <a:ext cx="9555512" cy="6858001"/>
          </a:xfrm>
          <a:prstGeom prst="rect">
            <a:avLst/>
          </a:prstGeom>
          <a:noFill/>
          <a:ln>
            <a:noFill/>
          </a:ln>
        </p:spPr>
      </p:pic>
      <p:sp>
        <p:nvSpPr>
          <p:cNvPr id="64" name="Google Shape;64;p9"/>
          <p:cNvSpPr txBox="1"/>
          <p:nvPr>
            <p:ph idx="1" type="subTitle"/>
          </p:nvPr>
        </p:nvSpPr>
        <p:spPr>
          <a:xfrm>
            <a:off x="1965158" y="4941168"/>
            <a:ext cx="7429500" cy="1655762"/>
          </a:xfrm>
          <a:prstGeom prst="rect">
            <a:avLst/>
          </a:prstGeom>
          <a:noFill/>
          <a:ln>
            <a:noFill/>
          </a:ln>
        </p:spPr>
        <p:txBody>
          <a:bodyPr anchorCtr="0" anchor="t" bIns="91425" lIns="91425" spcFirstLastPara="1" rIns="91425" wrap="square" tIns="91425"/>
          <a:lstStyle>
            <a:lvl1pPr lvl="0" marR="0" rtl="0" algn="r">
              <a:lnSpc>
                <a:spcPct val="100000"/>
              </a:lnSpc>
              <a:spcBef>
                <a:spcPts val="700"/>
              </a:spcBef>
              <a:spcAft>
                <a:spcPts val="0"/>
              </a:spcAft>
              <a:buClr>
                <a:schemeClr val="accent1"/>
              </a:buClr>
              <a:buSzPts val="2400"/>
              <a:buFont typeface="Arial"/>
              <a:buNone/>
              <a:defRPr b="0" i="0" sz="2400" u="none" cap="none" strike="noStrike">
                <a:solidFill>
                  <a:schemeClr val="dk2"/>
                </a:solidFill>
                <a:latin typeface="Arial"/>
                <a:ea typeface="Arial"/>
                <a:cs typeface="Arial"/>
                <a:sym typeface="Arial"/>
              </a:defRPr>
            </a:lvl1pPr>
            <a:lvl2pPr lvl="1" marR="0" rtl="0" algn="ctr">
              <a:lnSpc>
                <a:spcPct val="100000"/>
              </a:lnSpc>
              <a:spcBef>
                <a:spcPts val="700"/>
              </a:spcBef>
              <a:spcAft>
                <a:spcPts val="0"/>
              </a:spcAft>
              <a:buClr>
                <a:schemeClr val="dk1"/>
              </a:buClr>
              <a:buSzPts val="2000"/>
              <a:buFont typeface="Noto Sans Symbols"/>
              <a:buNone/>
              <a:defRPr b="0" i="0" sz="2000" u="none" cap="none" strike="noStrike">
                <a:solidFill>
                  <a:schemeClr val="dk1"/>
                </a:solidFill>
                <a:latin typeface="Calibri"/>
                <a:ea typeface="Calibri"/>
                <a:cs typeface="Calibri"/>
                <a:sym typeface="Calibri"/>
              </a:defRPr>
            </a:lvl2pPr>
            <a:lvl3pPr lvl="2" marR="0" rtl="0" algn="ctr">
              <a:lnSpc>
                <a:spcPct val="100000"/>
              </a:lnSpc>
              <a:spcBef>
                <a:spcPts val="7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100000"/>
              </a:lnSpc>
              <a:spcBef>
                <a:spcPts val="700"/>
              </a:spcBef>
              <a:spcAft>
                <a:spcPts val="0"/>
              </a:spcAft>
              <a:buClr>
                <a:schemeClr val="dk1"/>
              </a:buClr>
              <a:buSzPts val="1600"/>
              <a:buFont typeface="Noto Sans Symbols"/>
              <a:buNone/>
              <a:defRPr b="0" i="0" sz="1600" u="none" cap="none" strike="noStrike">
                <a:solidFill>
                  <a:schemeClr val="dk1"/>
                </a:solidFill>
                <a:latin typeface="Calibri"/>
                <a:ea typeface="Calibri"/>
                <a:cs typeface="Calibri"/>
                <a:sym typeface="Calibri"/>
              </a:defRPr>
            </a:lvl4pPr>
            <a:lvl5pPr lvl="4" marR="0" rtl="0" algn="ctr">
              <a:lnSpc>
                <a:spcPct val="100000"/>
              </a:lnSpc>
              <a:spcBef>
                <a:spcPts val="7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65" name="Google Shape;65;p9"/>
          <p:cNvSpPr txBox="1"/>
          <p:nvPr>
            <p:ph type="title"/>
          </p:nvPr>
        </p:nvSpPr>
        <p:spPr>
          <a:xfrm>
            <a:off x="974559" y="2002534"/>
            <a:ext cx="8420101" cy="2794621"/>
          </a:xfrm>
          <a:prstGeom prst="rect">
            <a:avLst/>
          </a:prstGeom>
          <a:noFill/>
          <a:ln>
            <a:noFill/>
          </a:ln>
        </p:spPr>
        <p:txBody>
          <a:bodyPr anchorCtr="0" anchor="b" bIns="91425" lIns="91425" spcFirstLastPara="1" rIns="91425" wrap="square" tIns="91425"/>
          <a:lstStyle>
            <a:lvl1pPr lvl="0" marR="0" rtl="0" algn="r">
              <a:lnSpc>
                <a:spcPct val="9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dubbele Inhoud">
  <p:cSld name="Titel en dubbele Inhoud">
    <p:spTree>
      <p:nvGrpSpPr>
        <p:cNvPr id="66" name="Shape 66"/>
        <p:cNvGrpSpPr/>
        <p:nvPr/>
      </p:nvGrpSpPr>
      <p:grpSpPr>
        <a:xfrm>
          <a:off x="0" y="0"/>
          <a:ext cx="0" cy="0"/>
          <a:chOff x="0" y="0"/>
          <a:chExt cx="0" cy="0"/>
        </a:xfrm>
      </p:grpSpPr>
      <p:sp>
        <p:nvSpPr>
          <p:cNvPr id="67" name="Google Shape;67;p10"/>
          <p:cNvSpPr txBox="1"/>
          <p:nvPr>
            <p:ph idx="1" type="body"/>
          </p:nvPr>
        </p:nvSpPr>
        <p:spPr>
          <a:xfrm>
            <a:off x="681038" y="1482215"/>
            <a:ext cx="4184087" cy="499232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700"/>
              </a:spcBef>
              <a:spcAft>
                <a:spcPts val="0"/>
              </a:spcAft>
              <a:buClr>
                <a:schemeClr val="dk1"/>
              </a:buClr>
              <a:buSzPts val="2400"/>
              <a:buFont typeface="Arial"/>
              <a:buChar char="&gt;"/>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8" name="Google Shape;68;p10"/>
          <p:cNvSpPr txBox="1"/>
          <p:nvPr>
            <p:ph type="title"/>
          </p:nvPr>
        </p:nvSpPr>
        <p:spPr>
          <a:xfrm>
            <a:off x="681038" y="365126"/>
            <a:ext cx="8543925" cy="984352"/>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9" name="Google Shape;69;p10"/>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9pPr>
          </a:lstStyle>
          <a:p/>
        </p:txBody>
      </p:sp>
      <p:sp>
        <p:nvSpPr>
          <p:cNvPr id="70" name="Google Shape;70;p10"/>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71" name="Google Shape;71;p10"/>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9pPr>
          </a:lstStyle>
          <a:p/>
        </p:txBody>
      </p:sp>
      <p:sp>
        <p:nvSpPr>
          <p:cNvPr id="72" name="Google Shape;72;p10"/>
          <p:cNvSpPr txBox="1"/>
          <p:nvPr>
            <p:ph idx="2" type="body"/>
          </p:nvPr>
        </p:nvSpPr>
        <p:spPr>
          <a:xfrm>
            <a:off x="5040876" y="1482215"/>
            <a:ext cx="4184087" cy="499232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700"/>
              </a:spcBef>
              <a:spcAft>
                <a:spcPts val="0"/>
              </a:spcAft>
              <a:buClr>
                <a:schemeClr val="dk1"/>
              </a:buClr>
              <a:buSzPts val="2400"/>
              <a:buFont typeface="Arial"/>
              <a:buChar char="&gt;"/>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681038" y="1482215"/>
            <a:ext cx="8543925" cy="4992328"/>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700"/>
              </a:spcBef>
              <a:spcAft>
                <a:spcPts val="0"/>
              </a:spcAft>
              <a:buClr>
                <a:schemeClr val="accent1"/>
              </a:buClr>
              <a:buSzPts val="2400"/>
              <a:buFont typeface="Arial"/>
              <a:buNone/>
              <a:defRPr b="0" i="0" sz="2400" u="none" cap="none" strike="noStrike">
                <a:solidFill>
                  <a:schemeClr val="dk1"/>
                </a:solidFill>
                <a:latin typeface="Calibri"/>
                <a:ea typeface="Calibri"/>
                <a:cs typeface="Calibri"/>
                <a:sym typeface="Calibri"/>
              </a:defRPr>
            </a:lvl1pPr>
            <a:lvl2pPr indent="-381000" lvl="1" marL="914400"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 name="Google Shape;11;p1"/>
          <p:cNvSpPr/>
          <p:nvPr/>
        </p:nvSpPr>
        <p:spPr>
          <a:xfrm>
            <a:off x="0" y="0"/>
            <a:ext cx="350489" cy="6858000"/>
          </a:xfrm>
          <a:prstGeom prst="rect">
            <a:avLst/>
          </a:prstGeom>
          <a:solidFill>
            <a:srgbClr val="FFFF0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txBox="1"/>
          <p:nvPr>
            <p:ph type="title"/>
          </p:nvPr>
        </p:nvSpPr>
        <p:spPr>
          <a:xfrm>
            <a:off x="681038" y="365126"/>
            <a:ext cx="8543925" cy="984352"/>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15" name="Google Shape;15;p1"/>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99"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22.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data.vlaanderen.be/ns" TargetMode="External"/><Relationship Id="rId4" Type="http://schemas.openxmlformats.org/officeDocument/2006/relationships/image" Target="../media/image8.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idx="1" type="subTitle"/>
          </p:nvPr>
        </p:nvSpPr>
        <p:spPr>
          <a:xfrm>
            <a:off x="1028712" y="4509834"/>
            <a:ext cx="5094419" cy="1112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800"/>
              <a:buFont typeface="Arial"/>
              <a:buNone/>
            </a:pPr>
            <a:r>
              <a:rPr b="1" i="0" lang="nl-BE" sz="2800" u="none" cap="none" strike="noStrike">
                <a:solidFill>
                  <a:schemeClr val="dk2"/>
                </a:solidFill>
                <a:latin typeface="Calibri"/>
                <a:ea typeface="Calibri"/>
                <a:cs typeface="Calibri"/>
                <a:sym typeface="Calibri"/>
              </a:rPr>
              <a:t>Werkgroepsessie 28/02/2018 </a:t>
            </a:r>
            <a:endParaRPr b="0" i="0" sz="2400" u="none" cap="none" strike="noStrike">
              <a:solidFill>
                <a:schemeClr val="dk2"/>
              </a:solidFill>
              <a:latin typeface="Arial"/>
              <a:ea typeface="Arial"/>
              <a:cs typeface="Arial"/>
              <a:sym typeface="Arial"/>
            </a:endParaRPr>
          </a:p>
        </p:txBody>
      </p:sp>
      <p:sp>
        <p:nvSpPr>
          <p:cNvPr id="99" name="Google Shape;99;p15"/>
          <p:cNvSpPr txBox="1"/>
          <p:nvPr>
            <p:ph type="title"/>
          </p:nvPr>
        </p:nvSpPr>
        <p:spPr>
          <a:xfrm>
            <a:off x="1028711" y="1551752"/>
            <a:ext cx="4236324" cy="279462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nl-BE" sz="4400" u="none" cap="none" strike="noStrike">
                <a:solidFill>
                  <a:schemeClr val="dk1"/>
                </a:solidFill>
                <a:latin typeface="Calibri"/>
                <a:ea typeface="Calibri"/>
                <a:cs typeface="Calibri"/>
                <a:sym typeface="Calibri"/>
              </a:rPr>
              <a:t>OSLO Proces en Methode</a:t>
            </a:r>
            <a:endParaRPr b="1" i="0" sz="4400" u="none" cap="none" strike="noStrike">
              <a:solidFill>
                <a:schemeClr val="dk1"/>
              </a:solidFill>
              <a:latin typeface="Calibri"/>
              <a:ea typeface="Calibri"/>
              <a:cs typeface="Calibri"/>
              <a:sym typeface="Calibri"/>
            </a:endParaRPr>
          </a:p>
        </p:txBody>
      </p:sp>
      <p:sp>
        <p:nvSpPr>
          <p:cNvPr id="100" name="Google Shape;100;p15"/>
          <p:cNvSpPr txBox="1"/>
          <p:nvPr>
            <p:ph idx="4294967295" type="sldNum"/>
          </p:nvPr>
        </p:nvSpPr>
        <p:spPr>
          <a:xfrm>
            <a:off x="9167813" y="6559550"/>
            <a:ext cx="738187" cy="260350"/>
          </a:xfrm>
          <a:prstGeom prst="rect">
            <a:avLst/>
          </a:prstGeom>
          <a:noFill/>
          <a:ln>
            <a:noFill/>
          </a:ln>
        </p:spPr>
        <p:txBody>
          <a:bodyPr anchorCtr="0" anchor="ctr" bIns="45700" lIns="45700" spcFirstLastPara="1" rIns="45700"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790"/>
              <a:buFont typeface="Arial"/>
              <a:buNone/>
            </a:pPr>
            <a:r>
              <a:rPr b="1" i="0" lang="nl-BE" sz="2790" u="none" cap="none" strike="noStrike">
                <a:solidFill>
                  <a:schemeClr val="dk1"/>
                </a:solidFill>
                <a:latin typeface="Arial"/>
                <a:ea typeface="Arial"/>
                <a:cs typeface="Arial"/>
                <a:sym typeface="Arial"/>
              </a:rPr>
              <a:t>Stuurorgaan Vlaams Informatie en ICT-beleid</a:t>
            </a:r>
            <a:br>
              <a:rPr b="1" i="0" lang="nl-BE" sz="2880" u="none" cap="none" strike="noStrike">
                <a:solidFill>
                  <a:schemeClr val="dk1"/>
                </a:solidFill>
                <a:latin typeface="Calibri"/>
                <a:ea typeface="Calibri"/>
                <a:cs typeface="Calibri"/>
                <a:sym typeface="Calibri"/>
              </a:rPr>
            </a:br>
            <a:r>
              <a:rPr b="0" i="0" lang="nl-BE" sz="1979" u="none" cap="none" strike="noStrike">
                <a:solidFill>
                  <a:schemeClr val="dk1"/>
                </a:solidFill>
                <a:latin typeface="Arial"/>
                <a:ea typeface="Arial"/>
                <a:cs typeface="Arial"/>
                <a:sym typeface="Arial"/>
              </a:rPr>
              <a:t>8 permanente werkgroepen</a:t>
            </a:r>
            <a:endParaRPr b="0" i="0" sz="3240" u="none" cap="none" strike="noStrike">
              <a:solidFill>
                <a:schemeClr val="dk1"/>
              </a:solidFill>
              <a:latin typeface="Arial"/>
              <a:ea typeface="Arial"/>
              <a:cs typeface="Arial"/>
              <a:sym typeface="Arial"/>
            </a:endParaRPr>
          </a:p>
        </p:txBody>
      </p:sp>
      <p:sp>
        <p:nvSpPr>
          <p:cNvPr id="205" name="Google Shape;205;p24"/>
          <p:cNvSpPr/>
          <p:nvPr/>
        </p:nvSpPr>
        <p:spPr>
          <a:xfrm>
            <a:off x="7493699" y="1849350"/>
            <a:ext cx="1731264" cy="1987296"/>
          </a:xfrm>
          <a:prstGeom prst="rect">
            <a:avLst/>
          </a:prstGeom>
          <a:solidFill>
            <a:schemeClr val="accent5"/>
          </a:solid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nl-BE" sz="1200" u="none" cap="none" strike="noStrike">
                <a:solidFill>
                  <a:schemeClr val="dk1"/>
                </a:solidFill>
                <a:latin typeface="Calibri"/>
                <a:ea typeface="Calibri"/>
                <a:cs typeface="Calibri"/>
                <a:sym typeface="Calibri"/>
              </a:rPr>
              <a:t>Juridische zaken </a:t>
            </a:r>
            <a:endParaRPr b="1" i="0" sz="1200" u="none" cap="none" strike="noStrike">
              <a:solidFill>
                <a:schemeClr val="lt1"/>
              </a:solidFill>
              <a:latin typeface="Calibri"/>
              <a:ea typeface="Calibri"/>
              <a:cs typeface="Calibri"/>
              <a:sym typeface="Calibri"/>
            </a:endParaRPr>
          </a:p>
        </p:txBody>
      </p:sp>
      <p:sp>
        <p:nvSpPr>
          <p:cNvPr id="206" name="Google Shape;206;p24"/>
          <p:cNvSpPr/>
          <p:nvPr/>
        </p:nvSpPr>
        <p:spPr>
          <a:xfrm>
            <a:off x="5222812" y="1849350"/>
            <a:ext cx="1731264" cy="1987296"/>
          </a:xfrm>
          <a:prstGeom prst="rect">
            <a:avLst/>
          </a:prstGeom>
          <a:solidFill>
            <a:schemeClr val="accent1"/>
          </a:solidFill>
          <a:ln cap="flat" cmpd="sng" w="12700">
            <a:solidFill>
              <a:srgbClr val="BAB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nl-BE" sz="1200" u="none" cap="none" strike="noStrike">
                <a:solidFill>
                  <a:schemeClr val="dk1"/>
                </a:solidFill>
                <a:latin typeface="Calibri"/>
                <a:ea typeface="Calibri"/>
                <a:cs typeface="Calibri"/>
                <a:sym typeface="Calibri"/>
              </a:rPr>
              <a:t>Data-standaarden OSLO </a:t>
            </a:r>
            <a:endParaRPr b="1" i="0" sz="1200" u="none" cap="none" strike="noStrike">
              <a:solidFill>
                <a:schemeClr val="lt1"/>
              </a:solidFill>
              <a:latin typeface="Calibri"/>
              <a:ea typeface="Calibri"/>
              <a:cs typeface="Calibri"/>
              <a:sym typeface="Calibri"/>
            </a:endParaRPr>
          </a:p>
        </p:txBody>
      </p:sp>
      <p:sp>
        <p:nvSpPr>
          <p:cNvPr id="207" name="Google Shape;207;p24"/>
          <p:cNvSpPr/>
          <p:nvPr/>
        </p:nvSpPr>
        <p:spPr>
          <a:xfrm>
            <a:off x="681038" y="1849350"/>
            <a:ext cx="1731264" cy="1987296"/>
          </a:xfrm>
          <a:prstGeom prst="rect">
            <a:avLst/>
          </a:prstGeom>
          <a:solidFill>
            <a:schemeClr val="accent5"/>
          </a:solid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nl-BE" sz="1200" u="none" cap="none" strike="noStrike">
                <a:solidFill>
                  <a:schemeClr val="dk1"/>
                </a:solidFill>
                <a:latin typeface="Calibri"/>
                <a:ea typeface="Calibri"/>
                <a:cs typeface="Calibri"/>
                <a:sym typeface="Calibri"/>
              </a:rPr>
              <a:t>Datamanagement</a:t>
            </a:r>
            <a:endParaRPr b="1" i="0" sz="1200" u="none" cap="none" strike="noStrike">
              <a:solidFill>
                <a:schemeClr val="lt1"/>
              </a:solidFill>
              <a:latin typeface="Calibri"/>
              <a:ea typeface="Calibri"/>
              <a:cs typeface="Calibri"/>
              <a:sym typeface="Calibri"/>
            </a:endParaRPr>
          </a:p>
        </p:txBody>
      </p:sp>
      <p:sp>
        <p:nvSpPr>
          <p:cNvPr id="208" name="Google Shape;208;p24"/>
          <p:cNvSpPr/>
          <p:nvPr/>
        </p:nvSpPr>
        <p:spPr>
          <a:xfrm>
            <a:off x="2951925" y="1849350"/>
            <a:ext cx="1731264" cy="1987296"/>
          </a:xfrm>
          <a:prstGeom prst="rect">
            <a:avLst/>
          </a:prstGeom>
          <a:solidFill>
            <a:schemeClr val="accent5"/>
          </a:solid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nl-BE" sz="1200" u="none" cap="none" strike="noStrike">
                <a:solidFill>
                  <a:schemeClr val="dk1"/>
                </a:solidFill>
                <a:latin typeface="Calibri"/>
                <a:ea typeface="Calibri"/>
                <a:cs typeface="Calibri"/>
                <a:sym typeface="Calibri"/>
              </a:rPr>
              <a:t>Authentieke gegevensbronnen </a:t>
            </a:r>
            <a:endParaRPr b="1" i="0" sz="1200" u="none" cap="none" strike="noStrike">
              <a:solidFill>
                <a:schemeClr val="lt1"/>
              </a:solidFill>
              <a:latin typeface="Calibri"/>
              <a:ea typeface="Calibri"/>
              <a:cs typeface="Calibri"/>
              <a:sym typeface="Calibri"/>
            </a:endParaRPr>
          </a:p>
        </p:txBody>
      </p:sp>
      <p:sp>
        <p:nvSpPr>
          <p:cNvPr id="209" name="Google Shape;209;p24"/>
          <p:cNvSpPr/>
          <p:nvPr/>
        </p:nvSpPr>
        <p:spPr>
          <a:xfrm>
            <a:off x="7493699" y="4159734"/>
            <a:ext cx="1731264" cy="1987296"/>
          </a:xfrm>
          <a:prstGeom prst="rect">
            <a:avLst/>
          </a:prstGeom>
          <a:solidFill>
            <a:schemeClr val="accent5"/>
          </a:solid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nl-BE" sz="1200" u="none" cap="none" strike="noStrike">
                <a:solidFill>
                  <a:schemeClr val="dk1"/>
                </a:solidFill>
                <a:latin typeface="Calibri"/>
                <a:ea typeface="Calibri"/>
                <a:cs typeface="Calibri"/>
                <a:sym typeface="Calibri"/>
              </a:rPr>
              <a:t>Interbestuurlijke samenwerking </a:t>
            </a:r>
            <a:endParaRPr b="1" i="0" sz="1200" u="none" cap="none" strike="noStrike">
              <a:solidFill>
                <a:schemeClr val="lt1"/>
              </a:solidFill>
              <a:latin typeface="Calibri"/>
              <a:ea typeface="Calibri"/>
              <a:cs typeface="Calibri"/>
              <a:sym typeface="Calibri"/>
            </a:endParaRPr>
          </a:p>
        </p:txBody>
      </p:sp>
      <p:sp>
        <p:nvSpPr>
          <p:cNvPr id="210" name="Google Shape;210;p24"/>
          <p:cNvSpPr/>
          <p:nvPr/>
        </p:nvSpPr>
        <p:spPr>
          <a:xfrm>
            <a:off x="5222812" y="4159734"/>
            <a:ext cx="1731264" cy="1987296"/>
          </a:xfrm>
          <a:prstGeom prst="rect">
            <a:avLst/>
          </a:prstGeom>
          <a:solidFill>
            <a:schemeClr val="accent5"/>
          </a:solid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nl-BE" sz="1200" u="none" cap="none" strike="noStrike">
                <a:solidFill>
                  <a:schemeClr val="dk1"/>
                </a:solidFill>
                <a:latin typeface="Calibri"/>
                <a:ea typeface="Calibri"/>
                <a:cs typeface="Calibri"/>
                <a:sym typeface="Calibri"/>
              </a:rPr>
              <a:t>Digitale dienstverlening </a:t>
            </a:r>
            <a:endParaRPr b="1" i="0" sz="1200" u="none" cap="none" strike="noStrike">
              <a:solidFill>
                <a:schemeClr val="lt1"/>
              </a:solidFill>
              <a:latin typeface="Calibri"/>
              <a:ea typeface="Calibri"/>
              <a:cs typeface="Calibri"/>
              <a:sym typeface="Calibri"/>
            </a:endParaRPr>
          </a:p>
        </p:txBody>
      </p:sp>
      <p:sp>
        <p:nvSpPr>
          <p:cNvPr id="211" name="Google Shape;211;p24"/>
          <p:cNvSpPr/>
          <p:nvPr/>
        </p:nvSpPr>
        <p:spPr>
          <a:xfrm>
            <a:off x="681038" y="4159734"/>
            <a:ext cx="1731264" cy="1987296"/>
          </a:xfrm>
          <a:prstGeom prst="rect">
            <a:avLst/>
          </a:prstGeom>
          <a:solidFill>
            <a:schemeClr val="accent5"/>
          </a:solid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nl-BE" sz="1200" u="none" cap="none" strike="noStrike">
                <a:solidFill>
                  <a:schemeClr val="dk1"/>
                </a:solidFill>
                <a:latin typeface="Calibri"/>
                <a:ea typeface="Calibri"/>
                <a:cs typeface="Calibri"/>
                <a:sym typeface="Calibri"/>
              </a:rPr>
              <a:t>Archief- en informatie-beheer </a:t>
            </a:r>
            <a:endParaRPr b="1" i="0" sz="1200" u="none" cap="none" strike="noStrike">
              <a:solidFill>
                <a:schemeClr val="lt1"/>
              </a:solidFill>
              <a:latin typeface="Calibri"/>
              <a:ea typeface="Calibri"/>
              <a:cs typeface="Calibri"/>
              <a:sym typeface="Calibri"/>
            </a:endParaRPr>
          </a:p>
        </p:txBody>
      </p:sp>
      <p:sp>
        <p:nvSpPr>
          <p:cNvPr id="212" name="Google Shape;212;p24"/>
          <p:cNvSpPr/>
          <p:nvPr/>
        </p:nvSpPr>
        <p:spPr>
          <a:xfrm>
            <a:off x="2951925" y="4159734"/>
            <a:ext cx="1731264" cy="1987296"/>
          </a:xfrm>
          <a:prstGeom prst="rect">
            <a:avLst/>
          </a:prstGeom>
          <a:solidFill>
            <a:schemeClr val="accent5"/>
          </a:solid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nl-BE" sz="1200" u="none" cap="none" strike="noStrike">
                <a:solidFill>
                  <a:schemeClr val="dk1"/>
                </a:solidFill>
                <a:latin typeface="Calibri"/>
                <a:ea typeface="Calibri"/>
                <a:cs typeface="Calibri"/>
                <a:sym typeface="Calibri"/>
              </a:rPr>
              <a:t>Informatie-veiligheid</a:t>
            </a:r>
            <a:endParaRPr b="1" i="0" sz="12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5"/>
          <p:cNvSpPr txBox="1"/>
          <p:nvPr>
            <p:ph idx="1" type="subTitle"/>
          </p:nvPr>
        </p:nvSpPr>
        <p:spPr>
          <a:xfrm>
            <a:off x="1028711" y="4509834"/>
            <a:ext cx="7434681" cy="1112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400"/>
              <a:buFont typeface="Arial"/>
              <a:buNone/>
            </a:pPr>
            <a:r>
              <a:t/>
            </a:r>
            <a:endParaRPr b="0" i="0" sz="2400" u="none" cap="none" strike="noStrike">
              <a:solidFill>
                <a:schemeClr val="dk2"/>
              </a:solidFill>
              <a:latin typeface="Arial"/>
              <a:ea typeface="Arial"/>
              <a:cs typeface="Arial"/>
              <a:sym typeface="Arial"/>
            </a:endParaRPr>
          </a:p>
        </p:txBody>
      </p:sp>
      <p:sp>
        <p:nvSpPr>
          <p:cNvPr id="218" name="Google Shape;218;p25"/>
          <p:cNvSpPr txBox="1"/>
          <p:nvPr>
            <p:ph type="title"/>
          </p:nvPr>
        </p:nvSpPr>
        <p:spPr>
          <a:xfrm>
            <a:off x="1028712" y="1551752"/>
            <a:ext cx="7434681" cy="279462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b="0" i="0" lang="nl-BE" sz="3600" u="none" cap="none" strike="noStrike">
                <a:solidFill>
                  <a:schemeClr val="dk1"/>
                </a:solidFill>
                <a:latin typeface="Arial"/>
                <a:ea typeface="Arial"/>
                <a:cs typeface="Arial"/>
                <a:sym typeface="Arial"/>
              </a:rPr>
              <a:t>Best practices</a:t>
            </a:r>
            <a:endParaRPr b="0" i="0" sz="3600" u="none" cap="none" strike="noStrike">
              <a:solidFill>
                <a:schemeClr val="dk1"/>
              </a:solidFill>
              <a:latin typeface="Arial"/>
              <a:ea typeface="Arial"/>
              <a:cs typeface="Arial"/>
              <a:sym typeface="Arial"/>
            </a:endParaRPr>
          </a:p>
        </p:txBody>
      </p:sp>
      <p:sp>
        <p:nvSpPr>
          <p:cNvPr id="219" name="Google Shape;219;p25"/>
          <p:cNvSpPr txBox="1"/>
          <p:nvPr>
            <p:ph idx="4294967295" type="sldNum"/>
          </p:nvPr>
        </p:nvSpPr>
        <p:spPr>
          <a:xfrm>
            <a:off x="9167813" y="6559550"/>
            <a:ext cx="738187" cy="260350"/>
          </a:xfrm>
          <a:prstGeom prst="rect">
            <a:avLst/>
          </a:prstGeom>
          <a:noFill/>
          <a:ln>
            <a:noFill/>
          </a:ln>
        </p:spPr>
        <p:txBody>
          <a:bodyPr anchorCtr="0" anchor="ctr" bIns="45700" lIns="45700" spcFirstLastPara="1" rIns="45700"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1" i="0" lang="nl-BE" sz="2800" u="none" cap="none" strike="noStrike">
                <a:solidFill>
                  <a:schemeClr val="dk1"/>
                </a:solidFill>
                <a:latin typeface="Calibri"/>
                <a:ea typeface="Calibri"/>
                <a:cs typeface="Calibri"/>
                <a:sym typeface="Calibri"/>
              </a:rPr>
              <a:t>Bestaande praktijken</a:t>
            </a:r>
            <a:endParaRPr b="1" i="0" sz="2800" u="none" cap="none" strike="noStrike">
              <a:solidFill>
                <a:schemeClr val="dk1"/>
              </a:solidFill>
              <a:latin typeface="Calibri"/>
              <a:ea typeface="Calibri"/>
              <a:cs typeface="Calibri"/>
              <a:sym typeface="Calibri"/>
            </a:endParaRPr>
          </a:p>
        </p:txBody>
      </p:sp>
      <p:pic>
        <p:nvPicPr>
          <p:cNvPr descr="Image result for isa programme" id="226" name="Google Shape;226;p26"/>
          <p:cNvPicPr preferRelativeResize="0"/>
          <p:nvPr/>
        </p:nvPicPr>
        <p:blipFill rotWithShape="1">
          <a:blip r:embed="rId3">
            <a:alphaModFix/>
          </a:blip>
          <a:srcRect b="0" l="0" r="0" t="0"/>
          <a:stretch/>
        </p:blipFill>
        <p:spPr>
          <a:xfrm>
            <a:off x="4470670" y="2066825"/>
            <a:ext cx="3333750" cy="1905000"/>
          </a:xfrm>
          <a:prstGeom prst="rect">
            <a:avLst/>
          </a:prstGeom>
          <a:noFill/>
          <a:ln>
            <a:noFill/>
          </a:ln>
        </p:spPr>
      </p:pic>
      <p:pic>
        <p:nvPicPr>
          <p:cNvPr descr="Image result for W3C" id="227" name="Google Shape;227;p26"/>
          <p:cNvPicPr preferRelativeResize="0"/>
          <p:nvPr/>
        </p:nvPicPr>
        <p:blipFill rotWithShape="1">
          <a:blip r:embed="rId4">
            <a:alphaModFix/>
          </a:blip>
          <a:srcRect b="0" l="0" r="0" t="0"/>
          <a:stretch/>
        </p:blipFill>
        <p:spPr>
          <a:xfrm>
            <a:off x="1573771" y="1349478"/>
            <a:ext cx="2457221" cy="1673368"/>
          </a:xfrm>
          <a:prstGeom prst="rect">
            <a:avLst/>
          </a:prstGeom>
          <a:noFill/>
          <a:ln>
            <a:noFill/>
          </a:ln>
        </p:spPr>
      </p:pic>
      <p:pic>
        <p:nvPicPr>
          <p:cNvPr descr="Image result for openstand" id="228" name="Google Shape;228;p26"/>
          <p:cNvPicPr preferRelativeResize="0"/>
          <p:nvPr/>
        </p:nvPicPr>
        <p:blipFill rotWithShape="1">
          <a:blip r:embed="rId5">
            <a:alphaModFix/>
          </a:blip>
          <a:srcRect b="0" l="0" r="0" t="0"/>
          <a:stretch/>
        </p:blipFill>
        <p:spPr>
          <a:xfrm>
            <a:off x="844073" y="3978600"/>
            <a:ext cx="2126615" cy="2126615"/>
          </a:xfrm>
          <a:prstGeom prst="rect">
            <a:avLst/>
          </a:prstGeom>
          <a:noFill/>
          <a:ln>
            <a:noFill/>
          </a:ln>
        </p:spPr>
      </p:pic>
      <p:pic>
        <p:nvPicPr>
          <p:cNvPr id="229" name="Google Shape;229;p26"/>
          <p:cNvPicPr preferRelativeResize="0"/>
          <p:nvPr/>
        </p:nvPicPr>
        <p:blipFill rotWithShape="1">
          <a:blip r:embed="rId6">
            <a:alphaModFix/>
          </a:blip>
          <a:srcRect b="0" l="0" r="0" t="0"/>
          <a:stretch/>
        </p:blipFill>
        <p:spPr>
          <a:xfrm>
            <a:off x="3501913" y="4085050"/>
            <a:ext cx="2847975" cy="1600200"/>
          </a:xfrm>
          <a:prstGeom prst="rect">
            <a:avLst/>
          </a:prstGeom>
          <a:noFill/>
          <a:ln>
            <a:noFill/>
          </a:ln>
        </p:spPr>
      </p:pic>
      <p:pic>
        <p:nvPicPr>
          <p:cNvPr id="230" name="Google Shape;230;p26"/>
          <p:cNvPicPr preferRelativeResize="0"/>
          <p:nvPr/>
        </p:nvPicPr>
        <p:blipFill rotWithShape="1">
          <a:blip r:embed="rId7">
            <a:alphaModFix/>
          </a:blip>
          <a:srcRect b="0" l="0" r="0" t="0"/>
          <a:stretch/>
        </p:blipFill>
        <p:spPr>
          <a:xfrm>
            <a:off x="6881113" y="4241800"/>
            <a:ext cx="2190750" cy="2219325"/>
          </a:xfrm>
          <a:prstGeom prst="rect">
            <a:avLst/>
          </a:prstGeom>
          <a:noFill/>
          <a:ln>
            <a:noFill/>
          </a:ln>
        </p:spPr>
      </p:pic>
      <p:pic>
        <p:nvPicPr>
          <p:cNvPr id="231" name="Google Shape;231;p26"/>
          <p:cNvPicPr preferRelativeResize="0"/>
          <p:nvPr/>
        </p:nvPicPr>
        <p:blipFill rotWithShape="1">
          <a:blip r:embed="rId8">
            <a:alphaModFix/>
          </a:blip>
          <a:srcRect b="0" l="0" r="0" t="0"/>
          <a:stretch/>
        </p:blipFill>
        <p:spPr>
          <a:xfrm>
            <a:off x="6681788" y="898513"/>
            <a:ext cx="2543175" cy="1285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7"/>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062"/>
              <a:buFont typeface="Arial"/>
              <a:buNone/>
            </a:pPr>
            <a:r>
              <a:rPr b="1" i="0" lang="nl-BE" sz="2062" u="none" cap="none" strike="noStrike">
                <a:solidFill>
                  <a:schemeClr val="dk1"/>
                </a:solidFill>
                <a:latin typeface="Calibri"/>
                <a:ea typeface="Calibri"/>
                <a:cs typeface="Calibri"/>
                <a:sym typeface="Calibri"/>
              </a:rPr>
              <a:t>Principes van openstand voor het ontwikkelen van gedragen open standaarden:</a:t>
            </a:r>
            <a:endParaRPr b="0" i="0" sz="1500" u="none" cap="none" strike="noStrike">
              <a:solidFill>
                <a:schemeClr val="dk1"/>
              </a:solidFill>
              <a:latin typeface="Calibri"/>
              <a:ea typeface="Calibri"/>
              <a:cs typeface="Calibri"/>
              <a:sym typeface="Calibri"/>
            </a:endParaRPr>
          </a:p>
          <a:p>
            <a:pPr indent="-457200" lvl="0" marL="457200" marR="0" rtl="0" algn="l">
              <a:lnSpc>
                <a:spcPct val="100000"/>
              </a:lnSpc>
              <a:spcBef>
                <a:spcPts val="700"/>
              </a:spcBef>
              <a:spcAft>
                <a:spcPts val="0"/>
              </a:spcAft>
              <a:buClr>
                <a:schemeClr val="dk1"/>
              </a:buClr>
              <a:buSzPts val="1625"/>
              <a:buFont typeface="Calibri"/>
              <a:buAutoNum type="arabicPeriod"/>
            </a:pPr>
            <a:r>
              <a:rPr b="0" i="0" lang="nl-BE" sz="1625" u="none" cap="none" strike="noStrike">
                <a:solidFill>
                  <a:schemeClr val="dk1"/>
                </a:solidFill>
                <a:latin typeface="Arial"/>
                <a:ea typeface="Arial"/>
                <a:cs typeface="Arial"/>
                <a:sym typeface="Arial"/>
              </a:rPr>
              <a:t>De standaard wordt ontwikkeld in </a:t>
            </a:r>
            <a:r>
              <a:rPr b="1" i="0" lang="nl-BE" sz="1625" u="none" cap="none" strike="noStrike">
                <a:solidFill>
                  <a:schemeClr val="dk1"/>
                </a:solidFill>
                <a:latin typeface="Arial"/>
                <a:ea typeface="Arial"/>
                <a:cs typeface="Arial"/>
                <a:sym typeface="Arial"/>
              </a:rPr>
              <a:t>samenwerking met alle belanghebbenden</a:t>
            </a:r>
            <a:r>
              <a:rPr b="0" i="0" lang="nl-BE" sz="1625" u="none" cap="none" strike="noStrike">
                <a:solidFill>
                  <a:schemeClr val="dk1"/>
                </a:solidFill>
                <a:latin typeface="Arial"/>
                <a:ea typeface="Arial"/>
                <a:cs typeface="Arial"/>
                <a:sym typeface="Arial"/>
              </a:rPr>
              <a:t> en met respect voor ieders autonomie, integriteit, processen en intellectuele eigendom. Deelnemen is bovendien vrij aan alle geïnteresseerde en geïnformeerde partijen.</a:t>
            </a:r>
            <a:br>
              <a:rPr b="0" i="0" lang="nl-BE" sz="1625" u="none" cap="none" strike="noStrike">
                <a:solidFill>
                  <a:schemeClr val="dk1"/>
                </a:solidFill>
                <a:latin typeface="Arial"/>
                <a:ea typeface="Arial"/>
                <a:cs typeface="Arial"/>
                <a:sym typeface="Arial"/>
              </a:rPr>
            </a:br>
            <a:endParaRPr b="0" i="0" sz="1625" u="none" cap="none" strike="noStrike">
              <a:solidFill>
                <a:schemeClr val="dk1"/>
              </a:solidFill>
              <a:latin typeface="Arial"/>
              <a:ea typeface="Arial"/>
              <a:cs typeface="Arial"/>
              <a:sym typeface="Arial"/>
            </a:endParaRPr>
          </a:p>
          <a:p>
            <a:pPr indent="-457200" lvl="0" marL="457200" marR="0" rtl="0" algn="l">
              <a:lnSpc>
                <a:spcPct val="100000"/>
              </a:lnSpc>
              <a:spcBef>
                <a:spcPts val="700"/>
              </a:spcBef>
              <a:spcAft>
                <a:spcPts val="0"/>
              </a:spcAft>
              <a:buClr>
                <a:schemeClr val="dk1"/>
              </a:buClr>
              <a:buSzPts val="1625"/>
              <a:buFont typeface="Calibri"/>
              <a:buAutoNum type="arabicPeriod"/>
            </a:pPr>
            <a:r>
              <a:rPr b="0" i="0" lang="nl-BE" sz="1625" u="none" cap="none" strike="noStrike">
                <a:solidFill>
                  <a:schemeClr val="dk1"/>
                </a:solidFill>
                <a:latin typeface="Arial"/>
                <a:ea typeface="Arial"/>
                <a:cs typeface="Arial"/>
                <a:sym typeface="Arial"/>
              </a:rPr>
              <a:t>Het proces is gericht op het vinden van een </a:t>
            </a:r>
            <a:r>
              <a:rPr b="1" i="0" lang="nl-BE" sz="1625" u="none" cap="none" strike="noStrike">
                <a:solidFill>
                  <a:schemeClr val="dk1"/>
                </a:solidFill>
                <a:latin typeface="Arial"/>
                <a:ea typeface="Arial"/>
                <a:cs typeface="Arial"/>
                <a:sym typeface="Arial"/>
              </a:rPr>
              <a:t>brede consensus</a:t>
            </a:r>
            <a:r>
              <a:rPr b="0" i="0" lang="nl-BE" sz="1625" u="none" cap="none" strike="noStrike">
                <a:solidFill>
                  <a:schemeClr val="dk1"/>
                </a:solidFill>
                <a:latin typeface="Arial"/>
                <a:ea typeface="Arial"/>
                <a:cs typeface="Arial"/>
                <a:sym typeface="Arial"/>
              </a:rPr>
              <a:t>. Beslissingen worden genomen op een </a:t>
            </a:r>
            <a:r>
              <a:rPr b="1" i="0" lang="nl-BE" sz="1625" u="none" cap="none" strike="noStrike">
                <a:solidFill>
                  <a:schemeClr val="dk1"/>
                </a:solidFill>
                <a:latin typeface="Arial"/>
                <a:ea typeface="Arial"/>
                <a:cs typeface="Arial"/>
                <a:sym typeface="Arial"/>
              </a:rPr>
              <a:t>billijke en transparante manier</a:t>
            </a:r>
            <a:r>
              <a:rPr b="0" i="0" lang="nl-BE" sz="1625" u="none" cap="none" strike="noStrike">
                <a:solidFill>
                  <a:schemeClr val="dk1"/>
                </a:solidFill>
                <a:latin typeface="Arial"/>
                <a:ea typeface="Arial"/>
                <a:cs typeface="Arial"/>
                <a:sym typeface="Arial"/>
              </a:rPr>
              <a:t>. Mechanismen worden voorzien om tegen beslissingen in beroep te gaan, evenals voor een periodieke beoordeling van de standaarden. Verder worden alle beslissingen en relevante documentatie </a:t>
            </a:r>
            <a:r>
              <a:rPr b="1" i="0" lang="nl-BE" sz="1625" u="none" cap="none" strike="noStrike">
                <a:solidFill>
                  <a:schemeClr val="dk1"/>
                </a:solidFill>
                <a:latin typeface="Arial"/>
                <a:ea typeface="Arial"/>
                <a:cs typeface="Arial"/>
                <a:sym typeface="Arial"/>
              </a:rPr>
              <a:t>publiek toegankelijk </a:t>
            </a:r>
            <a:r>
              <a:rPr b="0" i="0" lang="nl-BE" sz="1625" u="none" cap="none" strike="noStrike">
                <a:solidFill>
                  <a:schemeClr val="dk1"/>
                </a:solidFill>
                <a:latin typeface="Arial"/>
                <a:ea typeface="Arial"/>
                <a:cs typeface="Arial"/>
                <a:sym typeface="Arial"/>
              </a:rPr>
              <a:t>gemaakt. </a:t>
            </a:r>
            <a:br>
              <a:rPr b="0" i="0" lang="nl-BE" sz="1625" u="none" cap="none" strike="noStrike">
                <a:solidFill>
                  <a:schemeClr val="dk1"/>
                </a:solidFill>
                <a:latin typeface="Arial"/>
                <a:ea typeface="Arial"/>
                <a:cs typeface="Arial"/>
                <a:sym typeface="Arial"/>
              </a:rPr>
            </a:br>
            <a:endParaRPr b="0" i="0" sz="1625" u="none" cap="none" strike="noStrike">
              <a:solidFill>
                <a:schemeClr val="dk1"/>
              </a:solidFill>
              <a:latin typeface="Arial"/>
              <a:ea typeface="Arial"/>
              <a:cs typeface="Arial"/>
              <a:sym typeface="Arial"/>
            </a:endParaRPr>
          </a:p>
          <a:p>
            <a:pPr indent="-457200" lvl="0" marL="457200" marR="0" rtl="0" algn="l">
              <a:lnSpc>
                <a:spcPct val="100000"/>
              </a:lnSpc>
              <a:spcBef>
                <a:spcPts val="700"/>
              </a:spcBef>
              <a:spcAft>
                <a:spcPts val="0"/>
              </a:spcAft>
              <a:buClr>
                <a:schemeClr val="dk1"/>
              </a:buClr>
              <a:buSzPts val="1625"/>
              <a:buFont typeface="Calibri"/>
              <a:buAutoNum type="arabicPeriod"/>
            </a:pPr>
            <a:r>
              <a:rPr b="0" i="0" lang="nl-BE" sz="1625" u="none" cap="none" strike="noStrike">
                <a:solidFill>
                  <a:schemeClr val="dk1"/>
                </a:solidFill>
                <a:latin typeface="Arial"/>
                <a:ea typeface="Arial"/>
                <a:cs typeface="Arial"/>
                <a:sym typeface="Arial"/>
              </a:rPr>
              <a:t>De standaarden die worden ontwikkeld streven naar </a:t>
            </a:r>
            <a:r>
              <a:rPr b="1" i="0" lang="nl-BE" sz="1625" u="none" cap="none" strike="noStrike">
                <a:solidFill>
                  <a:schemeClr val="dk1"/>
                </a:solidFill>
                <a:latin typeface="Arial"/>
                <a:ea typeface="Arial"/>
                <a:cs typeface="Arial"/>
                <a:sym typeface="Arial"/>
              </a:rPr>
              <a:t>technische verdienste, interoperabiliteit en schaalbaarheid</a:t>
            </a:r>
            <a:r>
              <a:rPr b="0" i="0" lang="nl-BE" sz="1625" u="none" cap="none" strike="noStrike">
                <a:solidFill>
                  <a:schemeClr val="dk1"/>
                </a:solidFill>
                <a:latin typeface="Arial"/>
                <a:ea typeface="Arial"/>
                <a:cs typeface="Arial"/>
                <a:sym typeface="Arial"/>
              </a:rPr>
              <a:t>. </a:t>
            </a:r>
            <a:br>
              <a:rPr b="0" i="0" lang="nl-BE" sz="1625" u="none" cap="none" strike="noStrike">
                <a:solidFill>
                  <a:schemeClr val="dk1"/>
                </a:solidFill>
                <a:latin typeface="Arial"/>
                <a:ea typeface="Arial"/>
                <a:cs typeface="Arial"/>
                <a:sym typeface="Arial"/>
              </a:rPr>
            </a:br>
            <a:endParaRPr b="0" i="0" sz="1625" u="none" cap="none" strike="noStrike">
              <a:solidFill>
                <a:schemeClr val="dk1"/>
              </a:solidFill>
              <a:latin typeface="Arial"/>
              <a:ea typeface="Arial"/>
              <a:cs typeface="Arial"/>
              <a:sym typeface="Arial"/>
            </a:endParaRPr>
          </a:p>
          <a:p>
            <a:pPr indent="-457200" lvl="0" marL="457200" marR="0" rtl="0" algn="l">
              <a:lnSpc>
                <a:spcPct val="100000"/>
              </a:lnSpc>
              <a:spcBef>
                <a:spcPts val="700"/>
              </a:spcBef>
              <a:spcAft>
                <a:spcPts val="0"/>
              </a:spcAft>
              <a:buClr>
                <a:schemeClr val="dk1"/>
              </a:buClr>
              <a:buSzPts val="1625"/>
              <a:buFont typeface="Calibri"/>
              <a:buAutoNum type="arabicPeriod"/>
            </a:pPr>
            <a:r>
              <a:rPr b="0" i="0" lang="nl-BE" sz="1625" u="none" cap="none" strike="noStrike">
                <a:solidFill>
                  <a:schemeClr val="dk1"/>
                </a:solidFill>
                <a:latin typeface="Arial"/>
                <a:ea typeface="Arial"/>
                <a:cs typeface="Arial"/>
                <a:sym typeface="Arial"/>
              </a:rPr>
              <a:t>Standaarden worden samen met hun relevante documentatie </a:t>
            </a:r>
            <a:r>
              <a:rPr b="1" i="0" lang="nl-BE" sz="1625" u="none" cap="none" strike="noStrike">
                <a:solidFill>
                  <a:schemeClr val="dk1"/>
                </a:solidFill>
                <a:latin typeface="Arial"/>
                <a:ea typeface="Arial"/>
                <a:cs typeface="Arial"/>
                <a:sym typeface="Arial"/>
              </a:rPr>
              <a:t>beschikbaar gesteld voor implementatie </a:t>
            </a:r>
            <a:r>
              <a:rPr b="0" i="0" lang="nl-BE" sz="1625" u="none" cap="none" strike="noStrike">
                <a:solidFill>
                  <a:schemeClr val="dk1"/>
                </a:solidFill>
                <a:latin typeface="Arial"/>
                <a:ea typeface="Arial"/>
                <a:cs typeface="Arial"/>
                <a:sym typeface="Arial"/>
              </a:rPr>
              <a:t>door alle partijen. Er worden specificaties ontwikkeld die implementatie toelaten op een billijke manier.</a:t>
            </a:r>
            <a:endParaRPr b="0" i="0" sz="1375" u="none" cap="none" strike="noStrike">
              <a:solidFill>
                <a:schemeClr val="dk1"/>
              </a:solidFill>
              <a:latin typeface="Arial"/>
              <a:ea typeface="Arial"/>
              <a:cs typeface="Arial"/>
              <a:sym typeface="Arial"/>
            </a:endParaRPr>
          </a:p>
        </p:txBody>
      </p:sp>
      <p:sp>
        <p:nvSpPr>
          <p:cNvPr id="237" name="Google Shape;237;p27"/>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
        <p:nvSpPr>
          <p:cNvPr id="238" name="Google Shape;238;p27"/>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1" i="0" lang="nl-BE" sz="2800" u="none" cap="none" strike="noStrike">
                <a:solidFill>
                  <a:schemeClr val="dk1"/>
                </a:solidFill>
                <a:latin typeface="Calibri"/>
                <a:ea typeface="Calibri"/>
                <a:cs typeface="Calibri"/>
                <a:sym typeface="Calibri"/>
              </a:rPr>
              <a:t>Erkenningsprocedure dient gestoeld te zijn op enkele basisprincipes</a:t>
            </a:r>
            <a:endParaRPr b="1" i="0" sz="2800" u="none" cap="none" strike="noStrike">
              <a:solidFill>
                <a:schemeClr val="dk1"/>
              </a:solidFill>
              <a:latin typeface="Calibri"/>
              <a:ea typeface="Calibri"/>
              <a:cs typeface="Calibri"/>
              <a:sym typeface="Calibri"/>
            </a:endParaRPr>
          </a:p>
        </p:txBody>
      </p:sp>
      <p:sp>
        <p:nvSpPr>
          <p:cNvPr id="239" name="Google Shape;239;p27"/>
          <p:cNvSpPr/>
          <p:nvPr/>
        </p:nvSpPr>
        <p:spPr>
          <a:xfrm>
            <a:off x="9224963" y="74020"/>
            <a:ext cx="580714" cy="582212"/>
          </a:xfrm>
          <a:custGeom>
            <a:pathLst>
              <a:path extrusionOk="0" h="1092" w="1092">
                <a:moveTo>
                  <a:pt x="546" y="44"/>
                </a:moveTo>
                <a:cubicBezTo>
                  <a:pt x="823" y="44"/>
                  <a:pt x="1048" y="269"/>
                  <a:pt x="1048" y="546"/>
                </a:cubicBezTo>
                <a:cubicBezTo>
                  <a:pt x="1048" y="824"/>
                  <a:pt x="823" y="1049"/>
                  <a:pt x="546" y="1049"/>
                </a:cubicBezTo>
                <a:cubicBezTo>
                  <a:pt x="269" y="1049"/>
                  <a:pt x="43" y="824"/>
                  <a:pt x="43" y="546"/>
                </a:cubicBezTo>
                <a:cubicBezTo>
                  <a:pt x="43" y="269"/>
                  <a:pt x="269" y="44"/>
                  <a:pt x="546" y="44"/>
                </a:cubicBezTo>
                <a:moveTo>
                  <a:pt x="546" y="0"/>
                </a:moveTo>
                <a:cubicBezTo>
                  <a:pt x="244" y="0"/>
                  <a:pt x="0" y="245"/>
                  <a:pt x="0" y="546"/>
                </a:cubicBezTo>
                <a:cubicBezTo>
                  <a:pt x="0" y="848"/>
                  <a:pt x="244" y="1092"/>
                  <a:pt x="546" y="1092"/>
                </a:cubicBezTo>
                <a:cubicBezTo>
                  <a:pt x="847" y="1092"/>
                  <a:pt x="1092" y="848"/>
                  <a:pt x="1092" y="546"/>
                </a:cubicBezTo>
                <a:cubicBezTo>
                  <a:pt x="1092" y="245"/>
                  <a:pt x="847" y="0"/>
                  <a:pt x="546" y="0"/>
                </a:cubicBezTo>
                <a:close/>
                <a:moveTo>
                  <a:pt x="810" y="498"/>
                </a:moveTo>
                <a:cubicBezTo>
                  <a:pt x="810" y="498"/>
                  <a:pt x="894" y="498"/>
                  <a:pt x="894" y="581"/>
                </a:cubicBezTo>
                <a:cubicBezTo>
                  <a:pt x="894" y="679"/>
                  <a:pt x="894" y="679"/>
                  <a:pt x="894" y="679"/>
                </a:cubicBezTo>
                <a:cubicBezTo>
                  <a:pt x="894" y="679"/>
                  <a:pt x="894" y="763"/>
                  <a:pt x="810" y="763"/>
                </a:cubicBezTo>
                <a:cubicBezTo>
                  <a:pt x="747" y="763"/>
                  <a:pt x="747" y="763"/>
                  <a:pt x="747" y="763"/>
                </a:cubicBezTo>
                <a:cubicBezTo>
                  <a:pt x="752" y="803"/>
                  <a:pt x="765" y="858"/>
                  <a:pt x="802" y="890"/>
                </a:cubicBezTo>
                <a:cubicBezTo>
                  <a:pt x="802" y="890"/>
                  <a:pt x="703" y="852"/>
                  <a:pt x="673" y="763"/>
                </a:cubicBezTo>
                <a:cubicBezTo>
                  <a:pt x="629" y="763"/>
                  <a:pt x="629" y="763"/>
                  <a:pt x="629" y="763"/>
                </a:cubicBezTo>
                <a:cubicBezTo>
                  <a:pt x="629" y="763"/>
                  <a:pt x="545" y="763"/>
                  <a:pt x="545" y="679"/>
                </a:cubicBezTo>
                <a:cubicBezTo>
                  <a:pt x="545" y="581"/>
                  <a:pt x="545" y="581"/>
                  <a:pt x="545" y="581"/>
                </a:cubicBezTo>
                <a:cubicBezTo>
                  <a:pt x="545" y="581"/>
                  <a:pt x="545" y="498"/>
                  <a:pt x="629" y="498"/>
                </a:cubicBezTo>
                <a:cubicBezTo>
                  <a:pt x="810" y="498"/>
                  <a:pt x="810" y="498"/>
                  <a:pt x="810" y="498"/>
                </a:cubicBezTo>
                <a:moveTo>
                  <a:pt x="504" y="581"/>
                </a:moveTo>
                <a:cubicBezTo>
                  <a:pt x="504" y="531"/>
                  <a:pt x="538" y="457"/>
                  <a:pt x="629" y="457"/>
                </a:cubicBezTo>
                <a:cubicBezTo>
                  <a:pt x="810" y="457"/>
                  <a:pt x="810" y="457"/>
                  <a:pt x="810" y="457"/>
                </a:cubicBezTo>
                <a:cubicBezTo>
                  <a:pt x="815" y="457"/>
                  <a:pt x="820" y="457"/>
                  <a:pt x="825" y="458"/>
                </a:cubicBezTo>
                <a:cubicBezTo>
                  <a:pt x="825" y="369"/>
                  <a:pt x="825" y="369"/>
                  <a:pt x="825" y="369"/>
                </a:cubicBezTo>
                <a:cubicBezTo>
                  <a:pt x="825" y="369"/>
                  <a:pt x="825" y="255"/>
                  <a:pt x="711" y="255"/>
                </a:cubicBezTo>
                <a:cubicBezTo>
                  <a:pt x="310" y="255"/>
                  <a:pt x="310" y="255"/>
                  <a:pt x="310" y="255"/>
                </a:cubicBezTo>
                <a:cubicBezTo>
                  <a:pt x="310" y="255"/>
                  <a:pt x="197" y="255"/>
                  <a:pt x="197" y="369"/>
                </a:cubicBezTo>
                <a:cubicBezTo>
                  <a:pt x="197" y="500"/>
                  <a:pt x="197" y="500"/>
                  <a:pt x="197" y="500"/>
                </a:cubicBezTo>
                <a:cubicBezTo>
                  <a:pt x="197" y="500"/>
                  <a:pt x="197" y="613"/>
                  <a:pt x="310" y="613"/>
                </a:cubicBezTo>
                <a:cubicBezTo>
                  <a:pt x="338" y="613"/>
                  <a:pt x="338" y="613"/>
                  <a:pt x="338" y="613"/>
                </a:cubicBezTo>
                <a:cubicBezTo>
                  <a:pt x="331" y="668"/>
                  <a:pt x="313" y="742"/>
                  <a:pt x="263" y="785"/>
                </a:cubicBezTo>
                <a:cubicBezTo>
                  <a:pt x="263" y="785"/>
                  <a:pt x="398" y="734"/>
                  <a:pt x="438" y="613"/>
                </a:cubicBezTo>
                <a:cubicBezTo>
                  <a:pt x="504" y="613"/>
                  <a:pt x="504" y="613"/>
                  <a:pt x="504" y="613"/>
                </a:cubicBezTo>
                <a:lnTo>
                  <a:pt x="504" y="581"/>
                </a:lnTo>
                <a:close/>
              </a:path>
            </a:pathLst>
          </a:custGeom>
          <a:solidFill>
            <a:srgbClr val="7F7F7F"/>
          </a:solidFill>
          <a:ln>
            <a:noFill/>
          </a:ln>
        </p:spPr>
        <p:txBody>
          <a:bodyPr anchorCtr="0" anchor="t" bIns="43100" lIns="86200" spcFirstLastPara="1" rIns="86200" wrap="square" tIns="43100">
            <a:noAutofit/>
          </a:bodyPr>
          <a:lstStyle/>
          <a:p>
            <a:pPr indent="0" lvl="0" marL="0" marR="0" rtl="0" algn="l">
              <a:lnSpc>
                <a:spcPct val="100000"/>
              </a:lnSpc>
              <a:spcBef>
                <a:spcPts val="0"/>
              </a:spcBef>
              <a:spcAft>
                <a:spcPts val="0"/>
              </a:spcAft>
              <a:buClr>
                <a:srgbClr val="000000"/>
              </a:buClr>
              <a:buSzPts val="1696"/>
              <a:buFont typeface="Arial"/>
              <a:buNone/>
            </a:pPr>
            <a:r>
              <a:t/>
            </a:r>
            <a:endParaRPr b="0" i="0" sz="1695"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1" i="0" lang="nl-BE" sz="2800" u="none" cap="none" strike="noStrike">
                <a:solidFill>
                  <a:schemeClr val="dk1"/>
                </a:solidFill>
                <a:latin typeface="Calibri"/>
                <a:ea typeface="Calibri"/>
                <a:cs typeface="Calibri"/>
                <a:sym typeface="Calibri"/>
              </a:rPr>
              <a:t>Brainstorm oefening</a:t>
            </a:r>
            <a:endParaRPr b="0" i="0" sz="3200" u="none" cap="none" strike="noStrike">
              <a:solidFill>
                <a:schemeClr val="dk1"/>
              </a:solidFill>
              <a:latin typeface="Arial"/>
              <a:ea typeface="Arial"/>
              <a:cs typeface="Arial"/>
              <a:sym typeface="Arial"/>
            </a:endParaRPr>
          </a:p>
        </p:txBody>
      </p:sp>
      <p:sp>
        <p:nvSpPr>
          <p:cNvPr id="246" name="Google Shape;246;p28"/>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gt;"/>
            </a:pPr>
            <a:r>
              <a:rPr b="0" i="0" lang="nl-BE" sz="2400" u="none" cap="none" strike="noStrike">
                <a:solidFill>
                  <a:schemeClr val="dk1"/>
                </a:solidFill>
                <a:latin typeface="Arial"/>
                <a:ea typeface="Arial"/>
                <a:cs typeface="Arial"/>
                <a:sym typeface="Arial"/>
              </a:rPr>
              <a:t>Doel? Nadenken over:</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7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26571" lvl="1" marL="783771" marR="0" rtl="0" algn="l">
              <a:lnSpc>
                <a:spcPct val="100000"/>
              </a:lnSpc>
              <a:spcBef>
                <a:spcPts val="700"/>
              </a:spcBef>
              <a:spcAft>
                <a:spcPts val="0"/>
              </a:spcAft>
              <a:buClr>
                <a:schemeClr val="dk1"/>
              </a:buClr>
              <a:buSzPts val="2400"/>
              <a:buFont typeface="Noto Sans Symbols"/>
              <a:buChar char="▪"/>
            </a:pPr>
            <a:r>
              <a:rPr b="0" i="0" lang="nl-BE" sz="2400" u="none" cap="none" strike="noStrike">
                <a:solidFill>
                  <a:schemeClr val="dk1"/>
                </a:solidFill>
                <a:latin typeface="Arial"/>
                <a:ea typeface="Arial"/>
                <a:cs typeface="Arial"/>
                <a:sym typeface="Arial"/>
              </a:rPr>
              <a:t>Wat moet er gebeuren in deze proces stap?</a:t>
            </a:r>
            <a:endParaRPr b="0" i="0" sz="2400" u="none" cap="none" strike="noStrike">
              <a:solidFill>
                <a:schemeClr val="dk1"/>
              </a:solidFill>
              <a:latin typeface="Arial"/>
              <a:ea typeface="Arial"/>
              <a:cs typeface="Arial"/>
              <a:sym typeface="Arial"/>
            </a:endParaRPr>
          </a:p>
          <a:p>
            <a:pPr indent="-326571" lvl="1" marL="783771" marR="0" rtl="0" algn="l">
              <a:lnSpc>
                <a:spcPct val="100000"/>
              </a:lnSpc>
              <a:spcBef>
                <a:spcPts val="1300"/>
              </a:spcBef>
              <a:spcAft>
                <a:spcPts val="0"/>
              </a:spcAft>
              <a:buClr>
                <a:schemeClr val="dk1"/>
              </a:buClr>
              <a:buSzPts val="2400"/>
              <a:buFont typeface="Noto Sans Symbols"/>
              <a:buChar char="▪"/>
            </a:pPr>
            <a:r>
              <a:rPr b="0" i="0" lang="nl-BE" sz="2400" u="none" cap="none" strike="noStrike">
                <a:solidFill>
                  <a:schemeClr val="dk1"/>
                </a:solidFill>
                <a:latin typeface="Arial"/>
                <a:ea typeface="Arial"/>
                <a:cs typeface="Arial"/>
                <a:sym typeface="Arial"/>
              </a:rPr>
              <a:t>Wat zijn de verschillende sub-stappen?</a:t>
            </a:r>
            <a:endParaRPr b="0" i="0" sz="2400" u="none" cap="none" strike="noStrike">
              <a:solidFill>
                <a:schemeClr val="dk1"/>
              </a:solidFill>
              <a:latin typeface="Arial"/>
              <a:ea typeface="Arial"/>
              <a:cs typeface="Arial"/>
              <a:sym typeface="Arial"/>
            </a:endParaRPr>
          </a:p>
          <a:p>
            <a:pPr indent="-326571" lvl="1" marL="783771" marR="0" rtl="0" algn="l">
              <a:lnSpc>
                <a:spcPct val="100000"/>
              </a:lnSpc>
              <a:spcBef>
                <a:spcPts val="1300"/>
              </a:spcBef>
              <a:spcAft>
                <a:spcPts val="0"/>
              </a:spcAft>
              <a:buClr>
                <a:schemeClr val="dk1"/>
              </a:buClr>
              <a:buSzPts val="2400"/>
              <a:buFont typeface="Noto Sans Symbols"/>
              <a:buChar char="▪"/>
            </a:pPr>
            <a:r>
              <a:rPr b="0" i="0" lang="nl-BE" sz="2400" u="none" cap="none" strike="noStrike">
                <a:solidFill>
                  <a:schemeClr val="dk1"/>
                </a:solidFill>
                <a:latin typeface="Arial"/>
                <a:ea typeface="Arial"/>
                <a:cs typeface="Arial"/>
                <a:sym typeface="Arial"/>
              </a:rPr>
              <a:t>Wat zijn de deliverables?</a:t>
            </a:r>
            <a:endParaRPr b="0" i="0" sz="2400" u="none" cap="none" strike="noStrike">
              <a:solidFill>
                <a:schemeClr val="dk1"/>
              </a:solidFill>
              <a:latin typeface="Arial"/>
              <a:ea typeface="Arial"/>
              <a:cs typeface="Arial"/>
              <a:sym typeface="Arial"/>
            </a:endParaRPr>
          </a:p>
          <a:p>
            <a:pPr indent="-326571" lvl="1" marL="783771" marR="0" rtl="0" algn="l">
              <a:lnSpc>
                <a:spcPct val="100000"/>
              </a:lnSpc>
              <a:spcBef>
                <a:spcPts val="1300"/>
              </a:spcBef>
              <a:spcAft>
                <a:spcPts val="0"/>
              </a:spcAft>
              <a:buClr>
                <a:schemeClr val="dk1"/>
              </a:buClr>
              <a:buSzPts val="2400"/>
              <a:buFont typeface="Noto Sans Symbols"/>
              <a:buChar char="▪"/>
            </a:pPr>
            <a:r>
              <a:rPr b="0" i="0" lang="nl-BE" sz="2400" u="none" cap="none" strike="noStrike">
                <a:solidFill>
                  <a:schemeClr val="dk1"/>
                </a:solidFill>
                <a:latin typeface="Arial"/>
                <a:ea typeface="Arial"/>
                <a:cs typeface="Arial"/>
                <a:sym typeface="Arial"/>
              </a:rPr>
              <a:t>Welke actoren zijn betrokken in deze fase?</a:t>
            </a:r>
            <a:endParaRPr b="0" i="0" sz="2400" u="none" cap="none" strike="noStrike">
              <a:solidFill>
                <a:schemeClr val="dk1"/>
              </a:solidFill>
              <a:latin typeface="Arial"/>
              <a:ea typeface="Arial"/>
              <a:cs typeface="Arial"/>
              <a:sym typeface="Arial"/>
            </a:endParaRPr>
          </a:p>
          <a:p>
            <a:pPr indent="-326571" lvl="1" marL="783771" marR="0" rtl="0" algn="l">
              <a:lnSpc>
                <a:spcPct val="100000"/>
              </a:lnSpc>
              <a:spcBef>
                <a:spcPts val="1300"/>
              </a:spcBef>
              <a:spcAft>
                <a:spcPts val="0"/>
              </a:spcAft>
              <a:buClr>
                <a:schemeClr val="dk1"/>
              </a:buClr>
              <a:buSzPts val="2400"/>
              <a:buFont typeface="Noto Sans Symbols"/>
              <a:buChar char="▪"/>
            </a:pPr>
            <a:r>
              <a:rPr b="0" i="0" lang="nl-BE" sz="2400" u="none" cap="none" strike="noStrike">
                <a:solidFill>
                  <a:schemeClr val="dk1"/>
                </a:solidFill>
                <a:latin typeface="Arial"/>
                <a:ea typeface="Arial"/>
                <a:cs typeface="Arial"/>
                <a:sym typeface="Arial"/>
              </a:rPr>
              <a:t>Waar worden de deliverables gepubliceerd?</a:t>
            </a:r>
            <a:endParaRPr b="0" i="0" sz="2400" u="none" cap="none" strike="noStrike">
              <a:solidFill>
                <a:schemeClr val="dk1"/>
              </a:solidFill>
              <a:latin typeface="Arial"/>
              <a:ea typeface="Arial"/>
              <a:cs typeface="Arial"/>
              <a:sym typeface="Arial"/>
            </a:endParaRPr>
          </a:p>
          <a:p>
            <a:pPr indent="-326571" lvl="1" marL="783771" marR="0" rtl="0" algn="l">
              <a:lnSpc>
                <a:spcPct val="100000"/>
              </a:lnSpc>
              <a:spcBef>
                <a:spcPts val="1300"/>
              </a:spcBef>
              <a:spcAft>
                <a:spcPts val="0"/>
              </a:spcAft>
              <a:buClr>
                <a:schemeClr val="dk1"/>
              </a:buClr>
              <a:buSzPts val="2400"/>
              <a:buFont typeface="Noto Sans Symbols"/>
              <a:buChar char="▪"/>
            </a:pPr>
            <a:r>
              <a:rPr b="0" i="0" lang="nl-BE" sz="2400" u="none" cap="none" strike="noStrike">
                <a:solidFill>
                  <a:schemeClr val="dk1"/>
                </a:solidFill>
                <a:latin typeface="Arial"/>
                <a:ea typeface="Arial"/>
                <a:cs typeface="Arial"/>
                <a:sym typeface="Arial"/>
              </a:rPr>
              <a:t>Etc.</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13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7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9"/>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2" name="Google Shape;252;p29"/>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Arial"/>
              <a:buNone/>
            </a:pPr>
            <a:r>
              <a:rPr b="0" i="0" lang="nl-BE" sz="3200" u="none" cap="none" strike="noStrike">
                <a:solidFill>
                  <a:schemeClr val="dk1"/>
                </a:solidFill>
                <a:latin typeface="Arial"/>
                <a:ea typeface="Arial"/>
                <a:cs typeface="Arial"/>
                <a:sym typeface="Arial"/>
              </a:rPr>
              <a:t>Levenscyclus van een standaard</a:t>
            </a:r>
            <a:endParaRPr b="0" i="0" sz="3200" u="none" cap="none" strike="noStrike">
              <a:solidFill>
                <a:schemeClr val="dk1"/>
              </a:solidFill>
              <a:latin typeface="Arial"/>
              <a:ea typeface="Arial"/>
              <a:cs typeface="Arial"/>
              <a:sym typeface="Arial"/>
            </a:endParaRPr>
          </a:p>
        </p:txBody>
      </p:sp>
      <p:sp>
        <p:nvSpPr>
          <p:cNvPr id="253" name="Google Shape;253;p29"/>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
        <p:nvSpPr>
          <p:cNvPr id="254" name="Google Shape;254;p29"/>
          <p:cNvSpPr/>
          <p:nvPr/>
        </p:nvSpPr>
        <p:spPr>
          <a:xfrm>
            <a:off x="9224963" y="74020"/>
            <a:ext cx="580714" cy="582212"/>
          </a:xfrm>
          <a:custGeom>
            <a:pathLst>
              <a:path extrusionOk="0" h="1092" w="1092">
                <a:moveTo>
                  <a:pt x="546" y="44"/>
                </a:moveTo>
                <a:cubicBezTo>
                  <a:pt x="823" y="44"/>
                  <a:pt x="1048" y="269"/>
                  <a:pt x="1048" y="546"/>
                </a:cubicBezTo>
                <a:cubicBezTo>
                  <a:pt x="1048" y="824"/>
                  <a:pt x="823" y="1049"/>
                  <a:pt x="546" y="1049"/>
                </a:cubicBezTo>
                <a:cubicBezTo>
                  <a:pt x="269" y="1049"/>
                  <a:pt x="43" y="824"/>
                  <a:pt x="43" y="546"/>
                </a:cubicBezTo>
                <a:cubicBezTo>
                  <a:pt x="43" y="269"/>
                  <a:pt x="269" y="44"/>
                  <a:pt x="546" y="44"/>
                </a:cubicBezTo>
                <a:moveTo>
                  <a:pt x="546" y="0"/>
                </a:moveTo>
                <a:cubicBezTo>
                  <a:pt x="244" y="0"/>
                  <a:pt x="0" y="245"/>
                  <a:pt x="0" y="546"/>
                </a:cubicBezTo>
                <a:cubicBezTo>
                  <a:pt x="0" y="848"/>
                  <a:pt x="244" y="1092"/>
                  <a:pt x="546" y="1092"/>
                </a:cubicBezTo>
                <a:cubicBezTo>
                  <a:pt x="847" y="1092"/>
                  <a:pt x="1092" y="848"/>
                  <a:pt x="1092" y="546"/>
                </a:cubicBezTo>
                <a:cubicBezTo>
                  <a:pt x="1092" y="245"/>
                  <a:pt x="847" y="0"/>
                  <a:pt x="546" y="0"/>
                </a:cubicBezTo>
                <a:close/>
                <a:moveTo>
                  <a:pt x="810" y="498"/>
                </a:moveTo>
                <a:cubicBezTo>
                  <a:pt x="810" y="498"/>
                  <a:pt x="894" y="498"/>
                  <a:pt x="894" y="581"/>
                </a:cubicBezTo>
                <a:cubicBezTo>
                  <a:pt x="894" y="679"/>
                  <a:pt x="894" y="679"/>
                  <a:pt x="894" y="679"/>
                </a:cubicBezTo>
                <a:cubicBezTo>
                  <a:pt x="894" y="679"/>
                  <a:pt x="894" y="763"/>
                  <a:pt x="810" y="763"/>
                </a:cubicBezTo>
                <a:cubicBezTo>
                  <a:pt x="747" y="763"/>
                  <a:pt x="747" y="763"/>
                  <a:pt x="747" y="763"/>
                </a:cubicBezTo>
                <a:cubicBezTo>
                  <a:pt x="752" y="803"/>
                  <a:pt x="765" y="858"/>
                  <a:pt x="802" y="890"/>
                </a:cubicBezTo>
                <a:cubicBezTo>
                  <a:pt x="802" y="890"/>
                  <a:pt x="703" y="852"/>
                  <a:pt x="673" y="763"/>
                </a:cubicBezTo>
                <a:cubicBezTo>
                  <a:pt x="629" y="763"/>
                  <a:pt x="629" y="763"/>
                  <a:pt x="629" y="763"/>
                </a:cubicBezTo>
                <a:cubicBezTo>
                  <a:pt x="629" y="763"/>
                  <a:pt x="545" y="763"/>
                  <a:pt x="545" y="679"/>
                </a:cubicBezTo>
                <a:cubicBezTo>
                  <a:pt x="545" y="581"/>
                  <a:pt x="545" y="581"/>
                  <a:pt x="545" y="581"/>
                </a:cubicBezTo>
                <a:cubicBezTo>
                  <a:pt x="545" y="581"/>
                  <a:pt x="545" y="498"/>
                  <a:pt x="629" y="498"/>
                </a:cubicBezTo>
                <a:cubicBezTo>
                  <a:pt x="810" y="498"/>
                  <a:pt x="810" y="498"/>
                  <a:pt x="810" y="498"/>
                </a:cubicBezTo>
                <a:moveTo>
                  <a:pt x="504" y="581"/>
                </a:moveTo>
                <a:cubicBezTo>
                  <a:pt x="504" y="531"/>
                  <a:pt x="538" y="457"/>
                  <a:pt x="629" y="457"/>
                </a:cubicBezTo>
                <a:cubicBezTo>
                  <a:pt x="810" y="457"/>
                  <a:pt x="810" y="457"/>
                  <a:pt x="810" y="457"/>
                </a:cubicBezTo>
                <a:cubicBezTo>
                  <a:pt x="815" y="457"/>
                  <a:pt x="820" y="457"/>
                  <a:pt x="825" y="458"/>
                </a:cubicBezTo>
                <a:cubicBezTo>
                  <a:pt x="825" y="369"/>
                  <a:pt x="825" y="369"/>
                  <a:pt x="825" y="369"/>
                </a:cubicBezTo>
                <a:cubicBezTo>
                  <a:pt x="825" y="369"/>
                  <a:pt x="825" y="255"/>
                  <a:pt x="711" y="255"/>
                </a:cubicBezTo>
                <a:cubicBezTo>
                  <a:pt x="310" y="255"/>
                  <a:pt x="310" y="255"/>
                  <a:pt x="310" y="255"/>
                </a:cubicBezTo>
                <a:cubicBezTo>
                  <a:pt x="310" y="255"/>
                  <a:pt x="197" y="255"/>
                  <a:pt x="197" y="369"/>
                </a:cubicBezTo>
                <a:cubicBezTo>
                  <a:pt x="197" y="500"/>
                  <a:pt x="197" y="500"/>
                  <a:pt x="197" y="500"/>
                </a:cubicBezTo>
                <a:cubicBezTo>
                  <a:pt x="197" y="500"/>
                  <a:pt x="197" y="613"/>
                  <a:pt x="310" y="613"/>
                </a:cubicBezTo>
                <a:cubicBezTo>
                  <a:pt x="338" y="613"/>
                  <a:pt x="338" y="613"/>
                  <a:pt x="338" y="613"/>
                </a:cubicBezTo>
                <a:cubicBezTo>
                  <a:pt x="331" y="668"/>
                  <a:pt x="313" y="742"/>
                  <a:pt x="263" y="785"/>
                </a:cubicBezTo>
                <a:cubicBezTo>
                  <a:pt x="263" y="785"/>
                  <a:pt x="398" y="734"/>
                  <a:pt x="438" y="613"/>
                </a:cubicBezTo>
                <a:cubicBezTo>
                  <a:pt x="504" y="613"/>
                  <a:pt x="504" y="613"/>
                  <a:pt x="504" y="613"/>
                </a:cubicBezTo>
                <a:lnTo>
                  <a:pt x="504" y="581"/>
                </a:lnTo>
                <a:close/>
              </a:path>
            </a:pathLst>
          </a:custGeom>
          <a:solidFill>
            <a:srgbClr val="7F7F7F"/>
          </a:solidFill>
          <a:ln>
            <a:noFill/>
          </a:ln>
        </p:spPr>
        <p:txBody>
          <a:bodyPr anchorCtr="0" anchor="t" bIns="43100" lIns="86200" spcFirstLastPara="1" rIns="86200" wrap="square" tIns="43100">
            <a:noAutofit/>
          </a:bodyPr>
          <a:lstStyle/>
          <a:p>
            <a:pPr indent="0" lvl="0" marL="0" marR="0" rtl="0" algn="l">
              <a:lnSpc>
                <a:spcPct val="100000"/>
              </a:lnSpc>
              <a:spcBef>
                <a:spcPts val="0"/>
              </a:spcBef>
              <a:spcAft>
                <a:spcPts val="0"/>
              </a:spcAft>
              <a:buClr>
                <a:srgbClr val="000000"/>
              </a:buClr>
              <a:buSzPts val="1696"/>
              <a:buFont typeface="Arial"/>
              <a:buNone/>
            </a:pPr>
            <a:r>
              <a:t/>
            </a:r>
            <a:endParaRPr b="0" i="0" sz="1695" u="none" cap="none" strike="noStrike">
              <a:solidFill>
                <a:srgbClr val="000000"/>
              </a:solidFill>
              <a:latin typeface="Calibri"/>
              <a:ea typeface="Calibri"/>
              <a:cs typeface="Calibri"/>
              <a:sym typeface="Calibri"/>
            </a:endParaRPr>
          </a:p>
        </p:txBody>
      </p:sp>
      <p:graphicFrame>
        <p:nvGraphicFramePr>
          <p:cNvPr id="255" name="Google Shape;255;p29"/>
          <p:cNvGraphicFramePr/>
          <p:nvPr/>
        </p:nvGraphicFramePr>
        <p:xfrm>
          <a:off x="681038" y="1482214"/>
          <a:ext cx="3000000" cy="3000000"/>
        </p:xfrm>
        <a:graphic>
          <a:graphicData uri="http://schemas.openxmlformats.org/drawingml/2006/table">
            <a:tbl>
              <a:tblPr bandRow="1" firstRow="1">
                <a:noFill/>
                <a:tableStyleId>{6CE7C94B-3A66-4E95-94FF-5C3787747B20}</a:tableStyleId>
              </a:tblPr>
              <a:tblGrid>
                <a:gridCol w="4273425"/>
              </a:tblGrid>
              <a:tr h="479925">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Fase in de levenscyclus</a:t>
                      </a:r>
                      <a:endParaRPr sz="1900" u="none" cap="none" strike="noStrike"/>
                    </a:p>
                  </a:txBody>
                  <a:tcPr marT="48625" marB="48625" marR="97275" marL="97275"/>
                </a:tc>
              </a:tr>
              <a:tr h="479925">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In ontwikkeling</a:t>
                      </a:r>
                      <a:endParaRPr sz="1400" u="none" cap="none" strike="noStrike"/>
                    </a:p>
                  </a:txBody>
                  <a:tcPr marT="48625" marB="48625" marR="97275" marL="97275"/>
                </a:tc>
              </a:tr>
              <a:tr h="479925">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In behandeling</a:t>
                      </a:r>
                      <a:endParaRPr sz="1900" u="none" cap="none" strike="noStrike"/>
                    </a:p>
                  </a:txBody>
                  <a:tcPr marT="48625" marB="48625" marR="97275" marL="97275"/>
                </a:tc>
              </a:tr>
              <a:tr h="479925">
                <a:tc>
                  <a:txBody>
                    <a:bodyPr>
                      <a:noAutofit/>
                    </a:bodyPr>
                    <a:lstStyle/>
                    <a:p>
                      <a:pPr indent="0" lvl="0" marL="0" marR="0" rtl="0" algn="l">
                        <a:lnSpc>
                          <a:spcPct val="100000"/>
                        </a:lnSpc>
                        <a:spcBef>
                          <a:spcPts val="0"/>
                        </a:spcBef>
                        <a:spcAft>
                          <a:spcPts val="0"/>
                        </a:spcAft>
                        <a:buClr>
                          <a:schemeClr val="dk1"/>
                        </a:buClr>
                        <a:buSzPts val="1900"/>
                        <a:buFont typeface="Calibri"/>
                        <a:buNone/>
                      </a:pPr>
                      <a:r>
                        <a:rPr lang="nl-BE" sz="1900" u="none" cap="none" strike="noStrike"/>
                        <a:t>In gebruik</a:t>
                      </a:r>
                      <a:endParaRPr sz="1400" u="none" cap="none" strike="noStrike"/>
                    </a:p>
                  </a:txBody>
                  <a:tcPr marT="48625" marB="48625" marR="97275" marL="97275"/>
                </a:tc>
              </a:tr>
              <a:tr h="479925">
                <a:tc>
                  <a:txBody>
                    <a:bodyPr>
                      <a:noAutofit/>
                    </a:bodyPr>
                    <a:lstStyle/>
                    <a:p>
                      <a:pPr indent="0" lvl="0" marL="0" marR="0" rtl="0" algn="l">
                        <a:lnSpc>
                          <a:spcPct val="100000"/>
                        </a:lnSpc>
                        <a:spcBef>
                          <a:spcPts val="0"/>
                        </a:spcBef>
                        <a:spcAft>
                          <a:spcPts val="0"/>
                        </a:spcAft>
                        <a:buClr>
                          <a:schemeClr val="dk1"/>
                        </a:buClr>
                        <a:buSzPts val="1900"/>
                        <a:buFont typeface="Calibri"/>
                        <a:buNone/>
                      </a:pPr>
                      <a:r>
                        <a:rPr lang="nl-BE" sz="1900" u="none" cap="none" strike="noStrike"/>
                        <a:t>In revisie</a:t>
                      </a:r>
                      <a:endParaRPr sz="1900" u="none" cap="none" strike="noStrike"/>
                    </a:p>
                  </a:txBody>
                  <a:tcPr marT="48625" marB="48625" marR="97275" marL="97275"/>
                </a:tc>
              </a:tr>
              <a:tr h="479925">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Uitgefaseerd</a:t>
                      </a:r>
                      <a:endParaRPr sz="1900" u="none" cap="none" strike="noStrike"/>
                    </a:p>
                  </a:txBody>
                  <a:tcPr marT="48625" marB="48625" marR="97275" marL="9727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0"/>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1" name="Google Shape;261;p30"/>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Arial"/>
              <a:buNone/>
            </a:pPr>
            <a:r>
              <a:rPr b="0" i="0" lang="nl-BE" sz="3200" u="none" cap="none" strike="noStrike">
                <a:solidFill>
                  <a:schemeClr val="dk1"/>
                </a:solidFill>
                <a:latin typeface="Arial"/>
                <a:ea typeface="Arial"/>
                <a:cs typeface="Arial"/>
                <a:sym typeface="Arial"/>
              </a:rPr>
              <a:t>Levenscyclus van een standaard</a:t>
            </a:r>
            <a:endParaRPr b="0" i="0" sz="3200" u="none" cap="none" strike="noStrike">
              <a:solidFill>
                <a:schemeClr val="dk1"/>
              </a:solidFill>
              <a:latin typeface="Arial"/>
              <a:ea typeface="Arial"/>
              <a:cs typeface="Arial"/>
              <a:sym typeface="Arial"/>
            </a:endParaRPr>
          </a:p>
        </p:txBody>
      </p:sp>
      <p:sp>
        <p:nvSpPr>
          <p:cNvPr id="262" name="Google Shape;262;p30"/>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
        <p:nvSpPr>
          <p:cNvPr id="263" name="Google Shape;263;p30"/>
          <p:cNvSpPr/>
          <p:nvPr/>
        </p:nvSpPr>
        <p:spPr>
          <a:xfrm>
            <a:off x="9224963" y="74020"/>
            <a:ext cx="580714" cy="582212"/>
          </a:xfrm>
          <a:custGeom>
            <a:pathLst>
              <a:path extrusionOk="0" h="1092" w="1092">
                <a:moveTo>
                  <a:pt x="546" y="44"/>
                </a:moveTo>
                <a:cubicBezTo>
                  <a:pt x="823" y="44"/>
                  <a:pt x="1048" y="269"/>
                  <a:pt x="1048" y="546"/>
                </a:cubicBezTo>
                <a:cubicBezTo>
                  <a:pt x="1048" y="824"/>
                  <a:pt x="823" y="1049"/>
                  <a:pt x="546" y="1049"/>
                </a:cubicBezTo>
                <a:cubicBezTo>
                  <a:pt x="269" y="1049"/>
                  <a:pt x="43" y="824"/>
                  <a:pt x="43" y="546"/>
                </a:cubicBezTo>
                <a:cubicBezTo>
                  <a:pt x="43" y="269"/>
                  <a:pt x="269" y="44"/>
                  <a:pt x="546" y="44"/>
                </a:cubicBezTo>
                <a:moveTo>
                  <a:pt x="546" y="0"/>
                </a:moveTo>
                <a:cubicBezTo>
                  <a:pt x="244" y="0"/>
                  <a:pt x="0" y="245"/>
                  <a:pt x="0" y="546"/>
                </a:cubicBezTo>
                <a:cubicBezTo>
                  <a:pt x="0" y="848"/>
                  <a:pt x="244" y="1092"/>
                  <a:pt x="546" y="1092"/>
                </a:cubicBezTo>
                <a:cubicBezTo>
                  <a:pt x="847" y="1092"/>
                  <a:pt x="1092" y="848"/>
                  <a:pt x="1092" y="546"/>
                </a:cubicBezTo>
                <a:cubicBezTo>
                  <a:pt x="1092" y="245"/>
                  <a:pt x="847" y="0"/>
                  <a:pt x="546" y="0"/>
                </a:cubicBezTo>
                <a:close/>
                <a:moveTo>
                  <a:pt x="810" y="498"/>
                </a:moveTo>
                <a:cubicBezTo>
                  <a:pt x="810" y="498"/>
                  <a:pt x="894" y="498"/>
                  <a:pt x="894" y="581"/>
                </a:cubicBezTo>
                <a:cubicBezTo>
                  <a:pt x="894" y="679"/>
                  <a:pt x="894" y="679"/>
                  <a:pt x="894" y="679"/>
                </a:cubicBezTo>
                <a:cubicBezTo>
                  <a:pt x="894" y="679"/>
                  <a:pt x="894" y="763"/>
                  <a:pt x="810" y="763"/>
                </a:cubicBezTo>
                <a:cubicBezTo>
                  <a:pt x="747" y="763"/>
                  <a:pt x="747" y="763"/>
                  <a:pt x="747" y="763"/>
                </a:cubicBezTo>
                <a:cubicBezTo>
                  <a:pt x="752" y="803"/>
                  <a:pt x="765" y="858"/>
                  <a:pt x="802" y="890"/>
                </a:cubicBezTo>
                <a:cubicBezTo>
                  <a:pt x="802" y="890"/>
                  <a:pt x="703" y="852"/>
                  <a:pt x="673" y="763"/>
                </a:cubicBezTo>
                <a:cubicBezTo>
                  <a:pt x="629" y="763"/>
                  <a:pt x="629" y="763"/>
                  <a:pt x="629" y="763"/>
                </a:cubicBezTo>
                <a:cubicBezTo>
                  <a:pt x="629" y="763"/>
                  <a:pt x="545" y="763"/>
                  <a:pt x="545" y="679"/>
                </a:cubicBezTo>
                <a:cubicBezTo>
                  <a:pt x="545" y="581"/>
                  <a:pt x="545" y="581"/>
                  <a:pt x="545" y="581"/>
                </a:cubicBezTo>
                <a:cubicBezTo>
                  <a:pt x="545" y="581"/>
                  <a:pt x="545" y="498"/>
                  <a:pt x="629" y="498"/>
                </a:cubicBezTo>
                <a:cubicBezTo>
                  <a:pt x="810" y="498"/>
                  <a:pt x="810" y="498"/>
                  <a:pt x="810" y="498"/>
                </a:cubicBezTo>
                <a:moveTo>
                  <a:pt x="504" y="581"/>
                </a:moveTo>
                <a:cubicBezTo>
                  <a:pt x="504" y="531"/>
                  <a:pt x="538" y="457"/>
                  <a:pt x="629" y="457"/>
                </a:cubicBezTo>
                <a:cubicBezTo>
                  <a:pt x="810" y="457"/>
                  <a:pt x="810" y="457"/>
                  <a:pt x="810" y="457"/>
                </a:cubicBezTo>
                <a:cubicBezTo>
                  <a:pt x="815" y="457"/>
                  <a:pt x="820" y="457"/>
                  <a:pt x="825" y="458"/>
                </a:cubicBezTo>
                <a:cubicBezTo>
                  <a:pt x="825" y="369"/>
                  <a:pt x="825" y="369"/>
                  <a:pt x="825" y="369"/>
                </a:cubicBezTo>
                <a:cubicBezTo>
                  <a:pt x="825" y="369"/>
                  <a:pt x="825" y="255"/>
                  <a:pt x="711" y="255"/>
                </a:cubicBezTo>
                <a:cubicBezTo>
                  <a:pt x="310" y="255"/>
                  <a:pt x="310" y="255"/>
                  <a:pt x="310" y="255"/>
                </a:cubicBezTo>
                <a:cubicBezTo>
                  <a:pt x="310" y="255"/>
                  <a:pt x="197" y="255"/>
                  <a:pt x="197" y="369"/>
                </a:cubicBezTo>
                <a:cubicBezTo>
                  <a:pt x="197" y="500"/>
                  <a:pt x="197" y="500"/>
                  <a:pt x="197" y="500"/>
                </a:cubicBezTo>
                <a:cubicBezTo>
                  <a:pt x="197" y="500"/>
                  <a:pt x="197" y="613"/>
                  <a:pt x="310" y="613"/>
                </a:cubicBezTo>
                <a:cubicBezTo>
                  <a:pt x="338" y="613"/>
                  <a:pt x="338" y="613"/>
                  <a:pt x="338" y="613"/>
                </a:cubicBezTo>
                <a:cubicBezTo>
                  <a:pt x="331" y="668"/>
                  <a:pt x="313" y="742"/>
                  <a:pt x="263" y="785"/>
                </a:cubicBezTo>
                <a:cubicBezTo>
                  <a:pt x="263" y="785"/>
                  <a:pt x="398" y="734"/>
                  <a:pt x="438" y="613"/>
                </a:cubicBezTo>
                <a:cubicBezTo>
                  <a:pt x="504" y="613"/>
                  <a:pt x="504" y="613"/>
                  <a:pt x="504" y="613"/>
                </a:cubicBezTo>
                <a:lnTo>
                  <a:pt x="504" y="581"/>
                </a:lnTo>
                <a:close/>
              </a:path>
            </a:pathLst>
          </a:custGeom>
          <a:solidFill>
            <a:srgbClr val="7F7F7F"/>
          </a:solidFill>
          <a:ln>
            <a:noFill/>
          </a:ln>
        </p:spPr>
        <p:txBody>
          <a:bodyPr anchorCtr="0" anchor="t" bIns="43100" lIns="86200" spcFirstLastPara="1" rIns="86200" wrap="square" tIns="43100">
            <a:noAutofit/>
          </a:bodyPr>
          <a:lstStyle/>
          <a:p>
            <a:pPr indent="0" lvl="0" marL="0" marR="0" rtl="0" algn="l">
              <a:lnSpc>
                <a:spcPct val="100000"/>
              </a:lnSpc>
              <a:spcBef>
                <a:spcPts val="0"/>
              </a:spcBef>
              <a:spcAft>
                <a:spcPts val="0"/>
              </a:spcAft>
              <a:buClr>
                <a:srgbClr val="000000"/>
              </a:buClr>
              <a:buSzPts val="1696"/>
              <a:buFont typeface="Arial"/>
              <a:buNone/>
            </a:pPr>
            <a:r>
              <a:t/>
            </a:r>
            <a:endParaRPr b="0" i="0" sz="1695" u="none" cap="none" strike="noStrike">
              <a:solidFill>
                <a:srgbClr val="000000"/>
              </a:solidFill>
              <a:latin typeface="Calibri"/>
              <a:ea typeface="Calibri"/>
              <a:cs typeface="Calibri"/>
              <a:sym typeface="Calibri"/>
            </a:endParaRPr>
          </a:p>
        </p:txBody>
      </p:sp>
      <p:graphicFrame>
        <p:nvGraphicFramePr>
          <p:cNvPr id="264" name="Google Shape;264;p30"/>
          <p:cNvGraphicFramePr/>
          <p:nvPr/>
        </p:nvGraphicFramePr>
        <p:xfrm>
          <a:off x="681038" y="1482214"/>
          <a:ext cx="3000000" cy="3000000"/>
        </p:xfrm>
        <a:graphic>
          <a:graphicData uri="http://schemas.openxmlformats.org/drawingml/2006/table">
            <a:tbl>
              <a:tblPr bandRow="1" firstRow="1">
                <a:noFill/>
                <a:tableStyleId>{6CE7C94B-3A66-4E95-94FF-5C3787747B20}</a:tableStyleId>
              </a:tblPr>
              <a:tblGrid>
                <a:gridCol w="4273425"/>
                <a:gridCol w="4273425"/>
              </a:tblGrid>
              <a:tr h="479925">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Fase in de levenscyclus</a:t>
                      </a:r>
                      <a:endParaRPr sz="1900" u="none" cap="none" strike="noStrike"/>
                    </a:p>
                  </a:txBody>
                  <a:tcPr marT="48625" marB="48625" marR="97275" marL="97275"/>
                </a:tc>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Publicatiestatus</a:t>
                      </a:r>
                      <a:endParaRPr sz="1900" u="none" cap="none" strike="noStrike"/>
                    </a:p>
                  </a:txBody>
                  <a:tcPr marT="48625" marB="48625" marR="97275" marL="97275"/>
                </a:tc>
              </a:tr>
              <a:tr h="479925">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In ontwikkeling</a:t>
                      </a:r>
                      <a:endParaRPr sz="1400" u="none" cap="none" strike="noStrike"/>
                    </a:p>
                  </a:txBody>
                  <a:tcPr marT="48625" marB="48625" marR="97275" marL="97275"/>
                </a:tc>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Ontwerpdocument</a:t>
                      </a:r>
                      <a:endParaRPr sz="1900" u="none" cap="none" strike="noStrike"/>
                    </a:p>
                  </a:txBody>
                  <a:tcPr marT="48625" marB="48625" marR="97275" marL="97275"/>
                </a:tc>
              </a:tr>
              <a:tr h="479925">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In behandeling</a:t>
                      </a:r>
                      <a:endParaRPr sz="1900" u="none" cap="none" strike="noStrike"/>
                    </a:p>
                  </a:txBody>
                  <a:tcPr marT="48625" marB="48625" marR="97275" marL="97275"/>
                </a:tc>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Kandidaat-standaard</a:t>
                      </a:r>
                      <a:endParaRPr sz="1900" u="none" cap="none" strike="noStrike"/>
                    </a:p>
                  </a:txBody>
                  <a:tcPr marT="48625" marB="48625" marR="97275" marL="97275"/>
                </a:tc>
              </a:tr>
              <a:tr h="479925">
                <a:tc>
                  <a:txBody>
                    <a:bodyPr>
                      <a:noAutofit/>
                    </a:bodyPr>
                    <a:lstStyle/>
                    <a:p>
                      <a:pPr indent="0" lvl="0" marL="0" marR="0" rtl="0" algn="l">
                        <a:lnSpc>
                          <a:spcPct val="100000"/>
                        </a:lnSpc>
                        <a:spcBef>
                          <a:spcPts val="0"/>
                        </a:spcBef>
                        <a:spcAft>
                          <a:spcPts val="0"/>
                        </a:spcAft>
                        <a:buClr>
                          <a:schemeClr val="dk1"/>
                        </a:buClr>
                        <a:buSzPts val="1900"/>
                        <a:buFont typeface="Calibri"/>
                        <a:buNone/>
                      </a:pPr>
                      <a:r>
                        <a:rPr lang="nl-BE" sz="1900" u="none" cap="none" strike="noStrike"/>
                        <a:t>In gebruik</a:t>
                      </a:r>
                      <a:endParaRPr sz="1400" u="none" cap="none" strike="noStrike"/>
                    </a:p>
                  </a:txBody>
                  <a:tcPr marT="48625" marB="48625" marR="97275" marL="97275"/>
                </a:tc>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Standaard</a:t>
                      </a:r>
                      <a:endParaRPr sz="1900" u="none" cap="none" strike="noStrike"/>
                    </a:p>
                  </a:txBody>
                  <a:tcPr marT="48625" marB="48625" marR="97275" marL="97275"/>
                </a:tc>
              </a:tr>
              <a:tr h="479925">
                <a:tc>
                  <a:txBody>
                    <a:bodyPr>
                      <a:noAutofit/>
                    </a:bodyPr>
                    <a:lstStyle/>
                    <a:p>
                      <a:pPr indent="0" lvl="0" marL="0" marR="0" rtl="0" algn="l">
                        <a:lnSpc>
                          <a:spcPct val="100000"/>
                        </a:lnSpc>
                        <a:spcBef>
                          <a:spcPts val="0"/>
                        </a:spcBef>
                        <a:spcAft>
                          <a:spcPts val="0"/>
                        </a:spcAft>
                        <a:buClr>
                          <a:schemeClr val="dk1"/>
                        </a:buClr>
                        <a:buSzPts val="1900"/>
                        <a:buFont typeface="Calibri"/>
                        <a:buNone/>
                      </a:pPr>
                      <a:r>
                        <a:rPr lang="nl-BE" sz="1900" u="none" cap="none" strike="noStrike"/>
                        <a:t>In revisie</a:t>
                      </a:r>
                      <a:endParaRPr sz="1900" u="none" cap="none" strike="noStrike"/>
                    </a:p>
                  </a:txBody>
                  <a:tcPr marT="48625" marB="48625" marR="97275" marL="97275"/>
                </a:tc>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Ontwerpdocument</a:t>
                      </a:r>
                      <a:endParaRPr sz="1400" u="none" cap="none" strike="noStrike"/>
                    </a:p>
                    <a:p>
                      <a:pPr indent="0" lvl="0" marL="0" marR="0" rtl="0" algn="l">
                        <a:lnSpc>
                          <a:spcPct val="100000"/>
                        </a:lnSpc>
                        <a:spcBef>
                          <a:spcPts val="0"/>
                        </a:spcBef>
                        <a:spcAft>
                          <a:spcPts val="0"/>
                        </a:spcAft>
                        <a:buClr>
                          <a:srgbClr val="000000"/>
                        </a:buClr>
                        <a:buSzPts val="1900"/>
                        <a:buFont typeface="Arial"/>
                        <a:buNone/>
                      </a:pPr>
                      <a:r>
                        <a:rPr lang="nl-BE" sz="1900" u="none" cap="none" strike="noStrike"/>
                        <a:t>Kandidaat Gereviseerde Standaard</a:t>
                      </a:r>
                      <a:endParaRPr sz="1900" u="none" cap="none" strike="noStrike"/>
                    </a:p>
                  </a:txBody>
                  <a:tcPr marT="48625" marB="48625" marR="97275" marL="97275"/>
                </a:tc>
              </a:tr>
              <a:tr h="479925">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Uitgefaseerd</a:t>
                      </a:r>
                      <a:endParaRPr sz="1900" u="none" cap="none" strike="noStrike"/>
                    </a:p>
                  </a:txBody>
                  <a:tcPr marT="48625" marB="48625" marR="97275" marL="97275"/>
                </a:tc>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Uitgefaseerde Standaard</a:t>
                      </a:r>
                      <a:endParaRPr sz="1900" u="none" cap="none" strike="noStrike"/>
                    </a:p>
                  </a:txBody>
                  <a:tcPr marT="48625" marB="48625" marR="97275" marL="9727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1"/>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gt;"/>
            </a:pPr>
            <a:r>
              <a:rPr b="0" i="0" lang="nl-BE" sz="2400" u="none" cap="none" strike="noStrike">
                <a:solidFill>
                  <a:schemeClr val="dk1"/>
                </a:solidFill>
                <a:latin typeface="Arial"/>
                <a:ea typeface="Arial"/>
                <a:cs typeface="Arial"/>
                <a:sym typeface="Arial"/>
              </a:rPr>
              <a:t>Criteria voor overgang binnen levenscyclus</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chemeClr val="dk1"/>
              </a:buClr>
              <a:buSzPts val="2400"/>
              <a:buFont typeface="Arial"/>
              <a:buChar char="&gt;"/>
            </a:pPr>
            <a:r>
              <a:rPr b="1" i="0" lang="nl-BE" sz="2400" u="none" cap="none" strike="noStrike">
                <a:solidFill>
                  <a:schemeClr val="dk1"/>
                </a:solidFill>
                <a:latin typeface="Arial"/>
                <a:ea typeface="Arial"/>
                <a:cs typeface="Arial"/>
                <a:sym typeface="Arial"/>
              </a:rPr>
              <a:t>Processen</a:t>
            </a:r>
            <a:r>
              <a:rPr b="0" i="0" lang="nl-BE" sz="2400" u="none" cap="none" strike="noStrike">
                <a:solidFill>
                  <a:schemeClr val="dk1"/>
                </a:solidFill>
                <a:latin typeface="Arial"/>
                <a:ea typeface="Arial"/>
                <a:cs typeface="Arial"/>
                <a:sym typeface="Arial"/>
              </a:rPr>
              <a:t> die lopen binnen en overheen de fases voor ontwikkeling en onderhoud</a:t>
            </a:r>
            <a:endParaRPr b="0" i="0" sz="2400" u="none" cap="none" strike="noStrike">
              <a:solidFill>
                <a:schemeClr val="dk1"/>
              </a:solidFill>
              <a:latin typeface="Arial"/>
              <a:ea typeface="Arial"/>
              <a:cs typeface="Arial"/>
              <a:sym typeface="Arial"/>
            </a:endParaRPr>
          </a:p>
        </p:txBody>
      </p:sp>
      <p:sp>
        <p:nvSpPr>
          <p:cNvPr id="270" name="Google Shape;270;p31"/>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Arial"/>
              <a:buNone/>
            </a:pPr>
            <a:r>
              <a:rPr b="0" i="0" lang="nl-BE" sz="3200" u="none" cap="none" strike="noStrike">
                <a:solidFill>
                  <a:schemeClr val="dk1"/>
                </a:solidFill>
                <a:latin typeface="Arial"/>
                <a:ea typeface="Arial"/>
                <a:cs typeface="Arial"/>
                <a:sym typeface="Arial"/>
              </a:rPr>
              <a:t>Levenscyclus van een standaard</a:t>
            </a:r>
            <a:endParaRPr b="0" i="0" sz="3200" u="none" cap="none" strike="noStrike">
              <a:solidFill>
                <a:schemeClr val="dk1"/>
              </a:solidFill>
              <a:latin typeface="Arial"/>
              <a:ea typeface="Arial"/>
              <a:cs typeface="Arial"/>
              <a:sym typeface="Arial"/>
            </a:endParaRPr>
          </a:p>
        </p:txBody>
      </p:sp>
      <p:sp>
        <p:nvSpPr>
          <p:cNvPr id="271" name="Google Shape;271;p31"/>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
        <p:nvSpPr>
          <p:cNvPr id="272" name="Google Shape;272;p31"/>
          <p:cNvSpPr/>
          <p:nvPr/>
        </p:nvSpPr>
        <p:spPr>
          <a:xfrm>
            <a:off x="9224963" y="74020"/>
            <a:ext cx="580714" cy="582212"/>
          </a:xfrm>
          <a:custGeom>
            <a:pathLst>
              <a:path extrusionOk="0" h="1092" w="1092">
                <a:moveTo>
                  <a:pt x="546" y="44"/>
                </a:moveTo>
                <a:cubicBezTo>
                  <a:pt x="823" y="44"/>
                  <a:pt x="1048" y="269"/>
                  <a:pt x="1048" y="546"/>
                </a:cubicBezTo>
                <a:cubicBezTo>
                  <a:pt x="1048" y="824"/>
                  <a:pt x="823" y="1049"/>
                  <a:pt x="546" y="1049"/>
                </a:cubicBezTo>
                <a:cubicBezTo>
                  <a:pt x="269" y="1049"/>
                  <a:pt x="43" y="824"/>
                  <a:pt x="43" y="546"/>
                </a:cubicBezTo>
                <a:cubicBezTo>
                  <a:pt x="43" y="269"/>
                  <a:pt x="269" y="44"/>
                  <a:pt x="546" y="44"/>
                </a:cubicBezTo>
                <a:moveTo>
                  <a:pt x="546" y="0"/>
                </a:moveTo>
                <a:cubicBezTo>
                  <a:pt x="244" y="0"/>
                  <a:pt x="0" y="245"/>
                  <a:pt x="0" y="546"/>
                </a:cubicBezTo>
                <a:cubicBezTo>
                  <a:pt x="0" y="848"/>
                  <a:pt x="244" y="1092"/>
                  <a:pt x="546" y="1092"/>
                </a:cubicBezTo>
                <a:cubicBezTo>
                  <a:pt x="847" y="1092"/>
                  <a:pt x="1092" y="848"/>
                  <a:pt x="1092" y="546"/>
                </a:cubicBezTo>
                <a:cubicBezTo>
                  <a:pt x="1092" y="245"/>
                  <a:pt x="847" y="0"/>
                  <a:pt x="546" y="0"/>
                </a:cubicBezTo>
                <a:close/>
                <a:moveTo>
                  <a:pt x="810" y="498"/>
                </a:moveTo>
                <a:cubicBezTo>
                  <a:pt x="810" y="498"/>
                  <a:pt x="894" y="498"/>
                  <a:pt x="894" y="581"/>
                </a:cubicBezTo>
                <a:cubicBezTo>
                  <a:pt x="894" y="679"/>
                  <a:pt x="894" y="679"/>
                  <a:pt x="894" y="679"/>
                </a:cubicBezTo>
                <a:cubicBezTo>
                  <a:pt x="894" y="679"/>
                  <a:pt x="894" y="763"/>
                  <a:pt x="810" y="763"/>
                </a:cubicBezTo>
                <a:cubicBezTo>
                  <a:pt x="747" y="763"/>
                  <a:pt x="747" y="763"/>
                  <a:pt x="747" y="763"/>
                </a:cubicBezTo>
                <a:cubicBezTo>
                  <a:pt x="752" y="803"/>
                  <a:pt x="765" y="858"/>
                  <a:pt x="802" y="890"/>
                </a:cubicBezTo>
                <a:cubicBezTo>
                  <a:pt x="802" y="890"/>
                  <a:pt x="703" y="852"/>
                  <a:pt x="673" y="763"/>
                </a:cubicBezTo>
                <a:cubicBezTo>
                  <a:pt x="629" y="763"/>
                  <a:pt x="629" y="763"/>
                  <a:pt x="629" y="763"/>
                </a:cubicBezTo>
                <a:cubicBezTo>
                  <a:pt x="629" y="763"/>
                  <a:pt x="545" y="763"/>
                  <a:pt x="545" y="679"/>
                </a:cubicBezTo>
                <a:cubicBezTo>
                  <a:pt x="545" y="581"/>
                  <a:pt x="545" y="581"/>
                  <a:pt x="545" y="581"/>
                </a:cubicBezTo>
                <a:cubicBezTo>
                  <a:pt x="545" y="581"/>
                  <a:pt x="545" y="498"/>
                  <a:pt x="629" y="498"/>
                </a:cubicBezTo>
                <a:cubicBezTo>
                  <a:pt x="810" y="498"/>
                  <a:pt x="810" y="498"/>
                  <a:pt x="810" y="498"/>
                </a:cubicBezTo>
                <a:moveTo>
                  <a:pt x="504" y="581"/>
                </a:moveTo>
                <a:cubicBezTo>
                  <a:pt x="504" y="531"/>
                  <a:pt x="538" y="457"/>
                  <a:pt x="629" y="457"/>
                </a:cubicBezTo>
                <a:cubicBezTo>
                  <a:pt x="810" y="457"/>
                  <a:pt x="810" y="457"/>
                  <a:pt x="810" y="457"/>
                </a:cubicBezTo>
                <a:cubicBezTo>
                  <a:pt x="815" y="457"/>
                  <a:pt x="820" y="457"/>
                  <a:pt x="825" y="458"/>
                </a:cubicBezTo>
                <a:cubicBezTo>
                  <a:pt x="825" y="369"/>
                  <a:pt x="825" y="369"/>
                  <a:pt x="825" y="369"/>
                </a:cubicBezTo>
                <a:cubicBezTo>
                  <a:pt x="825" y="369"/>
                  <a:pt x="825" y="255"/>
                  <a:pt x="711" y="255"/>
                </a:cubicBezTo>
                <a:cubicBezTo>
                  <a:pt x="310" y="255"/>
                  <a:pt x="310" y="255"/>
                  <a:pt x="310" y="255"/>
                </a:cubicBezTo>
                <a:cubicBezTo>
                  <a:pt x="310" y="255"/>
                  <a:pt x="197" y="255"/>
                  <a:pt x="197" y="369"/>
                </a:cubicBezTo>
                <a:cubicBezTo>
                  <a:pt x="197" y="500"/>
                  <a:pt x="197" y="500"/>
                  <a:pt x="197" y="500"/>
                </a:cubicBezTo>
                <a:cubicBezTo>
                  <a:pt x="197" y="500"/>
                  <a:pt x="197" y="613"/>
                  <a:pt x="310" y="613"/>
                </a:cubicBezTo>
                <a:cubicBezTo>
                  <a:pt x="338" y="613"/>
                  <a:pt x="338" y="613"/>
                  <a:pt x="338" y="613"/>
                </a:cubicBezTo>
                <a:cubicBezTo>
                  <a:pt x="331" y="668"/>
                  <a:pt x="313" y="742"/>
                  <a:pt x="263" y="785"/>
                </a:cubicBezTo>
                <a:cubicBezTo>
                  <a:pt x="263" y="785"/>
                  <a:pt x="398" y="734"/>
                  <a:pt x="438" y="613"/>
                </a:cubicBezTo>
                <a:cubicBezTo>
                  <a:pt x="504" y="613"/>
                  <a:pt x="504" y="613"/>
                  <a:pt x="504" y="613"/>
                </a:cubicBezTo>
                <a:lnTo>
                  <a:pt x="504" y="581"/>
                </a:lnTo>
                <a:close/>
              </a:path>
            </a:pathLst>
          </a:custGeom>
          <a:solidFill>
            <a:srgbClr val="7F7F7F"/>
          </a:solidFill>
          <a:ln>
            <a:noFill/>
          </a:ln>
        </p:spPr>
        <p:txBody>
          <a:bodyPr anchorCtr="0" anchor="t" bIns="43100" lIns="86200" spcFirstLastPara="1" rIns="86200" wrap="square" tIns="43100">
            <a:noAutofit/>
          </a:bodyPr>
          <a:lstStyle/>
          <a:p>
            <a:pPr indent="0" lvl="0" marL="0" marR="0" rtl="0" algn="l">
              <a:lnSpc>
                <a:spcPct val="100000"/>
              </a:lnSpc>
              <a:spcBef>
                <a:spcPts val="0"/>
              </a:spcBef>
              <a:spcAft>
                <a:spcPts val="0"/>
              </a:spcAft>
              <a:buClr>
                <a:srgbClr val="000000"/>
              </a:buClr>
              <a:buSzPts val="1696"/>
              <a:buFont typeface="Arial"/>
              <a:buNone/>
            </a:pPr>
            <a:r>
              <a:t/>
            </a:r>
            <a:endParaRPr b="0" i="0" sz="1695" u="none" cap="none" strike="noStrike">
              <a:solidFill>
                <a:srgbClr val="000000"/>
              </a:solidFill>
              <a:latin typeface="Calibri"/>
              <a:ea typeface="Calibri"/>
              <a:cs typeface="Calibri"/>
              <a:sym typeface="Calibri"/>
            </a:endParaRPr>
          </a:p>
        </p:txBody>
      </p:sp>
      <p:graphicFrame>
        <p:nvGraphicFramePr>
          <p:cNvPr id="273" name="Google Shape;273;p31"/>
          <p:cNvGraphicFramePr/>
          <p:nvPr/>
        </p:nvGraphicFramePr>
        <p:xfrm>
          <a:off x="679575" y="1482214"/>
          <a:ext cx="3000000" cy="3000000"/>
        </p:xfrm>
        <a:graphic>
          <a:graphicData uri="http://schemas.openxmlformats.org/drawingml/2006/table">
            <a:tbl>
              <a:tblPr bandRow="1" firstRow="1">
                <a:noFill/>
                <a:tableStyleId>{6CE7C94B-3A66-4E95-94FF-5C3787747B20}</a:tableStyleId>
              </a:tblPr>
              <a:tblGrid>
                <a:gridCol w="4273425"/>
                <a:gridCol w="4273425"/>
              </a:tblGrid>
              <a:tr h="479925">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Fase in de levenscyclus</a:t>
                      </a:r>
                      <a:endParaRPr sz="1900" u="none" cap="none" strike="noStrike"/>
                    </a:p>
                  </a:txBody>
                  <a:tcPr marT="48625" marB="48625" marR="97275" marL="97275"/>
                </a:tc>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Publicatiestatus</a:t>
                      </a:r>
                      <a:endParaRPr sz="1900" u="none" cap="none" strike="noStrike"/>
                    </a:p>
                  </a:txBody>
                  <a:tcPr marT="48625" marB="48625" marR="97275" marL="97275"/>
                </a:tc>
              </a:tr>
              <a:tr h="479925">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In ontwikkeling</a:t>
                      </a:r>
                      <a:endParaRPr sz="1400" u="none" cap="none" strike="noStrike"/>
                    </a:p>
                  </a:txBody>
                  <a:tcPr marT="48625" marB="48625" marR="97275" marL="97275"/>
                </a:tc>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Ontwerpdocument</a:t>
                      </a:r>
                      <a:endParaRPr sz="1900" u="none" cap="none" strike="noStrike"/>
                    </a:p>
                  </a:txBody>
                  <a:tcPr marT="48625" marB="48625" marR="97275" marL="97275"/>
                </a:tc>
              </a:tr>
              <a:tr h="479925">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In behandeling</a:t>
                      </a:r>
                      <a:endParaRPr sz="1900" u="none" cap="none" strike="noStrike"/>
                    </a:p>
                  </a:txBody>
                  <a:tcPr marT="48625" marB="48625" marR="97275" marL="97275"/>
                </a:tc>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Kandidaat-standaard</a:t>
                      </a:r>
                      <a:endParaRPr sz="1900" u="none" cap="none" strike="noStrike"/>
                    </a:p>
                  </a:txBody>
                  <a:tcPr marT="48625" marB="48625" marR="97275" marL="97275"/>
                </a:tc>
              </a:tr>
              <a:tr h="479925">
                <a:tc>
                  <a:txBody>
                    <a:bodyPr>
                      <a:noAutofit/>
                    </a:bodyPr>
                    <a:lstStyle/>
                    <a:p>
                      <a:pPr indent="0" lvl="0" marL="0" marR="0" rtl="0" algn="l">
                        <a:lnSpc>
                          <a:spcPct val="100000"/>
                        </a:lnSpc>
                        <a:spcBef>
                          <a:spcPts val="0"/>
                        </a:spcBef>
                        <a:spcAft>
                          <a:spcPts val="0"/>
                        </a:spcAft>
                        <a:buClr>
                          <a:schemeClr val="dk1"/>
                        </a:buClr>
                        <a:buSzPts val="1900"/>
                        <a:buFont typeface="Calibri"/>
                        <a:buNone/>
                      </a:pPr>
                      <a:r>
                        <a:rPr lang="nl-BE" sz="1900" u="none" cap="none" strike="noStrike"/>
                        <a:t>In gebruik</a:t>
                      </a:r>
                      <a:endParaRPr sz="1400" u="none" cap="none" strike="noStrike"/>
                    </a:p>
                  </a:txBody>
                  <a:tcPr marT="48625" marB="48625" marR="97275" marL="97275"/>
                </a:tc>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Standaard</a:t>
                      </a:r>
                      <a:endParaRPr sz="1900" u="none" cap="none" strike="noStrike"/>
                    </a:p>
                  </a:txBody>
                  <a:tcPr marT="48625" marB="48625" marR="97275" marL="97275"/>
                </a:tc>
              </a:tr>
              <a:tr h="479925">
                <a:tc>
                  <a:txBody>
                    <a:bodyPr>
                      <a:noAutofit/>
                    </a:bodyPr>
                    <a:lstStyle/>
                    <a:p>
                      <a:pPr indent="0" lvl="0" marL="0" marR="0" rtl="0" algn="l">
                        <a:lnSpc>
                          <a:spcPct val="100000"/>
                        </a:lnSpc>
                        <a:spcBef>
                          <a:spcPts val="0"/>
                        </a:spcBef>
                        <a:spcAft>
                          <a:spcPts val="0"/>
                        </a:spcAft>
                        <a:buClr>
                          <a:schemeClr val="dk1"/>
                        </a:buClr>
                        <a:buSzPts val="1900"/>
                        <a:buFont typeface="Calibri"/>
                        <a:buNone/>
                      </a:pPr>
                      <a:r>
                        <a:rPr lang="nl-BE" sz="1900" u="none" cap="none" strike="noStrike"/>
                        <a:t>In revisie</a:t>
                      </a:r>
                      <a:endParaRPr sz="1900" u="none" cap="none" strike="noStrike"/>
                    </a:p>
                  </a:txBody>
                  <a:tcPr marT="48625" marB="48625" marR="97275" marL="97275"/>
                </a:tc>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Ontwerpdocument</a:t>
                      </a:r>
                      <a:endParaRPr sz="1400" u="none" cap="none" strike="noStrike"/>
                    </a:p>
                    <a:p>
                      <a:pPr indent="0" lvl="0" marL="0" marR="0" rtl="0" algn="l">
                        <a:lnSpc>
                          <a:spcPct val="100000"/>
                        </a:lnSpc>
                        <a:spcBef>
                          <a:spcPts val="0"/>
                        </a:spcBef>
                        <a:spcAft>
                          <a:spcPts val="0"/>
                        </a:spcAft>
                        <a:buClr>
                          <a:srgbClr val="000000"/>
                        </a:buClr>
                        <a:buSzPts val="1900"/>
                        <a:buFont typeface="Arial"/>
                        <a:buNone/>
                      </a:pPr>
                      <a:r>
                        <a:rPr lang="nl-BE" sz="1900" u="none" cap="none" strike="noStrike"/>
                        <a:t>Kandidaat Gereviseerde Standaard</a:t>
                      </a:r>
                      <a:endParaRPr sz="1900" u="none" cap="none" strike="noStrike"/>
                    </a:p>
                  </a:txBody>
                  <a:tcPr marT="48625" marB="48625" marR="97275" marL="97275"/>
                </a:tc>
              </a:tr>
              <a:tr h="479925">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Uitgefaseerd</a:t>
                      </a:r>
                      <a:endParaRPr sz="1900" u="none" cap="none" strike="noStrike"/>
                    </a:p>
                  </a:txBody>
                  <a:tcPr marT="48625" marB="48625" marR="97275" marL="97275"/>
                </a:tc>
                <a:tc>
                  <a:txBody>
                    <a:bodyPr>
                      <a:noAutofit/>
                    </a:bodyPr>
                    <a:lstStyle/>
                    <a:p>
                      <a:pPr indent="0" lvl="0" marL="0" marR="0" rtl="0" algn="l">
                        <a:lnSpc>
                          <a:spcPct val="100000"/>
                        </a:lnSpc>
                        <a:spcBef>
                          <a:spcPts val="0"/>
                        </a:spcBef>
                        <a:spcAft>
                          <a:spcPts val="0"/>
                        </a:spcAft>
                        <a:buClr>
                          <a:srgbClr val="000000"/>
                        </a:buClr>
                        <a:buSzPts val="1900"/>
                        <a:buFont typeface="Arial"/>
                        <a:buNone/>
                      </a:pPr>
                      <a:r>
                        <a:rPr lang="nl-BE" sz="1900" u="none" cap="none" strike="noStrike"/>
                        <a:t>Uitgefaseerde Standaard</a:t>
                      </a:r>
                      <a:endParaRPr sz="1900" u="none" cap="none" strike="noStrike"/>
                    </a:p>
                  </a:txBody>
                  <a:tcPr marT="48625" marB="48625" marR="97275" marL="9727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2"/>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7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7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7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7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7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7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0" name="Google Shape;280;p32"/>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1" i="0" lang="nl-BE" sz="2800" u="none" cap="none" strike="noStrike">
                <a:solidFill>
                  <a:schemeClr val="dk1"/>
                </a:solidFill>
                <a:latin typeface="Calibri"/>
                <a:ea typeface="Calibri"/>
                <a:cs typeface="Calibri"/>
                <a:sym typeface="Calibri"/>
              </a:rPr>
              <a:t>Processen</a:t>
            </a:r>
            <a:endParaRPr b="1" i="0" sz="2800" u="none" cap="none" strike="noStrike">
              <a:solidFill>
                <a:schemeClr val="dk1"/>
              </a:solidFill>
              <a:latin typeface="Calibri"/>
              <a:ea typeface="Calibri"/>
              <a:cs typeface="Calibri"/>
              <a:sym typeface="Calibri"/>
            </a:endParaRPr>
          </a:p>
        </p:txBody>
      </p:sp>
      <p:grpSp>
        <p:nvGrpSpPr>
          <p:cNvPr id="281" name="Google Shape;281;p32"/>
          <p:cNvGrpSpPr/>
          <p:nvPr/>
        </p:nvGrpSpPr>
        <p:grpSpPr>
          <a:xfrm>
            <a:off x="890330" y="3086133"/>
            <a:ext cx="8125339" cy="1053296"/>
            <a:chOff x="798653" y="2801073"/>
            <a:chExt cx="8125339" cy="1053296"/>
          </a:xfrm>
        </p:grpSpPr>
        <p:sp>
          <p:nvSpPr>
            <p:cNvPr id="282" name="Google Shape;282;p32"/>
            <p:cNvSpPr/>
            <p:nvPr/>
          </p:nvSpPr>
          <p:spPr>
            <a:xfrm>
              <a:off x="798653" y="2801073"/>
              <a:ext cx="2257063" cy="1053296"/>
            </a:xfrm>
            <a:prstGeom prst="chevron">
              <a:avLst>
                <a:gd fmla="val 50000" name="adj"/>
              </a:avLst>
            </a:prstGeom>
            <a:solidFill>
              <a:schemeClr val="accent1"/>
            </a:solidFill>
            <a:ln cap="flat" cmpd="sng" w="12700">
              <a:solidFill>
                <a:srgbClr val="BAB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nl-BE" sz="1400" u="none" cap="none" strike="noStrike">
                  <a:solidFill>
                    <a:schemeClr val="dk1"/>
                  </a:solidFill>
                  <a:latin typeface="Calibri"/>
                  <a:ea typeface="Calibri"/>
                  <a:cs typeface="Calibri"/>
                  <a:sym typeface="Calibri"/>
                </a:rPr>
                <a:t>Aanmelden</a:t>
              </a:r>
              <a:endParaRPr b="1" i="0" sz="1400" u="none" cap="none" strike="noStrike">
                <a:solidFill>
                  <a:schemeClr val="dk1"/>
                </a:solidFill>
                <a:latin typeface="Calibri"/>
                <a:ea typeface="Calibri"/>
                <a:cs typeface="Calibri"/>
                <a:sym typeface="Calibri"/>
              </a:endParaRPr>
            </a:p>
          </p:txBody>
        </p:sp>
        <p:sp>
          <p:nvSpPr>
            <p:cNvPr id="283" name="Google Shape;283;p32"/>
            <p:cNvSpPr/>
            <p:nvPr/>
          </p:nvSpPr>
          <p:spPr>
            <a:xfrm>
              <a:off x="2754745" y="2801073"/>
              <a:ext cx="2257063" cy="1053296"/>
            </a:xfrm>
            <a:prstGeom prst="chevron">
              <a:avLst>
                <a:gd fmla="val 50000" name="adj"/>
              </a:avLst>
            </a:prstGeom>
            <a:solidFill>
              <a:schemeClr val="accent1"/>
            </a:solidFill>
            <a:ln cap="flat" cmpd="sng" w="12700">
              <a:solidFill>
                <a:srgbClr val="BAB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nl-BE" sz="1400" u="none" cap="none" strike="noStrike">
                  <a:solidFill>
                    <a:schemeClr val="dk1"/>
                  </a:solidFill>
                  <a:latin typeface="Calibri"/>
                  <a:ea typeface="Calibri"/>
                  <a:cs typeface="Calibri"/>
                  <a:sym typeface="Calibri"/>
                </a:rPr>
                <a:t>Ontwikkelen</a:t>
              </a:r>
              <a:endParaRPr b="1" i="0" sz="1400" u="none" cap="none" strike="noStrike">
                <a:solidFill>
                  <a:schemeClr val="dk1"/>
                </a:solidFill>
                <a:latin typeface="Calibri"/>
                <a:ea typeface="Calibri"/>
                <a:cs typeface="Calibri"/>
                <a:sym typeface="Calibri"/>
              </a:endParaRPr>
            </a:p>
          </p:txBody>
        </p:sp>
        <p:sp>
          <p:nvSpPr>
            <p:cNvPr id="284" name="Google Shape;284;p32"/>
            <p:cNvSpPr/>
            <p:nvPr/>
          </p:nvSpPr>
          <p:spPr>
            <a:xfrm>
              <a:off x="4710837" y="2801073"/>
              <a:ext cx="2257063" cy="1053296"/>
            </a:xfrm>
            <a:prstGeom prst="chevron">
              <a:avLst>
                <a:gd fmla="val 50000" name="adj"/>
              </a:avLst>
            </a:prstGeom>
            <a:solidFill>
              <a:schemeClr val="accent1"/>
            </a:solidFill>
            <a:ln cap="flat" cmpd="sng" w="12700">
              <a:solidFill>
                <a:srgbClr val="BAB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nl-BE" sz="1400" u="none" cap="none" strike="noStrike">
                  <a:solidFill>
                    <a:schemeClr val="dk1"/>
                  </a:solidFill>
                  <a:latin typeface="Calibri"/>
                  <a:ea typeface="Calibri"/>
                  <a:cs typeface="Calibri"/>
                  <a:sym typeface="Calibri"/>
                </a:rPr>
                <a:t>Publiceren</a:t>
              </a:r>
              <a:endParaRPr b="1" i="0" sz="1400" u="none" cap="none" strike="noStrike">
                <a:solidFill>
                  <a:schemeClr val="dk1"/>
                </a:solidFill>
                <a:latin typeface="Calibri"/>
                <a:ea typeface="Calibri"/>
                <a:cs typeface="Calibri"/>
                <a:sym typeface="Calibri"/>
              </a:endParaRPr>
            </a:p>
          </p:txBody>
        </p:sp>
        <p:sp>
          <p:nvSpPr>
            <p:cNvPr id="285" name="Google Shape;285;p32"/>
            <p:cNvSpPr/>
            <p:nvPr/>
          </p:nvSpPr>
          <p:spPr>
            <a:xfrm>
              <a:off x="6666929" y="2801073"/>
              <a:ext cx="2257063" cy="1053296"/>
            </a:xfrm>
            <a:prstGeom prst="chevron">
              <a:avLst>
                <a:gd fmla="val 50000" name="adj"/>
              </a:avLst>
            </a:prstGeom>
            <a:solidFill>
              <a:schemeClr val="accent1"/>
            </a:solidFill>
            <a:ln cap="flat" cmpd="sng" w="12700">
              <a:solidFill>
                <a:srgbClr val="BAB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nl-BE" sz="1400" u="none" cap="none" strike="noStrike">
                  <a:solidFill>
                    <a:schemeClr val="dk1"/>
                  </a:solidFill>
                  <a:latin typeface="Calibri"/>
                  <a:ea typeface="Calibri"/>
                  <a:cs typeface="Calibri"/>
                  <a:sym typeface="Calibri"/>
                </a:rPr>
                <a:t>Beheren van de verandering</a:t>
              </a:r>
              <a:endParaRPr b="1" i="0" sz="1400" u="none" cap="none" strike="noStrike">
                <a:solidFill>
                  <a:schemeClr val="dk1"/>
                </a:solidFill>
                <a:latin typeface="Calibri"/>
                <a:ea typeface="Calibri"/>
                <a:cs typeface="Calibri"/>
                <a:sym typeface="Calibri"/>
              </a:endParaRPr>
            </a:p>
          </p:txBody>
        </p:sp>
      </p:grpSp>
      <p:sp>
        <p:nvSpPr>
          <p:cNvPr id="286" name="Google Shape;286;p32"/>
          <p:cNvSpPr/>
          <p:nvPr/>
        </p:nvSpPr>
        <p:spPr>
          <a:xfrm>
            <a:off x="9224963" y="74020"/>
            <a:ext cx="580714" cy="582212"/>
          </a:xfrm>
          <a:custGeom>
            <a:pathLst>
              <a:path extrusionOk="0" h="1092" w="1092">
                <a:moveTo>
                  <a:pt x="546" y="44"/>
                </a:moveTo>
                <a:cubicBezTo>
                  <a:pt x="823" y="44"/>
                  <a:pt x="1048" y="269"/>
                  <a:pt x="1048" y="546"/>
                </a:cubicBezTo>
                <a:cubicBezTo>
                  <a:pt x="1048" y="824"/>
                  <a:pt x="823" y="1049"/>
                  <a:pt x="546" y="1049"/>
                </a:cubicBezTo>
                <a:cubicBezTo>
                  <a:pt x="269" y="1049"/>
                  <a:pt x="43" y="824"/>
                  <a:pt x="43" y="546"/>
                </a:cubicBezTo>
                <a:cubicBezTo>
                  <a:pt x="43" y="269"/>
                  <a:pt x="269" y="44"/>
                  <a:pt x="546" y="44"/>
                </a:cubicBezTo>
                <a:moveTo>
                  <a:pt x="546" y="0"/>
                </a:moveTo>
                <a:cubicBezTo>
                  <a:pt x="244" y="0"/>
                  <a:pt x="0" y="245"/>
                  <a:pt x="0" y="546"/>
                </a:cubicBezTo>
                <a:cubicBezTo>
                  <a:pt x="0" y="848"/>
                  <a:pt x="244" y="1092"/>
                  <a:pt x="546" y="1092"/>
                </a:cubicBezTo>
                <a:cubicBezTo>
                  <a:pt x="847" y="1092"/>
                  <a:pt x="1092" y="848"/>
                  <a:pt x="1092" y="546"/>
                </a:cubicBezTo>
                <a:cubicBezTo>
                  <a:pt x="1092" y="245"/>
                  <a:pt x="847" y="0"/>
                  <a:pt x="546" y="0"/>
                </a:cubicBezTo>
                <a:close/>
                <a:moveTo>
                  <a:pt x="810" y="498"/>
                </a:moveTo>
                <a:cubicBezTo>
                  <a:pt x="810" y="498"/>
                  <a:pt x="894" y="498"/>
                  <a:pt x="894" y="581"/>
                </a:cubicBezTo>
                <a:cubicBezTo>
                  <a:pt x="894" y="679"/>
                  <a:pt x="894" y="679"/>
                  <a:pt x="894" y="679"/>
                </a:cubicBezTo>
                <a:cubicBezTo>
                  <a:pt x="894" y="679"/>
                  <a:pt x="894" y="763"/>
                  <a:pt x="810" y="763"/>
                </a:cubicBezTo>
                <a:cubicBezTo>
                  <a:pt x="747" y="763"/>
                  <a:pt x="747" y="763"/>
                  <a:pt x="747" y="763"/>
                </a:cubicBezTo>
                <a:cubicBezTo>
                  <a:pt x="752" y="803"/>
                  <a:pt x="765" y="858"/>
                  <a:pt x="802" y="890"/>
                </a:cubicBezTo>
                <a:cubicBezTo>
                  <a:pt x="802" y="890"/>
                  <a:pt x="703" y="852"/>
                  <a:pt x="673" y="763"/>
                </a:cubicBezTo>
                <a:cubicBezTo>
                  <a:pt x="629" y="763"/>
                  <a:pt x="629" y="763"/>
                  <a:pt x="629" y="763"/>
                </a:cubicBezTo>
                <a:cubicBezTo>
                  <a:pt x="629" y="763"/>
                  <a:pt x="545" y="763"/>
                  <a:pt x="545" y="679"/>
                </a:cubicBezTo>
                <a:cubicBezTo>
                  <a:pt x="545" y="581"/>
                  <a:pt x="545" y="581"/>
                  <a:pt x="545" y="581"/>
                </a:cubicBezTo>
                <a:cubicBezTo>
                  <a:pt x="545" y="581"/>
                  <a:pt x="545" y="498"/>
                  <a:pt x="629" y="498"/>
                </a:cubicBezTo>
                <a:cubicBezTo>
                  <a:pt x="810" y="498"/>
                  <a:pt x="810" y="498"/>
                  <a:pt x="810" y="498"/>
                </a:cubicBezTo>
                <a:moveTo>
                  <a:pt x="504" y="581"/>
                </a:moveTo>
                <a:cubicBezTo>
                  <a:pt x="504" y="531"/>
                  <a:pt x="538" y="457"/>
                  <a:pt x="629" y="457"/>
                </a:cubicBezTo>
                <a:cubicBezTo>
                  <a:pt x="810" y="457"/>
                  <a:pt x="810" y="457"/>
                  <a:pt x="810" y="457"/>
                </a:cubicBezTo>
                <a:cubicBezTo>
                  <a:pt x="815" y="457"/>
                  <a:pt x="820" y="457"/>
                  <a:pt x="825" y="458"/>
                </a:cubicBezTo>
                <a:cubicBezTo>
                  <a:pt x="825" y="369"/>
                  <a:pt x="825" y="369"/>
                  <a:pt x="825" y="369"/>
                </a:cubicBezTo>
                <a:cubicBezTo>
                  <a:pt x="825" y="369"/>
                  <a:pt x="825" y="255"/>
                  <a:pt x="711" y="255"/>
                </a:cubicBezTo>
                <a:cubicBezTo>
                  <a:pt x="310" y="255"/>
                  <a:pt x="310" y="255"/>
                  <a:pt x="310" y="255"/>
                </a:cubicBezTo>
                <a:cubicBezTo>
                  <a:pt x="310" y="255"/>
                  <a:pt x="197" y="255"/>
                  <a:pt x="197" y="369"/>
                </a:cubicBezTo>
                <a:cubicBezTo>
                  <a:pt x="197" y="500"/>
                  <a:pt x="197" y="500"/>
                  <a:pt x="197" y="500"/>
                </a:cubicBezTo>
                <a:cubicBezTo>
                  <a:pt x="197" y="500"/>
                  <a:pt x="197" y="613"/>
                  <a:pt x="310" y="613"/>
                </a:cubicBezTo>
                <a:cubicBezTo>
                  <a:pt x="338" y="613"/>
                  <a:pt x="338" y="613"/>
                  <a:pt x="338" y="613"/>
                </a:cubicBezTo>
                <a:cubicBezTo>
                  <a:pt x="331" y="668"/>
                  <a:pt x="313" y="742"/>
                  <a:pt x="263" y="785"/>
                </a:cubicBezTo>
                <a:cubicBezTo>
                  <a:pt x="263" y="785"/>
                  <a:pt x="398" y="734"/>
                  <a:pt x="438" y="613"/>
                </a:cubicBezTo>
                <a:cubicBezTo>
                  <a:pt x="504" y="613"/>
                  <a:pt x="504" y="613"/>
                  <a:pt x="504" y="613"/>
                </a:cubicBezTo>
                <a:lnTo>
                  <a:pt x="504" y="581"/>
                </a:lnTo>
                <a:close/>
              </a:path>
            </a:pathLst>
          </a:custGeom>
          <a:solidFill>
            <a:srgbClr val="7F7F7F"/>
          </a:solidFill>
          <a:ln>
            <a:noFill/>
          </a:ln>
        </p:spPr>
        <p:txBody>
          <a:bodyPr anchorCtr="0" anchor="t" bIns="43100" lIns="86200" spcFirstLastPara="1" rIns="86200" wrap="square" tIns="43100">
            <a:noAutofit/>
          </a:bodyPr>
          <a:lstStyle/>
          <a:p>
            <a:pPr indent="0" lvl="0" marL="0" marR="0" rtl="0" algn="l">
              <a:lnSpc>
                <a:spcPct val="100000"/>
              </a:lnSpc>
              <a:spcBef>
                <a:spcPts val="0"/>
              </a:spcBef>
              <a:spcAft>
                <a:spcPts val="0"/>
              </a:spcAft>
              <a:buClr>
                <a:srgbClr val="000000"/>
              </a:buClr>
              <a:buSzPts val="1696"/>
              <a:buFont typeface="Arial"/>
              <a:buNone/>
            </a:pPr>
            <a:r>
              <a:t/>
            </a:r>
            <a:endParaRPr b="0" i="0" sz="1695"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id="292" name="Google Shape;292;p33"/>
          <p:cNvPicPr preferRelativeResize="0"/>
          <p:nvPr/>
        </p:nvPicPr>
        <p:blipFill rotWithShape="1">
          <a:blip r:embed="rId3">
            <a:alphaModFix/>
          </a:blip>
          <a:srcRect b="0" l="0" r="0" t="0"/>
          <a:stretch/>
        </p:blipFill>
        <p:spPr>
          <a:xfrm>
            <a:off x="1063636" y="222850"/>
            <a:ext cx="8083114" cy="6569051"/>
          </a:xfrm>
          <a:prstGeom prst="rect">
            <a:avLst/>
          </a:prstGeom>
          <a:noFill/>
          <a:ln>
            <a:noFill/>
          </a:ln>
        </p:spPr>
      </p:pic>
      <p:sp>
        <p:nvSpPr>
          <p:cNvPr id="293" name="Google Shape;293;p33"/>
          <p:cNvSpPr txBox="1"/>
          <p:nvPr>
            <p:ph idx="12" type="sldNum"/>
          </p:nvPr>
        </p:nvSpPr>
        <p:spPr>
          <a:xfrm>
            <a:off x="6996113" y="6356351"/>
            <a:ext cx="22290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75"/>
              <a:buFont typeface="Arial"/>
              <a:buNone/>
            </a:pPr>
            <a:fld id="{00000000-1234-1234-1234-123412341234}" type="slidenum">
              <a:rPr b="0" i="0" lang="nl-BE" sz="975" u="none" cap="none" strike="noStrike">
                <a:solidFill>
                  <a:srgbClr val="888888"/>
                </a:solidFill>
                <a:latin typeface="Calibri"/>
                <a:ea typeface="Calibri"/>
                <a:cs typeface="Calibri"/>
                <a:sym typeface="Calibri"/>
              </a:rPr>
              <a:t>‹#›</a:t>
            </a:fld>
            <a:endParaRPr b="0" i="0" sz="975" u="none" cap="none" strike="noStrike">
              <a:solidFill>
                <a:srgbClr val="888888"/>
              </a:solidFill>
              <a:latin typeface="Calibri"/>
              <a:ea typeface="Calibri"/>
              <a:cs typeface="Calibri"/>
              <a:sym typeface="Calibri"/>
            </a:endParaRPr>
          </a:p>
        </p:txBody>
      </p:sp>
      <p:sp>
        <p:nvSpPr>
          <p:cNvPr id="294" name="Google Shape;294;p33"/>
          <p:cNvSpPr/>
          <p:nvPr/>
        </p:nvSpPr>
        <p:spPr>
          <a:xfrm>
            <a:off x="681055" y="501333"/>
            <a:ext cx="2257200" cy="1053300"/>
          </a:xfrm>
          <a:prstGeom prst="chevron">
            <a:avLst>
              <a:gd fmla="val 50000" name="adj"/>
            </a:avLst>
          </a:prstGeom>
          <a:solidFill>
            <a:schemeClr val="accent1"/>
          </a:solidFill>
          <a:ln cap="flat" cmpd="sng" w="12700">
            <a:solidFill>
              <a:srgbClr val="BAB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nl-BE" sz="1400" u="none" cap="none" strike="noStrike">
                <a:solidFill>
                  <a:schemeClr val="dk1"/>
                </a:solidFill>
                <a:latin typeface="Calibri"/>
                <a:ea typeface="Calibri"/>
                <a:cs typeface="Calibri"/>
                <a:sym typeface="Calibri"/>
              </a:rPr>
              <a:t>Aanmelden</a:t>
            </a:r>
            <a:endParaRPr b="1" i="0" sz="1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662524" y="365128"/>
            <a:ext cx="3023824"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Calibri"/>
              <a:buNone/>
            </a:pPr>
            <a:r>
              <a:rPr b="1" i="0" lang="nl-BE" sz="3200" u="none" cap="none" strike="noStrike">
                <a:solidFill>
                  <a:schemeClr val="dk1"/>
                </a:solidFill>
                <a:latin typeface="Calibri"/>
                <a:ea typeface="Calibri"/>
                <a:cs typeface="Calibri"/>
                <a:sym typeface="Calibri"/>
              </a:rPr>
              <a:t>Agenda</a:t>
            </a:r>
            <a:endParaRPr b="1" i="0" sz="2400" u="none" cap="none" strike="noStrike">
              <a:solidFill>
                <a:schemeClr val="dk1"/>
              </a:solidFill>
              <a:latin typeface="Calibri"/>
              <a:ea typeface="Calibri"/>
              <a:cs typeface="Calibri"/>
              <a:sym typeface="Calibri"/>
            </a:endParaRPr>
          </a:p>
        </p:txBody>
      </p:sp>
      <p:sp>
        <p:nvSpPr>
          <p:cNvPr id="107" name="Google Shape;107;p16"/>
          <p:cNvSpPr txBox="1"/>
          <p:nvPr>
            <p:ph idx="1" type="body"/>
          </p:nvPr>
        </p:nvSpPr>
        <p:spPr>
          <a:xfrm>
            <a:off x="662524" y="5892601"/>
            <a:ext cx="3023824" cy="5819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Arial"/>
              <a:buNone/>
            </a:pPr>
            <a:r>
              <a:rPr b="0" i="0" lang="nl-BE" sz="1400" u="none" cap="none" strike="noStrike">
                <a:solidFill>
                  <a:schemeClr val="dk1"/>
                </a:solidFill>
                <a:latin typeface="Arial"/>
                <a:ea typeface="Arial"/>
                <a:cs typeface="Arial"/>
                <a:sym typeface="Arial"/>
              </a:rPr>
              <a:t>28/02/2018</a:t>
            </a:r>
            <a:endParaRPr b="0" i="0" sz="1400" u="none" cap="none" strike="noStrike">
              <a:solidFill>
                <a:schemeClr val="dk1"/>
              </a:solidFill>
              <a:latin typeface="Arial"/>
              <a:ea typeface="Arial"/>
              <a:cs typeface="Arial"/>
              <a:sym typeface="Arial"/>
            </a:endParaRPr>
          </a:p>
        </p:txBody>
      </p:sp>
      <p:sp>
        <p:nvSpPr>
          <p:cNvPr id="108" name="Google Shape;108;p16"/>
          <p:cNvSpPr txBox="1"/>
          <p:nvPr>
            <p:ph idx="2" type="body"/>
          </p:nvPr>
        </p:nvSpPr>
        <p:spPr>
          <a:xfrm>
            <a:off x="2743200" y="768096"/>
            <a:ext cx="6481763" cy="5706446"/>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gt;"/>
            </a:pPr>
            <a:r>
              <a:rPr b="1" i="0" lang="nl-BE" sz="1800" u="none" cap="none" strike="noStrike">
                <a:solidFill>
                  <a:schemeClr val="dk1"/>
                </a:solidFill>
                <a:latin typeface="Arial"/>
                <a:ea typeface="Arial"/>
                <a:cs typeface="Arial"/>
                <a:sym typeface="Arial"/>
              </a:rPr>
              <a:t>10:00-10:30 Inleiding</a:t>
            </a:r>
            <a:endParaRPr b="1" i="0" sz="1800" u="none" cap="none" strike="noStrike">
              <a:solidFill>
                <a:schemeClr val="dk1"/>
              </a:solidFill>
              <a:latin typeface="Arial"/>
              <a:ea typeface="Arial"/>
              <a:cs typeface="Arial"/>
              <a:sym typeface="Arial"/>
            </a:endParaRPr>
          </a:p>
          <a:p>
            <a:pPr indent="-365760" lvl="4" marL="2194560" marR="0" rtl="0" algn="l">
              <a:lnSpc>
                <a:spcPct val="100000"/>
              </a:lnSpc>
              <a:spcBef>
                <a:spcPts val="700"/>
              </a:spcBef>
              <a:spcAft>
                <a:spcPts val="0"/>
              </a:spcAft>
              <a:buClr>
                <a:schemeClr val="dk1"/>
              </a:buClr>
              <a:buSzPts val="1400"/>
              <a:buFont typeface="Arial"/>
              <a:buChar char="&gt;"/>
            </a:pPr>
            <a:r>
              <a:rPr b="0" i="0" lang="nl-BE" sz="1400" u="none" cap="none" strike="noStrike">
                <a:solidFill>
                  <a:schemeClr val="dk1"/>
                </a:solidFill>
                <a:latin typeface="Arial"/>
                <a:ea typeface="Arial"/>
                <a:cs typeface="Arial"/>
                <a:sym typeface="Arial"/>
              </a:rPr>
              <a:t>Doel van deze werkgroep (5 minuten)</a:t>
            </a:r>
            <a:endParaRPr b="0" i="0" sz="1800" u="none" cap="none" strike="noStrike">
              <a:solidFill>
                <a:schemeClr val="dk1"/>
              </a:solidFill>
              <a:latin typeface="Arial"/>
              <a:ea typeface="Arial"/>
              <a:cs typeface="Arial"/>
              <a:sym typeface="Arial"/>
            </a:endParaRPr>
          </a:p>
          <a:p>
            <a:pPr indent="-365760" lvl="4" marL="2194560" marR="0" rtl="0" algn="l">
              <a:lnSpc>
                <a:spcPct val="100000"/>
              </a:lnSpc>
              <a:spcBef>
                <a:spcPts val="700"/>
              </a:spcBef>
              <a:spcAft>
                <a:spcPts val="0"/>
              </a:spcAft>
              <a:buClr>
                <a:schemeClr val="dk1"/>
              </a:buClr>
              <a:buSzPts val="1400"/>
              <a:buFont typeface="Arial"/>
              <a:buChar char="&gt;"/>
            </a:pPr>
            <a:r>
              <a:rPr b="0" i="0" lang="nl-BE" sz="1400" u="none" cap="none" strike="noStrike">
                <a:solidFill>
                  <a:schemeClr val="dk1"/>
                </a:solidFill>
                <a:latin typeface="Arial"/>
                <a:ea typeface="Arial"/>
                <a:cs typeface="Arial"/>
                <a:sym typeface="Arial"/>
              </a:rPr>
              <a:t>OSLO &amp; Stuurorgaan (15 minuten)</a:t>
            </a:r>
            <a:endParaRPr b="0" i="0" sz="1400" u="none" cap="none" strike="noStrike">
              <a:solidFill>
                <a:schemeClr val="dk1"/>
              </a:solidFill>
              <a:latin typeface="Arial"/>
              <a:ea typeface="Arial"/>
              <a:cs typeface="Arial"/>
              <a:sym typeface="Arial"/>
            </a:endParaRPr>
          </a:p>
          <a:p>
            <a:pPr indent="-365760" lvl="4" marL="2194560" marR="0" rtl="0" algn="l">
              <a:lnSpc>
                <a:spcPct val="100000"/>
              </a:lnSpc>
              <a:spcBef>
                <a:spcPts val="700"/>
              </a:spcBef>
              <a:spcAft>
                <a:spcPts val="0"/>
              </a:spcAft>
              <a:buClr>
                <a:schemeClr val="dk1"/>
              </a:buClr>
              <a:buSzPts val="1400"/>
              <a:buFont typeface="Arial"/>
              <a:buChar char="&gt;"/>
            </a:pPr>
            <a:r>
              <a:rPr b="0" i="0" lang="nl-BE" sz="1400" u="none" cap="none" strike="noStrike">
                <a:solidFill>
                  <a:schemeClr val="dk1"/>
                </a:solidFill>
                <a:latin typeface="Arial"/>
                <a:ea typeface="Arial"/>
                <a:cs typeface="Arial"/>
                <a:sym typeface="Arial"/>
              </a:rPr>
              <a:t>Bestaande praktijken (10 minuten)</a:t>
            </a:r>
            <a:endParaRPr b="1" i="0" sz="18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chemeClr val="dk1"/>
              </a:buClr>
              <a:buSzPts val="1800"/>
              <a:buFont typeface="Arial"/>
              <a:buChar char="&gt;"/>
            </a:pPr>
            <a:r>
              <a:rPr b="1" i="0" lang="nl-BE" sz="1800" u="none" cap="none" strike="noStrike">
                <a:solidFill>
                  <a:schemeClr val="dk1"/>
                </a:solidFill>
                <a:latin typeface="Arial"/>
                <a:ea typeface="Arial"/>
                <a:cs typeface="Arial"/>
                <a:sym typeface="Arial"/>
              </a:rPr>
              <a:t>10:30-11:50 Brainstorm</a:t>
            </a:r>
            <a:endParaRPr b="1" i="0" sz="18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chemeClr val="dk1"/>
              </a:buClr>
              <a:buSzPts val="1800"/>
              <a:buFont typeface="Arial"/>
              <a:buChar char="&gt;"/>
            </a:pPr>
            <a:r>
              <a:rPr b="1" i="0" lang="nl-BE" sz="1800" u="none" cap="none" strike="noStrike">
                <a:solidFill>
                  <a:schemeClr val="dk1"/>
                </a:solidFill>
                <a:latin typeface="Arial"/>
                <a:ea typeface="Arial"/>
                <a:cs typeface="Arial"/>
                <a:sym typeface="Arial"/>
              </a:rPr>
              <a:t>11:50-12:00 Conclusie en volgende stappen</a:t>
            </a:r>
            <a:endParaRPr b="0" i="0" sz="2400" u="none" cap="none" strike="noStrike">
              <a:solidFill>
                <a:schemeClr val="dk1"/>
              </a:solidFill>
              <a:latin typeface="Arial"/>
              <a:ea typeface="Arial"/>
              <a:cs typeface="Arial"/>
              <a:sym typeface="Arial"/>
            </a:endParaRPr>
          </a:p>
          <a:p>
            <a:pPr indent="-174171" lvl="1" marL="783771" marR="0" rtl="0" algn="l">
              <a:lnSpc>
                <a:spcPct val="100000"/>
              </a:lnSpc>
              <a:spcBef>
                <a:spcPts val="700"/>
              </a:spcBef>
              <a:spcAft>
                <a:spcPts val="0"/>
              </a:spcAft>
              <a:buClr>
                <a:schemeClr val="dk1"/>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7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4"/>
          <p:cNvSpPr txBox="1"/>
          <p:nvPr>
            <p:ph idx="12" type="sldNum"/>
          </p:nvPr>
        </p:nvSpPr>
        <p:spPr>
          <a:xfrm>
            <a:off x="6996113" y="6356351"/>
            <a:ext cx="22290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75"/>
              <a:buFont typeface="Arial"/>
              <a:buNone/>
            </a:pPr>
            <a:fld id="{00000000-1234-1234-1234-123412341234}" type="slidenum">
              <a:rPr b="0" i="0" lang="nl-BE" sz="975" u="none" cap="none" strike="noStrike">
                <a:solidFill>
                  <a:srgbClr val="888888"/>
                </a:solidFill>
                <a:latin typeface="Calibri"/>
                <a:ea typeface="Calibri"/>
                <a:cs typeface="Calibri"/>
                <a:sym typeface="Calibri"/>
              </a:rPr>
              <a:t>‹#›</a:t>
            </a:fld>
            <a:endParaRPr b="0" i="0" sz="975" u="none" cap="none" strike="noStrike">
              <a:solidFill>
                <a:srgbClr val="888888"/>
              </a:solidFill>
              <a:latin typeface="Calibri"/>
              <a:ea typeface="Calibri"/>
              <a:cs typeface="Calibri"/>
              <a:sym typeface="Calibri"/>
            </a:endParaRPr>
          </a:p>
        </p:txBody>
      </p:sp>
      <p:sp>
        <p:nvSpPr>
          <p:cNvPr id="301" name="Google Shape;301;p34"/>
          <p:cNvSpPr/>
          <p:nvPr/>
        </p:nvSpPr>
        <p:spPr>
          <a:xfrm>
            <a:off x="681055" y="501333"/>
            <a:ext cx="2257200" cy="1053300"/>
          </a:xfrm>
          <a:prstGeom prst="chevron">
            <a:avLst>
              <a:gd fmla="val 50000" name="adj"/>
            </a:avLst>
          </a:prstGeom>
          <a:solidFill>
            <a:schemeClr val="accent1"/>
          </a:solidFill>
          <a:ln cap="flat" cmpd="sng" w="12700">
            <a:solidFill>
              <a:srgbClr val="BAB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nl-BE" sz="1400" u="none" cap="none" strike="noStrike">
                <a:solidFill>
                  <a:schemeClr val="dk1"/>
                </a:solidFill>
                <a:latin typeface="Calibri"/>
                <a:ea typeface="Calibri"/>
                <a:cs typeface="Calibri"/>
                <a:sym typeface="Calibri"/>
              </a:rPr>
              <a:t>Aanmelden</a:t>
            </a:r>
            <a:endParaRPr b="1" i="0" sz="1400" u="none" cap="none" strike="noStrike">
              <a:solidFill>
                <a:schemeClr val="dk1"/>
              </a:solidFill>
              <a:latin typeface="Calibri"/>
              <a:ea typeface="Calibri"/>
              <a:cs typeface="Calibri"/>
              <a:sym typeface="Calibri"/>
            </a:endParaRPr>
          </a:p>
        </p:txBody>
      </p:sp>
      <p:sp>
        <p:nvSpPr>
          <p:cNvPr id="302" name="Google Shape;302;p34"/>
          <p:cNvSpPr txBox="1"/>
          <p:nvPr/>
        </p:nvSpPr>
        <p:spPr>
          <a:xfrm>
            <a:off x="676700" y="1731925"/>
            <a:ext cx="8757900" cy="403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nl-BE" sz="1800" u="none" cap="none" strike="noStrike">
                <a:solidFill>
                  <a:srgbClr val="000000"/>
                </a:solidFill>
                <a:latin typeface="Arial"/>
                <a:ea typeface="Arial"/>
                <a:cs typeface="Arial"/>
                <a:sym typeface="Arial"/>
              </a:rPr>
              <a:t>Intentieverklaring:</a:t>
            </a:r>
            <a:endParaRPr b="1" i="0" sz="1800" u="none" cap="none" strike="noStrike">
              <a:solidFill>
                <a:srgbClr val="000000"/>
              </a:solidFill>
              <a:latin typeface="Arial"/>
              <a:ea typeface="Arial"/>
              <a:cs typeface="Arial"/>
              <a:sym typeface="Arial"/>
            </a:endParaRPr>
          </a:p>
          <a:p>
            <a:pPr indent="-317500" lvl="0" marL="457200" marR="0" rtl="0" algn="l">
              <a:lnSpc>
                <a:spcPct val="115000"/>
              </a:lnSpc>
              <a:spcBef>
                <a:spcPts val="30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Waarom is het belangrijk dat deze standaard ontwikkeld wordt? Wat is de meerwaarde?</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Wat is het raakvlak met bestaande standaarden op Vlaams, federaal, Europees of globaal niveau?</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Welke standaarden en andere bronnen bestaan reeds in dit domein?</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Wie zijn de stakeholders die moeten betrokken worden en waarom zijn deze representatief?</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3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300"/>
              </a:spcBef>
              <a:spcAft>
                <a:spcPts val="0"/>
              </a:spcAft>
              <a:buClr>
                <a:srgbClr val="000000"/>
              </a:buClr>
              <a:buSzPts val="1800"/>
              <a:buFont typeface="Arial"/>
              <a:buNone/>
            </a:pPr>
            <a:r>
              <a:rPr b="1" i="0" lang="nl-BE" sz="1800" u="none" cap="none" strike="noStrike">
                <a:solidFill>
                  <a:srgbClr val="000000"/>
                </a:solidFill>
                <a:latin typeface="Arial"/>
                <a:ea typeface="Arial"/>
                <a:cs typeface="Arial"/>
                <a:sym typeface="Arial"/>
              </a:rPr>
              <a:t>Workshop met business stakeholders</a:t>
            </a:r>
            <a:endParaRPr b="1" i="0" sz="1800" u="none" cap="none" strike="noStrike">
              <a:solidFill>
                <a:srgbClr val="000000"/>
              </a:solidFill>
              <a:latin typeface="Arial"/>
              <a:ea typeface="Arial"/>
              <a:cs typeface="Arial"/>
              <a:sym typeface="Arial"/>
            </a:endParaRPr>
          </a:p>
          <a:p>
            <a:pPr indent="-317500" lvl="0" marL="457200" marR="0" rtl="0" algn="l">
              <a:lnSpc>
                <a:spcPct val="115000"/>
              </a:lnSpc>
              <a:spcBef>
                <a:spcPts val="30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Verzamelen van use cases</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Processen in kaart brengen</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3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300"/>
              </a:spcBef>
              <a:spcAft>
                <a:spcPts val="0"/>
              </a:spcAft>
              <a:buClr>
                <a:srgbClr val="000000"/>
              </a:buClr>
              <a:buSzPts val="1800"/>
              <a:buFont typeface="Arial"/>
              <a:buNone/>
            </a:pPr>
            <a:r>
              <a:rPr b="1" i="0" lang="nl-BE" sz="1800" u="none" cap="none" strike="noStrike">
                <a:solidFill>
                  <a:srgbClr val="000000"/>
                </a:solidFill>
                <a:latin typeface="Arial"/>
                <a:ea typeface="Arial"/>
                <a:cs typeface="Arial"/>
                <a:sym typeface="Arial"/>
              </a:rPr>
              <a:t>Werkgroep charter:</a:t>
            </a:r>
            <a:endParaRPr b="1" i="0" sz="1800" u="none" cap="none" strike="noStrike">
              <a:solidFill>
                <a:srgbClr val="000000"/>
              </a:solidFill>
              <a:latin typeface="Arial"/>
              <a:ea typeface="Arial"/>
              <a:cs typeface="Arial"/>
              <a:sym typeface="Arial"/>
            </a:endParaRPr>
          </a:p>
          <a:p>
            <a:pPr indent="-317500" lvl="0" marL="457200" marR="0" rtl="0" algn="l">
              <a:lnSpc>
                <a:spcPct val="115000"/>
              </a:lnSpc>
              <a:spcBef>
                <a:spcPts val="30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De doelstelling van de thematische werkgroep </a:t>
            </a:r>
            <a:br>
              <a:rPr b="0" i="0" lang="nl-BE" sz="1400" u="none" cap="none" strike="noStrike">
                <a:solidFill>
                  <a:srgbClr val="000000"/>
                </a:solidFill>
                <a:latin typeface="Arial"/>
                <a:ea typeface="Arial"/>
                <a:cs typeface="Arial"/>
                <a:sym typeface="Arial"/>
              </a:rPr>
            </a:br>
            <a:r>
              <a:rPr b="0" i="0" lang="nl-BE" sz="1400" u="none" cap="none" strike="noStrike">
                <a:solidFill>
                  <a:srgbClr val="000000"/>
                </a:solidFill>
                <a:latin typeface="Arial"/>
                <a:ea typeface="Arial"/>
                <a:cs typeface="Arial"/>
                <a:sym typeface="Arial"/>
              </a:rPr>
              <a:t>(bv. het ontwikkelen van een data standaard voor domein X).</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De scope van de thematische werkgroep en de evaluatiecriteria. </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De looptijd van de werkgroep (bv. 6 maanden).</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De vorm van de deliverables (bv. specificatiedocument, software component).</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Verwachte mijlpalen (datums), waar beschikbaar. </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03" name="Google Shape;303;p34"/>
          <p:cNvSpPr txBox="1"/>
          <p:nvPr/>
        </p:nvSpPr>
        <p:spPr>
          <a:xfrm>
            <a:off x="3318375" y="845425"/>
            <a:ext cx="60630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nl-BE" sz="1400" u="none" cap="none" strike="noStrike">
                <a:solidFill>
                  <a:srgbClr val="000000"/>
                </a:solidFill>
                <a:latin typeface="Arial"/>
                <a:ea typeface="Arial"/>
                <a:cs typeface="Arial"/>
                <a:sym typeface="Arial"/>
              </a:rPr>
              <a:t>Bronnen: ISO (proposal stage) en W3C (working group charter)</a:t>
            </a:r>
            <a:endParaRPr b="1" i="0" sz="1400" u="none" cap="none" strike="noStrike">
              <a:solidFill>
                <a:srgbClr val="000000"/>
              </a:solidFill>
              <a:latin typeface="Arial"/>
              <a:ea typeface="Arial"/>
              <a:cs typeface="Arial"/>
              <a:sym typeface="Arial"/>
            </a:endParaRPr>
          </a:p>
        </p:txBody>
      </p:sp>
      <p:sp>
        <p:nvSpPr>
          <p:cNvPr id="304" name="Google Shape;304;p34"/>
          <p:cNvSpPr/>
          <p:nvPr/>
        </p:nvSpPr>
        <p:spPr>
          <a:xfrm>
            <a:off x="9224963" y="74020"/>
            <a:ext cx="580715" cy="582211"/>
          </a:xfrm>
          <a:custGeom>
            <a:pathLst>
              <a:path extrusionOk="0" h="1092" w="1092">
                <a:moveTo>
                  <a:pt x="546" y="44"/>
                </a:moveTo>
                <a:cubicBezTo>
                  <a:pt x="823" y="44"/>
                  <a:pt x="1048" y="269"/>
                  <a:pt x="1048" y="546"/>
                </a:cubicBezTo>
                <a:cubicBezTo>
                  <a:pt x="1048" y="824"/>
                  <a:pt x="823" y="1049"/>
                  <a:pt x="546" y="1049"/>
                </a:cubicBezTo>
                <a:cubicBezTo>
                  <a:pt x="269" y="1049"/>
                  <a:pt x="43" y="824"/>
                  <a:pt x="43" y="546"/>
                </a:cubicBezTo>
                <a:cubicBezTo>
                  <a:pt x="43" y="269"/>
                  <a:pt x="269" y="44"/>
                  <a:pt x="546" y="44"/>
                </a:cubicBezTo>
                <a:moveTo>
                  <a:pt x="546" y="0"/>
                </a:moveTo>
                <a:cubicBezTo>
                  <a:pt x="244" y="0"/>
                  <a:pt x="0" y="245"/>
                  <a:pt x="0" y="546"/>
                </a:cubicBezTo>
                <a:cubicBezTo>
                  <a:pt x="0" y="848"/>
                  <a:pt x="244" y="1092"/>
                  <a:pt x="546" y="1092"/>
                </a:cubicBezTo>
                <a:cubicBezTo>
                  <a:pt x="847" y="1092"/>
                  <a:pt x="1092" y="848"/>
                  <a:pt x="1092" y="546"/>
                </a:cubicBezTo>
                <a:cubicBezTo>
                  <a:pt x="1092" y="245"/>
                  <a:pt x="847" y="0"/>
                  <a:pt x="546" y="0"/>
                </a:cubicBezTo>
                <a:close/>
                <a:moveTo>
                  <a:pt x="810" y="498"/>
                </a:moveTo>
                <a:cubicBezTo>
                  <a:pt x="810" y="498"/>
                  <a:pt x="894" y="498"/>
                  <a:pt x="894" y="581"/>
                </a:cubicBezTo>
                <a:cubicBezTo>
                  <a:pt x="894" y="679"/>
                  <a:pt x="894" y="679"/>
                  <a:pt x="894" y="679"/>
                </a:cubicBezTo>
                <a:cubicBezTo>
                  <a:pt x="894" y="679"/>
                  <a:pt x="894" y="763"/>
                  <a:pt x="810" y="763"/>
                </a:cubicBezTo>
                <a:cubicBezTo>
                  <a:pt x="747" y="763"/>
                  <a:pt x="747" y="763"/>
                  <a:pt x="747" y="763"/>
                </a:cubicBezTo>
                <a:cubicBezTo>
                  <a:pt x="752" y="803"/>
                  <a:pt x="765" y="858"/>
                  <a:pt x="802" y="890"/>
                </a:cubicBezTo>
                <a:cubicBezTo>
                  <a:pt x="802" y="890"/>
                  <a:pt x="703" y="852"/>
                  <a:pt x="673" y="763"/>
                </a:cubicBezTo>
                <a:cubicBezTo>
                  <a:pt x="629" y="763"/>
                  <a:pt x="629" y="763"/>
                  <a:pt x="629" y="763"/>
                </a:cubicBezTo>
                <a:cubicBezTo>
                  <a:pt x="629" y="763"/>
                  <a:pt x="545" y="763"/>
                  <a:pt x="545" y="679"/>
                </a:cubicBezTo>
                <a:cubicBezTo>
                  <a:pt x="545" y="581"/>
                  <a:pt x="545" y="581"/>
                  <a:pt x="545" y="581"/>
                </a:cubicBezTo>
                <a:cubicBezTo>
                  <a:pt x="545" y="581"/>
                  <a:pt x="545" y="498"/>
                  <a:pt x="629" y="498"/>
                </a:cubicBezTo>
                <a:cubicBezTo>
                  <a:pt x="810" y="498"/>
                  <a:pt x="810" y="498"/>
                  <a:pt x="810" y="498"/>
                </a:cubicBezTo>
                <a:moveTo>
                  <a:pt x="504" y="581"/>
                </a:moveTo>
                <a:cubicBezTo>
                  <a:pt x="504" y="531"/>
                  <a:pt x="538" y="457"/>
                  <a:pt x="629" y="457"/>
                </a:cubicBezTo>
                <a:cubicBezTo>
                  <a:pt x="810" y="457"/>
                  <a:pt x="810" y="457"/>
                  <a:pt x="810" y="457"/>
                </a:cubicBezTo>
                <a:cubicBezTo>
                  <a:pt x="815" y="457"/>
                  <a:pt x="820" y="457"/>
                  <a:pt x="825" y="458"/>
                </a:cubicBezTo>
                <a:cubicBezTo>
                  <a:pt x="825" y="369"/>
                  <a:pt x="825" y="369"/>
                  <a:pt x="825" y="369"/>
                </a:cubicBezTo>
                <a:cubicBezTo>
                  <a:pt x="825" y="369"/>
                  <a:pt x="825" y="255"/>
                  <a:pt x="711" y="255"/>
                </a:cubicBezTo>
                <a:cubicBezTo>
                  <a:pt x="310" y="255"/>
                  <a:pt x="310" y="255"/>
                  <a:pt x="310" y="255"/>
                </a:cubicBezTo>
                <a:cubicBezTo>
                  <a:pt x="310" y="255"/>
                  <a:pt x="197" y="255"/>
                  <a:pt x="197" y="369"/>
                </a:cubicBezTo>
                <a:cubicBezTo>
                  <a:pt x="197" y="500"/>
                  <a:pt x="197" y="500"/>
                  <a:pt x="197" y="500"/>
                </a:cubicBezTo>
                <a:cubicBezTo>
                  <a:pt x="197" y="500"/>
                  <a:pt x="197" y="613"/>
                  <a:pt x="310" y="613"/>
                </a:cubicBezTo>
                <a:cubicBezTo>
                  <a:pt x="338" y="613"/>
                  <a:pt x="338" y="613"/>
                  <a:pt x="338" y="613"/>
                </a:cubicBezTo>
                <a:cubicBezTo>
                  <a:pt x="331" y="668"/>
                  <a:pt x="313" y="742"/>
                  <a:pt x="263" y="785"/>
                </a:cubicBezTo>
                <a:cubicBezTo>
                  <a:pt x="263" y="785"/>
                  <a:pt x="398" y="734"/>
                  <a:pt x="438" y="613"/>
                </a:cubicBezTo>
                <a:cubicBezTo>
                  <a:pt x="504" y="613"/>
                  <a:pt x="504" y="613"/>
                  <a:pt x="504" y="613"/>
                </a:cubicBezTo>
                <a:lnTo>
                  <a:pt x="504" y="581"/>
                </a:lnTo>
                <a:close/>
              </a:path>
            </a:pathLst>
          </a:custGeom>
          <a:solidFill>
            <a:srgbClr val="7F7F7F"/>
          </a:solidFill>
          <a:ln>
            <a:noFill/>
          </a:ln>
        </p:spPr>
        <p:txBody>
          <a:bodyPr anchorCtr="0" anchor="t" bIns="43100" lIns="86200" spcFirstLastPara="1" rIns="86200" wrap="square" tIns="43100">
            <a:noAutofit/>
          </a:bodyPr>
          <a:lstStyle/>
          <a:p>
            <a:pPr indent="0" lvl="0" marL="0" marR="0" rtl="0" algn="l">
              <a:lnSpc>
                <a:spcPct val="100000"/>
              </a:lnSpc>
              <a:spcBef>
                <a:spcPts val="0"/>
              </a:spcBef>
              <a:spcAft>
                <a:spcPts val="0"/>
              </a:spcAft>
              <a:buClr>
                <a:srgbClr val="000000"/>
              </a:buClr>
              <a:buSzPts val="1696"/>
              <a:buFont typeface="Arial"/>
              <a:buNone/>
            </a:pPr>
            <a:r>
              <a:t/>
            </a:r>
            <a:endParaRPr b="0" i="0" sz="1695"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id="310" name="Google Shape;310;p35"/>
          <p:cNvPicPr preferRelativeResize="0"/>
          <p:nvPr/>
        </p:nvPicPr>
        <p:blipFill rotWithShape="1">
          <a:blip r:embed="rId3">
            <a:alphaModFix/>
          </a:blip>
          <a:srcRect b="0" l="0" r="0" t="0"/>
          <a:stretch/>
        </p:blipFill>
        <p:spPr>
          <a:xfrm>
            <a:off x="464750" y="1038450"/>
            <a:ext cx="9304700" cy="5468325"/>
          </a:xfrm>
          <a:prstGeom prst="rect">
            <a:avLst/>
          </a:prstGeom>
          <a:noFill/>
          <a:ln>
            <a:noFill/>
          </a:ln>
        </p:spPr>
      </p:pic>
      <p:sp>
        <p:nvSpPr>
          <p:cNvPr id="311" name="Google Shape;311;p35"/>
          <p:cNvSpPr txBox="1"/>
          <p:nvPr>
            <p:ph idx="12" type="sldNum"/>
          </p:nvPr>
        </p:nvSpPr>
        <p:spPr>
          <a:xfrm>
            <a:off x="6996113" y="6356351"/>
            <a:ext cx="22290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75"/>
              <a:buFont typeface="Arial"/>
              <a:buNone/>
            </a:pPr>
            <a:fld id="{00000000-1234-1234-1234-123412341234}" type="slidenum">
              <a:rPr b="0" i="0" lang="nl-BE" sz="975" u="none" cap="none" strike="noStrike">
                <a:solidFill>
                  <a:srgbClr val="888888"/>
                </a:solidFill>
                <a:latin typeface="Calibri"/>
                <a:ea typeface="Calibri"/>
                <a:cs typeface="Calibri"/>
                <a:sym typeface="Calibri"/>
              </a:rPr>
              <a:t>‹#›</a:t>
            </a:fld>
            <a:endParaRPr b="0" i="0" sz="975" u="none" cap="none" strike="noStrike">
              <a:solidFill>
                <a:srgbClr val="888888"/>
              </a:solidFill>
              <a:latin typeface="Calibri"/>
              <a:ea typeface="Calibri"/>
              <a:cs typeface="Calibri"/>
              <a:sym typeface="Calibri"/>
            </a:endParaRPr>
          </a:p>
        </p:txBody>
      </p:sp>
      <p:sp>
        <p:nvSpPr>
          <p:cNvPr id="312" name="Google Shape;312;p35"/>
          <p:cNvSpPr/>
          <p:nvPr/>
        </p:nvSpPr>
        <p:spPr>
          <a:xfrm>
            <a:off x="681055" y="501333"/>
            <a:ext cx="2257200" cy="1053300"/>
          </a:xfrm>
          <a:prstGeom prst="chevron">
            <a:avLst>
              <a:gd fmla="val 50000" name="adj"/>
            </a:avLst>
          </a:prstGeom>
          <a:solidFill>
            <a:schemeClr val="accent1"/>
          </a:solidFill>
          <a:ln cap="flat" cmpd="sng" w="12700">
            <a:solidFill>
              <a:srgbClr val="BAB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nl-BE" sz="1400" u="none" cap="none" strike="noStrike">
                <a:solidFill>
                  <a:schemeClr val="dk1"/>
                </a:solidFill>
                <a:latin typeface="Calibri"/>
                <a:ea typeface="Calibri"/>
                <a:cs typeface="Calibri"/>
                <a:sym typeface="Calibri"/>
              </a:rPr>
              <a:t>Ontwikkelen</a:t>
            </a:r>
            <a:endParaRPr b="1" i="0" sz="1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6"/>
          <p:cNvSpPr txBox="1"/>
          <p:nvPr>
            <p:ph idx="12" type="sldNum"/>
          </p:nvPr>
        </p:nvSpPr>
        <p:spPr>
          <a:xfrm>
            <a:off x="6996113" y="6356351"/>
            <a:ext cx="22290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75"/>
              <a:buFont typeface="Arial"/>
              <a:buNone/>
            </a:pPr>
            <a:fld id="{00000000-1234-1234-1234-123412341234}" type="slidenum">
              <a:rPr b="0" i="0" lang="nl-BE" sz="975" u="none" cap="none" strike="noStrike">
                <a:solidFill>
                  <a:srgbClr val="888888"/>
                </a:solidFill>
                <a:latin typeface="Calibri"/>
                <a:ea typeface="Calibri"/>
                <a:cs typeface="Calibri"/>
                <a:sym typeface="Calibri"/>
              </a:rPr>
              <a:t>‹#›</a:t>
            </a:fld>
            <a:endParaRPr b="0" i="0" sz="975" u="none" cap="none" strike="noStrike">
              <a:solidFill>
                <a:srgbClr val="888888"/>
              </a:solidFill>
              <a:latin typeface="Calibri"/>
              <a:ea typeface="Calibri"/>
              <a:cs typeface="Calibri"/>
              <a:sym typeface="Calibri"/>
            </a:endParaRPr>
          </a:p>
        </p:txBody>
      </p:sp>
      <p:sp>
        <p:nvSpPr>
          <p:cNvPr id="319" name="Google Shape;319;p36"/>
          <p:cNvSpPr/>
          <p:nvPr/>
        </p:nvSpPr>
        <p:spPr>
          <a:xfrm>
            <a:off x="681055" y="501333"/>
            <a:ext cx="2257200" cy="1053300"/>
          </a:xfrm>
          <a:prstGeom prst="chevron">
            <a:avLst>
              <a:gd fmla="val 50000" name="adj"/>
            </a:avLst>
          </a:prstGeom>
          <a:solidFill>
            <a:schemeClr val="accent1"/>
          </a:solidFill>
          <a:ln cap="flat" cmpd="sng" w="12700">
            <a:solidFill>
              <a:srgbClr val="BAB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nl-BE" sz="1400" u="none" cap="none" strike="noStrike">
                <a:solidFill>
                  <a:schemeClr val="dk1"/>
                </a:solidFill>
                <a:latin typeface="Calibri"/>
                <a:ea typeface="Calibri"/>
                <a:cs typeface="Calibri"/>
                <a:sym typeface="Calibri"/>
              </a:rPr>
              <a:t>Ontwikkelen</a:t>
            </a:r>
            <a:endParaRPr b="1" i="0" sz="1400" u="none" cap="none" strike="noStrike">
              <a:solidFill>
                <a:schemeClr val="dk1"/>
              </a:solidFill>
              <a:latin typeface="Calibri"/>
              <a:ea typeface="Calibri"/>
              <a:cs typeface="Calibri"/>
              <a:sym typeface="Calibri"/>
            </a:endParaRPr>
          </a:p>
        </p:txBody>
      </p:sp>
      <p:sp>
        <p:nvSpPr>
          <p:cNvPr id="320" name="Google Shape;320;p36"/>
          <p:cNvSpPr txBox="1"/>
          <p:nvPr/>
        </p:nvSpPr>
        <p:spPr>
          <a:xfrm>
            <a:off x="676700" y="1731925"/>
            <a:ext cx="8757900" cy="403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nl-BE" sz="1800" u="none" cap="none" strike="noStrike">
                <a:solidFill>
                  <a:srgbClr val="000000"/>
                </a:solidFill>
                <a:latin typeface="Arial"/>
                <a:ea typeface="Arial"/>
                <a:cs typeface="Arial"/>
                <a:sym typeface="Arial"/>
              </a:rPr>
              <a:t>Transparantie tijdens de ontwikkeling:</a:t>
            </a:r>
            <a:endParaRPr b="1" i="0" sz="18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Ontwerpdocumenten (draft domeinmodel, ontwerp dataspecificatie, …) worden bij elke nieuwe versie gepubliceerd op de daarvoor voorziene pagina op (test.)data.vlaanderen.be</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Verslagen van vergaderingen gehouden door de werkgroep worden publiek toegankelijk gemaakt in HTML formaat op het standaarden-register van de Vlaamse overheid.</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Alle geïnteresseerden kunnen feedback geven op de standaard en de ontwikkelde specificaties. Dit kan via een laagdrempelige en publiek toegankelijke mailinglijst en/of issue log</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nl-BE" sz="1800" u="none" cap="none" strike="noStrike">
                <a:solidFill>
                  <a:srgbClr val="000000"/>
                </a:solidFill>
                <a:latin typeface="Arial"/>
                <a:ea typeface="Arial"/>
                <a:cs typeface="Arial"/>
                <a:sym typeface="Arial"/>
              </a:rPr>
              <a:t>Open vragen:</a:t>
            </a:r>
            <a:endParaRPr b="1" i="0" sz="1800" u="none" cap="none" strike="noStrike">
              <a:solidFill>
                <a:srgbClr val="000000"/>
              </a:solidFill>
              <a:latin typeface="Arial"/>
              <a:ea typeface="Arial"/>
              <a:cs typeface="Arial"/>
              <a:sym typeface="Arial"/>
            </a:endParaRPr>
          </a:p>
          <a:p>
            <a:pPr indent="-317500" lvl="0" marL="457200" marR="0" rtl="0" algn="l">
              <a:lnSpc>
                <a:spcPct val="115000"/>
              </a:lnSpc>
              <a:spcBef>
                <a:spcPts val="30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Validatie door permanente werkgroep vóór publieke reviewperiode? </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Minimum looptijd voor publieke review?</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Criteria voor beoordeling kandidaat-standaard en standaard? </a:t>
            </a:r>
            <a:br>
              <a:rPr b="0" i="0" lang="nl-BE" sz="1400" u="none" cap="none" strike="noStrike">
                <a:solidFill>
                  <a:srgbClr val="000000"/>
                </a:solidFill>
                <a:latin typeface="Arial"/>
                <a:ea typeface="Arial"/>
                <a:cs typeface="Arial"/>
                <a:sym typeface="Arial"/>
              </a:rPr>
            </a:br>
            <a:r>
              <a:rPr b="0" i="0" lang="nl-BE" sz="1400" u="none" cap="none" strike="noStrike">
                <a:solidFill>
                  <a:srgbClr val="000000"/>
                </a:solidFill>
                <a:latin typeface="Arial"/>
                <a:ea typeface="Arial"/>
                <a:cs typeface="Arial"/>
                <a:sym typeface="Arial"/>
              </a:rPr>
              <a:t>Wanneer wordt iets aan kandidaat-standaard en wanneer een standaard?</a:t>
            </a:r>
            <a:br>
              <a:rPr b="0" i="0" lang="nl-BE" sz="1400" u="none" cap="none" strike="noStrike">
                <a:solidFill>
                  <a:srgbClr val="000000"/>
                </a:solidFill>
                <a:latin typeface="Arial"/>
                <a:ea typeface="Arial"/>
                <a:cs typeface="Arial"/>
                <a:sym typeface="Arial"/>
              </a:rPr>
            </a:br>
            <a:r>
              <a:rPr b="0" i="0" lang="nl-BE" sz="1400" u="none" cap="none" strike="noStrike">
                <a:solidFill>
                  <a:srgbClr val="000000"/>
                </a:solidFill>
                <a:latin typeface="Arial"/>
                <a:ea typeface="Arial"/>
                <a:cs typeface="Arial"/>
                <a:sym typeface="Arial"/>
              </a:rPr>
              <a:t>(bv. aantal implementaties en toetsing aan werkgroep charter)  </a:t>
            </a:r>
            <a:endParaRPr b="1" i="0" sz="1800" u="none" cap="none" strike="noStrike">
              <a:solidFill>
                <a:srgbClr val="000000"/>
              </a:solidFill>
              <a:latin typeface="Arial"/>
              <a:ea typeface="Arial"/>
              <a:cs typeface="Arial"/>
              <a:sym typeface="Arial"/>
            </a:endParaRPr>
          </a:p>
        </p:txBody>
      </p:sp>
      <p:sp>
        <p:nvSpPr>
          <p:cNvPr id="321" name="Google Shape;321;p36"/>
          <p:cNvSpPr txBox="1"/>
          <p:nvPr/>
        </p:nvSpPr>
        <p:spPr>
          <a:xfrm>
            <a:off x="3318375" y="845425"/>
            <a:ext cx="65328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nl-BE" sz="1400" u="none" cap="none" strike="noStrike">
                <a:solidFill>
                  <a:srgbClr val="000000"/>
                </a:solidFill>
                <a:latin typeface="Arial"/>
                <a:ea typeface="Arial"/>
                <a:cs typeface="Arial"/>
                <a:sym typeface="Arial"/>
              </a:rPr>
              <a:t>Bronnen: ISA Process &amp; Methodology for Reaching Semantic Agreements</a:t>
            </a:r>
            <a:endParaRPr b="1" i="0" sz="1400" u="none" cap="none" strike="noStrike">
              <a:solidFill>
                <a:srgbClr val="000000"/>
              </a:solidFill>
              <a:latin typeface="Arial"/>
              <a:ea typeface="Arial"/>
              <a:cs typeface="Arial"/>
              <a:sym typeface="Arial"/>
            </a:endParaRPr>
          </a:p>
        </p:txBody>
      </p:sp>
      <p:sp>
        <p:nvSpPr>
          <p:cNvPr id="322" name="Google Shape;322;p36"/>
          <p:cNvSpPr/>
          <p:nvPr/>
        </p:nvSpPr>
        <p:spPr>
          <a:xfrm>
            <a:off x="9224963" y="74020"/>
            <a:ext cx="580715" cy="582211"/>
          </a:xfrm>
          <a:custGeom>
            <a:pathLst>
              <a:path extrusionOk="0" h="1092" w="1092">
                <a:moveTo>
                  <a:pt x="546" y="44"/>
                </a:moveTo>
                <a:cubicBezTo>
                  <a:pt x="823" y="44"/>
                  <a:pt x="1048" y="269"/>
                  <a:pt x="1048" y="546"/>
                </a:cubicBezTo>
                <a:cubicBezTo>
                  <a:pt x="1048" y="824"/>
                  <a:pt x="823" y="1049"/>
                  <a:pt x="546" y="1049"/>
                </a:cubicBezTo>
                <a:cubicBezTo>
                  <a:pt x="269" y="1049"/>
                  <a:pt x="43" y="824"/>
                  <a:pt x="43" y="546"/>
                </a:cubicBezTo>
                <a:cubicBezTo>
                  <a:pt x="43" y="269"/>
                  <a:pt x="269" y="44"/>
                  <a:pt x="546" y="44"/>
                </a:cubicBezTo>
                <a:moveTo>
                  <a:pt x="546" y="0"/>
                </a:moveTo>
                <a:cubicBezTo>
                  <a:pt x="244" y="0"/>
                  <a:pt x="0" y="245"/>
                  <a:pt x="0" y="546"/>
                </a:cubicBezTo>
                <a:cubicBezTo>
                  <a:pt x="0" y="848"/>
                  <a:pt x="244" y="1092"/>
                  <a:pt x="546" y="1092"/>
                </a:cubicBezTo>
                <a:cubicBezTo>
                  <a:pt x="847" y="1092"/>
                  <a:pt x="1092" y="848"/>
                  <a:pt x="1092" y="546"/>
                </a:cubicBezTo>
                <a:cubicBezTo>
                  <a:pt x="1092" y="245"/>
                  <a:pt x="847" y="0"/>
                  <a:pt x="546" y="0"/>
                </a:cubicBezTo>
                <a:close/>
                <a:moveTo>
                  <a:pt x="810" y="498"/>
                </a:moveTo>
                <a:cubicBezTo>
                  <a:pt x="810" y="498"/>
                  <a:pt x="894" y="498"/>
                  <a:pt x="894" y="581"/>
                </a:cubicBezTo>
                <a:cubicBezTo>
                  <a:pt x="894" y="679"/>
                  <a:pt x="894" y="679"/>
                  <a:pt x="894" y="679"/>
                </a:cubicBezTo>
                <a:cubicBezTo>
                  <a:pt x="894" y="679"/>
                  <a:pt x="894" y="763"/>
                  <a:pt x="810" y="763"/>
                </a:cubicBezTo>
                <a:cubicBezTo>
                  <a:pt x="747" y="763"/>
                  <a:pt x="747" y="763"/>
                  <a:pt x="747" y="763"/>
                </a:cubicBezTo>
                <a:cubicBezTo>
                  <a:pt x="752" y="803"/>
                  <a:pt x="765" y="858"/>
                  <a:pt x="802" y="890"/>
                </a:cubicBezTo>
                <a:cubicBezTo>
                  <a:pt x="802" y="890"/>
                  <a:pt x="703" y="852"/>
                  <a:pt x="673" y="763"/>
                </a:cubicBezTo>
                <a:cubicBezTo>
                  <a:pt x="629" y="763"/>
                  <a:pt x="629" y="763"/>
                  <a:pt x="629" y="763"/>
                </a:cubicBezTo>
                <a:cubicBezTo>
                  <a:pt x="629" y="763"/>
                  <a:pt x="545" y="763"/>
                  <a:pt x="545" y="679"/>
                </a:cubicBezTo>
                <a:cubicBezTo>
                  <a:pt x="545" y="581"/>
                  <a:pt x="545" y="581"/>
                  <a:pt x="545" y="581"/>
                </a:cubicBezTo>
                <a:cubicBezTo>
                  <a:pt x="545" y="581"/>
                  <a:pt x="545" y="498"/>
                  <a:pt x="629" y="498"/>
                </a:cubicBezTo>
                <a:cubicBezTo>
                  <a:pt x="810" y="498"/>
                  <a:pt x="810" y="498"/>
                  <a:pt x="810" y="498"/>
                </a:cubicBezTo>
                <a:moveTo>
                  <a:pt x="504" y="581"/>
                </a:moveTo>
                <a:cubicBezTo>
                  <a:pt x="504" y="531"/>
                  <a:pt x="538" y="457"/>
                  <a:pt x="629" y="457"/>
                </a:cubicBezTo>
                <a:cubicBezTo>
                  <a:pt x="810" y="457"/>
                  <a:pt x="810" y="457"/>
                  <a:pt x="810" y="457"/>
                </a:cubicBezTo>
                <a:cubicBezTo>
                  <a:pt x="815" y="457"/>
                  <a:pt x="820" y="457"/>
                  <a:pt x="825" y="458"/>
                </a:cubicBezTo>
                <a:cubicBezTo>
                  <a:pt x="825" y="369"/>
                  <a:pt x="825" y="369"/>
                  <a:pt x="825" y="369"/>
                </a:cubicBezTo>
                <a:cubicBezTo>
                  <a:pt x="825" y="369"/>
                  <a:pt x="825" y="255"/>
                  <a:pt x="711" y="255"/>
                </a:cubicBezTo>
                <a:cubicBezTo>
                  <a:pt x="310" y="255"/>
                  <a:pt x="310" y="255"/>
                  <a:pt x="310" y="255"/>
                </a:cubicBezTo>
                <a:cubicBezTo>
                  <a:pt x="310" y="255"/>
                  <a:pt x="197" y="255"/>
                  <a:pt x="197" y="369"/>
                </a:cubicBezTo>
                <a:cubicBezTo>
                  <a:pt x="197" y="500"/>
                  <a:pt x="197" y="500"/>
                  <a:pt x="197" y="500"/>
                </a:cubicBezTo>
                <a:cubicBezTo>
                  <a:pt x="197" y="500"/>
                  <a:pt x="197" y="613"/>
                  <a:pt x="310" y="613"/>
                </a:cubicBezTo>
                <a:cubicBezTo>
                  <a:pt x="338" y="613"/>
                  <a:pt x="338" y="613"/>
                  <a:pt x="338" y="613"/>
                </a:cubicBezTo>
                <a:cubicBezTo>
                  <a:pt x="331" y="668"/>
                  <a:pt x="313" y="742"/>
                  <a:pt x="263" y="785"/>
                </a:cubicBezTo>
                <a:cubicBezTo>
                  <a:pt x="263" y="785"/>
                  <a:pt x="398" y="734"/>
                  <a:pt x="438" y="613"/>
                </a:cubicBezTo>
                <a:cubicBezTo>
                  <a:pt x="504" y="613"/>
                  <a:pt x="504" y="613"/>
                  <a:pt x="504" y="613"/>
                </a:cubicBezTo>
                <a:lnTo>
                  <a:pt x="504" y="581"/>
                </a:lnTo>
                <a:close/>
              </a:path>
            </a:pathLst>
          </a:custGeom>
          <a:solidFill>
            <a:srgbClr val="7F7F7F"/>
          </a:solidFill>
          <a:ln>
            <a:noFill/>
          </a:ln>
        </p:spPr>
        <p:txBody>
          <a:bodyPr anchorCtr="0" anchor="t" bIns="43100" lIns="86200" spcFirstLastPara="1" rIns="86200" wrap="square" tIns="43100">
            <a:noAutofit/>
          </a:bodyPr>
          <a:lstStyle/>
          <a:p>
            <a:pPr indent="0" lvl="0" marL="0" marR="0" rtl="0" algn="l">
              <a:lnSpc>
                <a:spcPct val="100000"/>
              </a:lnSpc>
              <a:spcBef>
                <a:spcPts val="0"/>
              </a:spcBef>
              <a:spcAft>
                <a:spcPts val="0"/>
              </a:spcAft>
              <a:buClr>
                <a:srgbClr val="000000"/>
              </a:buClr>
              <a:buSzPts val="1696"/>
              <a:buFont typeface="Arial"/>
              <a:buNone/>
            </a:pPr>
            <a:r>
              <a:t/>
            </a:r>
            <a:endParaRPr b="0" i="0" sz="1695"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7"/>
          <p:cNvSpPr txBox="1"/>
          <p:nvPr>
            <p:ph idx="12" type="sldNum"/>
          </p:nvPr>
        </p:nvSpPr>
        <p:spPr>
          <a:xfrm>
            <a:off x="6996113" y="6356351"/>
            <a:ext cx="22290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75"/>
              <a:buFont typeface="Arial"/>
              <a:buNone/>
            </a:pPr>
            <a:fld id="{00000000-1234-1234-1234-123412341234}" type="slidenum">
              <a:rPr b="0" i="0" lang="nl-BE" sz="975" u="none" cap="none" strike="noStrike">
                <a:solidFill>
                  <a:srgbClr val="888888"/>
                </a:solidFill>
                <a:latin typeface="Calibri"/>
                <a:ea typeface="Calibri"/>
                <a:cs typeface="Calibri"/>
                <a:sym typeface="Calibri"/>
              </a:rPr>
              <a:t>‹#›</a:t>
            </a:fld>
            <a:endParaRPr b="0" i="0" sz="975" u="none" cap="none" strike="noStrike">
              <a:solidFill>
                <a:srgbClr val="888888"/>
              </a:solidFill>
              <a:latin typeface="Calibri"/>
              <a:ea typeface="Calibri"/>
              <a:cs typeface="Calibri"/>
              <a:sym typeface="Calibri"/>
            </a:endParaRPr>
          </a:p>
        </p:txBody>
      </p:sp>
      <p:sp>
        <p:nvSpPr>
          <p:cNvPr id="329" name="Google Shape;329;p37"/>
          <p:cNvSpPr/>
          <p:nvPr/>
        </p:nvSpPr>
        <p:spPr>
          <a:xfrm>
            <a:off x="681055" y="501333"/>
            <a:ext cx="2257200" cy="1053300"/>
          </a:xfrm>
          <a:prstGeom prst="chevron">
            <a:avLst>
              <a:gd fmla="val 50000" name="adj"/>
            </a:avLst>
          </a:prstGeom>
          <a:solidFill>
            <a:schemeClr val="accent1"/>
          </a:solidFill>
          <a:ln cap="flat" cmpd="sng" w="12700">
            <a:solidFill>
              <a:srgbClr val="BAB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nl-BE" sz="1400" u="none" cap="none" strike="noStrike">
                <a:solidFill>
                  <a:schemeClr val="dk1"/>
                </a:solidFill>
                <a:latin typeface="Calibri"/>
                <a:ea typeface="Calibri"/>
                <a:cs typeface="Calibri"/>
                <a:sym typeface="Calibri"/>
              </a:rPr>
              <a:t>Publiceren</a:t>
            </a:r>
            <a:endParaRPr b="1" i="0" sz="1400" u="none" cap="none" strike="noStrike">
              <a:solidFill>
                <a:schemeClr val="dk1"/>
              </a:solidFill>
              <a:latin typeface="Calibri"/>
              <a:ea typeface="Calibri"/>
              <a:cs typeface="Calibri"/>
              <a:sym typeface="Calibri"/>
            </a:endParaRPr>
          </a:p>
        </p:txBody>
      </p:sp>
      <p:pic>
        <p:nvPicPr>
          <p:cNvPr id="330" name="Google Shape;330;p37"/>
          <p:cNvPicPr preferRelativeResize="0"/>
          <p:nvPr/>
        </p:nvPicPr>
        <p:blipFill rotWithShape="1">
          <a:blip r:embed="rId3">
            <a:alphaModFix/>
          </a:blip>
          <a:srcRect b="0" l="0" r="0" t="0"/>
          <a:stretch/>
        </p:blipFill>
        <p:spPr>
          <a:xfrm>
            <a:off x="455450" y="2426950"/>
            <a:ext cx="9298126" cy="2922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38"/>
          <p:cNvSpPr txBox="1"/>
          <p:nvPr>
            <p:ph idx="12" type="sldNum"/>
          </p:nvPr>
        </p:nvSpPr>
        <p:spPr>
          <a:xfrm>
            <a:off x="6996113" y="6356351"/>
            <a:ext cx="22290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75"/>
              <a:buFont typeface="Arial"/>
              <a:buNone/>
            </a:pPr>
            <a:fld id="{00000000-1234-1234-1234-123412341234}" type="slidenum">
              <a:rPr b="0" i="0" lang="nl-BE" sz="975" u="none" cap="none" strike="noStrike">
                <a:solidFill>
                  <a:srgbClr val="888888"/>
                </a:solidFill>
                <a:latin typeface="Calibri"/>
                <a:ea typeface="Calibri"/>
                <a:cs typeface="Calibri"/>
                <a:sym typeface="Calibri"/>
              </a:rPr>
              <a:t>‹#›</a:t>
            </a:fld>
            <a:endParaRPr b="0" i="0" sz="975" u="none" cap="none" strike="noStrike">
              <a:solidFill>
                <a:srgbClr val="888888"/>
              </a:solidFill>
              <a:latin typeface="Calibri"/>
              <a:ea typeface="Calibri"/>
              <a:cs typeface="Calibri"/>
              <a:sym typeface="Calibri"/>
            </a:endParaRPr>
          </a:p>
        </p:txBody>
      </p:sp>
      <p:sp>
        <p:nvSpPr>
          <p:cNvPr id="337" name="Google Shape;337;p38"/>
          <p:cNvSpPr/>
          <p:nvPr/>
        </p:nvSpPr>
        <p:spPr>
          <a:xfrm>
            <a:off x="681055" y="501333"/>
            <a:ext cx="2257200" cy="1053300"/>
          </a:xfrm>
          <a:prstGeom prst="chevron">
            <a:avLst>
              <a:gd fmla="val 50000" name="adj"/>
            </a:avLst>
          </a:prstGeom>
          <a:solidFill>
            <a:schemeClr val="accent1"/>
          </a:solidFill>
          <a:ln cap="flat" cmpd="sng" w="12700">
            <a:solidFill>
              <a:srgbClr val="BAB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nl-BE" sz="1400" u="none" cap="none" strike="noStrike">
                <a:solidFill>
                  <a:schemeClr val="dk1"/>
                </a:solidFill>
                <a:latin typeface="Calibri"/>
                <a:ea typeface="Calibri"/>
                <a:cs typeface="Calibri"/>
                <a:sym typeface="Calibri"/>
              </a:rPr>
              <a:t>Publiceren</a:t>
            </a:r>
            <a:endParaRPr b="1" i="0" sz="1400" u="none" cap="none" strike="noStrike">
              <a:solidFill>
                <a:schemeClr val="dk1"/>
              </a:solidFill>
              <a:latin typeface="Calibri"/>
              <a:ea typeface="Calibri"/>
              <a:cs typeface="Calibri"/>
              <a:sym typeface="Calibri"/>
            </a:endParaRPr>
          </a:p>
        </p:txBody>
      </p:sp>
      <p:sp>
        <p:nvSpPr>
          <p:cNvPr id="338" name="Google Shape;338;p38"/>
          <p:cNvSpPr txBox="1"/>
          <p:nvPr/>
        </p:nvSpPr>
        <p:spPr>
          <a:xfrm>
            <a:off x="676700" y="1731925"/>
            <a:ext cx="8757900" cy="403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nl-BE" sz="1800" u="none" cap="none" strike="noStrike">
                <a:solidFill>
                  <a:srgbClr val="000000"/>
                </a:solidFill>
                <a:latin typeface="Arial"/>
                <a:ea typeface="Arial"/>
                <a:cs typeface="Arial"/>
                <a:sym typeface="Arial"/>
              </a:rPr>
              <a:t>Publiceren van de specificatie:</a:t>
            </a:r>
            <a:endParaRPr b="1" i="0" sz="18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Volgens OSLO toolchain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In mens- machine-leesbaar formaat</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Op data.vlaanderen.be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nl-BE" sz="1800" u="none" cap="none" strike="noStrike">
                <a:solidFill>
                  <a:srgbClr val="000000"/>
                </a:solidFill>
                <a:latin typeface="Arial"/>
                <a:ea typeface="Arial"/>
                <a:cs typeface="Arial"/>
                <a:sym typeface="Arial"/>
              </a:rPr>
              <a:t>Ondersteunende documentatie en herbruikbare elementen:</a:t>
            </a:r>
            <a:endParaRPr b="1" i="0" sz="1800" u="none" cap="none" strike="noStrike">
              <a:solidFill>
                <a:srgbClr val="000000"/>
              </a:solidFill>
              <a:latin typeface="Arial"/>
              <a:ea typeface="Arial"/>
              <a:cs typeface="Arial"/>
              <a:sym typeface="Arial"/>
            </a:endParaRPr>
          </a:p>
          <a:p>
            <a:pPr indent="-317500" lvl="0" marL="457200" marR="0" rtl="0" algn="l">
              <a:lnSpc>
                <a:spcPct val="115000"/>
              </a:lnSpc>
              <a:spcBef>
                <a:spcPts val="30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Wat is het minimum?</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Bv. JSON-LD context voor OSLO applicatieprofielen?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3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300"/>
              </a:spcBef>
              <a:spcAft>
                <a:spcPts val="0"/>
              </a:spcAft>
              <a:buClr>
                <a:srgbClr val="000000"/>
              </a:buClr>
              <a:buSzPts val="1800"/>
              <a:buFont typeface="Arial"/>
              <a:buNone/>
            </a:pPr>
            <a:r>
              <a:rPr b="1" i="0" lang="nl-BE" sz="1800" u="none" cap="none" strike="noStrike">
                <a:solidFill>
                  <a:srgbClr val="000000"/>
                </a:solidFill>
                <a:latin typeface="Arial"/>
                <a:ea typeface="Arial"/>
                <a:cs typeface="Arial"/>
                <a:sym typeface="Arial"/>
              </a:rPr>
              <a:t>Conformiteits testsuite:</a:t>
            </a:r>
            <a:endParaRPr b="1" i="0" sz="1800" u="none" cap="none" strike="noStrike">
              <a:solidFill>
                <a:srgbClr val="000000"/>
              </a:solidFill>
              <a:latin typeface="Arial"/>
              <a:ea typeface="Arial"/>
              <a:cs typeface="Arial"/>
              <a:sym typeface="Arial"/>
            </a:endParaRPr>
          </a:p>
          <a:p>
            <a:pPr indent="-317500" lvl="0" marL="457200" marR="0" rtl="0" algn="l">
              <a:lnSpc>
                <a:spcPct val="115000"/>
              </a:lnSpc>
              <a:spcBef>
                <a:spcPts val="30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Op basis van SHACL voor datastandaarden?</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Wat me andere standaarden, bv. URI standaard? Hoe conformiteit nagaan? </a:t>
            </a:r>
            <a:endParaRPr b="0" i="0" sz="1400" u="none" cap="none" strike="noStrike">
              <a:solidFill>
                <a:srgbClr val="000000"/>
              </a:solidFill>
              <a:latin typeface="Arial"/>
              <a:ea typeface="Arial"/>
              <a:cs typeface="Arial"/>
              <a:sym typeface="Arial"/>
            </a:endParaRPr>
          </a:p>
        </p:txBody>
      </p:sp>
      <p:sp>
        <p:nvSpPr>
          <p:cNvPr id="339" name="Google Shape;339;p38"/>
          <p:cNvSpPr txBox="1"/>
          <p:nvPr/>
        </p:nvSpPr>
        <p:spPr>
          <a:xfrm>
            <a:off x="3318375" y="845425"/>
            <a:ext cx="65328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nl-BE" sz="1400" u="none" cap="none" strike="noStrike">
                <a:solidFill>
                  <a:srgbClr val="000000"/>
                </a:solidFill>
                <a:latin typeface="Arial"/>
                <a:ea typeface="Arial"/>
                <a:cs typeface="Arial"/>
                <a:sym typeface="Arial"/>
              </a:rPr>
              <a:t>Bronnen: W3C, OGC, INSPIRE, OSLO</a:t>
            </a:r>
            <a:endParaRPr b="1" i="0" sz="1400" u="none" cap="none" strike="noStrike">
              <a:solidFill>
                <a:srgbClr val="000000"/>
              </a:solidFill>
              <a:latin typeface="Arial"/>
              <a:ea typeface="Arial"/>
              <a:cs typeface="Arial"/>
              <a:sym typeface="Arial"/>
            </a:endParaRPr>
          </a:p>
        </p:txBody>
      </p:sp>
      <p:sp>
        <p:nvSpPr>
          <p:cNvPr id="340" name="Google Shape;340;p38"/>
          <p:cNvSpPr/>
          <p:nvPr/>
        </p:nvSpPr>
        <p:spPr>
          <a:xfrm>
            <a:off x="9224963" y="74020"/>
            <a:ext cx="580715" cy="582211"/>
          </a:xfrm>
          <a:custGeom>
            <a:pathLst>
              <a:path extrusionOk="0" h="1092" w="1092">
                <a:moveTo>
                  <a:pt x="546" y="44"/>
                </a:moveTo>
                <a:cubicBezTo>
                  <a:pt x="823" y="44"/>
                  <a:pt x="1048" y="269"/>
                  <a:pt x="1048" y="546"/>
                </a:cubicBezTo>
                <a:cubicBezTo>
                  <a:pt x="1048" y="824"/>
                  <a:pt x="823" y="1049"/>
                  <a:pt x="546" y="1049"/>
                </a:cubicBezTo>
                <a:cubicBezTo>
                  <a:pt x="269" y="1049"/>
                  <a:pt x="43" y="824"/>
                  <a:pt x="43" y="546"/>
                </a:cubicBezTo>
                <a:cubicBezTo>
                  <a:pt x="43" y="269"/>
                  <a:pt x="269" y="44"/>
                  <a:pt x="546" y="44"/>
                </a:cubicBezTo>
                <a:moveTo>
                  <a:pt x="546" y="0"/>
                </a:moveTo>
                <a:cubicBezTo>
                  <a:pt x="244" y="0"/>
                  <a:pt x="0" y="245"/>
                  <a:pt x="0" y="546"/>
                </a:cubicBezTo>
                <a:cubicBezTo>
                  <a:pt x="0" y="848"/>
                  <a:pt x="244" y="1092"/>
                  <a:pt x="546" y="1092"/>
                </a:cubicBezTo>
                <a:cubicBezTo>
                  <a:pt x="847" y="1092"/>
                  <a:pt x="1092" y="848"/>
                  <a:pt x="1092" y="546"/>
                </a:cubicBezTo>
                <a:cubicBezTo>
                  <a:pt x="1092" y="245"/>
                  <a:pt x="847" y="0"/>
                  <a:pt x="546" y="0"/>
                </a:cubicBezTo>
                <a:close/>
                <a:moveTo>
                  <a:pt x="810" y="498"/>
                </a:moveTo>
                <a:cubicBezTo>
                  <a:pt x="810" y="498"/>
                  <a:pt x="894" y="498"/>
                  <a:pt x="894" y="581"/>
                </a:cubicBezTo>
                <a:cubicBezTo>
                  <a:pt x="894" y="679"/>
                  <a:pt x="894" y="679"/>
                  <a:pt x="894" y="679"/>
                </a:cubicBezTo>
                <a:cubicBezTo>
                  <a:pt x="894" y="679"/>
                  <a:pt x="894" y="763"/>
                  <a:pt x="810" y="763"/>
                </a:cubicBezTo>
                <a:cubicBezTo>
                  <a:pt x="747" y="763"/>
                  <a:pt x="747" y="763"/>
                  <a:pt x="747" y="763"/>
                </a:cubicBezTo>
                <a:cubicBezTo>
                  <a:pt x="752" y="803"/>
                  <a:pt x="765" y="858"/>
                  <a:pt x="802" y="890"/>
                </a:cubicBezTo>
                <a:cubicBezTo>
                  <a:pt x="802" y="890"/>
                  <a:pt x="703" y="852"/>
                  <a:pt x="673" y="763"/>
                </a:cubicBezTo>
                <a:cubicBezTo>
                  <a:pt x="629" y="763"/>
                  <a:pt x="629" y="763"/>
                  <a:pt x="629" y="763"/>
                </a:cubicBezTo>
                <a:cubicBezTo>
                  <a:pt x="629" y="763"/>
                  <a:pt x="545" y="763"/>
                  <a:pt x="545" y="679"/>
                </a:cubicBezTo>
                <a:cubicBezTo>
                  <a:pt x="545" y="581"/>
                  <a:pt x="545" y="581"/>
                  <a:pt x="545" y="581"/>
                </a:cubicBezTo>
                <a:cubicBezTo>
                  <a:pt x="545" y="581"/>
                  <a:pt x="545" y="498"/>
                  <a:pt x="629" y="498"/>
                </a:cubicBezTo>
                <a:cubicBezTo>
                  <a:pt x="810" y="498"/>
                  <a:pt x="810" y="498"/>
                  <a:pt x="810" y="498"/>
                </a:cubicBezTo>
                <a:moveTo>
                  <a:pt x="504" y="581"/>
                </a:moveTo>
                <a:cubicBezTo>
                  <a:pt x="504" y="531"/>
                  <a:pt x="538" y="457"/>
                  <a:pt x="629" y="457"/>
                </a:cubicBezTo>
                <a:cubicBezTo>
                  <a:pt x="810" y="457"/>
                  <a:pt x="810" y="457"/>
                  <a:pt x="810" y="457"/>
                </a:cubicBezTo>
                <a:cubicBezTo>
                  <a:pt x="815" y="457"/>
                  <a:pt x="820" y="457"/>
                  <a:pt x="825" y="458"/>
                </a:cubicBezTo>
                <a:cubicBezTo>
                  <a:pt x="825" y="369"/>
                  <a:pt x="825" y="369"/>
                  <a:pt x="825" y="369"/>
                </a:cubicBezTo>
                <a:cubicBezTo>
                  <a:pt x="825" y="369"/>
                  <a:pt x="825" y="255"/>
                  <a:pt x="711" y="255"/>
                </a:cubicBezTo>
                <a:cubicBezTo>
                  <a:pt x="310" y="255"/>
                  <a:pt x="310" y="255"/>
                  <a:pt x="310" y="255"/>
                </a:cubicBezTo>
                <a:cubicBezTo>
                  <a:pt x="310" y="255"/>
                  <a:pt x="197" y="255"/>
                  <a:pt x="197" y="369"/>
                </a:cubicBezTo>
                <a:cubicBezTo>
                  <a:pt x="197" y="500"/>
                  <a:pt x="197" y="500"/>
                  <a:pt x="197" y="500"/>
                </a:cubicBezTo>
                <a:cubicBezTo>
                  <a:pt x="197" y="500"/>
                  <a:pt x="197" y="613"/>
                  <a:pt x="310" y="613"/>
                </a:cubicBezTo>
                <a:cubicBezTo>
                  <a:pt x="338" y="613"/>
                  <a:pt x="338" y="613"/>
                  <a:pt x="338" y="613"/>
                </a:cubicBezTo>
                <a:cubicBezTo>
                  <a:pt x="331" y="668"/>
                  <a:pt x="313" y="742"/>
                  <a:pt x="263" y="785"/>
                </a:cubicBezTo>
                <a:cubicBezTo>
                  <a:pt x="263" y="785"/>
                  <a:pt x="398" y="734"/>
                  <a:pt x="438" y="613"/>
                </a:cubicBezTo>
                <a:cubicBezTo>
                  <a:pt x="504" y="613"/>
                  <a:pt x="504" y="613"/>
                  <a:pt x="504" y="613"/>
                </a:cubicBezTo>
                <a:lnTo>
                  <a:pt x="504" y="581"/>
                </a:lnTo>
                <a:close/>
              </a:path>
            </a:pathLst>
          </a:custGeom>
          <a:solidFill>
            <a:srgbClr val="7F7F7F"/>
          </a:solidFill>
          <a:ln>
            <a:noFill/>
          </a:ln>
        </p:spPr>
        <p:txBody>
          <a:bodyPr anchorCtr="0" anchor="t" bIns="43100" lIns="86200" spcFirstLastPara="1" rIns="86200" wrap="square" tIns="43100">
            <a:noAutofit/>
          </a:bodyPr>
          <a:lstStyle/>
          <a:p>
            <a:pPr indent="0" lvl="0" marL="0" marR="0" rtl="0" algn="l">
              <a:lnSpc>
                <a:spcPct val="100000"/>
              </a:lnSpc>
              <a:spcBef>
                <a:spcPts val="0"/>
              </a:spcBef>
              <a:spcAft>
                <a:spcPts val="0"/>
              </a:spcAft>
              <a:buClr>
                <a:srgbClr val="000000"/>
              </a:buClr>
              <a:buSzPts val="1696"/>
              <a:buFont typeface="Arial"/>
              <a:buNone/>
            </a:pPr>
            <a:r>
              <a:t/>
            </a:r>
            <a:endParaRPr b="0" i="0" sz="1695"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39"/>
          <p:cNvSpPr txBox="1"/>
          <p:nvPr>
            <p:ph idx="12" type="sldNum"/>
          </p:nvPr>
        </p:nvSpPr>
        <p:spPr>
          <a:xfrm>
            <a:off x="6996113" y="6356351"/>
            <a:ext cx="22290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75"/>
              <a:buFont typeface="Arial"/>
              <a:buNone/>
            </a:pPr>
            <a:fld id="{00000000-1234-1234-1234-123412341234}" type="slidenum">
              <a:rPr b="0" i="0" lang="nl-BE" sz="975" u="none" cap="none" strike="noStrike">
                <a:solidFill>
                  <a:srgbClr val="888888"/>
                </a:solidFill>
                <a:latin typeface="Calibri"/>
                <a:ea typeface="Calibri"/>
                <a:cs typeface="Calibri"/>
                <a:sym typeface="Calibri"/>
              </a:rPr>
              <a:t>‹#›</a:t>
            </a:fld>
            <a:endParaRPr b="0" i="0" sz="975" u="none" cap="none" strike="noStrike">
              <a:solidFill>
                <a:srgbClr val="888888"/>
              </a:solidFill>
              <a:latin typeface="Calibri"/>
              <a:ea typeface="Calibri"/>
              <a:cs typeface="Calibri"/>
              <a:sym typeface="Calibri"/>
            </a:endParaRPr>
          </a:p>
        </p:txBody>
      </p:sp>
      <p:sp>
        <p:nvSpPr>
          <p:cNvPr id="347" name="Google Shape;347;p39"/>
          <p:cNvSpPr/>
          <p:nvPr/>
        </p:nvSpPr>
        <p:spPr>
          <a:xfrm>
            <a:off x="681055" y="501333"/>
            <a:ext cx="2257200" cy="1053300"/>
          </a:xfrm>
          <a:prstGeom prst="chevron">
            <a:avLst>
              <a:gd fmla="val 50000" name="adj"/>
            </a:avLst>
          </a:prstGeom>
          <a:solidFill>
            <a:schemeClr val="accent1"/>
          </a:solidFill>
          <a:ln cap="flat" cmpd="sng" w="12700">
            <a:solidFill>
              <a:srgbClr val="BAB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nl-BE" sz="1400" u="none" cap="none" strike="noStrike">
                <a:solidFill>
                  <a:schemeClr val="dk1"/>
                </a:solidFill>
                <a:latin typeface="Calibri"/>
                <a:ea typeface="Calibri"/>
                <a:cs typeface="Calibri"/>
                <a:sym typeface="Calibri"/>
              </a:rPr>
              <a:t>Veranderingsbeheer</a:t>
            </a:r>
            <a:endParaRPr b="1" i="0" sz="1400" u="none" cap="none" strike="noStrike">
              <a:solidFill>
                <a:schemeClr val="dk1"/>
              </a:solidFill>
              <a:latin typeface="Calibri"/>
              <a:ea typeface="Calibri"/>
              <a:cs typeface="Calibri"/>
              <a:sym typeface="Calibri"/>
            </a:endParaRPr>
          </a:p>
        </p:txBody>
      </p:sp>
      <p:pic>
        <p:nvPicPr>
          <p:cNvPr id="348" name="Google Shape;348;p39"/>
          <p:cNvPicPr preferRelativeResize="0"/>
          <p:nvPr/>
        </p:nvPicPr>
        <p:blipFill rotWithShape="1">
          <a:blip r:embed="rId3">
            <a:alphaModFix/>
          </a:blip>
          <a:srcRect b="0" l="0" r="0" t="0"/>
          <a:stretch/>
        </p:blipFill>
        <p:spPr>
          <a:xfrm>
            <a:off x="373600" y="2508949"/>
            <a:ext cx="9466874" cy="3457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0"/>
          <p:cNvSpPr txBox="1"/>
          <p:nvPr>
            <p:ph idx="12" type="sldNum"/>
          </p:nvPr>
        </p:nvSpPr>
        <p:spPr>
          <a:xfrm>
            <a:off x="6996113" y="6356351"/>
            <a:ext cx="22290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75"/>
              <a:buFont typeface="Arial"/>
              <a:buNone/>
            </a:pPr>
            <a:fld id="{00000000-1234-1234-1234-123412341234}" type="slidenum">
              <a:rPr b="0" i="0" lang="nl-BE" sz="975" u="none" cap="none" strike="noStrike">
                <a:solidFill>
                  <a:srgbClr val="888888"/>
                </a:solidFill>
                <a:latin typeface="Calibri"/>
                <a:ea typeface="Calibri"/>
                <a:cs typeface="Calibri"/>
                <a:sym typeface="Calibri"/>
              </a:rPr>
              <a:t>‹#›</a:t>
            </a:fld>
            <a:endParaRPr b="0" i="0" sz="975" u="none" cap="none" strike="noStrike">
              <a:solidFill>
                <a:srgbClr val="888888"/>
              </a:solidFill>
              <a:latin typeface="Calibri"/>
              <a:ea typeface="Calibri"/>
              <a:cs typeface="Calibri"/>
              <a:sym typeface="Calibri"/>
            </a:endParaRPr>
          </a:p>
        </p:txBody>
      </p:sp>
      <p:sp>
        <p:nvSpPr>
          <p:cNvPr id="355" name="Google Shape;355;p40"/>
          <p:cNvSpPr/>
          <p:nvPr/>
        </p:nvSpPr>
        <p:spPr>
          <a:xfrm>
            <a:off x="681055" y="501333"/>
            <a:ext cx="2257200" cy="1053300"/>
          </a:xfrm>
          <a:prstGeom prst="chevron">
            <a:avLst>
              <a:gd fmla="val 50000" name="adj"/>
            </a:avLst>
          </a:prstGeom>
          <a:solidFill>
            <a:schemeClr val="accent1"/>
          </a:solidFill>
          <a:ln cap="flat" cmpd="sng" w="12700">
            <a:solidFill>
              <a:srgbClr val="BAB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nl-BE" sz="1400" u="none" cap="none" strike="noStrike">
                <a:solidFill>
                  <a:schemeClr val="dk1"/>
                </a:solidFill>
                <a:latin typeface="Calibri"/>
                <a:ea typeface="Calibri"/>
                <a:cs typeface="Calibri"/>
                <a:sym typeface="Calibri"/>
              </a:rPr>
              <a:t>Veranderingsbeheer</a:t>
            </a:r>
            <a:endParaRPr b="1" i="0" sz="1400" u="none" cap="none" strike="noStrike">
              <a:solidFill>
                <a:schemeClr val="dk1"/>
              </a:solidFill>
              <a:latin typeface="Calibri"/>
              <a:ea typeface="Calibri"/>
              <a:cs typeface="Calibri"/>
              <a:sym typeface="Calibri"/>
            </a:endParaRPr>
          </a:p>
        </p:txBody>
      </p:sp>
      <p:sp>
        <p:nvSpPr>
          <p:cNvPr id="356" name="Google Shape;356;p40"/>
          <p:cNvSpPr txBox="1"/>
          <p:nvPr/>
        </p:nvSpPr>
        <p:spPr>
          <a:xfrm>
            <a:off x="676700" y="1731925"/>
            <a:ext cx="8757900" cy="49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nl-BE" sz="1800" u="none" cap="none" strike="noStrike">
                <a:solidFill>
                  <a:srgbClr val="000000"/>
                </a:solidFill>
                <a:latin typeface="Arial"/>
                <a:ea typeface="Arial"/>
                <a:cs typeface="Arial"/>
                <a:sym typeface="Arial"/>
              </a:rPr>
              <a:t>Principes voor veranderingsbeheer:</a:t>
            </a:r>
            <a:endParaRPr b="1" i="0" sz="1800" u="none" cap="none" strike="noStrike">
              <a:solidFill>
                <a:srgbClr val="000000"/>
              </a:solidFill>
              <a:latin typeface="Arial"/>
              <a:ea typeface="Arial"/>
              <a:cs typeface="Arial"/>
              <a:sym typeface="Arial"/>
            </a:endParaRPr>
          </a:p>
          <a:p>
            <a:pPr indent="-317500" lvl="0" marL="457200" marR="0" rtl="0" algn="l">
              <a:lnSpc>
                <a:spcPct val="115000"/>
              </a:lnSpc>
              <a:spcBef>
                <a:spcPts val="300"/>
              </a:spcBef>
              <a:spcAft>
                <a:spcPts val="0"/>
              </a:spcAft>
              <a:buClr>
                <a:srgbClr val="000000"/>
              </a:buClr>
              <a:buSzPts val="1400"/>
              <a:buFont typeface="Calibri"/>
              <a:buChar char="●"/>
            </a:pPr>
            <a:r>
              <a:rPr b="1" i="0" lang="nl-BE" sz="1400" u="none" cap="none" strike="noStrike">
                <a:solidFill>
                  <a:srgbClr val="000000"/>
                </a:solidFill>
                <a:latin typeface="Arial"/>
                <a:ea typeface="Arial"/>
                <a:cs typeface="Arial"/>
                <a:sym typeface="Arial"/>
              </a:rPr>
              <a:t>Openheid: </a:t>
            </a:r>
            <a:r>
              <a:rPr b="0" i="0" lang="nl-BE" sz="1400" u="none" cap="none" strike="noStrike">
                <a:solidFill>
                  <a:srgbClr val="000000"/>
                </a:solidFill>
                <a:latin typeface="Arial"/>
                <a:ea typeface="Arial"/>
                <a:cs typeface="Arial"/>
                <a:sym typeface="Arial"/>
              </a:rPr>
              <a:t>Openheid betekent dat feedback kan gegeven worden op de standaarden en hun onderliggende specificaties door eender wie en dat de logging, analyse en beslissingen gebeurt in volledige transparantie.</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Calibri"/>
              <a:buChar char="●"/>
            </a:pPr>
            <a:r>
              <a:rPr b="1" i="0" lang="nl-BE" sz="1400" u="none" cap="none" strike="noStrike">
                <a:solidFill>
                  <a:srgbClr val="000000"/>
                </a:solidFill>
                <a:latin typeface="Arial"/>
                <a:ea typeface="Arial"/>
                <a:cs typeface="Arial"/>
                <a:sym typeface="Arial"/>
              </a:rPr>
              <a:t>Gecontroleerde verandering: </a:t>
            </a:r>
            <a:r>
              <a:rPr b="0" i="0" lang="nl-BE" sz="1400" u="none" cap="none" strike="noStrike">
                <a:solidFill>
                  <a:srgbClr val="000000"/>
                </a:solidFill>
                <a:latin typeface="Arial"/>
                <a:ea typeface="Arial"/>
                <a:cs typeface="Arial"/>
                <a:sym typeface="Arial"/>
              </a:rPr>
              <a:t>Wijzigingen dienen stapsgewijs en traceerbaar te zijn, rekening houdend met de mogelijke impact voor die partijen die de standaard reeds geïmplementeerd hebben.</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30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300"/>
              </a:spcBef>
              <a:spcAft>
                <a:spcPts val="0"/>
              </a:spcAft>
              <a:buClr>
                <a:srgbClr val="000000"/>
              </a:buClr>
              <a:buSzPts val="1800"/>
              <a:buFont typeface="Arial"/>
              <a:buNone/>
            </a:pPr>
            <a:r>
              <a:rPr b="1" i="0" lang="nl-BE" sz="1800" u="none" cap="none" strike="noStrike">
                <a:solidFill>
                  <a:srgbClr val="000000"/>
                </a:solidFill>
                <a:latin typeface="Arial"/>
                <a:ea typeface="Arial"/>
                <a:cs typeface="Arial"/>
                <a:sym typeface="Arial"/>
              </a:rPr>
              <a:t>Van toepassing op:</a:t>
            </a:r>
            <a:endParaRPr b="1" i="0" sz="1800" u="none" cap="none" strike="noStrike">
              <a:solidFill>
                <a:srgbClr val="000000"/>
              </a:solidFill>
              <a:latin typeface="Arial"/>
              <a:ea typeface="Arial"/>
              <a:cs typeface="Arial"/>
              <a:sym typeface="Arial"/>
            </a:endParaRPr>
          </a:p>
          <a:p>
            <a:pPr indent="-317500" lvl="0" marL="457200" marR="0" rtl="0" algn="l">
              <a:lnSpc>
                <a:spcPct val="115000"/>
              </a:lnSpc>
              <a:spcBef>
                <a:spcPts val="30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Kandidaat standaarden</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Standaarden</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Kandidaat gereviseerde standaarden</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3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300"/>
              </a:spcBef>
              <a:spcAft>
                <a:spcPts val="0"/>
              </a:spcAft>
              <a:buClr>
                <a:srgbClr val="000000"/>
              </a:buClr>
              <a:buSzPts val="1800"/>
              <a:buFont typeface="Arial"/>
              <a:buNone/>
            </a:pPr>
            <a:r>
              <a:rPr b="1" i="0" lang="nl-BE" sz="1800" u="none" cap="none" strike="noStrike">
                <a:solidFill>
                  <a:srgbClr val="000000"/>
                </a:solidFill>
                <a:latin typeface="Arial"/>
                <a:ea typeface="Arial"/>
                <a:cs typeface="Arial"/>
                <a:sym typeface="Arial"/>
              </a:rPr>
              <a:t>Classificeren en doorvoeren van wijzigingen:</a:t>
            </a:r>
            <a:endParaRPr b="1" i="0" sz="1800" u="none" cap="none" strike="noStrike">
              <a:solidFill>
                <a:srgbClr val="000000"/>
              </a:solidFill>
              <a:latin typeface="Arial"/>
              <a:ea typeface="Arial"/>
              <a:cs typeface="Arial"/>
              <a:sym typeface="Arial"/>
            </a:endParaRPr>
          </a:p>
          <a:p>
            <a:pPr indent="-317500" lvl="0" marL="457200" marR="0" rtl="0" algn="just">
              <a:lnSpc>
                <a:spcPct val="115000"/>
              </a:lnSpc>
              <a:spcBef>
                <a:spcPts val="300"/>
              </a:spcBef>
              <a:spcAft>
                <a:spcPts val="0"/>
              </a:spcAft>
              <a:buClr>
                <a:srgbClr val="000000"/>
              </a:buClr>
              <a:buSzPts val="1400"/>
              <a:buFont typeface="Calibri"/>
              <a:buChar char="●"/>
            </a:pPr>
            <a:r>
              <a:rPr b="1" i="0" lang="nl-BE" sz="1400" u="none" cap="none" strike="noStrike">
                <a:solidFill>
                  <a:srgbClr val="000000"/>
                </a:solidFill>
                <a:latin typeface="Arial"/>
                <a:ea typeface="Arial"/>
                <a:cs typeface="Arial"/>
                <a:sym typeface="Arial"/>
              </a:rPr>
              <a:t>Editoriale wijzigingen en fouten</a:t>
            </a:r>
            <a:r>
              <a:rPr b="0" i="0" lang="nl-BE" sz="1400" u="none" cap="none" strike="noStrike">
                <a:solidFill>
                  <a:srgbClr val="000000"/>
                </a:solidFill>
                <a:latin typeface="Arial"/>
                <a:ea typeface="Arial"/>
                <a:cs typeface="Arial"/>
                <a:sym typeface="Arial"/>
              </a:rPr>
              <a:t>: geen impact op bestaande implementaties, doorvoeren als errata</a:t>
            </a:r>
            <a:endParaRPr b="0" i="0" sz="1400" u="none" cap="none" strike="noStrike">
              <a:solidFill>
                <a:srgbClr val="000000"/>
              </a:solidFill>
              <a:latin typeface="Arial"/>
              <a:ea typeface="Arial"/>
              <a:cs typeface="Arial"/>
              <a:sym typeface="Arial"/>
            </a:endParaRPr>
          </a:p>
          <a:p>
            <a:pPr indent="-317500" lvl="0" marL="457200" marR="0" rtl="0" algn="just">
              <a:lnSpc>
                <a:spcPct val="115000"/>
              </a:lnSpc>
              <a:spcBef>
                <a:spcPts val="0"/>
              </a:spcBef>
              <a:spcAft>
                <a:spcPts val="0"/>
              </a:spcAft>
              <a:buClr>
                <a:srgbClr val="000000"/>
              </a:buClr>
              <a:buSzPts val="1400"/>
              <a:buFont typeface="Calibri"/>
              <a:buChar char="●"/>
            </a:pPr>
            <a:r>
              <a:rPr b="1" i="0" lang="nl-BE" sz="1400" u="none" cap="none" strike="noStrike">
                <a:solidFill>
                  <a:srgbClr val="000000"/>
                </a:solidFill>
                <a:latin typeface="Arial"/>
                <a:ea typeface="Arial"/>
                <a:cs typeface="Arial"/>
                <a:sym typeface="Arial"/>
              </a:rPr>
              <a:t>Kleine inhoudelijke wijzigingen</a:t>
            </a:r>
            <a:r>
              <a:rPr b="0" i="0" lang="nl-BE" sz="1400" u="none" cap="none" strike="noStrike">
                <a:solidFill>
                  <a:srgbClr val="000000"/>
                </a:solidFill>
                <a:latin typeface="Arial"/>
                <a:ea typeface="Arial"/>
                <a:cs typeface="Arial"/>
                <a:sym typeface="Arial"/>
              </a:rPr>
              <a:t>: mogelijks een impact op implementaties. (</a:t>
            </a:r>
            <a:r>
              <a:rPr b="1" i="0" lang="nl-BE" sz="1400" u="none" cap="none" strike="noStrike">
                <a:solidFill>
                  <a:srgbClr val="000000"/>
                </a:solidFill>
                <a:latin typeface="Arial"/>
                <a:ea typeface="Arial"/>
                <a:cs typeface="Arial"/>
                <a:sym typeface="Arial"/>
              </a:rPr>
              <a:t>Verkort?</a:t>
            </a:r>
            <a:r>
              <a:rPr b="0" i="0" lang="nl-BE" sz="1400" u="none" cap="none" strike="noStrike">
                <a:solidFill>
                  <a:srgbClr val="000000"/>
                </a:solidFill>
                <a:latin typeface="Arial"/>
                <a:ea typeface="Arial"/>
                <a:cs typeface="Arial"/>
                <a:sym typeface="Arial"/>
              </a:rPr>
              <a:t>) proces voor ontwikkeling van een specificatie bij doorvoeren.</a:t>
            </a:r>
            <a:endParaRPr b="0" i="0" sz="1400" u="none" cap="none" strike="noStrike">
              <a:solidFill>
                <a:srgbClr val="000000"/>
              </a:solidFill>
              <a:latin typeface="Arial"/>
              <a:ea typeface="Arial"/>
              <a:cs typeface="Arial"/>
              <a:sym typeface="Arial"/>
            </a:endParaRPr>
          </a:p>
          <a:p>
            <a:pPr indent="-317500" lvl="0" marL="457200" marR="0" rtl="0" algn="just">
              <a:lnSpc>
                <a:spcPct val="115000"/>
              </a:lnSpc>
              <a:spcBef>
                <a:spcPts val="0"/>
              </a:spcBef>
              <a:spcAft>
                <a:spcPts val="0"/>
              </a:spcAft>
              <a:buClr>
                <a:srgbClr val="000000"/>
              </a:buClr>
              <a:buSzPts val="1400"/>
              <a:buFont typeface="Calibri"/>
              <a:buChar char="●"/>
            </a:pPr>
            <a:r>
              <a:rPr b="1" i="0" lang="nl-BE" sz="1400" u="none" cap="none" strike="noStrike">
                <a:solidFill>
                  <a:srgbClr val="000000"/>
                </a:solidFill>
                <a:latin typeface="Arial"/>
                <a:ea typeface="Arial"/>
                <a:cs typeface="Arial"/>
                <a:sym typeface="Arial"/>
              </a:rPr>
              <a:t>Grote inhoudelijke wijzigingen</a:t>
            </a:r>
            <a:r>
              <a:rPr b="0" i="0" lang="nl-BE" sz="1400" u="none" cap="none" strike="noStrike">
                <a:solidFill>
                  <a:srgbClr val="000000"/>
                </a:solidFill>
                <a:latin typeface="Arial"/>
                <a:ea typeface="Arial"/>
                <a:cs typeface="Arial"/>
                <a:sym typeface="Arial"/>
              </a:rPr>
              <a:t>: fundamentele veranderingen in de specificatie en de onderliggende specificaties. Volledig proces voor ontwikkeling van een specificatie bij doorvoeren.</a:t>
            </a:r>
            <a:endParaRPr b="0" i="0" sz="1200" u="none" cap="none" strike="noStrike">
              <a:solidFill>
                <a:srgbClr val="000000"/>
              </a:solidFill>
              <a:latin typeface="Arial"/>
              <a:ea typeface="Arial"/>
              <a:cs typeface="Arial"/>
              <a:sym typeface="Arial"/>
            </a:endParaRPr>
          </a:p>
        </p:txBody>
      </p:sp>
      <p:sp>
        <p:nvSpPr>
          <p:cNvPr id="357" name="Google Shape;357;p40"/>
          <p:cNvSpPr txBox="1"/>
          <p:nvPr/>
        </p:nvSpPr>
        <p:spPr>
          <a:xfrm>
            <a:off x="3318375" y="845425"/>
            <a:ext cx="65328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nl-BE" sz="1400" u="none" cap="none" strike="noStrike">
                <a:solidFill>
                  <a:srgbClr val="000000"/>
                </a:solidFill>
                <a:latin typeface="Arial"/>
                <a:ea typeface="Arial"/>
                <a:cs typeface="Arial"/>
                <a:sym typeface="Arial"/>
              </a:rPr>
              <a:t>Bronnen: W3C, ISA Change Management Process</a:t>
            </a:r>
            <a:endParaRPr b="1" i="0" sz="1400" u="none" cap="none" strike="noStrike">
              <a:solidFill>
                <a:srgbClr val="000000"/>
              </a:solidFill>
              <a:latin typeface="Arial"/>
              <a:ea typeface="Arial"/>
              <a:cs typeface="Arial"/>
              <a:sym typeface="Arial"/>
            </a:endParaRPr>
          </a:p>
        </p:txBody>
      </p:sp>
      <p:sp>
        <p:nvSpPr>
          <p:cNvPr id="358" name="Google Shape;358;p40"/>
          <p:cNvSpPr/>
          <p:nvPr/>
        </p:nvSpPr>
        <p:spPr>
          <a:xfrm>
            <a:off x="9224963" y="74020"/>
            <a:ext cx="580715" cy="582211"/>
          </a:xfrm>
          <a:custGeom>
            <a:pathLst>
              <a:path extrusionOk="0" h="1092" w="1092">
                <a:moveTo>
                  <a:pt x="546" y="44"/>
                </a:moveTo>
                <a:cubicBezTo>
                  <a:pt x="823" y="44"/>
                  <a:pt x="1048" y="269"/>
                  <a:pt x="1048" y="546"/>
                </a:cubicBezTo>
                <a:cubicBezTo>
                  <a:pt x="1048" y="824"/>
                  <a:pt x="823" y="1049"/>
                  <a:pt x="546" y="1049"/>
                </a:cubicBezTo>
                <a:cubicBezTo>
                  <a:pt x="269" y="1049"/>
                  <a:pt x="43" y="824"/>
                  <a:pt x="43" y="546"/>
                </a:cubicBezTo>
                <a:cubicBezTo>
                  <a:pt x="43" y="269"/>
                  <a:pt x="269" y="44"/>
                  <a:pt x="546" y="44"/>
                </a:cubicBezTo>
                <a:moveTo>
                  <a:pt x="546" y="0"/>
                </a:moveTo>
                <a:cubicBezTo>
                  <a:pt x="244" y="0"/>
                  <a:pt x="0" y="245"/>
                  <a:pt x="0" y="546"/>
                </a:cubicBezTo>
                <a:cubicBezTo>
                  <a:pt x="0" y="848"/>
                  <a:pt x="244" y="1092"/>
                  <a:pt x="546" y="1092"/>
                </a:cubicBezTo>
                <a:cubicBezTo>
                  <a:pt x="847" y="1092"/>
                  <a:pt x="1092" y="848"/>
                  <a:pt x="1092" y="546"/>
                </a:cubicBezTo>
                <a:cubicBezTo>
                  <a:pt x="1092" y="245"/>
                  <a:pt x="847" y="0"/>
                  <a:pt x="546" y="0"/>
                </a:cubicBezTo>
                <a:close/>
                <a:moveTo>
                  <a:pt x="810" y="498"/>
                </a:moveTo>
                <a:cubicBezTo>
                  <a:pt x="810" y="498"/>
                  <a:pt x="894" y="498"/>
                  <a:pt x="894" y="581"/>
                </a:cubicBezTo>
                <a:cubicBezTo>
                  <a:pt x="894" y="679"/>
                  <a:pt x="894" y="679"/>
                  <a:pt x="894" y="679"/>
                </a:cubicBezTo>
                <a:cubicBezTo>
                  <a:pt x="894" y="679"/>
                  <a:pt x="894" y="763"/>
                  <a:pt x="810" y="763"/>
                </a:cubicBezTo>
                <a:cubicBezTo>
                  <a:pt x="747" y="763"/>
                  <a:pt x="747" y="763"/>
                  <a:pt x="747" y="763"/>
                </a:cubicBezTo>
                <a:cubicBezTo>
                  <a:pt x="752" y="803"/>
                  <a:pt x="765" y="858"/>
                  <a:pt x="802" y="890"/>
                </a:cubicBezTo>
                <a:cubicBezTo>
                  <a:pt x="802" y="890"/>
                  <a:pt x="703" y="852"/>
                  <a:pt x="673" y="763"/>
                </a:cubicBezTo>
                <a:cubicBezTo>
                  <a:pt x="629" y="763"/>
                  <a:pt x="629" y="763"/>
                  <a:pt x="629" y="763"/>
                </a:cubicBezTo>
                <a:cubicBezTo>
                  <a:pt x="629" y="763"/>
                  <a:pt x="545" y="763"/>
                  <a:pt x="545" y="679"/>
                </a:cubicBezTo>
                <a:cubicBezTo>
                  <a:pt x="545" y="581"/>
                  <a:pt x="545" y="581"/>
                  <a:pt x="545" y="581"/>
                </a:cubicBezTo>
                <a:cubicBezTo>
                  <a:pt x="545" y="581"/>
                  <a:pt x="545" y="498"/>
                  <a:pt x="629" y="498"/>
                </a:cubicBezTo>
                <a:cubicBezTo>
                  <a:pt x="810" y="498"/>
                  <a:pt x="810" y="498"/>
                  <a:pt x="810" y="498"/>
                </a:cubicBezTo>
                <a:moveTo>
                  <a:pt x="504" y="581"/>
                </a:moveTo>
                <a:cubicBezTo>
                  <a:pt x="504" y="531"/>
                  <a:pt x="538" y="457"/>
                  <a:pt x="629" y="457"/>
                </a:cubicBezTo>
                <a:cubicBezTo>
                  <a:pt x="810" y="457"/>
                  <a:pt x="810" y="457"/>
                  <a:pt x="810" y="457"/>
                </a:cubicBezTo>
                <a:cubicBezTo>
                  <a:pt x="815" y="457"/>
                  <a:pt x="820" y="457"/>
                  <a:pt x="825" y="458"/>
                </a:cubicBezTo>
                <a:cubicBezTo>
                  <a:pt x="825" y="369"/>
                  <a:pt x="825" y="369"/>
                  <a:pt x="825" y="369"/>
                </a:cubicBezTo>
                <a:cubicBezTo>
                  <a:pt x="825" y="369"/>
                  <a:pt x="825" y="255"/>
                  <a:pt x="711" y="255"/>
                </a:cubicBezTo>
                <a:cubicBezTo>
                  <a:pt x="310" y="255"/>
                  <a:pt x="310" y="255"/>
                  <a:pt x="310" y="255"/>
                </a:cubicBezTo>
                <a:cubicBezTo>
                  <a:pt x="310" y="255"/>
                  <a:pt x="197" y="255"/>
                  <a:pt x="197" y="369"/>
                </a:cubicBezTo>
                <a:cubicBezTo>
                  <a:pt x="197" y="500"/>
                  <a:pt x="197" y="500"/>
                  <a:pt x="197" y="500"/>
                </a:cubicBezTo>
                <a:cubicBezTo>
                  <a:pt x="197" y="500"/>
                  <a:pt x="197" y="613"/>
                  <a:pt x="310" y="613"/>
                </a:cubicBezTo>
                <a:cubicBezTo>
                  <a:pt x="338" y="613"/>
                  <a:pt x="338" y="613"/>
                  <a:pt x="338" y="613"/>
                </a:cubicBezTo>
                <a:cubicBezTo>
                  <a:pt x="331" y="668"/>
                  <a:pt x="313" y="742"/>
                  <a:pt x="263" y="785"/>
                </a:cubicBezTo>
                <a:cubicBezTo>
                  <a:pt x="263" y="785"/>
                  <a:pt x="398" y="734"/>
                  <a:pt x="438" y="613"/>
                </a:cubicBezTo>
                <a:cubicBezTo>
                  <a:pt x="504" y="613"/>
                  <a:pt x="504" y="613"/>
                  <a:pt x="504" y="613"/>
                </a:cubicBezTo>
                <a:lnTo>
                  <a:pt x="504" y="581"/>
                </a:lnTo>
                <a:close/>
              </a:path>
            </a:pathLst>
          </a:custGeom>
          <a:solidFill>
            <a:srgbClr val="7F7F7F"/>
          </a:solidFill>
          <a:ln>
            <a:noFill/>
          </a:ln>
        </p:spPr>
        <p:txBody>
          <a:bodyPr anchorCtr="0" anchor="t" bIns="43100" lIns="86200" spcFirstLastPara="1" rIns="86200" wrap="square" tIns="43100">
            <a:noAutofit/>
          </a:bodyPr>
          <a:lstStyle/>
          <a:p>
            <a:pPr indent="0" lvl="0" marL="0" marR="0" rtl="0" algn="l">
              <a:lnSpc>
                <a:spcPct val="100000"/>
              </a:lnSpc>
              <a:spcBef>
                <a:spcPts val="0"/>
              </a:spcBef>
              <a:spcAft>
                <a:spcPts val="0"/>
              </a:spcAft>
              <a:buClr>
                <a:srgbClr val="000000"/>
              </a:buClr>
              <a:buSzPts val="1696"/>
              <a:buFont typeface="Arial"/>
              <a:buNone/>
            </a:pPr>
            <a:r>
              <a:t/>
            </a:r>
            <a:endParaRPr b="0" i="0" sz="1695" u="none" cap="none" strike="noStrik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41"/>
          <p:cNvSpPr txBox="1"/>
          <p:nvPr>
            <p:ph idx="12" type="sldNum"/>
          </p:nvPr>
        </p:nvSpPr>
        <p:spPr>
          <a:xfrm>
            <a:off x="6996113" y="6356351"/>
            <a:ext cx="22290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75"/>
              <a:buFont typeface="Arial"/>
              <a:buNone/>
            </a:pPr>
            <a:fld id="{00000000-1234-1234-1234-123412341234}" type="slidenum">
              <a:rPr b="0" i="0" lang="nl-BE" sz="975" u="none" cap="none" strike="noStrike">
                <a:solidFill>
                  <a:srgbClr val="888888"/>
                </a:solidFill>
                <a:latin typeface="Calibri"/>
                <a:ea typeface="Calibri"/>
                <a:cs typeface="Calibri"/>
                <a:sym typeface="Calibri"/>
              </a:rPr>
              <a:t>‹#›</a:t>
            </a:fld>
            <a:endParaRPr b="0" i="0" sz="975" u="none" cap="none" strike="noStrike">
              <a:solidFill>
                <a:srgbClr val="888888"/>
              </a:solidFill>
              <a:latin typeface="Calibri"/>
              <a:ea typeface="Calibri"/>
              <a:cs typeface="Calibri"/>
              <a:sym typeface="Calibri"/>
            </a:endParaRPr>
          </a:p>
        </p:txBody>
      </p:sp>
      <p:sp>
        <p:nvSpPr>
          <p:cNvPr id="365" name="Google Shape;365;p41"/>
          <p:cNvSpPr/>
          <p:nvPr/>
        </p:nvSpPr>
        <p:spPr>
          <a:xfrm>
            <a:off x="681055" y="501333"/>
            <a:ext cx="2257200" cy="1053300"/>
          </a:xfrm>
          <a:prstGeom prst="chevron">
            <a:avLst>
              <a:gd fmla="val 50000" name="adj"/>
            </a:avLst>
          </a:prstGeom>
          <a:solidFill>
            <a:schemeClr val="accent1"/>
          </a:solidFill>
          <a:ln cap="flat" cmpd="sng" w="12700">
            <a:solidFill>
              <a:srgbClr val="BAB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nl-BE" sz="1400" u="none" cap="none" strike="noStrike">
                <a:solidFill>
                  <a:schemeClr val="dk1"/>
                </a:solidFill>
                <a:latin typeface="Calibri"/>
                <a:ea typeface="Calibri"/>
                <a:cs typeface="Calibri"/>
                <a:sym typeface="Calibri"/>
              </a:rPr>
              <a:t>Veranderingsbeheer</a:t>
            </a:r>
            <a:endParaRPr b="1" i="0" sz="1400" u="none" cap="none" strike="noStrike">
              <a:solidFill>
                <a:schemeClr val="dk1"/>
              </a:solidFill>
              <a:latin typeface="Calibri"/>
              <a:ea typeface="Calibri"/>
              <a:cs typeface="Calibri"/>
              <a:sym typeface="Calibri"/>
            </a:endParaRPr>
          </a:p>
        </p:txBody>
      </p:sp>
      <p:sp>
        <p:nvSpPr>
          <p:cNvPr id="366" name="Google Shape;366;p41"/>
          <p:cNvSpPr txBox="1"/>
          <p:nvPr/>
        </p:nvSpPr>
        <p:spPr>
          <a:xfrm>
            <a:off x="676700" y="1731925"/>
            <a:ext cx="8757900" cy="403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nl-BE" sz="1800" u="none" cap="none" strike="noStrike">
                <a:solidFill>
                  <a:srgbClr val="000000"/>
                </a:solidFill>
                <a:latin typeface="Arial"/>
                <a:ea typeface="Arial"/>
                <a:cs typeface="Arial"/>
                <a:sym typeface="Arial"/>
              </a:rPr>
              <a:t>Open vragen:</a:t>
            </a:r>
            <a:endParaRPr b="1" i="0" sz="1800" u="none" cap="none" strike="noStrike">
              <a:solidFill>
                <a:srgbClr val="000000"/>
              </a:solidFill>
              <a:latin typeface="Arial"/>
              <a:ea typeface="Arial"/>
              <a:cs typeface="Arial"/>
              <a:sym typeface="Arial"/>
            </a:endParaRPr>
          </a:p>
          <a:p>
            <a:pPr indent="-317500" lvl="0" marL="457200" marR="0" rtl="0" algn="l">
              <a:lnSpc>
                <a:spcPct val="115000"/>
              </a:lnSpc>
              <a:spcBef>
                <a:spcPts val="300"/>
              </a:spcBef>
              <a:spcAft>
                <a:spcPts val="0"/>
              </a:spcAft>
              <a:buClr>
                <a:srgbClr val="000000"/>
              </a:buClr>
              <a:buSzPts val="1400"/>
              <a:buFont typeface="Calibri"/>
              <a:buChar char="●"/>
            </a:pPr>
            <a:r>
              <a:rPr b="0" i="0" lang="nl-BE" sz="1400" u="none" cap="none" strike="noStrike">
                <a:solidFill>
                  <a:srgbClr val="000000"/>
                </a:solidFill>
                <a:latin typeface="Arial"/>
                <a:ea typeface="Arial"/>
                <a:cs typeface="Arial"/>
                <a:sym typeface="Arial"/>
              </a:rPr>
              <a:t>Wat gebeurt met de huidige versie van een standaard wanneer deze in revisie gaat? </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nl-BE" sz="1400" u="none" cap="none" strike="noStrike">
                <a:solidFill>
                  <a:srgbClr val="000000"/>
                </a:solidFill>
                <a:latin typeface="Arial"/>
                <a:ea typeface="Arial"/>
                <a:cs typeface="Arial"/>
                <a:sym typeface="Arial"/>
              </a:rPr>
              <a:t>Overgangsperiode voor bestaande implementaties bij release van nieuwe versie? </a:t>
            </a:r>
            <a:br>
              <a:rPr b="0" i="0" lang="nl-BE" sz="1400" u="none" cap="none" strike="noStrike">
                <a:solidFill>
                  <a:srgbClr val="000000"/>
                </a:solidFill>
                <a:latin typeface="Arial"/>
                <a:ea typeface="Arial"/>
                <a:cs typeface="Arial"/>
                <a:sym typeface="Arial"/>
              </a:rPr>
            </a:br>
            <a:r>
              <a:rPr b="0" i="0" lang="nl-BE" sz="1400" u="none" cap="none" strike="noStrike">
                <a:solidFill>
                  <a:srgbClr val="000000"/>
                </a:solidFill>
                <a:latin typeface="Arial"/>
                <a:ea typeface="Arial"/>
                <a:cs typeface="Arial"/>
                <a:sym typeface="Arial"/>
              </a:rPr>
              <a:t>Wat met legacy applicaties?</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300"/>
              </a:spcBef>
              <a:spcAft>
                <a:spcPts val="30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67" name="Google Shape;367;p41"/>
          <p:cNvSpPr txBox="1"/>
          <p:nvPr/>
        </p:nvSpPr>
        <p:spPr>
          <a:xfrm>
            <a:off x="3318375" y="845425"/>
            <a:ext cx="65328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nl-BE" sz="1400" u="none" cap="none" strike="noStrike">
                <a:solidFill>
                  <a:srgbClr val="000000"/>
                </a:solidFill>
                <a:latin typeface="Arial"/>
                <a:ea typeface="Arial"/>
                <a:cs typeface="Arial"/>
                <a:sym typeface="Arial"/>
              </a:rPr>
              <a:t>Bronnen: W3C, ISA</a:t>
            </a:r>
            <a:endParaRPr b="1" i="0" sz="1400" u="none" cap="none" strike="noStrike">
              <a:solidFill>
                <a:srgbClr val="000000"/>
              </a:solidFill>
              <a:latin typeface="Arial"/>
              <a:ea typeface="Arial"/>
              <a:cs typeface="Arial"/>
              <a:sym typeface="Arial"/>
            </a:endParaRPr>
          </a:p>
        </p:txBody>
      </p:sp>
      <p:sp>
        <p:nvSpPr>
          <p:cNvPr id="368" name="Google Shape;368;p41"/>
          <p:cNvSpPr/>
          <p:nvPr/>
        </p:nvSpPr>
        <p:spPr>
          <a:xfrm>
            <a:off x="9224963" y="74020"/>
            <a:ext cx="580715" cy="582211"/>
          </a:xfrm>
          <a:custGeom>
            <a:pathLst>
              <a:path extrusionOk="0" h="1092" w="1092">
                <a:moveTo>
                  <a:pt x="546" y="44"/>
                </a:moveTo>
                <a:cubicBezTo>
                  <a:pt x="823" y="44"/>
                  <a:pt x="1048" y="269"/>
                  <a:pt x="1048" y="546"/>
                </a:cubicBezTo>
                <a:cubicBezTo>
                  <a:pt x="1048" y="824"/>
                  <a:pt x="823" y="1049"/>
                  <a:pt x="546" y="1049"/>
                </a:cubicBezTo>
                <a:cubicBezTo>
                  <a:pt x="269" y="1049"/>
                  <a:pt x="43" y="824"/>
                  <a:pt x="43" y="546"/>
                </a:cubicBezTo>
                <a:cubicBezTo>
                  <a:pt x="43" y="269"/>
                  <a:pt x="269" y="44"/>
                  <a:pt x="546" y="44"/>
                </a:cubicBezTo>
                <a:moveTo>
                  <a:pt x="546" y="0"/>
                </a:moveTo>
                <a:cubicBezTo>
                  <a:pt x="244" y="0"/>
                  <a:pt x="0" y="245"/>
                  <a:pt x="0" y="546"/>
                </a:cubicBezTo>
                <a:cubicBezTo>
                  <a:pt x="0" y="848"/>
                  <a:pt x="244" y="1092"/>
                  <a:pt x="546" y="1092"/>
                </a:cubicBezTo>
                <a:cubicBezTo>
                  <a:pt x="847" y="1092"/>
                  <a:pt x="1092" y="848"/>
                  <a:pt x="1092" y="546"/>
                </a:cubicBezTo>
                <a:cubicBezTo>
                  <a:pt x="1092" y="245"/>
                  <a:pt x="847" y="0"/>
                  <a:pt x="546" y="0"/>
                </a:cubicBezTo>
                <a:close/>
                <a:moveTo>
                  <a:pt x="810" y="498"/>
                </a:moveTo>
                <a:cubicBezTo>
                  <a:pt x="810" y="498"/>
                  <a:pt x="894" y="498"/>
                  <a:pt x="894" y="581"/>
                </a:cubicBezTo>
                <a:cubicBezTo>
                  <a:pt x="894" y="679"/>
                  <a:pt x="894" y="679"/>
                  <a:pt x="894" y="679"/>
                </a:cubicBezTo>
                <a:cubicBezTo>
                  <a:pt x="894" y="679"/>
                  <a:pt x="894" y="763"/>
                  <a:pt x="810" y="763"/>
                </a:cubicBezTo>
                <a:cubicBezTo>
                  <a:pt x="747" y="763"/>
                  <a:pt x="747" y="763"/>
                  <a:pt x="747" y="763"/>
                </a:cubicBezTo>
                <a:cubicBezTo>
                  <a:pt x="752" y="803"/>
                  <a:pt x="765" y="858"/>
                  <a:pt x="802" y="890"/>
                </a:cubicBezTo>
                <a:cubicBezTo>
                  <a:pt x="802" y="890"/>
                  <a:pt x="703" y="852"/>
                  <a:pt x="673" y="763"/>
                </a:cubicBezTo>
                <a:cubicBezTo>
                  <a:pt x="629" y="763"/>
                  <a:pt x="629" y="763"/>
                  <a:pt x="629" y="763"/>
                </a:cubicBezTo>
                <a:cubicBezTo>
                  <a:pt x="629" y="763"/>
                  <a:pt x="545" y="763"/>
                  <a:pt x="545" y="679"/>
                </a:cubicBezTo>
                <a:cubicBezTo>
                  <a:pt x="545" y="581"/>
                  <a:pt x="545" y="581"/>
                  <a:pt x="545" y="581"/>
                </a:cubicBezTo>
                <a:cubicBezTo>
                  <a:pt x="545" y="581"/>
                  <a:pt x="545" y="498"/>
                  <a:pt x="629" y="498"/>
                </a:cubicBezTo>
                <a:cubicBezTo>
                  <a:pt x="810" y="498"/>
                  <a:pt x="810" y="498"/>
                  <a:pt x="810" y="498"/>
                </a:cubicBezTo>
                <a:moveTo>
                  <a:pt x="504" y="581"/>
                </a:moveTo>
                <a:cubicBezTo>
                  <a:pt x="504" y="531"/>
                  <a:pt x="538" y="457"/>
                  <a:pt x="629" y="457"/>
                </a:cubicBezTo>
                <a:cubicBezTo>
                  <a:pt x="810" y="457"/>
                  <a:pt x="810" y="457"/>
                  <a:pt x="810" y="457"/>
                </a:cubicBezTo>
                <a:cubicBezTo>
                  <a:pt x="815" y="457"/>
                  <a:pt x="820" y="457"/>
                  <a:pt x="825" y="458"/>
                </a:cubicBezTo>
                <a:cubicBezTo>
                  <a:pt x="825" y="369"/>
                  <a:pt x="825" y="369"/>
                  <a:pt x="825" y="369"/>
                </a:cubicBezTo>
                <a:cubicBezTo>
                  <a:pt x="825" y="369"/>
                  <a:pt x="825" y="255"/>
                  <a:pt x="711" y="255"/>
                </a:cubicBezTo>
                <a:cubicBezTo>
                  <a:pt x="310" y="255"/>
                  <a:pt x="310" y="255"/>
                  <a:pt x="310" y="255"/>
                </a:cubicBezTo>
                <a:cubicBezTo>
                  <a:pt x="310" y="255"/>
                  <a:pt x="197" y="255"/>
                  <a:pt x="197" y="369"/>
                </a:cubicBezTo>
                <a:cubicBezTo>
                  <a:pt x="197" y="500"/>
                  <a:pt x="197" y="500"/>
                  <a:pt x="197" y="500"/>
                </a:cubicBezTo>
                <a:cubicBezTo>
                  <a:pt x="197" y="500"/>
                  <a:pt x="197" y="613"/>
                  <a:pt x="310" y="613"/>
                </a:cubicBezTo>
                <a:cubicBezTo>
                  <a:pt x="338" y="613"/>
                  <a:pt x="338" y="613"/>
                  <a:pt x="338" y="613"/>
                </a:cubicBezTo>
                <a:cubicBezTo>
                  <a:pt x="331" y="668"/>
                  <a:pt x="313" y="742"/>
                  <a:pt x="263" y="785"/>
                </a:cubicBezTo>
                <a:cubicBezTo>
                  <a:pt x="263" y="785"/>
                  <a:pt x="398" y="734"/>
                  <a:pt x="438" y="613"/>
                </a:cubicBezTo>
                <a:cubicBezTo>
                  <a:pt x="504" y="613"/>
                  <a:pt x="504" y="613"/>
                  <a:pt x="504" y="613"/>
                </a:cubicBezTo>
                <a:lnTo>
                  <a:pt x="504" y="581"/>
                </a:lnTo>
                <a:close/>
              </a:path>
            </a:pathLst>
          </a:custGeom>
          <a:solidFill>
            <a:srgbClr val="7F7F7F"/>
          </a:solidFill>
          <a:ln>
            <a:noFill/>
          </a:ln>
        </p:spPr>
        <p:txBody>
          <a:bodyPr anchorCtr="0" anchor="t" bIns="43100" lIns="86200" spcFirstLastPara="1" rIns="86200" wrap="square" tIns="43100">
            <a:noAutofit/>
          </a:bodyPr>
          <a:lstStyle/>
          <a:p>
            <a:pPr indent="0" lvl="0" marL="0" marR="0" rtl="0" algn="l">
              <a:lnSpc>
                <a:spcPct val="100000"/>
              </a:lnSpc>
              <a:spcBef>
                <a:spcPts val="0"/>
              </a:spcBef>
              <a:spcAft>
                <a:spcPts val="0"/>
              </a:spcAft>
              <a:buClr>
                <a:srgbClr val="000000"/>
              </a:buClr>
              <a:buSzPts val="1696"/>
              <a:buFont typeface="Arial"/>
              <a:buNone/>
            </a:pPr>
            <a:r>
              <a:t/>
            </a:r>
            <a:endParaRPr b="0" i="0" sz="1695" u="none" cap="none" strike="noStrik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2"/>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26571" lvl="1" marL="783771" marR="0" rtl="0" algn="l">
              <a:lnSpc>
                <a:spcPct val="100000"/>
              </a:lnSpc>
              <a:spcBef>
                <a:spcPts val="700"/>
              </a:spcBef>
              <a:spcAft>
                <a:spcPts val="0"/>
              </a:spcAft>
              <a:buClr>
                <a:schemeClr val="dk1"/>
              </a:buClr>
              <a:buSzPts val="2400"/>
              <a:buFont typeface="Noto Sans Symbols"/>
              <a:buChar char="▪"/>
            </a:pPr>
            <a:r>
              <a:rPr b="0" i="0" lang="nl-BE" sz="2400" u="none" cap="none" strike="noStrike">
                <a:solidFill>
                  <a:schemeClr val="dk1"/>
                </a:solidFill>
                <a:latin typeface="Arial"/>
                <a:ea typeface="Arial"/>
                <a:cs typeface="Arial"/>
                <a:sym typeface="Arial"/>
              </a:rPr>
              <a:t>Vervolgstappen: </a:t>
            </a:r>
            <a:endParaRPr b="0" i="0" sz="2400" u="none" cap="none" strike="noStrike">
              <a:solidFill>
                <a:schemeClr val="dk1"/>
              </a:solidFill>
              <a:latin typeface="Arial"/>
              <a:ea typeface="Arial"/>
              <a:cs typeface="Arial"/>
              <a:sym typeface="Arial"/>
            </a:endParaRPr>
          </a:p>
          <a:p>
            <a:pPr indent="-304800" lvl="2" marL="1219200" marR="0" rtl="0" algn="l">
              <a:lnSpc>
                <a:spcPct val="100000"/>
              </a:lnSpc>
              <a:spcBef>
                <a:spcPts val="700"/>
              </a:spcBef>
              <a:spcAft>
                <a:spcPts val="0"/>
              </a:spcAft>
              <a:buClr>
                <a:schemeClr val="dk1"/>
              </a:buClr>
              <a:buSzPts val="2000"/>
              <a:buFont typeface="Arial"/>
              <a:buChar char="&gt;"/>
            </a:pPr>
            <a:r>
              <a:rPr b="0" i="0" lang="nl-BE" sz="2000" u="none" cap="none" strike="noStrike">
                <a:solidFill>
                  <a:schemeClr val="dk1"/>
                </a:solidFill>
                <a:latin typeface="Arial"/>
                <a:ea typeface="Arial"/>
                <a:cs typeface="Arial"/>
                <a:sym typeface="Arial"/>
              </a:rPr>
              <a:t>Uitwerken in document als voorstel, delen met leden ter review</a:t>
            </a:r>
            <a:endParaRPr b="0" i="0" sz="2000" u="none" cap="none" strike="noStrike">
              <a:solidFill>
                <a:schemeClr val="dk1"/>
              </a:solidFill>
              <a:latin typeface="Arial"/>
              <a:ea typeface="Arial"/>
              <a:cs typeface="Arial"/>
              <a:sym typeface="Arial"/>
            </a:endParaRPr>
          </a:p>
          <a:p>
            <a:pPr indent="-304800" lvl="2" marL="1219200" marR="0" rtl="0" algn="l">
              <a:lnSpc>
                <a:spcPct val="100000"/>
              </a:lnSpc>
              <a:spcBef>
                <a:spcPts val="700"/>
              </a:spcBef>
              <a:spcAft>
                <a:spcPts val="0"/>
              </a:spcAft>
              <a:buClr>
                <a:schemeClr val="dk1"/>
              </a:buClr>
              <a:buSzPts val="2000"/>
              <a:buFont typeface="Arial"/>
              <a:buChar char="&gt;"/>
            </a:pPr>
            <a:r>
              <a:rPr b="0" i="0" lang="nl-BE" sz="2000" u="none" cap="none" strike="noStrike">
                <a:solidFill>
                  <a:schemeClr val="dk1"/>
                </a:solidFill>
                <a:latin typeface="Arial"/>
                <a:ea typeface="Arial"/>
                <a:cs typeface="Arial"/>
                <a:sym typeface="Arial"/>
              </a:rPr>
              <a:t>Bevraging van stakeholders a.d.h.v. een enquête</a:t>
            </a:r>
            <a:endParaRPr b="0" i="0" sz="2000" u="none" cap="none" strike="noStrike">
              <a:solidFill>
                <a:schemeClr val="dk1"/>
              </a:solidFill>
              <a:latin typeface="Arial"/>
              <a:ea typeface="Arial"/>
              <a:cs typeface="Arial"/>
              <a:sym typeface="Arial"/>
            </a:endParaRPr>
          </a:p>
          <a:p>
            <a:pPr indent="-304800" lvl="2" marL="1219200" marR="0" rtl="0" algn="l">
              <a:lnSpc>
                <a:spcPct val="100000"/>
              </a:lnSpc>
              <a:spcBef>
                <a:spcPts val="700"/>
              </a:spcBef>
              <a:spcAft>
                <a:spcPts val="0"/>
              </a:spcAft>
              <a:buClr>
                <a:schemeClr val="dk1"/>
              </a:buClr>
              <a:buSzPts val="2000"/>
              <a:buFont typeface="Arial"/>
              <a:buChar char="&gt;"/>
            </a:pPr>
            <a:r>
              <a:rPr b="0" i="0" lang="nl-BE" sz="2000" u="none" cap="none" strike="noStrike">
                <a:solidFill>
                  <a:schemeClr val="dk1"/>
                </a:solidFill>
                <a:latin typeface="Arial"/>
                <a:ea typeface="Arial"/>
                <a:cs typeface="Arial"/>
                <a:sym typeface="Arial"/>
              </a:rPr>
              <a:t>Webinar om resultaat te presenteren op 16/03</a:t>
            </a:r>
            <a:br>
              <a:rPr b="0" i="0" lang="nl-BE" sz="2000" u="none" cap="none" strike="noStrike">
                <a:solidFill>
                  <a:schemeClr val="dk1"/>
                </a:solidFill>
                <a:latin typeface="Arial"/>
                <a:ea typeface="Arial"/>
                <a:cs typeface="Arial"/>
                <a:sym typeface="Arial"/>
              </a:rPr>
            </a:br>
            <a:br>
              <a:rPr b="0" i="0" lang="nl-BE" sz="2000" u="none" cap="none" strike="noStrike">
                <a:solidFill>
                  <a:schemeClr val="dk1"/>
                </a:solidFill>
                <a:latin typeface="Arial"/>
                <a:ea typeface="Arial"/>
                <a:cs typeface="Arial"/>
                <a:sym typeface="Arial"/>
              </a:rPr>
            </a:br>
            <a:br>
              <a:rPr b="0" i="0" lang="nl-BE" sz="2000" u="none" cap="none" strike="noStrike">
                <a:solidFill>
                  <a:schemeClr val="dk1"/>
                </a:solidFill>
                <a:latin typeface="Arial"/>
                <a:ea typeface="Arial"/>
                <a:cs typeface="Arial"/>
                <a:sym typeface="Arial"/>
              </a:rPr>
            </a:br>
            <a:endParaRPr b="0" i="0" sz="2000" u="none" cap="none" strike="noStrike">
              <a:solidFill>
                <a:schemeClr val="dk1"/>
              </a:solidFill>
              <a:latin typeface="Arial"/>
              <a:ea typeface="Arial"/>
              <a:cs typeface="Arial"/>
              <a:sym typeface="Arial"/>
            </a:endParaRPr>
          </a:p>
        </p:txBody>
      </p:sp>
      <p:sp>
        <p:nvSpPr>
          <p:cNvPr id="374" name="Google Shape;374;p42"/>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1" i="0" lang="nl-BE" sz="2800" u="none" cap="none" strike="noStrike">
                <a:solidFill>
                  <a:schemeClr val="dk1"/>
                </a:solidFill>
                <a:latin typeface="Calibri"/>
                <a:ea typeface="Calibri"/>
                <a:cs typeface="Calibri"/>
                <a:sym typeface="Calibri"/>
              </a:rPr>
              <a:t>Conclusie &amp; Afronding</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idx="1" type="subTitle"/>
          </p:nvPr>
        </p:nvSpPr>
        <p:spPr>
          <a:xfrm>
            <a:off x="1028711" y="4509834"/>
            <a:ext cx="7434681" cy="1112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400"/>
              <a:buFont typeface="Arial"/>
              <a:buNone/>
            </a:pPr>
            <a:r>
              <a:t/>
            </a:r>
            <a:endParaRPr b="0" i="0" sz="2400" u="none" cap="none" strike="noStrike">
              <a:solidFill>
                <a:schemeClr val="dk2"/>
              </a:solidFill>
              <a:latin typeface="Arial"/>
              <a:ea typeface="Arial"/>
              <a:cs typeface="Arial"/>
              <a:sym typeface="Arial"/>
            </a:endParaRPr>
          </a:p>
        </p:txBody>
      </p:sp>
      <p:sp>
        <p:nvSpPr>
          <p:cNvPr id="114" name="Google Shape;114;p17"/>
          <p:cNvSpPr txBox="1"/>
          <p:nvPr>
            <p:ph type="title"/>
          </p:nvPr>
        </p:nvSpPr>
        <p:spPr>
          <a:xfrm>
            <a:off x="1028712" y="1551752"/>
            <a:ext cx="7434681" cy="279462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b="0" i="0" lang="nl-BE" sz="3600" u="none" cap="none" strike="noStrike">
                <a:solidFill>
                  <a:schemeClr val="dk1"/>
                </a:solidFill>
                <a:latin typeface="Arial"/>
                <a:ea typeface="Arial"/>
                <a:cs typeface="Arial"/>
                <a:sym typeface="Arial"/>
              </a:rPr>
              <a:t>Inleiding</a:t>
            </a:r>
            <a:endParaRPr b="0" i="0" sz="3600" u="none" cap="none" strike="noStrike">
              <a:solidFill>
                <a:schemeClr val="dk1"/>
              </a:solidFill>
              <a:latin typeface="Arial"/>
              <a:ea typeface="Arial"/>
              <a:cs typeface="Arial"/>
              <a:sym typeface="Arial"/>
            </a:endParaRPr>
          </a:p>
        </p:txBody>
      </p:sp>
      <p:sp>
        <p:nvSpPr>
          <p:cNvPr id="115" name="Google Shape;115;p17"/>
          <p:cNvSpPr txBox="1"/>
          <p:nvPr>
            <p:ph idx="4294967295" type="sldNum"/>
          </p:nvPr>
        </p:nvSpPr>
        <p:spPr>
          <a:xfrm>
            <a:off x="9167813" y="6559550"/>
            <a:ext cx="738187" cy="260350"/>
          </a:xfrm>
          <a:prstGeom prst="rect">
            <a:avLst/>
          </a:prstGeom>
          <a:noFill/>
          <a:ln>
            <a:noFill/>
          </a:ln>
        </p:spPr>
        <p:txBody>
          <a:bodyPr anchorCtr="0" anchor="ctr" bIns="45700" lIns="45700" spcFirstLastPara="1" rIns="45700"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nl-BE" sz="2400" u="none" cap="none" strike="noStrike">
                <a:solidFill>
                  <a:schemeClr val="dk1"/>
                </a:solidFill>
                <a:latin typeface="Calibri"/>
                <a:ea typeface="Calibri"/>
                <a:cs typeface="Calibri"/>
                <a:sym typeface="Calibri"/>
              </a:rPr>
              <a:t>Probleemstelling</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7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700"/>
              </a:spcBef>
              <a:spcAft>
                <a:spcPts val="0"/>
              </a:spcAft>
              <a:buClr>
                <a:schemeClr val="dk1"/>
              </a:buClr>
              <a:buSzPts val="2400"/>
              <a:buFont typeface="Arial"/>
              <a:buNone/>
            </a:pPr>
            <a:r>
              <a:rPr b="0" i="0" lang="nl-BE" sz="2400" u="none" cap="none" strike="noStrike">
                <a:solidFill>
                  <a:schemeClr val="dk1"/>
                </a:solidFill>
                <a:latin typeface="Calibri"/>
                <a:ea typeface="Calibri"/>
                <a:cs typeface="Calibri"/>
                <a:sym typeface="Calibri"/>
              </a:rPr>
              <a:t>“</a:t>
            </a:r>
            <a:r>
              <a:rPr b="0" i="1" lang="nl-BE" sz="2400" u="none" cap="none" strike="noStrike">
                <a:solidFill>
                  <a:schemeClr val="dk1"/>
                </a:solidFill>
                <a:latin typeface="Calibri"/>
                <a:ea typeface="Calibri"/>
                <a:cs typeface="Calibri"/>
                <a:sym typeface="Calibri"/>
              </a:rPr>
              <a:t>Wanneer is iets een standaard en wat betekent dit voor mij?</a:t>
            </a:r>
            <a:r>
              <a:rPr b="0" i="0" lang="nl-BE"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7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700"/>
              </a:spcBef>
              <a:spcAft>
                <a:spcPts val="0"/>
              </a:spcAft>
              <a:buClr>
                <a:schemeClr val="dk1"/>
              </a:buClr>
              <a:buSzPts val="2000"/>
              <a:buFont typeface="Arial"/>
              <a:buNone/>
            </a:pPr>
            <a:r>
              <a:rPr b="0" i="0" lang="nl-BE" sz="2000" u="none" cap="none" strike="noStrike">
                <a:solidFill>
                  <a:schemeClr val="dk1"/>
                </a:solidFill>
                <a:latin typeface="Calibri"/>
                <a:ea typeface="Calibri"/>
                <a:cs typeface="Calibri"/>
                <a:sym typeface="Calibri"/>
              </a:rPr>
              <a:t>Nood aan: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chemeClr val="dk1"/>
              </a:buClr>
              <a:buSzPts val="2000"/>
              <a:buFont typeface="Arial"/>
              <a:buChar char="&gt;"/>
            </a:pPr>
            <a:r>
              <a:rPr b="0" i="0" lang="nl-BE" sz="2000" u="none" cap="none" strike="noStrike">
                <a:solidFill>
                  <a:schemeClr val="dk1"/>
                </a:solidFill>
                <a:latin typeface="Calibri"/>
                <a:ea typeface="Calibri"/>
                <a:cs typeface="Calibri"/>
                <a:sym typeface="Calibri"/>
              </a:rPr>
              <a:t>Procedure en criteria voor erkenning van datastandaarden;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chemeClr val="dk1"/>
              </a:buClr>
              <a:buSzPts val="2000"/>
              <a:buFont typeface="Arial"/>
              <a:buChar char="&gt;"/>
            </a:pPr>
            <a:r>
              <a:rPr b="0" i="0" lang="nl-BE" sz="2000" u="none" cap="none" strike="noStrike">
                <a:solidFill>
                  <a:schemeClr val="dk1"/>
                </a:solidFill>
                <a:latin typeface="Calibri"/>
                <a:ea typeface="Calibri"/>
                <a:cs typeface="Calibri"/>
                <a:sym typeface="Calibri"/>
              </a:rPr>
              <a:t>Duidelijkheid rond gevolgen van erkenning;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chemeClr val="dk1"/>
              </a:buClr>
              <a:buSzPts val="2000"/>
              <a:buFont typeface="Arial"/>
              <a:buChar char="&gt;"/>
            </a:pPr>
            <a:r>
              <a:rPr b="0" i="0" lang="nl-BE" sz="2000" u="none" cap="none" strike="noStrike">
                <a:solidFill>
                  <a:schemeClr val="dk1"/>
                </a:solidFill>
                <a:latin typeface="Calibri"/>
                <a:ea typeface="Calibri"/>
                <a:cs typeface="Calibri"/>
                <a:sym typeface="Calibri"/>
              </a:rPr>
              <a:t>Methode voor het tot stand komen van afspraken;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chemeClr val="dk1"/>
              </a:buClr>
              <a:buSzPts val="2000"/>
              <a:buFont typeface="Arial"/>
              <a:buChar char="&gt;"/>
            </a:pPr>
            <a:r>
              <a:rPr b="0" i="0" lang="nl-BE" sz="2000" u="none" cap="none" strike="noStrike">
                <a:solidFill>
                  <a:schemeClr val="dk1"/>
                </a:solidFill>
                <a:latin typeface="Calibri"/>
                <a:ea typeface="Calibri"/>
                <a:cs typeface="Calibri"/>
                <a:sym typeface="Calibri"/>
              </a:rPr>
              <a:t>Levenscyclus voor datastandaarden.</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7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21" name="Google Shape;121;p18"/>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
        <p:nvSpPr>
          <p:cNvPr id="122" name="Google Shape;122;p18"/>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790"/>
              <a:buFont typeface="Calibri"/>
              <a:buNone/>
            </a:pPr>
            <a:r>
              <a:rPr b="1" i="0" lang="nl-BE" sz="2790" u="none" cap="none" strike="noStrike">
                <a:solidFill>
                  <a:schemeClr val="dk1"/>
                </a:solidFill>
                <a:latin typeface="Calibri"/>
                <a:ea typeface="Calibri"/>
                <a:cs typeface="Calibri"/>
                <a:sym typeface="Calibri"/>
              </a:rPr>
              <a:t>Werkgroep </a:t>
            </a:r>
            <a:r>
              <a:rPr b="1" i="1" lang="nl-BE" sz="2790" u="none" cap="none" strike="noStrike">
                <a:solidFill>
                  <a:schemeClr val="dk1"/>
                </a:solidFill>
                <a:latin typeface="Calibri"/>
                <a:ea typeface="Calibri"/>
                <a:cs typeface="Calibri"/>
                <a:sym typeface="Calibri"/>
              </a:rPr>
              <a:t>Proces en Methode</a:t>
            </a:r>
            <a:br>
              <a:rPr b="1" i="0" lang="nl-BE" sz="2880" u="none" cap="none" strike="noStrike">
                <a:solidFill>
                  <a:schemeClr val="dk1"/>
                </a:solidFill>
                <a:latin typeface="Calibri"/>
                <a:ea typeface="Calibri"/>
                <a:cs typeface="Calibri"/>
                <a:sym typeface="Calibri"/>
              </a:rPr>
            </a:br>
            <a:endParaRPr b="0" i="0" sz="324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220"/>
              <a:buFont typeface="Arial"/>
              <a:buNone/>
            </a:pPr>
            <a:r>
              <a:rPr b="0" i="0" lang="nl-BE" sz="2220" u="none" cap="none" strike="noStrike">
                <a:solidFill>
                  <a:schemeClr val="dk1"/>
                </a:solidFill>
                <a:latin typeface="Calibri"/>
                <a:ea typeface="Calibri"/>
                <a:cs typeface="Calibri"/>
                <a:sym typeface="Calibri"/>
              </a:rPr>
              <a:t>Doel van deze werkgroep </a:t>
            </a:r>
            <a:endParaRPr b="0" i="0" sz="2220" u="none" cap="none" strike="noStrike">
              <a:solidFill>
                <a:schemeClr val="dk1"/>
              </a:solidFill>
              <a:latin typeface="Calibri"/>
              <a:ea typeface="Calibri"/>
              <a:cs typeface="Calibri"/>
              <a:sym typeface="Calibri"/>
            </a:endParaRPr>
          </a:p>
          <a:p>
            <a:pPr indent="-342900" lvl="0" marL="342900" marR="0" rtl="0" algn="l">
              <a:lnSpc>
                <a:spcPct val="90000"/>
              </a:lnSpc>
              <a:spcBef>
                <a:spcPts val="700"/>
              </a:spcBef>
              <a:spcAft>
                <a:spcPts val="0"/>
              </a:spcAft>
              <a:buClr>
                <a:schemeClr val="dk1"/>
              </a:buClr>
              <a:buSzPts val="1757"/>
              <a:buFont typeface="Arial"/>
              <a:buChar char="&gt;"/>
            </a:pPr>
            <a:r>
              <a:rPr b="0" i="0" lang="nl-BE" sz="1757" u="none" cap="none" strike="noStrike">
                <a:solidFill>
                  <a:schemeClr val="dk1"/>
                </a:solidFill>
                <a:latin typeface="Arial"/>
                <a:ea typeface="Arial"/>
                <a:cs typeface="Arial"/>
                <a:sym typeface="Arial"/>
              </a:rPr>
              <a:t>Uitwerken van een proces en methode voor </a:t>
            </a:r>
            <a:br>
              <a:rPr b="0" i="0" lang="nl-BE" sz="1757" u="none" cap="none" strike="noStrike">
                <a:solidFill>
                  <a:schemeClr val="dk1"/>
                </a:solidFill>
                <a:latin typeface="Arial"/>
                <a:ea typeface="Arial"/>
                <a:cs typeface="Arial"/>
                <a:sym typeface="Arial"/>
              </a:rPr>
            </a:br>
            <a:r>
              <a:rPr b="0" i="0" lang="nl-BE" sz="1757" u="none" cap="none" strike="noStrike">
                <a:solidFill>
                  <a:schemeClr val="dk1"/>
                </a:solidFill>
                <a:latin typeface="Arial"/>
                <a:ea typeface="Arial"/>
                <a:cs typeface="Arial"/>
                <a:sym typeface="Arial"/>
              </a:rPr>
              <a:t>de ontwikkeling en adoptie van datastandaarden</a:t>
            </a:r>
            <a:endParaRPr b="0" i="0" sz="2400" u="none" cap="none" strike="noStrike">
              <a:solidFill>
                <a:schemeClr val="dk1"/>
              </a:solidFill>
              <a:latin typeface="Arial"/>
              <a:ea typeface="Arial"/>
              <a:cs typeface="Arial"/>
              <a:sym typeface="Arial"/>
            </a:endParaRPr>
          </a:p>
          <a:p>
            <a:pPr indent="0" lvl="0" marL="0" marR="0" rtl="0" algn="l">
              <a:lnSpc>
                <a:spcPct val="90000"/>
              </a:lnSpc>
              <a:spcBef>
                <a:spcPts val="1900"/>
              </a:spcBef>
              <a:spcAft>
                <a:spcPts val="0"/>
              </a:spcAft>
              <a:buClr>
                <a:schemeClr val="dk1"/>
              </a:buClr>
              <a:buSzPts val="1757"/>
              <a:buFont typeface="Arial"/>
              <a:buNone/>
            </a:pPr>
            <a:r>
              <a:t/>
            </a:r>
            <a:endParaRPr b="0" i="0" sz="1757" u="none" cap="none" strike="noStrike">
              <a:solidFill>
                <a:schemeClr val="dk1"/>
              </a:solidFill>
              <a:latin typeface="Arial"/>
              <a:ea typeface="Arial"/>
              <a:cs typeface="Arial"/>
              <a:sym typeface="Arial"/>
            </a:endParaRPr>
          </a:p>
          <a:p>
            <a:pPr indent="0" lvl="0" marL="0" marR="0" rtl="0" algn="l">
              <a:lnSpc>
                <a:spcPct val="90000"/>
              </a:lnSpc>
              <a:spcBef>
                <a:spcPts val="1900"/>
              </a:spcBef>
              <a:spcAft>
                <a:spcPts val="0"/>
              </a:spcAft>
              <a:buClr>
                <a:schemeClr val="dk1"/>
              </a:buClr>
              <a:buSzPts val="2220"/>
              <a:buFont typeface="Arial"/>
              <a:buNone/>
            </a:pPr>
            <a:r>
              <a:rPr b="0" i="0" lang="nl-BE" sz="2220" u="none" cap="none" strike="noStrike">
                <a:solidFill>
                  <a:schemeClr val="dk1"/>
                </a:solidFill>
                <a:latin typeface="Calibri"/>
                <a:ea typeface="Calibri"/>
                <a:cs typeface="Calibri"/>
                <a:sym typeface="Calibri"/>
              </a:rPr>
              <a:t>Doel van deze sessie</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chemeClr val="dk1"/>
              </a:buClr>
              <a:buSzPts val="1757"/>
              <a:buFont typeface="Arial"/>
              <a:buChar char="&gt;"/>
            </a:pPr>
            <a:r>
              <a:rPr b="0" i="0" lang="nl-BE" sz="1757" u="none" cap="none" strike="noStrike">
                <a:solidFill>
                  <a:schemeClr val="dk1"/>
                </a:solidFill>
                <a:latin typeface="Arial"/>
                <a:ea typeface="Arial"/>
                <a:cs typeface="Arial"/>
                <a:sym typeface="Arial"/>
              </a:rPr>
              <a:t>Kennismaking met bestaande best practices</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1900"/>
              </a:spcBef>
              <a:spcAft>
                <a:spcPts val="0"/>
              </a:spcAft>
              <a:buClr>
                <a:schemeClr val="dk1"/>
              </a:buClr>
              <a:buSzPts val="1757"/>
              <a:buFont typeface="Arial"/>
              <a:buChar char="&gt;"/>
            </a:pPr>
            <a:r>
              <a:rPr b="0" i="0" lang="nl-BE" sz="1757" u="none" cap="none" strike="noStrike">
                <a:solidFill>
                  <a:schemeClr val="dk1"/>
                </a:solidFill>
                <a:latin typeface="Arial"/>
                <a:ea typeface="Arial"/>
                <a:cs typeface="Arial"/>
                <a:sym typeface="Arial"/>
              </a:rPr>
              <a:t>Brainstorm rond toepassing binnen de Vlaamse overheid</a:t>
            </a:r>
            <a:endParaRPr b="0" i="0" sz="1757" u="none" cap="none" strike="noStrike">
              <a:solidFill>
                <a:schemeClr val="dk1"/>
              </a:solidFill>
              <a:latin typeface="Arial"/>
              <a:ea typeface="Arial"/>
              <a:cs typeface="Arial"/>
              <a:sym typeface="Arial"/>
            </a:endParaRPr>
          </a:p>
          <a:p>
            <a:pPr indent="0" lvl="0" marL="0" marR="0" rtl="0" algn="l">
              <a:lnSpc>
                <a:spcPct val="90000"/>
              </a:lnSpc>
              <a:spcBef>
                <a:spcPts val="1900"/>
              </a:spcBef>
              <a:spcAft>
                <a:spcPts val="0"/>
              </a:spcAft>
              <a:buClr>
                <a:schemeClr val="dk1"/>
              </a:buClr>
              <a:buSzPts val="1757"/>
              <a:buFont typeface="Arial"/>
              <a:buNone/>
            </a:pPr>
            <a:r>
              <a:t/>
            </a:r>
            <a:endParaRPr b="0" i="0" sz="1757" u="none" cap="none" strike="noStrike">
              <a:solidFill>
                <a:schemeClr val="dk1"/>
              </a:solidFill>
              <a:latin typeface="Arial"/>
              <a:ea typeface="Arial"/>
              <a:cs typeface="Arial"/>
              <a:sym typeface="Arial"/>
            </a:endParaRPr>
          </a:p>
          <a:p>
            <a:pPr indent="0" lvl="0" marL="0" marR="0" rtl="0" algn="l">
              <a:lnSpc>
                <a:spcPct val="90000"/>
              </a:lnSpc>
              <a:spcBef>
                <a:spcPts val="1900"/>
              </a:spcBef>
              <a:spcAft>
                <a:spcPts val="0"/>
              </a:spcAft>
              <a:buClr>
                <a:schemeClr val="dk1"/>
              </a:buClr>
              <a:buSzPts val="2220"/>
              <a:buFont typeface="Arial"/>
              <a:buNone/>
            </a:pPr>
            <a:r>
              <a:rPr b="0" i="0" lang="nl-BE" sz="2220" u="none" cap="none" strike="noStrike">
                <a:solidFill>
                  <a:schemeClr val="dk1"/>
                </a:solidFill>
                <a:latin typeface="Calibri"/>
                <a:ea typeface="Calibri"/>
                <a:cs typeface="Calibri"/>
                <a:sym typeface="Calibri"/>
              </a:rPr>
              <a:t>Finale deliverable </a:t>
            </a:r>
            <a:endParaRPr b="0" i="0" sz="1757" u="none" cap="none" strike="noStrike">
              <a:solidFill>
                <a:schemeClr val="dk1"/>
              </a:solidFill>
              <a:latin typeface="Arial"/>
              <a:ea typeface="Arial"/>
              <a:cs typeface="Arial"/>
              <a:sym typeface="Arial"/>
            </a:endParaRPr>
          </a:p>
          <a:p>
            <a:pPr indent="-342900" lvl="0" marL="342900" marR="0" rtl="0" algn="l">
              <a:lnSpc>
                <a:spcPct val="90000"/>
              </a:lnSpc>
              <a:spcBef>
                <a:spcPts val="1900"/>
              </a:spcBef>
              <a:spcAft>
                <a:spcPts val="0"/>
              </a:spcAft>
              <a:buClr>
                <a:schemeClr val="dk1"/>
              </a:buClr>
              <a:buSzPts val="1757"/>
              <a:buFont typeface="Arial"/>
              <a:buChar char="&gt;"/>
            </a:pPr>
            <a:r>
              <a:rPr b="0" i="0" lang="nl-BE" sz="1757" u="none" cap="none" strike="noStrike">
                <a:solidFill>
                  <a:schemeClr val="dk1"/>
                </a:solidFill>
                <a:latin typeface="Arial"/>
                <a:ea typeface="Arial"/>
                <a:cs typeface="Arial"/>
                <a:sym typeface="Arial"/>
              </a:rPr>
              <a:t>Draaiboek voor werkgroepen om hun werk te laten erkennen als standaard binnen de Vlaamse overheid, </a:t>
            </a:r>
            <a:endParaRPr b="0" i="0" sz="2400" u="none" cap="none" strike="noStrike">
              <a:solidFill>
                <a:schemeClr val="dk1"/>
              </a:solidFill>
              <a:latin typeface="Arial"/>
              <a:ea typeface="Arial"/>
              <a:cs typeface="Arial"/>
              <a:sym typeface="Arial"/>
            </a:endParaRPr>
          </a:p>
          <a:p>
            <a:pPr indent="-342900" lvl="0" marL="342900" marR="0" rtl="0" algn="l">
              <a:lnSpc>
                <a:spcPct val="90000"/>
              </a:lnSpc>
              <a:spcBef>
                <a:spcPts val="1900"/>
              </a:spcBef>
              <a:spcAft>
                <a:spcPts val="0"/>
              </a:spcAft>
              <a:buClr>
                <a:schemeClr val="dk1"/>
              </a:buClr>
              <a:buSzPts val="1757"/>
              <a:buFont typeface="Arial"/>
              <a:buChar char="&gt;"/>
            </a:pPr>
            <a:r>
              <a:rPr b="0" i="0" lang="nl-BE" sz="1757" u="none" cap="none" strike="noStrike">
                <a:solidFill>
                  <a:schemeClr val="dk1"/>
                </a:solidFill>
                <a:latin typeface="Arial"/>
                <a:ea typeface="Arial"/>
                <a:cs typeface="Arial"/>
                <a:sym typeface="Arial"/>
              </a:rPr>
              <a:t>Gevalideerd door het stuurorgaan (voorzien op 10/04/2018)</a:t>
            </a:r>
            <a:endParaRPr b="0" i="0" sz="1757" u="none" cap="none" strike="noStrike">
              <a:solidFill>
                <a:schemeClr val="dk1"/>
              </a:solidFill>
              <a:latin typeface="Arial"/>
              <a:ea typeface="Arial"/>
              <a:cs typeface="Arial"/>
              <a:sym typeface="Arial"/>
            </a:endParaRPr>
          </a:p>
        </p:txBody>
      </p:sp>
      <p:sp>
        <p:nvSpPr>
          <p:cNvPr id="128" name="Google Shape;128;p19"/>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
        <p:nvSpPr>
          <p:cNvPr id="129" name="Google Shape;129;p19"/>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790"/>
              <a:buFont typeface="Calibri"/>
              <a:buNone/>
            </a:pPr>
            <a:r>
              <a:rPr b="1" i="0" lang="nl-BE" sz="2790" u="none" cap="none" strike="noStrike">
                <a:solidFill>
                  <a:schemeClr val="dk1"/>
                </a:solidFill>
                <a:latin typeface="Calibri"/>
                <a:ea typeface="Calibri"/>
                <a:cs typeface="Calibri"/>
                <a:sym typeface="Calibri"/>
              </a:rPr>
              <a:t>Werkgroep </a:t>
            </a:r>
            <a:r>
              <a:rPr b="1" i="1" lang="nl-BE" sz="2790" u="none" cap="none" strike="noStrike">
                <a:solidFill>
                  <a:schemeClr val="dk1"/>
                </a:solidFill>
                <a:latin typeface="Calibri"/>
                <a:ea typeface="Calibri"/>
                <a:cs typeface="Calibri"/>
                <a:sym typeface="Calibri"/>
              </a:rPr>
              <a:t>Proces en Methode</a:t>
            </a:r>
            <a:br>
              <a:rPr b="1" i="0" lang="nl-BE" sz="2880" u="none" cap="none" strike="noStrike">
                <a:solidFill>
                  <a:schemeClr val="dk1"/>
                </a:solidFill>
                <a:latin typeface="Calibri"/>
                <a:ea typeface="Calibri"/>
                <a:cs typeface="Calibri"/>
                <a:sym typeface="Calibri"/>
              </a:rPr>
            </a:br>
            <a:endParaRPr b="0" i="0" sz="324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Calibri"/>
              <a:buNone/>
            </a:pPr>
            <a:r>
              <a:rPr b="1" i="0" lang="nl-BE" sz="3200" u="none" cap="none" strike="noStrike">
                <a:solidFill>
                  <a:schemeClr val="dk1"/>
                </a:solidFill>
                <a:latin typeface="Calibri"/>
                <a:ea typeface="Calibri"/>
                <a:cs typeface="Calibri"/>
                <a:sym typeface="Calibri"/>
              </a:rPr>
              <a:t>Open Standaarden voor Linkende Organisaties</a:t>
            </a:r>
            <a:br>
              <a:rPr b="1" i="0" lang="nl-BE" sz="3200" u="none" cap="none" strike="noStrike">
                <a:solidFill>
                  <a:schemeClr val="dk1"/>
                </a:solidFill>
                <a:latin typeface="Calibri"/>
                <a:ea typeface="Calibri"/>
                <a:cs typeface="Calibri"/>
                <a:sym typeface="Calibri"/>
              </a:rPr>
            </a:br>
            <a:r>
              <a:rPr b="0" i="0" lang="nl-BE" sz="3200" u="none" cap="none" strike="noStrike">
                <a:solidFill>
                  <a:schemeClr val="dk1"/>
                </a:solidFill>
                <a:latin typeface="Calibri"/>
                <a:ea typeface="Calibri"/>
                <a:cs typeface="Calibri"/>
                <a:sym typeface="Calibri"/>
              </a:rPr>
              <a:t>OSLO</a:t>
            </a:r>
            <a:endParaRPr b="0" i="0" sz="3200" u="none" cap="none" strike="noStrike">
              <a:solidFill>
                <a:schemeClr val="dk1"/>
              </a:solidFill>
              <a:latin typeface="Calibri"/>
              <a:ea typeface="Calibri"/>
              <a:cs typeface="Calibri"/>
              <a:sym typeface="Calibri"/>
            </a:endParaRPr>
          </a:p>
        </p:txBody>
      </p:sp>
      <p:sp>
        <p:nvSpPr>
          <p:cNvPr id="136" name="Google Shape;136;p20"/>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id="137" name="Google Shape;137;p20"/>
          <p:cNvPicPr preferRelativeResize="0"/>
          <p:nvPr/>
        </p:nvPicPr>
        <p:blipFill rotWithShape="1">
          <a:blip r:embed="rId3">
            <a:alphaModFix/>
          </a:blip>
          <a:srcRect b="0" l="49702" r="12753" t="49694"/>
          <a:stretch/>
        </p:blipFill>
        <p:spPr>
          <a:xfrm rot="798508">
            <a:off x="4446998" y="2532207"/>
            <a:ext cx="3521417" cy="2683038"/>
          </a:xfrm>
          <a:prstGeom prst="rect">
            <a:avLst/>
          </a:prstGeom>
          <a:solidFill>
            <a:srgbClr val="EEEEEE"/>
          </a:solidFill>
          <a:ln cap="sq" cmpd="sng" w="114300">
            <a:solidFill>
              <a:srgbClr val="D8D8D8"/>
            </a:solidFill>
            <a:prstDash val="solid"/>
            <a:miter lim="8000"/>
            <a:headEnd len="sm" w="sm" type="none"/>
            <a:tailEnd len="sm" w="sm" type="none"/>
          </a:ln>
        </p:spPr>
      </p:pic>
      <p:pic>
        <p:nvPicPr>
          <p:cNvPr id="138" name="Google Shape;138;p20"/>
          <p:cNvPicPr preferRelativeResize="0"/>
          <p:nvPr/>
        </p:nvPicPr>
        <p:blipFill rotWithShape="1">
          <a:blip r:embed="rId4">
            <a:alphaModFix/>
          </a:blip>
          <a:srcRect b="0" l="0" r="0" t="54175"/>
          <a:stretch/>
        </p:blipFill>
        <p:spPr>
          <a:xfrm rot="3284585">
            <a:off x="7822651" y="2867396"/>
            <a:ext cx="735653" cy="329674"/>
          </a:xfrm>
          <a:prstGeom prst="rect">
            <a:avLst/>
          </a:prstGeom>
          <a:noFill/>
          <a:ln>
            <a:noFill/>
          </a:ln>
        </p:spPr>
      </p:pic>
      <p:sp>
        <p:nvSpPr>
          <p:cNvPr id="139" name="Google Shape;139;p20"/>
          <p:cNvSpPr/>
          <p:nvPr/>
        </p:nvSpPr>
        <p:spPr>
          <a:xfrm>
            <a:off x="1641248" y="1966337"/>
            <a:ext cx="2691298" cy="3919936"/>
          </a:xfrm>
          <a:prstGeom prst="rect">
            <a:avLst/>
          </a:prstGeom>
          <a:solidFill>
            <a:schemeClr val="lt1"/>
          </a:solidFill>
          <a:ln cap="sq" cmpd="sng" w="114300">
            <a:solidFill>
              <a:srgbClr val="D8D8D8"/>
            </a:solidFill>
            <a:prstDash val="solid"/>
            <a:miter lim="8000"/>
            <a:headEnd len="sm" w="sm" type="none"/>
            <a:tailEnd len="sm" w="sm" type="none"/>
          </a:ln>
        </p:spPr>
        <p:txBody>
          <a:bodyPr anchorCtr="0" anchor="ctr" bIns="37125" lIns="37125" spcFirstLastPara="1" rIns="37125" wrap="square" tIns="37125">
            <a:noAutofit/>
          </a:bodyPr>
          <a:lstStyle/>
          <a:p>
            <a:pPr indent="0" lvl="0" marL="0" marR="0" rtl="0" algn="l">
              <a:lnSpc>
                <a:spcPct val="100000"/>
              </a:lnSpc>
              <a:spcBef>
                <a:spcPts val="0"/>
              </a:spcBef>
              <a:spcAft>
                <a:spcPts val="0"/>
              </a:spcAft>
              <a:buClr>
                <a:srgbClr val="000000"/>
              </a:buClr>
              <a:buSzPts val="1463"/>
              <a:buFont typeface="Arial"/>
              <a:buNone/>
            </a:pPr>
            <a:r>
              <a:t/>
            </a:r>
            <a:endParaRPr b="0" i="0" sz="1463" u="none" cap="none" strike="noStrike">
              <a:solidFill>
                <a:srgbClr val="000000"/>
              </a:solidFill>
              <a:latin typeface="Arial"/>
              <a:ea typeface="Arial"/>
              <a:cs typeface="Arial"/>
              <a:sym typeface="Arial"/>
            </a:endParaRPr>
          </a:p>
        </p:txBody>
      </p:sp>
      <p:grpSp>
        <p:nvGrpSpPr>
          <p:cNvPr id="140" name="Google Shape;140;p20"/>
          <p:cNvGrpSpPr/>
          <p:nvPr/>
        </p:nvGrpSpPr>
        <p:grpSpPr>
          <a:xfrm>
            <a:off x="1770984" y="2095759"/>
            <a:ext cx="2443570" cy="3672866"/>
            <a:chOff x="0" y="0"/>
            <a:chExt cx="3007471" cy="4520450"/>
          </a:xfrm>
        </p:grpSpPr>
        <p:sp>
          <p:nvSpPr>
            <p:cNvPr id="141" name="Google Shape;141;p20"/>
            <p:cNvSpPr/>
            <p:nvPr/>
          </p:nvSpPr>
          <p:spPr>
            <a:xfrm>
              <a:off x="0" y="3883354"/>
              <a:ext cx="3007471" cy="637096"/>
            </a:xfrm>
            <a:prstGeom prst="rect">
              <a:avLst/>
            </a:prstGeom>
            <a:solidFill>
              <a:srgbClr val="FFF275"/>
            </a:solidFill>
            <a:ln cap="flat" cmpd="sng" w="25400">
              <a:solidFill>
                <a:schemeClr val="lt1"/>
              </a:solidFill>
              <a:prstDash val="solid"/>
              <a:round/>
              <a:headEnd len="sm" w="sm" type="none"/>
              <a:tailEnd len="sm" w="sm" type="none"/>
            </a:ln>
          </p:spPr>
          <p:txBody>
            <a:bodyPr anchorCtr="0" anchor="ctr" bIns="74275" lIns="74275" spcFirstLastPara="1" rIns="74275" wrap="square" tIns="74275">
              <a:noAutofit/>
            </a:bodyPr>
            <a:lstStyle/>
            <a:p>
              <a:pPr indent="0" lvl="0" marL="0" marR="0" rtl="0" algn="l">
                <a:lnSpc>
                  <a:spcPct val="100000"/>
                </a:lnSpc>
                <a:spcBef>
                  <a:spcPts val="0"/>
                </a:spcBef>
                <a:spcAft>
                  <a:spcPts val="0"/>
                </a:spcAft>
                <a:buClr>
                  <a:srgbClr val="000000"/>
                </a:buClr>
                <a:buSzPts val="1138"/>
                <a:buFont typeface="Arial"/>
                <a:buNone/>
              </a:pPr>
              <a:r>
                <a:t/>
              </a:r>
              <a:endParaRPr b="0" i="0" sz="1138" u="none" cap="none" strike="noStrike">
                <a:solidFill>
                  <a:srgbClr val="000000"/>
                </a:solidFill>
                <a:latin typeface="Arial"/>
                <a:ea typeface="Arial"/>
                <a:cs typeface="Arial"/>
                <a:sym typeface="Arial"/>
              </a:endParaRPr>
            </a:p>
          </p:txBody>
        </p:sp>
        <p:sp>
          <p:nvSpPr>
            <p:cNvPr id="142" name="Google Shape;142;p20"/>
            <p:cNvSpPr txBox="1"/>
            <p:nvPr/>
          </p:nvSpPr>
          <p:spPr>
            <a:xfrm>
              <a:off x="0" y="3883354"/>
              <a:ext cx="3007471" cy="637096"/>
            </a:xfrm>
            <a:prstGeom prst="rect">
              <a:avLst/>
            </a:prstGeom>
            <a:noFill/>
            <a:ln>
              <a:noFill/>
            </a:ln>
          </p:spPr>
          <p:txBody>
            <a:bodyPr anchorCtr="0" anchor="ctr" bIns="69325" lIns="69325" spcFirstLastPara="1" rIns="69325" wrap="square" tIns="69325">
              <a:noAutofit/>
            </a:bodyPr>
            <a:lstStyle/>
            <a:p>
              <a:pPr indent="0" lvl="0" marL="0" marR="0" rtl="0" algn="ctr">
                <a:lnSpc>
                  <a:spcPct val="90000"/>
                </a:lnSpc>
                <a:spcBef>
                  <a:spcPts val="0"/>
                </a:spcBef>
                <a:spcAft>
                  <a:spcPts val="0"/>
                </a:spcAft>
                <a:buClr>
                  <a:srgbClr val="000000"/>
                </a:buClr>
                <a:buSzPts val="975"/>
                <a:buFont typeface="Arial"/>
                <a:buNone/>
              </a:pPr>
              <a:r>
                <a:rPr b="0" i="0" lang="nl-BE" sz="975" u="none" cap="none" strike="noStrike">
                  <a:solidFill>
                    <a:schemeClr val="dk1"/>
                  </a:solidFill>
                  <a:latin typeface="Arial"/>
                  <a:ea typeface="Arial"/>
                  <a:cs typeface="Arial"/>
                  <a:sym typeface="Arial"/>
                </a:rPr>
                <a:t>Impact op kwaliteit en efficiëntie dienstverlening</a:t>
              </a:r>
              <a:endParaRPr b="0" i="0" sz="1400" u="none" cap="none" strike="noStrike">
                <a:solidFill>
                  <a:srgbClr val="000000"/>
                </a:solidFill>
                <a:latin typeface="Arial"/>
                <a:ea typeface="Arial"/>
                <a:cs typeface="Arial"/>
                <a:sym typeface="Arial"/>
              </a:endParaRPr>
            </a:p>
          </p:txBody>
        </p:sp>
        <p:sp>
          <p:nvSpPr>
            <p:cNvPr id="143" name="Google Shape;143;p20"/>
            <p:cNvSpPr/>
            <p:nvPr/>
          </p:nvSpPr>
          <p:spPr>
            <a:xfrm rot="10800000">
              <a:off x="0" y="2913056"/>
              <a:ext cx="3007471" cy="979854"/>
            </a:xfrm>
            <a:prstGeom prst="upArrowCallout">
              <a:avLst>
                <a:gd fmla="val 25000" name="adj1"/>
                <a:gd fmla="val 25000" name="adj2"/>
                <a:gd fmla="val 25000" name="adj3"/>
                <a:gd fmla="val 64977" name="adj4"/>
              </a:avLst>
            </a:prstGeom>
            <a:solidFill>
              <a:srgbClr val="FFF275"/>
            </a:solidFill>
            <a:ln cap="flat" cmpd="sng" w="25400">
              <a:solidFill>
                <a:schemeClr val="lt1"/>
              </a:solidFill>
              <a:prstDash val="solid"/>
              <a:round/>
              <a:headEnd len="sm" w="sm" type="none"/>
              <a:tailEnd len="sm" w="sm" type="none"/>
            </a:ln>
          </p:spPr>
          <p:txBody>
            <a:bodyPr anchorCtr="0" anchor="ctr" bIns="74275" lIns="74275" spcFirstLastPara="1" rIns="74275" wrap="square" tIns="74275">
              <a:noAutofit/>
            </a:bodyPr>
            <a:lstStyle/>
            <a:p>
              <a:pPr indent="0" lvl="0" marL="0" marR="0" rtl="0" algn="l">
                <a:lnSpc>
                  <a:spcPct val="100000"/>
                </a:lnSpc>
                <a:spcBef>
                  <a:spcPts val="0"/>
                </a:spcBef>
                <a:spcAft>
                  <a:spcPts val="0"/>
                </a:spcAft>
                <a:buClr>
                  <a:srgbClr val="000000"/>
                </a:buClr>
                <a:buSzPts val="1138"/>
                <a:buFont typeface="Arial"/>
                <a:buNone/>
              </a:pPr>
              <a:r>
                <a:t/>
              </a:r>
              <a:endParaRPr b="0" i="0" sz="1138" u="none" cap="none" strike="noStrike">
                <a:solidFill>
                  <a:srgbClr val="000000"/>
                </a:solidFill>
                <a:latin typeface="Arial"/>
                <a:ea typeface="Arial"/>
                <a:cs typeface="Arial"/>
                <a:sym typeface="Arial"/>
              </a:endParaRPr>
            </a:p>
          </p:txBody>
        </p:sp>
        <p:sp>
          <p:nvSpPr>
            <p:cNvPr id="144" name="Google Shape;144;p20"/>
            <p:cNvSpPr txBox="1"/>
            <p:nvPr/>
          </p:nvSpPr>
          <p:spPr>
            <a:xfrm>
              <a:off x="0" y="2913056"/>
              <a:ext cx="3007471" cy="636680"/>
            </a:xfrm>
            <a:prstGeom prst="rect">
              <a:avLst/>
            </a:prstGeom>
            <a:noFill/>
            <a:ln>
              <a:noFill/>
            </a:ln>
          </p:spPr>
          <p:txBody>
            <a:bodyPr anchorCtr="0" anchor="ctr" bIns="69325" lIns="69325" spcFirstLastPara="1" rIns="69325" wrap="square" tIns="69325">
              <a:noAutofit/>
            </a:bodyPr>
            <a:lstStyle/>
            <a:p>
              <a:pPr indent="0" lvl="0" marL="0" marR="0" rtl="0" algn="ctr">
                <a:lnSpc>
                  <a:spcPct val="90000"/>
                </a:lnSpc>
                <a:spcBef>
                  <a:spcPts val="0"/>
                </a:spcBef>
                <a:spcAft>
                  <a:spcPts val="0"/>
                </a:spcAft>
                <a:buClr>
                  <a:srgbClr val="000000"/>
                </a:buClr>
                <a:buSzPts val="975"/>
                <a:buFont typeface="Arial"/>
                <a:buNone/>
              </a:pPr>
              <a:r>
                <a:rPr b="0" i="0" lang="nl-BE" sz="975" u="none" cap="none" strike="noStrike">
                  <a:solidFill>
                    <a:schemeClr val="dk1"/>
                  </a:solidFill>
                  <a:latin typeface="Arial"/>
                  <a:ea typeface="Arial"/>
                  <a:cs typeface="Arial"/>
                  <a:sym typeface="Arial"/>
                </a:rPr>
                <a:t>Meervoudige kosten om informatie te koppelen</a:t>
              </a:r>
              <a:endParaRPr b="0" i="0" sz="1400" u="none" cap="none" strike="noStrike">
                <a:solidFill>
                  <a:srgbClr val="000000"/>
                </a:solidFill>
                <a:latin typeface="Arial"/>
                <a:ea typeface="Arial"/>
                <a:cs typeface="Arial"/>
                <a:sym typeface="Arial"/>
              </a:endParaRPr>
            </a:p>
          </p:txBody>
        </p:sp>
        <p:sp>
          <p:nvSpPr>
            <p:cNvPr id="145" name="Google Shape;145;p20"/>
            <p:cNvSpPr/>
            <p:nvPr/>
          </p:nvSpPr>
          <p:spPr>
            <a:xfrm rot="10800000">
              <a:off x="0" y="1942758"/>
              <a:ext cx="3007471" cy="979854"/>
            </a:xfrm>
            <a:prstGeom prst="upArrowCallout">
              <a:avLst>
                <a:gd fmla="val 25000" name="adj1"/>
                <a:gd fmla="val 25000" name="adj2"/>
                <a:gd fmla="val 25000" name="adj3"/>
                <a:gd fmla="val 64977" name="adj4"/>
              </a:avLst>
            </a:prstGeom>
            <a:solidFill>
              <a:srgbClr val="FFF275"/>
            </a:solidFill>
            <a:ln cap="flat" cmpd="sng" w="25400">
              <a:solidFill>
                <a:schemeClr val="lt1"/>
              </a:solidFill>
              <a:prstDash val="solid"/>
              <a:round/>
              <a:headEnd len="sm" w="sm" type="none"/>
              <a:tailEnd len="sm" w="sm" type="none"/>
            </a:ln>
          </p:spPr>
          <p:txBody>
            <a:bodyPr anchorCtr="0" anchor="ctr" bIns="74275" lIns="74275" spcFirstLastPara="1" rIns="74275" wrap="square" tIns="74275">
              <a:noAutofit/>
            </a:bodyPr>
            <a:lstStyle/>
            <a:p>
              <a:pPr indent="0" lvl="0" marL="0" marR="0" rtl="0" algn="l">
                <a:lnSpc>
                  <a:spcPct val="100000"/>
                </a:lnSpc>
                <a:spcBef>
                  <a:spcPts val="0"/>
                </a:spcBef>
                <a:spcAft>
                  <a:spcPts val="0"/>
                </a:spcAft>
                <a:buClr>
                  <a:srgbClr val="000000"/>
                </a:buClr>
                <a:buSzPts val="1138"/>
                <a:buFont typeface="Arial"/>
                <a:buNone/>
              </a:pPr>
              <a:r>
                <a:t/>
              </a:r>
              <a:endParaRPr b="0" i="0" sz="1138" u="none" cap="none" strike="noStrike">
                <a:solidFill>
                  <a:srgbClr val="000000"/>
                </a:solidFill>
                <a:latin typeface="Arial"/>
                <a:ea typeface="Arial"/>
                <a:cs typeface="Arial"/>
                <a:sym typeface="Arial"/>
              </a:endParaRPr>
            </a:p>
          </p:txBody>
        </p:sp>
        <p:sp>
          <p:nvSpPr>
            <p:cNvPr id="146" name="Google Shape;146;p20"/>
            <p:cNvSpPr txBox="1"/>
            <p:nvPr/>
          </p:nvSpPr>
          <p:spPr>
            <a:xfrm>
              <a:off x="0" y="1942758"/>
              <a:ext cx="3007471" cy="636680"/>
            </a:xfrm>
            <a:prstGeom prst="rect">
              <a:avLst/>
            </a:prstGeom>
            <a:noFill/>
            <a:ln>
              <a:noFill/>
            </a:ln>
          </p:spPr>
          <p:txBody>
            <a:bodyPr anchorCtr="0" anchor="ctr" bIns="69325" lIns="69325" spcFirstLastPara="1" rIns="69325" wrap="square" tIns="69325">
              <a:noAutofit/>
            </a:bodyPr>
            <a:lstStyle/>
            <a:p>
              <a:pPr indent="0" lvl="0" marL="0" marR="0" rtl="0" algn="ctr">
                <a:lnSpc>
                  <a:spcPct val="90000"/>
                </a:lnSpc>
                <a:spcBef>
                  <a:spcPts val="0"/>
                </a:spcBef>
                <a:spcAft>
                  <a:spcPts val="0"/>
                </a:spcAft>
                <a:buClr>
                  <a:srgbClr val="000000"/>
                </a:buClr>
                <a:buSzPts val="975"/>
                <a:buFont typeface="Arial"/>
                <a:buNone/>
              </a:pPr>
              <a:r>
                <a:rPr b="0" i="0" lang="nl-BE" sz="975" u="none" cap="none" strike="noStrike">
                  <a:solidFill>
                    <a:schemeClr val="dk1"/>
                  </a:solidFill>
                  <a:latin typeface="Arial"/>
                  <a:ea typeface="Arial"/>
                  <a:cs typeface="Arial"/>
                  <a:sym typeface="Arial"/>
                </a:rPr>
                <a:t>Authentieke bronnen bestaan als silo’s</a:t>
              </a:r>
              <a:endParaRPr b="0" i="0" sz="1400" u="none" cap="none" strike="noStrike">
                <a:solidFill>
                  <a:srgbClr val="000000"/>
                </a:solidFill>
                <a:latin typeface="Arial"/>
                <a:ea typeface="Arial"/>
                <a:cs typeface="Arial"/>
                <a:sym typeface="Arial"/>
              </a:endParaRPr>
            </a:p>
          </p:txBody>
        </p:sp>
        <p:sp>
          <p:nvSpPr>
            <p:cNvPr id="147" name="Google Shape;147;p20"/>
            <p:cNvSpPr/>
            <p:nvPr/>
          </p:nvSpPr>
          <p:spPr>
            <a:xfrm rot="10800000">
              <a:off x="0" y="972460"/>
              <a:ext cx="3007471" cy="979854"/>
            </a:xfrm>
            <a:prstGeom prst="upArrowCallout">
              <a:avLst>
                <a:gd fmla="val 25000" name="adj1"/>
                <a:gd fmla="val 25000" name="adj2"/>
                <a:gd fmla="val 25000" name="adj3"/>
                <a:gd fmla="val 64977" name="adj4"/>
              </a:avLst>
            </a:prstGeom>
            <a:solidFill>
              <a:srgbClr val="FFF275"/>
            </a:solidFill>
            <a:ln cap="flat" cmpd="sng" w="25400">
              <a:solidFill>
                <a:schemeClr val="lt1"/>
              </a:solidFill>
              <a:prstDash val="solid"/>
              <a:round/>
              <a:headEnd len="sm" w="sm" type="none"/>
              <a:tailEnd len="sm" w="sm" type="none"/>
            </a:ln>
          </p:spPr>
          <p:txBody>
            <a:bodyPr anchorCtr="0" anchor="ctr" bIns="74275" lIns="74275" spcFirstLastPara="1" rIns="74275" wrap="square" tIns="74275">
              <a:noAutofit/>
            </a:bodyPr>
            <a:lstStyle/>
            <a:p>
              <a:pPr indent="0" lvl="0" marL="0" marR="0" rtl="0" algn="l">
                <a:lnSpc>
                  <a:spcPct val="100000"/>
                </a:lnSpc>
                <a:spcBef>
                  <a:spcPts val="0"/>
                </a:spcBef>
                <a:spcAft>
                  <a:spcPts val="0"/>
                </a:spcAft>
                <a:buClr>
                  <a:srgbClr val="000000"/>
                </a:buClr>
                <a:buSzPts val="1138"/>
                <a:buFont typeface="Arial"/>
                <a:buNone/>
              </a:pPr>
              <a:r>
                <a:t/>
              </a:r>
              <a:endParaRPr b="0" i="0" sz="1138" u="none" cap="none" strike="noStrike">
                <a:solidFill>
                  <a:srgbClr val="000000"/>
                </a:solidFill>
                <a:latin typeface="Arial"/>
                <a:ea typeface="Arial"/>
                <a:cs typeface="Arial"/>
                <a:sym typeface="Arial"/>
              </a:endParaRPr>
            </a:p>
          </p:txBody>
        </p:sp>
        <p:sp>
          <p:nvSpPr>
            <p:cNvPr id="148" name="Google Shape;148;p20"/>
            <p:cNvSpPr txBox="1"/>
            <p:nvPr/>
          </p:nvSpPr>
          <p:spPr>
            <a:xfrm>
              <a:off x="0" y="972460"/>
              <a:ext cx="3007471" cy="636680"/>
            </a:xfrm>
            <a:prstGeom prst="rect">
              <a:avLst/>
            </a:prstGeom>
            <a:noFill/>
            <a:ln>
              <a:noFill/>
            </a:ln>
          </p:spPr>
          <p:txBody>
            <a:bodyPr anchorCtr="0" anchor="ctr" bIns="69325" lIns="69325" spcFirstLastPara="1" rIns="69325" wrap="square" tIns="69325">
              <a:noAutofit/>
            </a:bodyPr>
            <a:lstStyle/>
            <a:p>
              <a:pPr indent="0" lvl="0" marL="0" marR="0" rtl="0" algn="ctr">
                <a:lnSpc>
                  <a:spcPct val="90000"/>
                </a:lnSpc>
                <a:spcBef>
                  <a:spcPts val="0"/>
                </a:spcBef>
                <a:spcAft>
                  <a:spcPts val="0"/>
                </a:spcAft>
                <a:buClr>
                  <a:srgbClr val="000000"/>
                </a:buClr>
                <a:buSzPts val="975"/>
                <a:buFont typeface="Arial"/>
                <a:buNone/>
              </a:pPr>
              <a:r>
                <a:rPr b="0" i="0" lang="nl-BE" sz="975" u="none" cap="none" strike="noStrike">
                  <a:solidFill>
                    <a:schemeClr val="dk1"/>
                  </a:solidFill>
                  <a:latin typeface="Arial"/>
                  <a:ea typeface="Arial"/>
                  <a:cs typeface="Arial"/>
                  <a:sym typeface="Arial"/>
                </a:rPr>
                <a:t>Informatie wordt gestructureerd/gemodelleerd vanuit 1 perspectief</a:t>
              </a:r>
              <a:endParaRPr b="0" i="0" sz="1400" u="none" cap="none" strike="noStrike">
                <a:solidFill>
                  <a:srgbClr val="000000"/>
                </a:solidFill>
                <a:latin typeface="Arial"/>
                <a:ea typeface="Arial"/>
                <a:cs typeface="Arial"/>
                <a:sym typeface="Arial"/>
              </a:endParaRPr>
            </a:p>
          </p:txBody>
        </p:sp>
        <p:sp>
          <p:nvSpPr>
            <p:cNvPr id="149" name="Google Shape;149;p20"/>
            <p:cNvSpPr/>
            <p:nvPr/>
          </p:nvSpPr>
          <p:spPr>
            <a:xfrm rot="10800000">
              <a:off x="0" y="0"/>
              <a:ext cx="3007471" cy="979854"/>
            </a:xfrm>
            <a:prstGeom prst="upArrowCallout">
              <a:avLst>
                <a:gd fmla="val 25000" name="adj1"/>
                <a:gd fmla="val 25000" name="adj2"/>
                <a:gd fmla="val 25000" name="adj3"/>
                <a:gd fmla="val 64977" name="adj4"/>
              </a:avLst>
            </a:prstGeom>
            <a:solidFill>
              <a:srgbClr val="FFF275"/>
            </a:solidFill>
            <a:ln cap="flat" cmpd="sng" w="25400">
              <a:solidFill>
                <a:schemeClr val="lt1"/>
              </a:solidFill>
              <a:prstDash val="solid"/>
              <a:round/>
              <a:headEnd len="sm" w="sm" type="none"/>
              <a:tailEnd len="sm" w="sm" type="none"/>
            </a:ln>
          </p:spPr>
          <p:txBody>
            <a:bodyPr anchorCtr="0" anchor="ctr" bIns="74275" lIns="74275" spcFirstLastPara="1" rIns="74275" wrap="square" tIns="74275">
              <a:noAutofit/>
            </a:bodyPr>
            <a:lstStyle/>
            <a:p>
              <a:pPr indent="0" lvl="0" marL="0" marR="0" rtl="0" algn="l">
                <a:lnSpc>
                  <a:spcPct val="100000"/>
                </a:lnSpc>
                <a:spcBef>
                  <a:spcPts val="0"/>
                </a:spcBef>
                <a:spcAft>
                  <a:spcPts val="0"/>
                </a:spcAft>
                <a:buClr>
                  <a:srgbClr val="000000"/>
                </a:buClr>
                <a:buSzPts val="1138"/>
                <a:buFont typeface="Arial"/>
                <a:buNone/>
              </a:pPr>
              <a:r>
                <a:t/>
              </a:r>
              <a:endParaRPr b="0" i="0" sz="1138" u="none" cap="none" strike="noStrike">
                <a:solidFill>
                  <a:srgbClr val="000000"/>
                </a:solidFill>
                <a:latin typeface="Arial"/>
                <a:ea typeface="Arial"/>
                <a:cs typeface="Arial"/>
                <a:sym typeface="Arial"/>
              </a:endParaRPr>
            </a:p>
          </p:txBody>
        </p:sp>
        <p:sp>
          <p:nvSpPr>
            <p:cNvPr id="150" name="Google Shape;150;p20"/>
            <p:cNvSpPr txBox="1"/>
            <p:nvPr/>
          </p:nvSpPr>
          <p:spPr>
            <a:xfrm>
              <a:off x="0" y="0"/>
              <a:ext cx="3007471" cy="636680"/>
            </a:xfrm>
            <a:prstGeom prst="rect">
              <a:avLst/>
            </a:prstGeom>
            <a:noFill/>
            <a:ln>
              <a:noFill/>
            </a:ln>
          </p:spPr>
          <p:txBody>
            <a:bodyPr anchorCtr="0" anchor="ctr" bIns="69325" lIns="69325" spcFirstLastPara="1" rIns="69325" wrap="square" tIns="69325">
              <a:noAutofit/>
            </a:bodyPr>
            <a:lstStyle/>
            <a:p>
              <a:pPr indent="0" lvl="0" marL="0" marR="0" rtl="0" algn="ctr">
                <a:lnSpc>
                  <a:spcPct val="90000"/>
                </a:lnSpc>
                <a:spcBef>
                  <a:spcPts val="0"/>
                </a:spcBef>
                <a:spcAft>
                  <a:spcPts val="0"/>
                </a:spcAft>
                <a:buClr>
                  <a:srgbClr val="000000"/>
                </a:buClr>
                <a:buSzPts val="975"/>
                <a:buFont typeface="Arial"/>
                <a:buNone/>
              </a:pPr>
              <a:r>
                <a:rPr b="0" i="0" lang="nl-BE" sz="975" u="none" cap="none" strike="noStrike">
                  <a:solidFill>
                    <a:schemeClr val="dk1"/>
                  </a:solidFill>
                  <a:latin typeface="Arial"/>
                  <a:ea typeface="Arial"/>
                  <a:cs typeface="Arial"/>
                  <a:sym typeface="Arial"/>
                </a:rPr>
                <a:t>Applicaties kijken naar de reële wereld vanuit verschillende perspectieven</a:t>
              </a:r>
              <a:endParaRPr b="0" i="0" sz="1400" u="none" cap="none" strike="noStrike">
                <a:solidFill>
                  <a:srgbClr val="000000"/>
                </a:solidFill>
                <a:latin typeface="Arial"/>
                <a:ea typeface="Arial"/>
                <a:cs typeface="Arial"/>
                <a:sym typeface="Arial"/>
              </a:endParaRPr>
            </a:p>
          </p:txBody>
        </p:sp>
      </p:grpSp>
      <p:pic>
        <p:nvPicPr>
          <p:cNvPr id="151" name="Google Shape;151;p20"/>
          <p:cNvPicPr preferRelativeResize="0"/>
          <p:nvPr/>
        </p:nvPicPr>
        <p:blipFill rotWithShape="1">
          <a:blip r:embed="rId4">
            <a:alphaModFix/>
          </a:blip>
          <a:srcRect b="50660" l="0" r="0" t="0"/>
          <a:stretch/>
        </p:blipFill>
        <p:spPr>
          <a:xfrm rot="1346519">
            <a:off x="3937265" y="1836869"/>
            <a:ext cx="735613" cy="3550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681038" y="365126"/>
            <a:ext cx="8544000" cy="984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3200"/>
              <a:buFont typeface="Arial"/>
              <a:buNone/>
            </a:pPr>
            <a:r>
              <a:rPr b="1" i="0" lang="nl-BE" sz="3200" u="none" cap="none" strike="noStrike">
                <a:solidFill>
                  <a:schemeClr val="dk1"/>
                </a:solidFill>
                <a:latin typeface="Calibri"/>
                <a:ea typeface="Calibri"/>
                <a:cs typeface="Calibri"/>
                <a:sym typeface="Calibri"/>
              </a:rPr>
              <a:t>Open Standaarden voor Linkende Organisaties</a:t>
            </a:r>
            <a:br>
              <a:rPr b="1" i="0" lang="nl-BE" sz="3200" u="none" cap="none" strike="noStrike">
                <a:solidFill>
                  <a:schemeClr val="dk1"/>
                </a:solidFill>
                <a:latin typeface="Calibri"/>
                <a:ea typeface="Calibri"/>
                <a:cs typeface="Calibri"/>
                <a:sym typeface="Calibri"/>
              </a:rPr>
            </a:br>
            <a:r>
              <a:rPr b="0" i="0" lang="nl-BE" sz="3200" u="none" cap="none" strike="noStrike">
                <a:solidFill>
                  <a:schemeClr val="dk1"/>
                </a:solidFill>
                <a:latin typeface="Calibri"/>
                <a:ea typeface="Calibri"/>
                <a:cs typeface="Calibri"/>
                <a:sym typeface="Calibri"/>
              </a:rPr>
              <a:t>OSLO</a:t>
            </a:r>
            <a:endParaRPr b="0" i="0" sz="3200" u="none" cap="none" strike="noStrike">
              <a:solidFill>
                <a:schemeClr val="dk1"/>
              </a:solidFill>
              <a:latin typeface="Arial"/>
              <a:ea typeface="Arial"/>
              <a:cs typeface="Arial"/>
              <a:sym typeface="Arial"/>
            </a:endParaRPr>
          </a:p>
        </p:txBody>
      </p:sp>
      <p:sp>
        <p:nvSpPr>
          <p:cNvPr id="158" name="Google Shape;158;p21"/>
          <p:cNvSpPr txBox="1"/>
          <p:nvPr>
            <p:ph idx="12" type="sldNum"/>
          </p:nvPr>
        </p:nvSpPr>
        <p:spPr>
          <a:xfrm>
            <a:off x="8689202" y="6558837"/>
            <a:ext cx="739200" cy="261600"/>
          </a:xfrm>
          <a:prstGeom prst="rect">
            <a:avLst/>
          </a:prstGeom>
          <a:noFill/>
          <a:ln>
            <a:noFill/>
          </a:ln>
        </p:spPr>
        <p:txBody>
          <a:bodyPr anchorCtr="0" anchor="ctr" bIns="45700" lIns="45700" spcFirstLastPara="1" rIns="45700"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pic>
        <p:nvPicPr>
          <p:cNvPr id="159" name="Google Shape;159;p21"/>
          <p:cNvPicPr preferRelativeResize="0"/>
          <p:nvPr/>
        </p:nvPicPr>
        <p:blipFill rotWithShape="1">
          <a:blip r:embed="rId3">
            <a:alphaModFix/>
          </a:blip>
          <a:srcRect b="0" l="0" r="0" t="0"/>
          <a:stretch/>
        </p:blipFill>
        <p:spPr>
          <a:xfrm>
            <a:off x="426750" y="1932900"/>
            <a:ext cx="4939011" cy="3654075"/>
          </a:xfrm>
          <a:prstGeom prst="rect">
            <a:avLst/>
          </a:prstGeom>
          <a:noFill/>
          <a:ln>
            <a:noFill/>
          </a:ln>
        </p:spPr>
      </p:pic>
      <p:pic>
        <p:nvPicPr>
          <p:cNvPr id="160" name="Google Shape;160;p21"/>
          <p:cNvPicPr preferRelativeResize="0"/>
          <p:nvPr/>
        </p:nvPicPr>
        <p:blipFill rotWithShape="1">
          <a:blip r:embed="rId4">
            <a:alphaModFix/>
          </a:blip>
          <a:srcRect b="0" l="0" r="0" t="0"/>
          <a:stretch/>
        </p:blipFill>
        <p:spPr>
          <a:xfrm>
            <a:off x="5436492" y="2003631"/>
            <a:ext cx="2144964" cy="3155130"/>
          </a:xfrm>
          <a:prstGeom prst="rect">
            <a:avLst/>
          </a:prstGeom>
          <a:noFill/>
          <a:ln>
            <a:noFill/>
          </a:ln>
        </p:spPr>
      </p:pic>
      <p:pic>
        <p:nvPicPr>
          <p:cNvPr id="161" name="Google Shape;161;p21"/>
          <p:cNvPicPr preferRelativeResize="0"/>
          <p:nvPr/>
        </p:nvPicPr>
        <p:blipFill rotWithShape="1">
          <a:blip r:embed="rId5">
            <a:alphaModFix/>
          </a:blip>
          <a:srcRect b="0" l="0" r="0" t="0"/>
          <a:stretch/>
        </p:blipFill>
        <p:spPr>
          <a:xfrm>
            <a:off x="7652186" y="2013244"/>
            <a:ext cx="2144963" cy="31455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idx="1" type="body"/>
          </p:nvPr>
        </p:nvSpPr>
        <p:spPr>
          <a:xfrm>
            <a:off x="899159" y="1133856"/>
            <a:ext cx="8107681" cy="542543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nl-BE" sz="2400" u="none" cap="none" strike="noStrike">
                <a:solidFill>
                  <a:schemeClr val="dk1"/>
                </a:solidFill>
                <a:latin typeface="Arial"/>
                <a:ea typeface="Arial"/>
                <a:cs typeface="Arial"/>
                <a:sym typeface="Arial"/>
              </a:rPr>
              <a:t>Overzicht: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700"/>
              </a:spcBef>
              <a:spcAft>
                <a:spcPts val="0"/>
              </a:spcAft>
              <a:buClr>
                <a:schemeClr val="dk1"/>
              </a:buClr>
              <a:buSzPts val="2400"/>
              <a:buFont typeface="Arial"/>
              <a:buNone/>
            </a:pPr>
            <a:r>
              <a:rPr b="0" i="0" lang="nl-BE" sz="2400" u="sng" cap="none" strike="noStrike">
                <a:solidFill>
                  <a:schemeClr val="hlink"/>
                </a:solidFill>
                <a:latin typeface="Arial"/>
                <a:ea typeface="Arial"/>
                <a:cs typeface="Arial"/>
                <a:sym typeface="Arial"/>
                <a:hlinkClick r:id="rId3"/>
              </a:rPr>
              <a:t>http://data.vlaanderen.be/ns</a:t>
            </a:r>
            <a:r>
              <a:rPr b="0" i="0" lang="nl-BE" sz="2400" u="none" cap="none" strike="noStrike">
                <a:solidFill>
                  <a:schemeClr val="dk1"/>
                </a:solidFill>
                <a:latin typeface="Arial"/>
                <a:ea typeface="Arial"/>
                <a:cs typeface="Arial"/>
                <a:sym typeface="Arial"/>
              </a:rPr>
              <a:t>  </a:t>
            </a:r>
            <a:endParaRPr b="0" i="0" sz="2400" u="none" cap="none" strike="noStrike">
              <a:solidFill>
                <a:schemeClr val="dk1"/>
              </a:solidFill>
              <a:latin typeface="Arial"/>
              <a:ea typeface="Arial"/>
              <a:cs typeface="Arial"/>
              <a:sym typeface="Arial"/>
            </a:endParaRPr>
          </a:p>
        </p:txBody>
      </p:sp>
      <p:sp>
        <p:nvSpPr>
          <p:cNvPr id="168" name="Google Shape;168;p22"/>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Calibri"/>
              <a:buNone/>
            </a:pPr>
            <a:r>
              <a:rPr b="1" i="0" lang="nl-BE" sz="3200" u="none" cap="none" strike="noStrike">
                <a:solidFill>
                  <a:schemeClr val="dk1"/>
                </a:solidFill>
                <a:latin typeface="Calibri"/>
                <a:ea typeface="Calibri"/>
                <a:cs typeface="Calibri"/>
                <a:sym typeface="Calibri"/>
              </a:rPr>
              <a:t>OSLO</a:t>
            </a:r>
            <a:endParaRPr b="1" i="0" sz="3200" u="none" cap="none" strike="noStrike">
              <a:solidFill>
                <a:schemeClr val="dk1"/>
              </a:solidFill>
              <a:latin typeface="Calibri"/>
              <a:ea typeface="Calibri"/>
              <a:cs typeface="Calibri"/>
              <a:sym typeface="Calibri"/>
            </a:endParaRPr>
          </a:p>
        </p:txBody>
      </p:sp>
      <p:pic>
        <p:nvPicPr>
          <p:cNvPr id="169" name="Google Shape;169;p22"/>
          <p:cNvPicPr preferRelativeResize="0"/>
          <p:nvPr/>
        </p:nvPicPr>
        <p:blipFill rotWithShape="1">
          <a:blip r:embed="rId4">
            <a:alphaModFix/>
          </a:blip>
          <a:srcRect b="0" l="0" r="0" t="0"/>
          <a:stretch/>
        </p:blipFill>
        <p:spPr>
          <a:xfrm>
            <a:off x="1088327" y="2036063"/>
            <a:ext cx="3767136" cy="4267199"/>
          </a:xfrm>
          <a:prstGeom prst="rect">
            <a:avLst/>
          </a:prstGeom>
          <a:noFill/>
          <a:ln cap="flat" cmpd="sng" w="9525">
            <a:solidFill>
              <a:schemeClr val="accent5"/>
            </a:solidFill>
            <a:prstDash val="solid"/>
            <a:round/>
            <a:headEnd len="sm" w="sm" type="none"/>
            <a:tailEnd len="sm" w="sm" type="none"/>
          </a:ln>
        </p:spPr>
      </p:pic>
      <p:pic>
        <p:nvPicPr>
          <p:cNvPr id="170" name="Google Shape;170;p22"/>
          <p:cNvPicPr preferRelativeResize="0"/>
          <p:nvPr/>
        </p:nvPicPr>
        <p:blipFill rotWithShape="1">
          <a:blip r:embed="rId5">
            <a:alphaModFix/>
          </a:blip>
          <a:srcRect b="0" l="0" r="0" t="0"/>
          <a:stretch/>
        </p:blipFill>
        <p:spPr>
          <a:xfrm>
            <a:off x="5044631" y="2036062"/>
            <a:ext cx="4460903" cy="4267199"/>
          </a:xfrm>
          <a:prstGeom prst="rect">
            <a:avLst/>
          </a:prstGeom>
          <a:noFill/>
          <a:ln cap="flat" cmpd="sng" w="9525">
            <a:solidFill>
              <a:schemeClr val="accent5"/>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Calibri"/>
              <a:buNone/>
            </a:pPr>
            <a:r>
              <a:rPr b="1" i="0" lang="nl-BE" sz="3200" u="none" cap="none" strike="noStrike">
                <a:solidFill>
                  <a:schemeClr val="dk1"/>
                </a:solidFill>
                <a:latin typeface="Calibri"/>
                <a:ea typeface="Calibri"/>
                <a:cs typeface="Calibri"/>
                <a:sym typeface="Calibri"/>
              </a:rPr>
              <a:t>Stuurorgaan Vlaams Informatie en ICT-beleid</a:t>
            </a:r>
            <a:endParaRPr b="0" i="0" sz="3200" u="none" cap="none" strike="noStrike">
              <a:solidFill>
                <a:schemeClr val="dk1"/>
              </a:solidFill>
              <a:latin typeface="Arial"/>
              <a:ea typeface="Arial"/>
              <a:cs typeface="Arial"/>
              <a:sym typeface="Arial"/>
            </a:endParaRPr>
          </a:p>
        </p:txBody>
      </p:sp>
      <p:grpSp>
        <p:nvGrpSpPr>
          <p:cNvPr id="177" name="Google Shape;177;p23"/>
          <p:cNvGrpSpPr/>
          <p:nvPr/>
        </p:nvGrpSpPr>
        <p:grpSpPr>
          <a:xfrm>
            <a:off x="681877" y="1623482"/>
            <a:ext cx="2968598" cy="2398349"/>
            <a:chOff x="1660800" y="1171213"/>
            <a:chExt cx="1942800" cy="1569600"/>
          </a:xfrm>
        </p:grpSpPr>
        <p:sp>
          <p:nvSpPr>
            <p:cNvPr id="178" name="Google Shape;178;p23"/>
            <p:cNvSpPr/>
            <p:nvPr/>
          </p:nvSpPr>
          <p:spPr>
            <a:xfrm>
              <a:off x="1660800" y="1171213"/>
              <a:ext cx="1942800" cy="1569600"/>
            </a:xfrm>
            <a:prstGeom prst="round1Rect">
              <a:avLst>
                <a:gd fmla="val 17446" name="adj"/>
              </a:avLst>
            </a:prstGeom>
            <a:solidFill>
              <a:srgbClr val="0E9453"/>
            </a:solidFill>
            <a:ln>
              <a:noFill/>
            </a:ln>
          </p:spPr>
          <p:txBody>
            <a:bodyPr anchorCtr="0" anchor="ctr" bIns="99050" lIns="99050" spcFirstLastPara="1" rIns="99050" wrap="square" tIns="990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3"/>
            <p:cNvSpPr txBox="1"/>
            <p:nvPr/>
          </p:nvSpPr>
          <p:spPr>
            <a:xfrm>
              <a:off x="1879865" y="1413573"/>
              <a:ext cx="1451700" cy="459900"/>
            </a:xfrm>
            <a:prstGeom prst="rect">
              <a:avLst/>
            </a:prstGeom>
            <a:noFill/>
            <a:ln>
              <a:noFill/>
            </a:ln>
          </p:spPr>
          <p:txBody>
            <a:bodyPr anchorCtr="0" anchor="t" bIns="99050" lIns="99050" spcFirstLastPara="1" rIns="99050" wrap="square" tIns="99050">
              <a:noAutofit/>
            </a:bodyPr>
            <a:lstStyle/>
            <a:p>
              <a:pPr indent="0" lvl="0" marL="0" marR="0" rtl="0" algn="l">
                <a:lnSpc>
                  <a:spcPct val="100000"/>
                </a:lnSpc>
                <a:spcBef>
                  <a:spcPts val="0"/>
                </a:spcBef>
                <a:spcAft>
                  <a:spcPts val="0"/>
                </a:spcAft>
                <a:buClr>
                  <a:srgbClr val="000000"/>
                </a:buClr>
                <a:buSzPts val="1400"/>
                <a:buFont typeface="Arial"/>
                <a:buNone/>
              </a:pPr>
              <a:r>
                <a:rPr b="1" i="0" lang="nl-BE" sz="1400" u="none" cap="none" strike="noStrike">
                  <a:solidFill>
                    <a:srgbClr val="FFFFFF"/>
                  </a:solidFill>
                  <a:latin typeface="Roboto"/>
                  <a:ea typeface="Roboto"/>
                  <a:cs typeface="Roboto"/>
                  <a:sym typeface="Roboto"/>
                </a:rPr>
                <a:t>Werkgroep Proces </a:t>
              </a:r>
              <a:br>
                <a:rPr b="1" i="0" lang="nl-BE" sz="1400" u="none" cap="none" strike="noStrike">
                  <a:solidFill>
                    <a:srgbClr val="FFFFFF"/>
                  </a:solidFill>
                  <a:latin typeface="Roboto"/>
                  <a:ea typeface="Roboto"/>
                  <a:cs typeface="Roboto"/>
                  <a:sym typeface="Roboto"/>
                </a:rPr>
              </a:br>
              <a:r>
                <a:rPr b="1" i="0" lang="nl-BE" sz="1400" u="none" cap="none" strike="noStrike">
                  <a:solidFill>
                    <a:srgbClr val="FFFFFF"/>
                  </a:solidFill>
                  <a:latin typeface="Roboto"/>
                  <a:ea typeface="Roboto"/>
                  <a:cs typeface="Roboto"/>
                  <a:sym typeface="Roboto"/>
                </a:rPr>
                <a:t>en Methode</a:t>
              </a:r>
              <a:endParaRPr b="0"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Roboto"/>
                <a:ea typeface="Roboto"/>
                <a:cs typeface="Roboto"/>
                <a:sym typeface="Roboto"/>
              </a:endParaRPr>
            </a:p>
          </p:txBody>
        </p:sp>
        <p:sp>
          <p:nvSpPr>
            <p:cNvPr id="180" name="Google Shape;180;p23"/>
            <p:cNvSpPr txBox="1"/>
            <p:nvPr/>
          </p:nvSpPr>
          <p:spPr>
            <a:xfrm>
              <a:off x="1879860" y="1873547"/>
              <a:ext cx="1594200" cy="512400"/>
            </a:xfrm>
            <a:prstGeom prst="rect">
              <a:avLst/>
            </a:prstGeom>
            <a:noFill/>
            <a:ln>
              <a:noFill/>
            </a:ln>
          </p:spPr>
          <p:txBody>
            <a:bodyPr anchorCtr="0" anchor="t" bIns="99050" lIns="99050" spcFirstLastPara="1" rIns="99050" wrap="square" tIns="99050">
              <a:noAutofit/>
            </a:bodyPr>
            <a:lstStyle/>
            <a:p>
              <a:pPr indent="0" lvl="0" marL="0" marR="0" rtl="0" algn="l">
                <a:lnSpc>
                  <a:spcPct val="115000"/>
                </a:lnSpc>
                <a:spcBef>
                  <a:spcPts val="0"/>
                </a:spcBef>
                <a:spcAft>
                  <a:spcPts val="1700"/>
                </a:spcAft>
                <a:buClr>
                  <a:srgbClr val="000000"/>
                </a:buClr>
                <a:buSzPts val="1200"/>
                <a:buFont typeface="Arial"/>
                <a:buNone/>
              </a:pPr>
              <a:r>
                <a:rPr b="0" i="0" lang="nl-BE" sz="1200" u="none" cap="none" strike="noStrike">
                  <a:solidFill>
                    <a:srgbClr val="FFFFFF"/>
                  </a:solidFill>
                  <a:latin typeface="Roboto"/>
                  <a:ea typeface="Roboto"/>
                  <a:cs typeface="Roboto"/>
                  <a:sym typeface="Roboto"/>
                </a:rPr>
                <a:t>Verzameling van belanghebbenden voor de ontwikkeling van een proces en methode voor de ontwikkeling en erkenning van datastandaarden.</a:t>
              </a:r>
              <a:endParaRPr b="0" i="0" sz="1200" u="none" cap="none" strike="noStrike">
                <a:solidFill>
                  <a:srgbClr val="FFFFFF"/>
                </a:solidFill>
                <a:latin typeface="Roboto"/>
                <a:ea typeface="Roboto"/>
                <a:cs typeface="Roboto"/>
                <a:sym typeface="Roboto"/>
              </a:endParaRPr>
            </a:p>
          </p:txBody>
        </p:sp>
      </p:grpSp>
      <p:grpSp>
        <p:nvGrpSpPr>
          <p:cNvPr id="181" name="Google Shape;181;p23"/>
          <p:cNvGrpSpPr/>
          <p:nvPr/>
        </p:nvGrpSpPr>
        <p:grpSpPr>
          <a:xfrm>
            <a:off x="3645891" y="1623482"/>
            <a:ext cx="2968598" cy="2398349"/>
            <a:chOff x="3600600" y="1170963"/>
            <a:chExt cx="1942800" cy="1569600"/>
          </a:xfrm>
        </p:grpSpPr>
        <p:sp>
          <p:nvSpPr>
            <p:cNvPr id="182" name="Google Shape;182;p23"/>
            <p:cNvSpPr/>
            <p:nvPr/>
          </p:nvSpPr>
          <p:spPr>
            <a:xfrm>
              <a:off x="3600600" y="1170963"/>
              <a:ext cx="1942800" cy="1569600"/>
            </a:xfrm>
            <a:prstGeom prst="round2SameRect">
              <a:avLst>
                <a:gd fmla="val 18098" name="adj1"/>
                <a:gd fmla="val 0" name="adj2"/>
              </a:avLst>
            </a:prstGeom>
            <a:solidFill>
              <a:srgbClr val="0C8148"/>
            </a:solidFill>
            <a:ln>
              <a:noFill/>
            </a:ln>
          </p:spPr>
          <p:txBody>
            <a:bodyPr anchorCtr="0" anchor="ctr" bIns="99050" lIns="99050" spcFirstLastPara="1" rIns="99050" wrap="square" tIns="990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3"/>
            <p:cNvSpPr txBox="1"/>
            <p:nvPr/>
          </p:nvSpPr>
          <p:spPr>
            <a:xfrm>
              <a:off x="3819008" y="1413573"/>
              <a:ext cx="1451700" cy="459900"/>
            </a:xfrm>
            <a:prstGeom prst="rect">
              <a:avLst/>
            </a:prstGeom>
            <a:noFill/>
            <a:ln>
              <a:noFill/>
            </a:ln>
          </p:spPr>
          <p:txBody>
            <a:bodyPr anchorCtr="0" anchor="t" bIns="99050" lIns="99050" spcFirstLastPara="1" rIns="99050" wrap="square" tIns="99050">
              <a:noAutofit/>
            </a:bodyPr>
            <a:lstStyle/>
            <a:p>
              <a:pPr indent="0" lvl="0" marL="0" marR="0" rtl="0" algn="l">
                <a:lnSpc>
                  <a:spcPct val="100000"/>
                </a:lnSpc>
                <a:spcBef>
                  <a:spcPts val="0"/>
                </a:spcBef>
                <a:spcAft>
                  <a:spcPts val="0"/>
                </a:spcAft>
                <a:buClr>
                  <a:srgbClr val="000000"/>
                </a:buClr>
                <a:buSzPts val="1400"/>
                <a:buFont typeface="Arial"/>
                <a:buNone/>
              </a:pPr>
              <a:r>
                <a:rPr b="1" i="0" lang="nl-BE" sz="1400" u="none" cap="none" strike="noStrike">
                  <a:solidFill>
                    <a:srgbClr val="FFFFFF"/>
                  </a:solidFill>
                  <a:latin typeface="Roboto"/>
                  <a:ea typeface="Roboto"/>
                  <a:cs typeface="Roboto"/>
                  <a:sym typeface="Roboto"/>
                </a:rPr>
                <a:t>Permanente werkgroep</a:t>
              </a:r>
              <a:endParaRPr b="1"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nl-BE" sz="1400" u="none" cap="none" strike="noStrike">
                  <a:solidFill>
                    <a:srgbClr val="FFFFFF"/>
                  </a:solidFill>
                  <a:latin typeface="Roboto"/>
                  <a:ea typeface="Roboto"/>
                  <a:cs typeface="Roboto"/>
                  <a:sym typeface="Roboto"/>
                </a:rPr>
                <a:t>datastandaarden ‘OSLO’</a:t>
              </a:r>
              <a:endParaRPr b="1"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Roboto"/>
                <a:ea typeface="Roboto"/>
                <a:cs typeface="Roboto"/>
                <a:sym typeface="Roboto"/>
              </a:endParaRPr>
            </a:p>
          </p:txBody>
        </p:sp>
        <p:sp>
          <p:nvSpPr>
            <p:cNvPr id="184" name="Google Shape;184;p23"/>
            <p:cNvSpPr txBox="1"/>
            <p:nvPr/>
          </p:nvSpPr>
          <p:spPr>
            <a:xfrm>
              <a:off x="3819013" y="1873543"/>
              <a:ext cx="1594200" cy="512400"/>
            </a:xfrm>
            <a:prstGeom prst="rect">
              <a:avLst/>
            </a:prstGeom>
            <a:noFill/>
            <a:ln>
              <a:noFill/>
            </a:ln>
          </p:spPr>
          <p:txBody>
            <a:bodyPr anchorCtr="0" anchor="t" bIns="99050" lIns="99050" spcFirstLastPara="1" rIns="99050" wrap="square" tIns="99050">
              <a:noAutofit/>
            </a:bodyPr>
            <a:lstStyle/>
            <a:p>
              <a:pPr indent="0" lvl="0" marL="0" marR="0" rtl="0" algn="l">
                <a:lnSpc>
                  <a:spcPct val="115000"/>
                </a:lnSpc>
                <a:spcBef>
                  <a:spcPts val="0"/>
                </a:spcBef>
                <a:spcAft>
                  <a:spcPts val="1700"/>
                </a:spcAft>
                <a:buClr>
                  <a:srgbClr val="000000"/>
                </a:buClr>
                <a:buSzPts val="1200"/>
                <a:buFont typeface="Arial"/>
                <a:buNone/>
              </a:pPr>
              <a:r>
                <a:rPr b="0" i="0" lang="nl-BE" sz="1200" u="none" cap="none" strike="noStrike">
                  <a:solidFill>
                    <a:srgbClr val="FFFFFF"/>
                  </a:solidFill>
                  <a:latin typeface="Roboto"/>
                  <a:ea typeface="Roboto"/>
                  <a:cs typeface="Roboto"/>
                  <a:sym typeface="Roboto"/>
                </a:rPr>
                <a:t>Centrale coördinatie en opvolging van de werkzaamheden met betrekking tot de standaardisatie van informatie.</a:t>
              </a:r>
              <a:endParaRPr b="0" i="0" sz="1200" u="none" cap="none" strike="noStrike">
                <a:solidFill>
                  <a:srgbClr val="FFFFFF"/>
                </a:solidFill>
                <a:latin typeface="Roboto"/>
                <a:ea typeface="Roboto"/>
                <a:cs typeface="Roboto"/>
                <a:sym typeface="Roboto"/>
              </a:endParaRPr>
            </a:p>
          </p:txBody>
        </p:sp>
      </p:grpSp>
      <p:grpSp>
        <p:nvGrpSpPr>
          <p:cNvPr id="185" name="Google Shape;185;p23"/>
          <p:cNvGrpSpPr/>
          <p:nvPr/>
        </p:nvGrpSpPr>
        <p:grpSpPr>
          <a:xfrm>
            <a:off x="6609040" y="1649389"/>
            <a:ext cx="2968598" cy="2372450"/>
            <a:chOff x="5539816" y="1171213"/>
            <a:chExt cx="1942800" cy="1569600"/>
          </a:xfrm>
        </p:grpSpPr>
        <p:sp>
          <p:nvSpPr>
            <p:cNvPr id="186" name="Google Shape;186;p23"/>
            <p:cNvSpPr/>
            <p:nvPr/>
          </p:nvSpPr>
          <p:spPr>
            <a:xfrm flipH="1">
              <a:off x="5539816" y="1171213"/>
              <a:ext cx="1942800" cy="1569600"/>
            </a:xfrm>
            <a:prstGeom prst="round1Rect">
              <a:avLst>
                <a:gd fmla="val 17446" name="adj"/>
              </a:avLst>
            </a:prstGeom>
            <a:solidFill>
              <a:srgbClr val="0B7140"/>
            </a:solidFill>
            <a:ln>
              <a:noFill/>
            </a:ln>
          </p:spPr>
          <p:txBody>
            <a:bodyPr anchorCtr="0" anchor="ctr" bIns="99050" lIns="99050" spcFirstLastPara="1" rIns="99050" wrap="square" tIns="990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3"/>
            <p:cNvSpPr txBox="1"/>
            <p:nvPr/>
          </p:nvSpPr>
          <p:spPr>
            <a:xfrm>
              <a:off x="5762399" y="1413573"/>
              <a:ext cx="1451700" cy="459900"/>
            </a:xfrm>
            <a:prstGeom prst="rect">
              <a:avLst/>
            </a:prstGeom>
            <a:noFill/>
            <a:ln>
              <a:noFill/>
            </a:ln>
          </p:spPr>
          <p:txBody>
            <a:bodyPr anchorCtr="0" anchor="t" bIns="99050" lIns="99050" spcFirstLastPara="1" rIns="99050" wrap="square" tIns="99050">
              <a:noAutofit/>
            </a:bodyPr>
            <a:lstStyle/>
            <a:p>
              <a:pPr indent="0" lvl="0" marL="0" marR="0" rtl="0" algn="l">
                <a:lnSpc>
                  <a:spcPct val="100000"/>
                </a:lnSpc>
                <a:spcBef>
                  <a:spcPts val="0"/>
                </a:spcBef>
                <a:spcAft>
                  <a:spcPts val="0"/>
                </a:spcAft>
                <a:buClr>
                  <a:srgbClr val="000000"/>
                </a:buClr>
                <a:buSzPts val="1400"/>
                <a:buFont typeface="Arial"/>
                <a:buNone/>
              </a:pPr>
              <a:r>
                <a:rPr b="1" i="0" lang="nl-BE" sz="1400" u="none" cap="none" strike="noStrike">
                  <a:solidFill>
                    <a:srgbClr val="FFFFFF"/>
                  </a:solidFill>
                  <a:latin typeface="Roboto"/>
                  <a:ea typeface="Roboto"/>
                  <a:cs typeface="Roboto"/>
                  <a:sym typeface="Roboto"/>
                </a:rPr>
                <a:t>Stuurorgaan Vlaams Informatie- en ICT-beleid</a:t>
              </a:r>
              <a:endParaRPr b="0" i="0" sz="1400" u="none" cap="none" strike="noStrike">
                <a:solidFill>
                  <a:srgbClr val="FFFFFF"/>
                </a:solidFill>
                <a:latin typeface="Roboto"/>
                <a:ea typeface="Roboto"/>
                <a:cs typeface="Roboto"/>
                <a:sym typeface="Roboto"/>
              </a:endParaRPr>
            </a:p>
          </p:txBody>
        </p:sp>
        <p:sp>
          <p:nvSpPr>
            <p:cNvPr id="188" name="Google Shape;188;p23"/>
            <p:cNvSpPr txBox="1"/>
            <p:nvPr/>
          </p:nvSpPr>
          <p:spPr>
            <a:xfrm>
              <a:off x="5762400" y="1873535"/>
              <a:ext cx="1720200" cy="512400"/>
            </a:xfrm>
            <a:prstGeom prst="rect">
              <a:avLst/>
            </a:prstGeom>
            <a:noFill/>
            <a:ln>
              <a:noFill/>
            </a:ln>
          </p:spPr>
          <p:txBody>
            <a:bodyPr anchorCtr="0" anchor="t" bIns="99050" lIns="99050" spcFirstLastPara="1" rIns="99050" wrap="square" tIns="99050">
              <a:noAutofit/>
            </a:bodyPr>
            <a:lstStyle/>
            <a:p>
              <a:pPr indent="0" lvl="0" marL="0" marR="0" rtl="0" algn="l">
                <a:lnSpc>
                  <a:spcPct val="115000"/>
                </a:lnSpc>
                <a:spcBef>
                  <a:spcPts val="0"/>
                </a:spcBef>
                <a:spcAft>
                  <a:spcPts val="1700"/>
                </a:spcAft>
                <a:buClr>
                  <a:srgbClr val="000000"/>
                </a:buClr>
                <a:buSzPts val="1200"/>
                <a:buFont typeface="Arial"/>
                <a:buNone/>
              </a:pPr>
              <a:r>
                <a:rPr b="0" i="0" lang="nl-BE" sz="1200" u="none" cap="none" strike="noStrike">
                  <a:solidFill>
                    <a:srgbClr val="FFFFFF"/>
                  </a:solidFill>
                  <a:latin typeface="Roboto"/>
                  <a:ea typeface="Roboto"/>
                  <a:cs typeface="Roboto"/>
                  <a:sym typeface="Roboto"/>
                </a:rPr>
                <a:t>Bekrachtigt de standaarden na beoordeling van het gevolgde proces en bewaakt de strategie en prioriteiten van het Vlaamse Informatie- en ICT-beleid</a:t>
              </a:r>
              <a:endParaRPr b="0" i="0" sz="1200" u="none" cap="none" strike="noStrike">
                <a:solidFill>
                  <a:srgbClr val="FFFFFF"/>
                </a:solidFill>
                <a:latin typeface="Roboto"/>
                <a:ea typeface="Roboto"/>
                <a:cs typeface="Roboto"/>
                <a:sym typeface="Roboto"/>
              </a:endParaRPr>
            </a:p>
          </p:txBody>
        </p:sp>
      </p:grpSp>
      <p:grpSp>
        <p:nvGrpSpPr>
          <p:cNvPr id="189" name="Google Shape;189;p23"/>
          <p:cNvGrpSpPr/>
          <p:nvPr/>
        </p:nvGrpSpPr>
        <p:grpSpPr>
          <a:xfrm>
            <a:off x="3452565" y="2779247"/>
            <a:ext cx="397864" cy="397817"/>
            <a:chOff x="3157188" y="909150"/>
            <a:chExt cx="470400" cy="470400"/>
          </a:xfrm>
        </p:grpSpPr>
        <p:sp>
          <p:nvSpPr>
            <p:cNvPr id="190" name="Google Shape;190;p23"/>
            <p:cNvSpPr/>
            <p:nvPr/>
          </p:nvSpPr>
          <p:spPr>
            <a:xfrm>
              <a:off x="3157188" y="909150"/>
              <a:ext cx="470400" cy="470400"/>
            </a:xfrm>
            <a:prstGeom prst="ellipse">
              <a:avLst/>
            </a:prstGeom>
            <a:solidFill>
              <a:srgbClr val="FFFFFF"/>
            </a:solidFill>
            <a:ln>
              <a:noFill/>
            </a:ln>
          </p:spPr>
          <p:txBody>
            <a:bodyPr anchorCtr="0" anchor="ctr" bIns="99050" lIns="99050" spcFirstLastPara="1" rIns="99050" wrap="square" tIns="990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3"/>
            <p:cNvSpPr/>
            <p:nvPr/>
          </p:nvSpPr>
          <p:spPr>
            <a:xfrm>
              <a:off x="3243138" y="995100"/>
              <a:ext cx="298500" cy="298500"/>
            </a:xfrm>
            <a:prstGeom prst="mathPlus">
              <a:avLst>
                <a:gd fmla="val 9900" name="adj1"/>
              </a:avLst>
            </a:prstGeom>
            <a:solidFill>
              <a:srgbClr val="0E9453"/>
            </a:solidFill>
            <a:ln>
              <a:noFill/>
            </a:ln>
          </p:spPr>
          <p:txBody>
            <a:bodyPr anchorCtr="0" anchor="ctr" bIns="99050" lIns="99050" spcFirstLastPara="1" rIns="99050" wrap="square" tIns="990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p23"/>
          <p:cNvGrpSpPr/>
          <p:nvPr/>
        </p:nvGrpSpPr>
        <p:grpSpPr>
          <a:xfrm>
            <a:off x="6415732" y="2779247"/>
            <a:ext cx="397864" cy="397817"/>
            <a:chOff x="3157188" y="909150"/>
            <a:chExt cx="470400" cy="470400"/>
          </a:xfrm>
        </p:grpSpPr>
        <p:sp>
          <p:nvSpPr>
            <p:cNvPr id="193" name="Google Shape;193;p23"/>
            <p:cNvSpPr/>
            <p:nvPr/>
          </p:nvSpPr>
          <p:spPr>
            <a:xfrm>
              <a:off x="3157188" y="909150"/>
              <a:ext cx="470400" cy="470400"/>
            </a:xfrm>
            <a:prstGeom prst="ellipse">
              <a:avLst/>
            </a:prstGeom>
            <a:solidFill>
              <a:srgbClr val="FFFFFF"/>
            </a:solidFill>
            <a:ln>
              <a:noFill/>
            </a:ln>
          </p:spPr>
          <p:txBody>
            <a:bodyPr anchorCtr="0" anchor="ctr" bIns="99050" lIns="99050" spcFirstLastPara="1" rIns="99050" wrap="square" tIns="990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3"/>
            <p:cNvSpPr/>
            <p:nvPr/>
          </p:nvSpPr>
          <p:spPr>
            <a:xfrm>
              <a:off x="3243138" y="995100"/>
              <a:ext cx="298500" cy="298500"/>
            </a:xfrm>
            <a:prstGeom prst="mathPlus">
              <a:avLst>
                <a:gd fmla="val 9900" name="adj1"/>
              </a:avLst>
            </a:prstGeom>
            <a:solidFill>
              <a:srgbClr val="0B7743"/>
            </a:solidFill>
            <a:ln>
              <a:noFill/>
            </a:ln>
          </p:spPr>
          <p:txBody>
            <a:bodyPr anchorCtr="0" anchor="ctr" bIns="99050" lIns="99050" spcFirstLastPara="1" rIns="99050" wrap="square" tIns="990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 name="Google Shape;195;p23"/>
          <p:cNvGrpSpPr/>
          <p:nvPr/>
        </p:nvGrpSpPr>
        <p:grpSpPr>
          <a:xfrm>
            <a:off x="681012" y="3996046"/>
            <a:ext cx="8896627" cy="1907861"/>
            <a:chOff x="1660800" y="2723938"/>
            <a:chExt cx="5822400" cy="1248600"/>
          </a:xfrm>
        </p:grpSpPr>
        <p:sp>
          <p:nvSpPr>
            <p:cNvPr id="196" name="Google Shape;196;p23"/>
            <p:cNvSpPr/>
            <p:nvPr/>
          </p:nvSpPr>
          <p:spPr>
            <a:xfrm rot="10800000">
              <a:off x="1660800" y="2723938"/>
              <a:ext cx="5822400" cy="1248600"/>
            </a:xfrm>
            <a:prstGeom prst="round2SameRect">
              <a:avLst>
                <a:gd fmla="val 18098" name="adj1"/>
                <a:gd fmla="val 0" name="adj2"/>
              </a:avLst>
            </a:prstGeom>
            <a:solidFill>
              <a:srgbClr val="085631"/>
            </a:solidFill>
            <a:ln>
              <a:noFill/>
            </a:ln>
          </p:spPr>
          <p:txBody>
            <a:bodyPr anchorCtr="0" anchor="ctr" bIns="99050" lIns="99050" spcFirstLastPara="1" rIns="99050" wrap="square" tIns="990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3"/>
            <p:cNvSpPr txBox="1"/>
            <p:nvPr/>
          </p:nvSpPr>
          <p:spPr>
            <a:xfrm>
              <a:off x="2583300" y="2978750"/>
              <a:ext cx="3977400" cy="349500"/>
            </a:xfrm>
            <a:prstGeom prst="rect">
              <a:avLst/>
            </a:prstGeom>
            <a:noFill/>
            <a:ln>
              <a:noFill/>
            </a:ln>
          </p:spPr>
          <p:txBody>
            <a:bodyPr anchorCtr="0" anchor="t" bIns="99050" lIns="99050" spcFirstLastPara="1" rIns="99050" wrap="square" tIns="99050">
              <a:noAutofit/>
            </a:bodyPr>
            <a:lstStyle/>
            <a:p>
              <a:pPr indent="0" lvl="0" marL="0" marR="0" rtl="0" algn="ctr">
                <a:lnSpc>
                  <a:spcPct val="100000"/>
                </a:lnSpc>
                <a:spcBef>
                  <a:spcPts val="0"/>
                </a:spcBef>
                <a:spcAft>
                  <a:spcPts val="0"/>
                </a:spcAft>
                <a:buClr>
                  <a:srgbClr val="000000"/>
                </a:buClr>
                <a:buSzPts val="1400"/>
                <a:buFont typeface="Arial"/>
                <a:buNone/>
              </a:pPr>
              <a:r>
                <a:rPr b="1" i="0" lang="nl-BE" sz="1400" u="none" cap="none" strike="noStrike">
                  <a:solidFill>
                    <a:srgbClr val="FFFFFF"/>
                  </a:solidFill>
                  <a:latin typeface="Roboto"/>
                  <a:ea typeface="Roboto"/>
                  <a:cs typeface="Roboto"/>
                  <a:sym typeface="Roboto"/>
                </a:rPr>
                <a:t>Vlaamse Regering</a:t>
              </a:r>
              <a:endParaRPr b="0" i="0" sz="1400" u="none" cap="none" strike="noStrike">
                <a:solidFill>
                  <a:srgbClr val="FFFFFF"/>
                </a:solidFill>
                <a:latin typeface="Roboto"/>
                <a:ea typeface="Roboto"/>
                <a:cs typeface="Roboto"/>
                <a:sym typeface="Roboto"/>
              </a:endParaRPr>
            </a:p>
          </p:txBody>
        </p:sp>
        <p:sp>
          <p:nvSpPr>
            <p:cNvPr id="198" name="Google Shape;198;p23"/>
            <p:cNvSpPr txBox="1"/>
            <p:nvPr/>
          </p:nvSpPr>
          <p:spPr>
            <a:xfrm>
              <a:off x="2583300" y="3328325"/>
              <a:ext cx="3977400" cy="389400"/>
            </a:xfrm>
            <a:prstGeom prst="rect">
              <a:avLst/>
            </a:prstGeom>
            <a:noFill/>
            <a:ln>
              <a:noFill/>
            </a:ln>
          </p:spPr>
          <p:txBody>
            <a:bodyPr anchorCtr="0" anchor="t" bIns="99050" lIns="99050" spcFirstLastPara="1" rIns="99050" wrap="square" tIns="99050">
              <a:noAutofit/>
            </a:bodyPr>
            <a:lstStyle/>
            <a:p>
              <a:pPr indent="0" lvl="0" marL="0" marR="0" rtl="0" algn="ctr">
                <a:lnSpc>
                  <a:spcPct val="115000"/>
                </a:lnSpc>
                <a:spcBef>
                  <a:spcPts val="0"/>
                </a:spcBef>
                <a:spcAft>
                  <a:spcPts val="1700"/>
                </a:spcAft>
                <a:buClr>
                  <a:srgbClr val="000000"/>
                </a:buClr>
                <a:buSzPts val="1200"/>
                <a:buFont typeface="Arial"/>
                <a:buNone/>
              </a:pPr>
              <a:r>
                <a:rPr b="0" i="0" lang="nl-BE" sz="1200" u="none" cap="none" strike="noStrike">
                  <a:solidFill>
                    <a:srgbClr val="FFFFFF"/>
                  </a:solidFill>
                  <a:latin typeface="Roboto"/>
                  <a:ea typeface="Roboto"/>
                  <a:cs typeface="Roboto"/>
                  <a:sym typeface="Roboto"/>
                </a:rPr>
                <a:t>De Vlaamse Regering voorziet in bindende afspraken  cfr. art 7 van het decreet van 23 december 2016  houdende de oprichting van het stuurorgaan Vlaams Informatie- en ICT-beleid met betrekking tot standaarden en bijhorende specificaties.</a:t>
              </a:r>
              <a:endParaRPr b="0" i="0" sz="1200" u="none" cap="none" strike="noStrike">
                <a:solidFill>
                  <a:srgbClr val="FFFFFF"/>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AIVColors">
      <a:dk1>
        <a:srgbClr val="373636"/>
      </a:dk1>
      <a:lt1>
        <a:srgbClr val="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antoorthema">
  <a:themeElements>
    <a:clrScheme name="AIVColors">
      <a:dk1>
        <a:srgbClr val="373636"/>
      </a:dk1>
      <a:lt1>
        <a:srgbClr val="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