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4" r:id="rId5"/>
    <p:sldId id="259" r:id="rId6"/>
    <p:sldId id="266" r:id="rId7"/>
    <p:sldId id="267" r:id="rId8"/>
    <p:sldId id="258" r:id="rId9"/>
    <p:sldId id="260" r:id="rId10"/>
    <p:sldId id="262" r:id="rId11"/>
    <p:sldId id="263" r:id="rId12"/>
    <p:sldId id="268" r:id="rId13"/>
    <p:sldId id="265" r:id="rId14"/>
    <p:sldId id="269" r:id="rId15"/>
    <p:sldId id="270" r:id="rId16"/>
    <p:sldId id="272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644800"/>
        <c:axId val="21646336"/>
      </c:barChart>
      <c:catAx>
        <c:axId val="21644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646336"/>
        <c:crosses val="autoZero"/>
        <c:auto val="1"/>
        <c:lblAlgn val="ctr"/>
        <c:lblOffset val="100"/>
        <c:noMultiLvlLbl val="0"/>
      </c:catAx>
      <c:valAx>
        <c:axId val="21646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644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29DB-3A31-4CBB-A9AD-4BE70EE69B89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32B-A5FA-4159-BAF2-3E8B92A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29DB-3A31-4CBB-A9AD-4BE70EE69B89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32B-A5FA-4159-BAF2-3E8B92A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29DB-3A31-4CBB-A9AD-4BE70EE69B89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32B-A5FA-4159-BAF2-3E8B92A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29DB-3A31-4CBB-A9AD-4BE70EE69B89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32B-A5FA-4159-BAF2-3E8B92A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29DB-3A31-4CBB-A9AD-4BE70EE69B89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32B-A5FA-4159-BAF2-3E8B92A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29DB-3A31-4CBB-A9AD-4BE70EE69B89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32B-A5FA-4159-BAF2-3E8B92A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3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29DB-3A31-4CBB-A9AD-4BE70EE69B89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32B-A5FA-4159-BAF2-3E8B92A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5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29DB-3A31-4CBB-A9AD-4BE70EE69B89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32B-A5FA-4159-BAF2-3E8B92A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29DB-3A31-4CBB-A9AD-4BE70EE69B89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32B-A5FA-4159-BAF2-3E8B92A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29DB-3A31-4CBB-A9AD-4BE70EE69B89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32B-A5FA-4159-BAF2-3E8B92A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1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29DB-3A31-4CBB-A9AD-4BE70EE69B89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32B-A5FA-4159-BAF2-3E8B92A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3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A29DB-3A31-4CBB-A9AD-4BE70EE69B89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332B-A5FA-4159-BAF2-3E8B92A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" Target="slide12.xm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image" Target="../media/image5.jpeg"/><Relationship Id="rId5" Type="http://schemas.openxmlformats.org/officeDocument/2006/relationships/slide" Target="slide15.xml"/><Relationship Id="rId10" Type="http://schemas.openxmlformats.org/officeDocument/2006/relationships/image" Target="../media/image4.jpeg"/><Relationship Id="rId4" Type="http://schemas.openxmlformats.org/officeDocument/2006/relationships/slide" Target="slide13.xml"/><Relationship Id="rId9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produkku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14" y="157882"/>
            <a:ext cx="7772400" cy="1470025"/>
          </a:xfrm>
        </p:spPr>
        <p:txBody>
          <a:bodyPr/>
          <a:lstStyle/>
          <a:p>
            <a:r>
              <a:rPr lang="en-US" dirty="0" smtClean="0"/>
              <a:t>KOPERASI DAN UMKM PROVINSI KALTIM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u="sng" dirty="0" smtClean="0">
                <a:hlinkClick r:id="rId2" action="ppaction://hlinksldjump"/>
              </a:rPr>
              <a:t>UMKM KALTIM</a:t>
            </a:r>
            <a:endParaRPr lang="en-US" u="sng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u="sng" dirty="0" smtClean="0">
                <a:hlinkClick r:id="rId3" action="ppaction://hlinksldjump"/>
              </a:rPr>
              <a:t>PROGRAM WUB</a:t>
            </a:r>
            <a:endParaRPr lang="en-US" u="sng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u="sng" dirty="0" smtClean="0">
                <a:hlinkClick r:id="rId4" action="ppaction://hlinksldjump"/>
              </a:rPr>
              <a:t>PROGRAM OVOP (KOPERASI UNGGULAN)</a:t>
            </a:r>
            <a:endParaRPr lang="en-US" u="sng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u="sng" dirty="0" smtClean="0">
                <a:hlinkClick r:id="rId5" action="ppaction://hlinksldjump"/>
              </a:rPr>
              <a:t>PENDAMPINGAN</a:t>
            </a:r>
            <a:endParaRPr lang="en-US" u="sng" dirty="0"/>
          </a:p>
        </p:txBody>
      </p:sp>
      <p:pic>
        <p:nvPicPr>
          <p:cNvPr id="4" name="Picture 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4" y="1976437"/>
            <a:ext cx="2209800" cy="1657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3633787"/>
            <a:ext cx="1812964" cy="1371600"/>
          </a:xfrm>
          <a:prstGeom prst="rect">
            <a:avLst/>
          </a:prstGeom>
        </p:spPr>
      </p:pic>
      <p:pic>
        <p:nvPicPr>
          <p:cNvPr id="1026" name="Picture 2" descr="D:\Koprasi alll\foto ukm\hamka goto hp\IMG2014082910395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0" y="-8763000"/>
            <a:ext cx="2743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Koprasi alll\foto ukm\hamka goto hp\IMG20140829103954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731425"/>
            <a:ext cx="1812966" cy="190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Koprasi alll\foto ukm\hamka goto hp\IMG20141210110856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5" b="10655"/>
          <a:stretch/>
        </p:blipFill>
        <p:spPr bwMode="auto">
          <a:xfrm>
            <a:off x="3276600" y="1976437"/>
            <a:ext cx="2191657" cy="172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Koprasi alll\foto ukm\hamka goto hp\IMG2014120320195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4" y="3701524"/>
            <a:ext cx="1319315" cy="17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8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Bantuan</a:t>
            </a:r>
            <a:r>
              <a:rPr lang="en-US" dirty="0" smtClean="0"/>
              <a:t> yang </a:t>
            </a:r>
            <a:r>
              <a:rPr lang="en-US" dirty="0" err="1" smtClean="0"/>
              <a:t>diterim</a:t>
            </a:r>
            <a:r>
              <a:rPr lang="en-US" dirty="0" err="1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endParaRPr lang="en-US" dirty="0" smtClean="0"/>
          </a:p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endParaRPr lang="en-US" dirty="0" smtClean="0"/>
          </a:p>
          <a:p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/ </a:t>
            </a:r>
            <a:r>
              <a:rPr lang="en-US" dirty="0" err="1" smtClean="0"/>
              <a:t>alat</a:t>
            </a:r>
            <a:endParaRPr lang="en-US" dirty="0" smtClean="0"/>
          </a:p>
          <a:p>
            <a:r>
              <a:rPr lang="en-US" dirty="0" err="1" smtClean="0"/>
              <a:t>Tahun</a:t>
            </a:r>
            <a:r>
              <a:rPr lang="en-US" dirty="0" smtClean="0"/>
              <a:t> di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Isosceles Triangle 3">
            <a:hlinkClick r:id="rId2" action="ppaction://hlinksldjump"/>
          </p:cNvPr>
          <p:cNvSpPr/>
          <p:nvPr/>
        </p:nvSpPr>
        <p:spPr>
          <a:xfrm>
            <a:off x="7696200" y="6172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Produk</a:t>
            </a:r>
            <a:r>
              <a:rPr lang="en-US" dirty="0" smtClean="0"/>
              <a:t> UKM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903056"/>
              </p:ext>
            </p:extLst>
          </p:nvPr>
        </p:nvGraphicFramePr>
        <p:xfrm>
          <a:off x="457200" y="1600200"/>
          <a:ext cx="82295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gambar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LOKASI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kordinat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Isosceles Triangle 4">
            <a:hlinkClick r:id="rId2" action="ppaction://hlinksldjump"/>
          </p:cNvPr>
          <p:cNvSpPr/>
          <p:nvPr/>
        </p:nvSpPr>
        <p:spPr>
          <a:xfrm>
            <a:off x="7696200" y="6172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WUB KALTIM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227807"/>
              </p:ext>
            </p:extLst>
          </p:nvPr>
        </p:nvGraphicFramePr>
        <p:xfrm>
          <a:off x="457200" y="1600200"/>
          <a:ext cx="82295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Kelompok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Produk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Isosceles Triangle 4">
            <a:hlinkClick r:id="rId2" action="ppaction://hlinksldjump"/>
          </p:cNvPr>
          <p:cNvSpPr/>
          <p:nvPr/>
        </p:nvSpPr>
        <p:spPr>
          <a:xfrm>
            <a:off x="7696200" y="6172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ovop</a:t>
            </a:r>
            <a:r>
              <a:rPr lang="en-US" dirty="0" smtClean="0"/>
              <a:t> </a:t>
            </a:r>
            <a:r>
              <a:rPr lang="en-US" dirty="0" err="1" smtClean="0"/>
              <a:t>Kaltim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755210"/>
              </p:ext>
            </p:extLst>
          </p:nvPr>
        </p:nvGraphicFramePr>
        <p:xfrm>
          <a:off x="457200" y="1600200"/>
          <a:ext cx="8229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Produk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Ovop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</a:t>
                      </a:r>
                      <a:r>
                        <a:rPr lang="en-US" dirty="0" err="1" smtClean="0"/>
                        <a:t>potensi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 /</a:t>
                      </a:r>
                      <a:r>
                        <a:rPr lang="en-US" dirty="0" err="1" smtClean="0"/>
                        <a:t>kabupaten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Koperasi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Isosceles Triangle 4">
            <a:hlinkClick r:id="rId2" action="ppaction://hlinksldjump"/>
          </p:cNvPr>
          <p:cNvSpPr/>
          <p:nvPr/>
        </p:nvSpPr>
        <p:spPr>
          <a:xfrm>
            <a:off x="7696200" y="6172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UKM 		</a:t>
            </a:r>
            <a:r>
              <a:rPr lang="en-US" dirty="0" smtClean="0">
                <a:sym typeface="Wingdings" pitchFamily="2" charset="2"/>
              </a:rPr>
              <a:t>PUNYA  BANYAK PRODUK; SATU BIODATA</a:t>
            </a:r>
          </a:p>
          <a:p>
            <a:pPr marL="514350" indent="-514350">
              <a:buAutoNum type="arabicPeriod"/>
            </a:pPr>
            <a:r>
              <a:rPr lang="en-US" dirty="0" smtClean="0">
                <a:sym typeface="Wingdings" pitchFamily="2" charset="2"/>
              </a:rPr>
              <a:t>WUB 		 DATA KELOMPOK</a:t>
            </a:r>
          </a:p>
          <a:p>
            <a:pPr marL="514350" indent="-514350">
              <a:buAutoNum type="arabicPeriod"/>
            </a:pPr>
            <a:r>
              <a:rPr lang="en-US" dirty="0" smtClean="0">
                <a:sym typeface="Wingdings" pitchFamily="2" charset="2"/>
              </a:rPr>
              <a:t>OVOP 		 KOPERASI UNGGULAN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	BANTUAN : ALAT; PELATIHAN; DANA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4. PENDAMPING 	 KONDISI USAHA :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PEMASARAN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KEMASAN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MANAGEMEN USAHA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KELEMBAGAAN</a:t>
            </a:r>
            <a:endParaRPr lang="en-US" dirty="0"/>
          </a:p>
        </p:txBody>
      </p:sp>
      <p:sp>
        <p:nvSpPr>
          <p:cNvPr id="4" name="Isosceles Triangle 3">
            <a:hlinkClick r:id="rId2" action="ppaction://hlinksldjump"/>
          </p:cNvPr>
          <p:cNvSpPr/>
          <p:nvPr/>
        </p:nvSpPr>
        <p:spPr>
          <a:xfrm>
            <a:off x="7696200" y="6172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4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Wingdings" pitchFamily="2" charset="2"/>
              </a:rPr>
              <a:t> KONDISI USAHA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 REPORT PENDAMPING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TAHUN LALU (2014) 	|	TAHUN INI 2015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|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|</a:t>
            </a:r>
            <a:endParaRPr lang="en-US" dirty="0"/>
          </a:p>
        </p:txBody>
      </p:sp>
      <p:sp>
        <p:nvSpPr>
          <p:cNvPr id="4" name="Isosceles Triangle 3">
            <a:hlinkClick r:id="rId2" action="ppaction://hlinksldjump"/>
          </p:cNvPr>
          <p:cNvSpPr/>
          <p:nvPr/>
        </p:nvSpPr>
        <p:spPr>
          <a:xfrm>
            <a:off x="7696200" y="6172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27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Wingdings" pitchFamily="2" charset="2"/>
              </a:rPr>
              <a:t> KONDISI USAHA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 REPORT PENDAMPING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4191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1.PEMASARAN 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A. TUJUAN PEMASARAN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	-LOKAL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-DALAM DAERAH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-LUAR DAERAH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B. TEMPAT PEMASARAN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-TOKO TRADISIONAL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-TOKO MODERN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-LUAR DAERAH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-ONLINE</a:t>
            </a:r>
          </a:p>
          <a:p>
            <a:pPr marL="0" indent="0">
              <a:buNone/>
            </a:pPr>
            <a:r>
              <a:rPr lang="en-US" sz="1400" dirty="0" smtClean="0"/>
              <a:t>2.KEMASAN 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FOTO :</a:t>
            </a:r>
          </a:p>
          <a:p>
            <a:pPr marL="0" indent="0">
              <a:buNone/>
            </a:pPr>
            <a:r>
              <a:rPr lang="en-US" sz="1400" dirty="0" smtClean="0"/>
              <a:t>3. MANAGEMEN USAHA 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A. KARYAWAN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-JUMLAH KARYAWAN PRIA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-JUMLAH KARYAWAN WANITA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</p:txBody>
      </p:sp>
      <p:sp>
        <p:nvSpPr>
          <p:cNvPr id="4" name="Isosceles Triangle 3">
            <a:hlinkClick r:id="rId2" action="ppaction://hlinksldjump"/>
          </p:cNvPr>
          <p:cNvSpPr/>
          <p:nvPr/>
        </p:nvSpPr>
        <p:spPr>
          <a:xfrm>
            <a:off x="7696200" y="6172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1605515"/>
            <a:ext cx="441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	B</a:t>
            </a:r>
            <a:r>
              <a:rPr lang="en-US" sz="1400" dirty="0"/>
              <a:t>.  SOP</a:t>
            </a:r>
          </a:p>
          <a:p>
            <a:r>
              <a:rPr lang="en-US" sz="1400" dirty="0"/>
              <a:t>		-BAGIAN PRODUKSI</a:t>
            </a:r>
          </a:p>
          <a:p>
            <a:r>
              <a:rPr lang="en-US" sz="1400" dirty="0"/>
              <a:t>		-BAGIAN PENJUALAN</a:t>
            </a:r>
          </a:p>
          <a:p>
            <a:r>
              <a:rPr lang="en-US" sz="1400" dirty="0"/>
              <a:t>	C. KEUANGAN</a:t>
            </a:r>
          </a:p>
          <a:p>
            <a:r>
              <a:rPr lang="en-US" sz="1400" dirty="0"/>
              <a:t>		-TERCAMPUR UANG PRIBADI</a:t>
            </a:r>
          </a:p>
          <a:p>
            <a:r>
              <a:rPr lang="en-US" sz="1400" dirty="0"/>
              <a:t>		-TERPISAH  </a:t>
            </a:r>
          </a:p>
          <a:p>
            <a:r>
              <a:rPr lang="en-US" sz="1400" dirty="0"/>
              <a:t>	D.PEMBUKUAN</a:t>
            </a:r>
          </a:p>
          <a:p>
            <a:r>
              <a:rPr lang="en-US" sz="1400" dirty="0"/>
              <a:t>		- BELUM ADA</a:t>
            </a:r>
          </a:p>
          <a:p>
            <a:r>
              <a:rPr lang="en-US" sz="1400" dirty="0"/>
              <a:t>		-SUDAH ADA BELUM LENGKAP</a:t>
            </a:r>
          </a:p>
          <a:p>
            <a:r>
              <a:rPr lang="en-US" sz="1400" dirty="0"/>
              <a:t>		-SUDAH ADA LENGKAP</a:t>
            </a:r>
          </a:p>
          <a:p>
            <a:r>
              <a:rPr lang="en-US" sz="1400" dirty="0"/>
              <a:t>4. KELEMBAGAAN :</a:t>
            </a:r>
          </a:p>
          <a:p>
            <a:r>
              <a:rPr lang="en-US" sz="1400" dirty="0"/>
              <a:t>	A.PIRT</a:t>
            </a:r>
          </a:p>
          <a:p>
            <a:r>
              <a:rPr lang="en-US" sz="1400" dirty="0"/>
              <a:t>	B.IUMK</a:t>
            </a:r>
          </a:p>
          <a:p>
            <a:r>
              <a:rPr lang="en-US" sz="1400" dirty="0"/>
              <a:t>	C.ISO</a:t>
            </a:r>
          </a:p>
        </p:txBody>
      </p:sp>
    </p:spTree>
    <p:extLst>
      <p:ext uri="{BB962C8B-B14F-4D97-AF65-F5344CB8AC3E}">
        <p14:creationId xmlns:p14="http://schemas.microsoft.com/office/powerpoint/2010/main" val="62930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UKM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UMKM </a:t>
            </a:r>
          </a:p>
          <a:p>
            <a:pPr marL="514350" indent="-514350">
              <a:buAutoNum type="arabicPeriod"/>
            </a:pPr>
            <a:r>
              <a:rPr lang="en-US" dirty="0" smtClean="0"/>
              <a:t>TENAGA KERJA</a:t>
            </a:r>
          </a:p>
          <a:p>
            <a:pPr marL="800100" lvl="2" indent="0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JENDER : 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PRIA : JUMLAH</a:t>
            </a:r>
          </a:p>
          <a:p>
            <a:pPr marL="2171700" lvl="5" indent="0">
              <a:buNone/>
            </a:pPr>
            <a:r>
              <a:rPr lang="en-US" dirty="0" smtClean="0">
                <a:sym typeface="Wingdings" pitchFamily="2" charset="2"/>
              </a:rPr>
              <a:t>	</a:t>
            </a:r>
            <a:r>
              <a:rPr lang="en-US" dirty="0" smtClean="0"/>
              <a:t>WANITA :JUMLAH</a:t>
            </a:r>
          </a:p>
          <a:p>
            <a:pPr marL="514350" indent="-514350">
              <a:buAutoNum type="arabicPeriod"/>
            </a:pPr>
            <a:r>
              <a:rPr lang="en-US" dirty="0" smtClean="0"/>
              <a:t>ASET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 pitchFamily="2" charset="2"/>
              </a:rPr>
              <a:t>MIKRO &lt;50JT</a:t>
            </a:r>
          </a:p>
          <a:p>
            <a:pPr marL="400050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KECIL	 &lt;500JT</a:t>
            </a:r>
          </a:p>
          <a:p>
            <a:pPr marL="400050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MENENGAH &gt;500JT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OMSET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 pitchFamily="2" charset="2"/>
              </a:rPr>
              <a:t>MIKRO &lt;300 JT</a:t>
            </a:r>
          </a:p>
          <a:p>
            <a:pPr marL="400050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KECIL &lt;2,5 M</a:t>
            </a:r>
          </a:p>
          <a:p>
            <a:pPr marL="400050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MENENGAH &lt;50 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>
            <a:hlinkClick r:id="rId2" action="ppaction://hlinksldjump"/>
          </p:cNvPr>
          <p:cNvSpPr/>
          <p:nvPr/>
        </p:nvSpPr>
        <p:spPr>
          <a:xfrm>
            <a:off x="7696200" y="6172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hlinkClick r:id="rId2" action="ppaction://hlinksldjump"/>
          </p:cNvPr>
          <p:cNvSpPr/>
          <p:nvPr/>
        </p:nvSpPr>
        <p:spPr>
          <a:xfrm>
            <a:off x="7848600" y="63246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3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UMKM KALTIM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1071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Isosceles Triangle 4">
            <a:hlinkClick r:id="rId3" action="ppaction://hlinksldjump"/>
          </p:cNvPr>
          <p:cNvSpPr/>
          <p:nvPr/>
        </p:nvSpPr>
        <p:spPr>
          <a:xfrm>
            <a:off x="7696200" y="6172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DATA UKM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KATERGORI :	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PERTANIAN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PERTAMBANGAN </a:t>
            </a:r>
            <a:r>
              <a:rPr lang="en-US" dirty="0"/>
              <a:t>DAN </a:t>
            </a:r>
            <a:r>
              <a:rPr lang="en-US" dirty="0" smtClean="0"/>
              <a:t>PENGGALIAN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INDUSTRI </a:t>
            </a:r>
            <a:r>
              <a:rPr lang="en-US" dirty="0" smtClean="0"/>
              <a:t>PENGOLAHAN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LISTRIK DAN AIR </a:t>
            </a:r>
            <a:r>
              <a:rPr lang="en-US" dirty="0" smtClean="0"/>
              <a:t>BERSIH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BANGUNAN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PERDAGANGAN, HOTEL DAN </a:t>
            </a:r>
            <a:r>
              <a:rPr lang="en-US" dirty="0" smtClean="0"/>
              <a:t>RESTORAN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PENGANGKUTAN DAN </a:t>
            </a:r>
            <a:r>
              <a:rPr lang="en-US" dirty="0" smtClean="0"/>
              <a:t>KOMUNIKASI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KEUANGAN</a:t>
            </a:r>
            <a:r>
              <a:rPr lang="en-US" dirty="0"/>
              <a:t>, PERSEWAAN </a:t>
            </a:r>
            <a:r>
              <a:rPr lang="en-US" dirty="0" smtClean="0"/>
              <a:t>DAN </a:t>
            </a:r>
            <a:r>
              <a:rPr lang="en-US" dirty="0"/>
              <a:t>JASA </a:t>
            </a:r>
            <a:r>
              <a:rPr lang="en-US" dirty="0" smtClean="0"/>
              <a:t>PERUSAHAAN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JASA-JASA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Isosceles Triangle 3">
            <a:hlinkClick r:id="rId2" action="ppaction://hlinksldjump"/>
          </p:cNvPr>
          <p:cNvSpPr/>
          <p:nvPr/>
        </p:nvSpPr>
        <p:spPr>
          <a:xfrm>
            <a:off x="7696200" y="6172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4636" y="152400"/>
            <a:ext cx="4648200" cy="6019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 1.  PERTANIAN</a:t>
            </a:r>
          </a:p>
          <a:p>
            <a:r>
              <a:rPr lang="en-US" dirty="0"/>
              <a:t>      a. </a:t>
            </a:r>
            <a:r>
              <a:rPr lang="en-US" dirty="0" err="1"/>
              <a:t>Tanaman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Makanan</a:t>
            </a:r>
            <a:endParaRPr lang="en-US" dirty="0"/>
          </a:p>
          <a:p>
            <a:r>
              <a:rPr lang="en-US" dirty="0"/>
              <a:t>      b. </a:t>
            </a:r>
            <a:r>
              <a:rPr lang="en-US" dirty="0" err="1"/>
              <a:t>Tanaman</a:t>
            </a:r>
            <a:r>
              <a:rPr lang="en-US" dirty="0"/>
              <a:t> Perkebunan</a:t>
            </a:r>
          </a:p>
          <a:p>
            <a:r>
              <a:rPr lang="en-US" dirty="0"/>
              <a:t>      c. </a:t>
            </a:r>
            <a:r>
              <a:rPr lang="en-US" dirty="0" err="1"/>
              <a:t>Peternakan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Hasil-hasilnya</a:t>
            </a:r>
            <a:endParaRPr lang="en-US" dirty="0"/>
          </a:p>
          <a:p>
            <a:r>
              <a:rPr lang="en-US" dirty="0"/>
              <a:t>      d. </a:t>
            </a:r>
            <a:r>
              <a:rPr lang="en-US" dirty="0" err="1"/>
              <a:t>Kehutanan</a:t>
            </a:r>
            <a:endParaRPr lang="en-US" dirty="0"/>
          </a:p>
          <a:p>
            <a:r>
              <a:rPr lang="en-US" dirty="0"/>
              <a:t>      e. </a:t>
            </a:r>
            <a:r>
              <a:rPr lang="en-US" dirty="0" err="1"/>
              <a:t>Perikanan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2.  PERTAMBANGAN DAN PENGGALIAN</a:t>
            </a:r>
          </a:p>
          <a:p>
            <a:pPr marL="457200" lvl="1" indent="0">
              <a:buNone/>
            </a:pPr>
            <a:r>
              <a:rPr lang="en-US" dirty="0" smtClean="0"/>
              <a:t>     a</a:t>
            </a:r>
            <a:r>
              <a:rPr lang="en-US" dirty="0"/>
              <a:t>. </a:t>
            </a:r>
            <a:r>
              <a:rPr lang="en-US" dirty="0" err="1"/>
              <a:t>Minyak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Gas </a:t>
            </a:r>
            <a:r>
              <a:rPr lang="en-US" dirty="0" err="1"/>
              <a:t>Bumi</a:t>
            </a:r>
            <a:endParaRPr lang="en-US" dirty="0"/>
          </a:p>
          <a:p>
            <a:r>
              <a:rPr lang="en-US" dirty="0"/>
              <a:t>      b. </a:t>
            </a:r>
            <a:r>
              <a:rPr lang="en-US" dirty="0" err="1"/>
              <a:t>Pertambangan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Migas</a:t>
            </a:r>
            <a:endParaRPr lang="en-US" dirty="0"/>
          </a:p>
          <a:p>
            <a:r>
              <a:rPr lang="en-US" dirty="0"/>
              <a:t>      c. </a:t>
            </a:r>
            <a:r>
              <a:rPr lang="en-US" dirty="0" err="1"/>
              <a:t>Penggalian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3.  INDUSTRI PENGOLAHAN</a:t>
            </a:r>
          </a:p>
          <a:p>
            <a:r>
              <a:rPr lang="en-US" dirty="0"/>
              <a:t>      a.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Migas</a:t>
            </a:r>
            <a:r>
              <a:rPr lang="en-US" dirty="0"/>
              <a:t> :</a:t>
            </a:r>
          </a:p>
          <a:p>
            <a:r>
              <a:rPr lang="en-US" dirty="0"/>
              <a:t>          a.1. </a:t>
            </a:r>
            <a:r>
              <a:rPr lang="en-US" dirty="0" err="1"/>
              <a:t>Pengilangan</a:t>
            </a:r>
            <a:r>
              <a:rPr lang="en-US" dirty="0"/>
              <a:t> </a:t>
            </a:r>
            <a:r>
              <a:rPr lang="en-US" dirty="0" err="1"/>
              <a:t>Minyak</a:t>
            </a:r>
            <a:r>
              <a:rPr lang="en-US" dirty="0"/>
              <a:t> </a:t>
            </a:r>
            <a:r>
              <a:rPr lang="en-US" dirty="0" err="1"/>
              <a:t>Bumi</a:t>
            </a:r>
            <a:endParaRPr lang="en-US" dirty="0"/>
          </a:p>
          <a:p>
            <a:r>
              <a:rPr lang="en-US" dirty="0"/>
              <a:t>          a.2. Gas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Cair</a:t>
            </a:r>
            <a:r>
              <a:rPr lang="en-US" dirty="0"/>
              <a:t> (LNG)</a:t>
            </a:r>
          </a:p>
          <a:p>
            <a:r>
              <a:rPr lang="en-US" dirty="0"/>
              <a:t>      b.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Migas</a:t>
            </a:r>
            <a:r>
              <a:rPr lang="en-US" dirty="0"/>
              <a:t> :</a:t>
            </a:r>
          </a:p>
          <a:p>
            <a:r>
              <a:rPr lang="en-US" dirty="0"/>
              <a:t>          b.1. </a:t>
            </a:r>
            <a:r>
              <a:rPr lang="en-US" dirty="0" err="1"/>
              <a:t>Makanan</a:t>
            </a:r>
            <a:r>
              <a:rPr lang="en-US" dirty="0"/>
              <a:t>,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Tembakau</a:t>
            </a:r>
            <a:endParaRPr lang="en-US" dirty="0"/>
          </a:p>
          <a:p>
            <a:r>
              <a:rPr lang="en-US" dirty="0"/>
              <a:t>          b.2. </a:t>
            </a:r>
            <a:r>
              <a:rPr lang="en-US" dirty="0" err="1"/>
              <a:t>Tekstil</a:t>
            </a:r>
            <a:r>
              <a:rPr lang="en-US" dirty="0"/>
              <a:t>,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Alas Kaki</a:t>
            </a:r>
          </a:p>
          <a:p>
            <a:r>
              <a:rPr lang="en-US" dirty="0"/>
              <a:t>          b.3.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Kayu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Hutan</a:t>
            </a:r>
            <a:r>
              <a:rPr lang="en-US" dirty="0"/>
              <a:t> Lain</a:t>
            </a:r>
          </a:p>
          <a:p>
            <a:r>
              <a:rPr lang="en-US" dirty="0"/>
              <a:t>          b.4. </a:t>
            </a: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Cetakan</a:t>
            </a:r>
            <a:endParaRPr lang="en-US" dirty="0"/>
          </a:p>
          <a:p>
            <a:r>
              <a:rPr lang="en-US" dirty="0"/>
              <a:t>          b.5. </a:t>
            </a:r>
            <a:r>
              <a:rPr lang="en-US" dirty="0" err="1"/>
              <a:t>Pupuk</a:t>
            </a:r>
            <a:r>
              <a:rPr lang="en-US" dirty="0"/>
              <a:t>, Kimia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Karet</a:t>
            </a:r>
            <a:endParaRPr lang="en-US" dirty="0"/>
          </a:p>
          <a:p>
            <a:r>
              <a:rPr lang="en-US" dirty="0"/>
              <a:t>          b.6. Semen, </a:t>
            </a:r>
            <a:r>
              <a:rPr lang="en-US" dirty="0" err="1"/>
              <a:t>Barang</a:t>
            </a:r>
            <a:r>
              <a:rPr lang="en-US" dirty="0"/>
              <a:t> Lain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Logam</a:t>
            </a:r>
            <a:endParaRPr lang="en-US" dirty="0"/>
          </a:p>
          <a:p>
            <a:r>
              <a:rPr lang="en-US" dirty="0"/>
              <a:t>          b.7. </a:t>
            </a:r>
            <a:r>
              <a:rPr lang="en-US" dirty="0" err="1"/>
              <a:t>Logam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Besi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Baja</a:t>
            </a:r>
          </a:p>
          <a:p>
            <a:r>
              <a:rPr lang="en-US" dirty="0"/>
              <a:t>          b.8.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Angkutan</a:t>
            </a:r>
            <a:r>
              <a:rPr lang="en-US" dirty="0"/>
              <a:t>,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endParaRPr lang="en-US" dirty="0"/>
          </a:p>
          <a:p>
            <a:r>
              <a:rPr lang="en-US" dirty="0"/>
              <a:t>          b.9.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-76200"/>
            <a:ext cx="4800600" cy="7709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 4.  LISTRIK DAN AIR BERSIH</a:t>
            </a:r>
          </a:p>
          <a:p>
            <a:r>
              <a:rPr lang="en-US" sz="1500" dirty="0"/>
              <a:t>      a. </a:t>
            </a:r>
            <a:r>
              <a:rPr lang="en-US" sz="1500" dirty="0" err="1"/>
              <a:t>Listrik</a:t>
            </a:r>
            <a:endParaRPr lang="en-US" sz="1500" dirty="0"/>
          </a:p>
          <a:p>
            <a:r>
              <a:rPr lang="en-US" sz="1500" dirty="0"/>
              <a:t>      b. Air </a:t>
            </a:r>
            <a:r>
              <a:rPr lang="en-US" sz="1500" dirty="0" err="1"/>
              <a:t>Bersih</a:t>
            </a:r>
            <a:endParaRPr lang="en-US" sz="1500" dirty="0"/>
          </a:p>
          <a:p>
            <a:r>
              <a:rPr lang="en-US" sz="1500" dirty="0" smtClean="0"/>
              <a:t> </a:t>
            </a:r>
            <a:r>
              <a:rPr lang="en-US" sz="1500" dirty="0"/>
              <a:t>5.  BANGUNAN</a:t>
            </a:r>
          </a:p>
          <a:p>
            <a:r>
              <a:rPr lang="en-US" sz="1500" dirty="0" smtClean="0"/>
              <a:t> </a:t>
            </a:r>
            <a:r>
              <a:rPr lang="en-US" sz="1500" dirty="0"/>
              <a:t>6.  PERDAGANGAN, HOTEL DAN RESTORAN</a:t>
            </a:r>
          </a:p>
          <a:p>
            <a:r>
              <a:rPr lang="en-US" sz="1500" dirty="0"/>
              <a:t>      a. </a:t>
            </a:r>
            <a:r>
              <a:rPr lang="en-US" sz="1500" dirty="0" err="1"/>
              <a:t>Perdagangan</a:t>
            </a:r>
            <a:r>
              <a:rPr lang="en-US" sz="1500" dirty="0"/>
              <a:t> </a:t>
            </a:r>
            <a:r>
              <a:rPr lang="en-US" sz="1500" dirty="0" err="1"/>
              <a:t>Besar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Eceran</a:t>
            </a:r>
            <a:endParaRPr lang="en-US" sz="1500" dirty="0"/>
          </a:p>
          <a:p>
            <a:r>
              <a:rPr lang="en-US" sz="1500" dirty="0"/>
              <a:t>      b. Hotel</a:t>
            </a:r>
          </a:p>
          <a:p>
            <a:r>
              <a:rPr lang="en-US" sz="1500" dirty="0"/>
              <a:t>      c. </a:t>
            </a:r>
            <a:r>
              <a:rPr lang="en-US" sz="1500" dirty="0" err="1"/>
              <a:t>Restoran</a:t>
            </a:r>
            <a:endParaRPr lang="en-US" sz="1500" dirty="0"/>
          </a:p>
          <a:p>
            <a:r>
              <a:rPr lang="en-US" sz="1500" dirty="0" smtClean="0"/>
              <a:t> </a:t>
            </a:r>
            <a:r>
              <a:rPr lang="en-US" sz="1500" dirty="0"/>
              <a:t>7.  PENGANGKUTAN DAN KOMUNIKASI</a:t>
            </a:r>
          </a:p>
          <a:p>
            <a:r>
              <a:rPr lang="en-US" sz="1500" dirty="0"/>
              <a:t>      a. </a:t>
            </a:r>
            <a:r>
              <a:rPr lang="en-US" sz="1500" dirty="0" err="1"/>
              <a:t>Pengangkutan</a:t>
            </a:r>
            <a:r>
              <a:rPr lang="en-US" sz="1500" dirty="0"/>
              <a:t> :</a:t>
            </a:r>
          </a:p>
          <a:p>
            <a:r>
              <a:rPr lang="en-US" sz="1500" dirty="0"/>
              <a:t>          a.1. </a:t>
            </a:r>
            <a:r>
              <a:rPr lang="en-US" sz="1500" dirty="0" err="1"/>
              <a:t>Angkutan</a:t>
            </a:r>
            <a:r>
              <a:rPr lang="en-US" sz="1500" dirty="0"/>
              <a:t> </a:t>
            </a:r>
            <a:r>
              <a:rPr lang="en-US" sz="1500" dirty="0" err="1"/>
              <a:t>Rel</a:t>
            </a:r>
            <a:endParaRPr lang="en-US" sz="1500" dirty="0"/>
          </a:p>
          <a:p>
            <a:r>
              <a:rPr lang="en-US" sz="1500" dirty="0"/>
              <a:t>          a.2. </a:t>
            </a:r>
            <a:r>
              <a:rPr lang="en-US" sz="1500" dirty="0" err="1"/>
              <a:t>Angkutan</a:t>
            </a:r>
            <a:r>
              <a:rPr lang="en-US" sz="1500" dirty="0"/>
              <a:t> </a:t>
            </a:r>
            <a:r>
              <a:rPr lang="en-US" sz="1500" dirty="0" err="1"/>
              <a:t>Jalan</a:t>
            </a:r>
            <a:r>
              <a:rPr lang="en-US" sz="1500" dirty="0"/>
              <a:t> Raya</a:t>
            </a:r>
          </a:p>
          <a:p>
            <a:r>
              <a:rPr lang="en-US" sz="1500" dirty="0"/>
              <a:t>          a.3. </a:t>
            </a:r>
            <a:r>
              <a:rPr lang="en-US" sz="1500" dirty="0" err="1"/>
              <a:t>Angkutan</a:t>
            </a:r>
            <a:r>
              <a:rPr lang="en-US" sz="1500" dirty="0"/>
              <a:t> </a:t>
            </a:r>
            <a:r>
              <a:rPr lang="en-US" sz="1500" dirty="0" err="1"/>
              <a:t>Laut</a:t>
            </a:r>
            <a:endParaRPr lang="en-US" sz="1500" dirty="0"/>
          </a:p>
          <a:p>
            <a:r>
              <a:rPr lang="en-US" sz="1500" dirty="0"/>
              <a:t>          a.4. </a:t>
            </a:r>
            <a:r>
              <a:rPr lang="en-US" sz="1500" dirty="0" err="1"/>
              <a:t>Angkutan</a:t>
            </a:r>
            <a:r>
              <a:rPr lang="en-US" sz="1500" dirty="0"/>
              <a:t> Sungai, </a:t>
            </a:r>
            <a:r>
              <a:rPr lang="en-US" sz="1500" dirty="0" err="1"/>
              <a:t>Danau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Penyeberangan</a:t>
            </a:r>
            <a:endParaRPr lang="en-US" sz="1500" dirty="0"/>
          </a:p>
          <a:p>
            <a:r>
              <a:rPr lang="en-US" sz="1500" dirty="0"/>
              <a:t>          a.5. </a:t>
            </a:r>
            <a:r>
              <a:rPr lang="en-US" sz="1500" dirty="0" err="1"/>
              <a:t>Angkutan</a:t>
            </a:r>
            <a:r>
              <a:rPr lang="en-US" sz="1500" dirty="0"/>
              <a:t> </a:t>
            </a:r>
            <a:r>
              <a:rPr lang="en-US" sz="1500" dirty="0" err="1"/>
              <a:t>Udara</a:t>
            </a:r>
            <a:endParaRPr lang="en-US" sz="1500" dirty="0"/>
          </a:p>
          <a:p>
            <a:r>
              <a:rPr lang="en-US" sz="1500" dirty="0"/>
              <a:t>          a.6. </a:t>
            </a:r>
            <a:r>
              <a:rPr lang="en-US" sz="1500" dirty="0" err="1"/>
              <a:t>Jasa</a:t>
            </a:r>
            <a:r>
              <a:rPr lang="en-US" sz="1500" dirty="0"/>
              <a:t> </a:t>
            </a:r>
            <a:r>
              <a:rPr lang="en-US" sz="1500" dirty="0" err="1"/>
              <a:t>Penunjang</a:t>
            </a:r>
            <a:r>
              <a:rPr lang="en-US" sz="1500" dirty="0"/>
              <a:t> </a:t>
            </a:r>
            <a:r>
              <a:rPr lang="en-US" sz="1500" dirty="0" err="1"/>
              <a:t>Angkutan</a:t>
            </a:r>
            <a:endParaRPr lang="en-US" sz="1500" dirty="0"/>
          </a:p>
          <a:p>
            <a:r>
              <a:rPr lang="en-US" sz="1500" dirty="0"/>
              <a:t>      b. </a:t>
            </a:r>
            <a:r>
              <a:rPr lang="en-US" sz="1500" dirty="0" err="1"/>
              <a:t>Komunikasi</a:t>
            </a:r>
            <a:r>
              <a:rPr lang="en-US" sz="1500" dirty="0"/>
              <a:t> :</a:t>
            </a:r>
          </a:p>
          <a:p>
            <a:r>
              <a:rPr lang="en-US" sz="1500" dirty="0"/>
              <a:t>          b.1. </a:t>
            </a:r>
            <a:r>
              <a:rPr lang="en-US" sz="1500" dirty="0" err="1"/>
              <a:t>Pos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Telekomunikasi</a:t>
            </a:r>
          </a:p>
          <a:p>
            <a:r>
              <a:rPr lang="en-US" sz="1500" dirty="0"/>
              <a:t>          b.2. </a:t>
            </a:r>
            <a:r>
              <a:rPr lang="en-US" sz="1500" dirty="0" err="1"/>
              <a:t>Jasa</a:t>
            </a:r>
            <a:r>
              <a:rPr lang="en-US" sz="1500" dirty="0"/>
              <a:t> </a:t>
            </a:r>
            <a:r>
              <a:rPr lang="en-US" sz="1500" dirty="0" err="1"/>
              <a:t>Penunjang</a:t>
            </a:r>
            <a:r>
              <a:rPr lang="en-US" sz="1500" dirty="0"/>
              <a:t> </a:t>
            </a:r>
            <a:r>
              <a:rPr lang="en-US" sz="1500" dirty="0" err="1"/>
              <a:t>Komunikasi</a:t>
            </a:r>
            <a:endParaRPr lang="en-US" sz="1500" dirty="0"/>
          </a:p>
          <a:p>
            <a:r>
              <a:rPr lang="en-US" sz="1500" dirty="0" smtClean="0"/>
              <a:t> </a:t>
            </a:r>
            <a:r>
              <a:rPr lang="en-US" sz="1500" dirty="0"/>
              <a:t>8.  KEUANGAN, PERSEWAAN DAN</a:t>
            </a:r>
          </a:p>
          <a:p>
            <a:r>
              <a:rPr lang="en-US" sz="1500" dirty="0"/>
              <a:t>     JASA PERUSAHAAN</a:t>
            </a:r>
          </a:p>
          <a:p>
            <a:r>
              <a:rPr lang="en-US" sz="1500" dirty="0"/>
              <a:t>      a. Bank</a:t>
            </a:r>
          </a:p>
          <a:p>
            <a:r>
              <a:rPr lang="en-US" sz="1500" dirty="0"/>
              <a:t>      b. </a:t>
            </a:r>
            <a:r>
              <a:rPr lang="en-US" sz="1500" dirty="0" err="1"/>
              <a:t>Lembaga</a:t>
            </a:r>
            <a:r>
              <a:rPr lang="en-US" sz="1500" dirty="0"/>
              <a:t> </a:t>
            </a:r>
            <a:r>
              <a:rPr lang="en-US" sz="1500" dirty="0" err="1"/>
              <a:t>Keuangan</a:t>
            </a:r>
            <a:r>
              <a:rPr lang="en-US" sz="1500" dirty="0"/>
              <a:t> </a:t>
            </a:r>
            <a:r>
              <a:rPr lang="en-US" sz="1500" dirty="0" err="1"/>
              <a:t>Tanpa</a:t>
            </a:r>
            <a:r>
              <a:rPr lang="en-US" sz="1500" dirty="0"/>
              <a:t> Bank</a:t>
            </a:r>
          </a:p>
          <a:p>
            <a:r>
              <a:rPr lang="en-US" sz="1500" dirty="0"/>
              <a:t>      c. </a:t>
            </a:r>
            <a:r>
              <a:rPr lang="en-US" sz="1500" dirty="0" err="1"/>
              <a:t>Jasa</a:t>
            </a:r>
            <a:r>
              <a:rPr lang="en-US" sz="1500" dirty="0"/>
              <a:t> </a:t>
            </a:r>
            <a:r>
              <a:rPr lang="en-US" sz="1500" dirty="0" err="1"/>
              <a:t>Penunjang</a:t>
            </a:r>
            <a:r>
              <a:rPr lang="en-US" sz="1500" dirty="0"/>
              <a:t> </a:t>
            </a:r>
            <a:r>
              <a:rPr lang="en-US" sz="1500" dirty="0" err="1"/>
              <a:t>Keuangan</a:t>
            </a:r>
            <a:endParaRPr lang="en-US" sz="1500" dirty="0"/>
          </a:p>
          <a:p>
            <a:r>
              <a:rPr lang="en-US" sz="1500" dirty="0"/>
              <a:t>      d. </a:t>
            </a:r>
            <a:r>
              <a:rPr lang="en-US" sz="1500" dirty="0" err="1"/>
              <a:t>Sewa</a:t>
            </a:r>
            <a:r>
              <a:rPr lang="en-US" sz="1500" dirty="0"/>
              <a:t> </a:t>
            </a:r>
            <a:r>
              <a:rPr lang="en-US" sz="1500" dirty="0" err="1"/>
              <a:t>Bangunan</a:t>
            </a:r>
            <a:endParaRPr lang="en-US" sz="1500" dirty="0"/>
          </a:p>
          <a:p>
            <a:r>
              <a:rPr lang="en-US" sz="1500" dirty="0"/>
              <a:t>      e. </a:t>
            </a:r>
            <a:r>
              <a:rPr lang="en-US" sz="1500" dirty="0" err="1"/>
              <a:t>Jasa</a:t>
            </a:r>
            <a:r>
              <a:rPr lang="en-US" sz="1500" dirty="0"/>
              <a:t> Perusahaan</a:t>
            </a:r>
          </a:p>
          <a:p>
            <a:r>
              <a:rPr lang="en-US" sz="1500" dirty="0" smtClean="0"/>
              <a:t> </a:t>
            </a:r>
            <a:r>
              <a:rPr lang="en-US" sz="1500" dirty="0"/>
              <a:t>9.  JASA-JASA</a:t>
            </a:r>
          </a:p>
          <a:p>
            <a:r>
              <a:rPr lang="en-US" sz="1500" dirty="0"/>
              <a:t>      a. </a:t>
            </a:r>
            <a:r>
              <a:rPr lang="en-US" sz="1500" dirty="0" err="1"/>
              <a:t>Pemerintahan</a:t>
            </a:r>
            <a:r>
              <a:rPr lang="en-US" sz="1500" dirty="0"/>
              <a:t> </a:t>
            </a:r>
            <a:r>
              <a:rPr lang="en-US" sz="1500" dirty="0" err="1"/>
              <a:t>Umum</a:t>
            </a:r>
            <a:r>
              <a:rPr lang="en-US" sz="1500" dirty="0"/>
              <a:t> :</a:t>
            </a:r>
          </a:p>
          <a:p>
            <a:r>
              <a:rPr lang="en-US" sz="1500" dirty="0"/>
              <a:t>      b. </a:t>
            </a:r>
            <a:r>
              <a:rPr lang="en-US" sz="1500" dirty="0" err="1"/>
              <a:t>Swasta</a:t>
            </a:r>
            <a:r>
              <a:rPr lang="en-US" sz="1500" dirty="0"/>
              <a:t> :</a:t>
            </a:r>
          </a:p>
          <a:p>
            <a:r>
              <a:rPr lang="en-US" sz="1500" dirty="0"/>
              <a:t>          b.1. </a:t>
            </a:r>
            <a:r>
              <a:rPr lang="en-US" sz="1500" dirty="0" err="1"/>
              <a:t>Jasa</a:t>
            </a:r>
            <a:r>
              <a:rPr lang="en-US" sz="1500" dirty="0"/>
              <a:t> </a:t>
            </a:r>
            <a:r>
              <a:rPr lang="en-US" sz="1500" dirty="0" err="1"/>
              <a:t>Sosial</a:t>
            </a:r>
            <a:r>
              <a:rPr lang="en-US" sz="1500" dirty="0"/>
              <a:t> </a:t>
            </a:r>
            <a:r>
              <a:rPr lang="en-US" sz="1500" dirty="0" err="1"/>
              <a:t>Kemasyarakatan</a:t>
            </a:r>
            <a:endParaRPr lang="en-US" sz="1500" dirty="0"/>
          </a:p>
          <a:p>
            <a:r>
              <a:rPr lang="en-US" sz="1500" dirty="0"/>
              <a:t>          b.2. </a:t>
            </a:r>
            <a:r>
              <a:rPr lang="en-US" sz="1500" dirty="0" err="1"/>
              <a:t>Jasa</a:t>
            </a:r>
            <a:r>
              <a:rPr lang="en-US" sz="1500" dirty="0"/>
              <a:t> </a:t>
            </a:r>
            <a:r>
              <a:rPr lang="en-US" sz="1500" dirty="0" err="1"/>
              <a:t>Hiburan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Rekreasi</a:t>
            </a:r>
            <a:endParaRPr lang="en-US" sz="1500" dirty="0"/>
          </a:p>
          <a:p>
            <a:r>
              <a:rPr lang="en-US" sz="1500" dirty="0"/>
              <a:t>          b.3. </a:t>
            </a:r>
            <a:r>
              <a:rPr lang="en-US" sz="1500" dirty="0" err="1"/>
              <a:t>Jasa</a:t>
            </a:r>
            <a:r>
              <a:rPr lang="en-US" sz="1500" dirty="0"/>
              <a:t> </a:t>
            </a:r>
            <a:r>
              <a:rPr lang="en-US" sz="1500" dirty="0" err="1"/>
              <a:t>Perorangan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Rumahtangga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4" name="Isosceles Triangle 3">
            <a:hlinkClick r:id="rId2" action="ppaction://hlinksldjump"/>
          </p:cNvPr>
          <p:cNvSpPr/>
          <p:nvPr/>
        </p:nvSpPr>
        <p:spPr>
          <a:xfrm>
            <a:off x="7696200" y="6172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PROVINSI</a:t>
            </a:r>
          </a:p>
          <a:p>
            <a:r>
              <a:rPr lang="fi-FI" dirty="0"/>
              <a:t>KAB/KOTA</a:t>
            </a:r>
          </a:p>
          <a:p>
            <a:r>
              <a:rPr lang="fi-FI" dirty="0"/>
              <a:t>KECAMATAN</a:t>
            </a:r>
          </a:p>
          <a:p>
            <a:r>
              <a:rPr lang="fi-FI" dirty="0"/>
              <a:t>DESA/KELURAHAN</a:t>
            </a:r>
          </a:p>
          <a:p>
            <a:r>
              <a:rPr lang="fi-FI" dirty="0"/>
              <a:t>RT</a:t>
            </a:r>
          </a:p>
          <a:p>
            <a:r>
              <a:rPr lang="fi-FI" dirty="0"/>
              <a:t>Kordinat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>
            <a:hlinkClick r:id="rId2" action="ppaction://hlinksldjump"/>
          </p:cNvPr>
          <p:cNvSpPr/>
          <p:nvPr/>
        </p:nvSpPr>
        <p:spPr>
          <a:xfrm>
            <a:off x="7696200" y="62484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UKM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/ </a:t>
            </a:r>
            <a:r>
              <a:rPr lang="en-US" dirty="0" err="1" smtClean="0"/>
              <a:t>Nama</a:t>
            </a:r>
            <a:r>
              <a:rPr lang="en-US" dirty="0" smtClean="0"/>
              <a:t> Brand		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pemilik</a:t>
            </a:r>
            <a:r>
              <a:rPr lang="en-US" dirty="0" smtClean="0"/>
              <a:t>			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			: </a:t>
            </a:r>
            <a:r>
              <a:rPr lang="en-US" dirty="0" err="1" smtClean="0"/>
              <a:t>jalan</a:t>
            </a:r>
            <a:r>
              <a:rPr lang="en-US" dirty="0" smtClean="0"/>
              <a:t>, </a:t>
            </a:r>
            <a:r>
              <a:rPr lang="en-US" dirty="0" err="1" smtClean="0"/>
              <a:t>kel</a:t>
            </a:r>
            <a:r>
              <a:rPr lang="en-US" dirty="0" smtClean="0"/>
              <a:t>, </a:t>
            </a:r>
            <a:r>
              <a:rPr lang="en-US" dirty="0" err="1" smtClean="0"/>
              <a:t>kec</a:t>
            </a:r>
            <a:r>
              <a:rPr lang="en-US" dirty="0" smtClean="0"/>
              <a:t>, </a:t>
            </a:r>
            <a:r>
              <a:rPr lang="en-US" dirty="0" err="1" smtClean="0"/>
              <a:t>kota</a:t>
            </a:r>
            <a:r>
              <a:rPr lang="en-US" dirty="0" smtClean="0"/>
              <a:t>, </a:t>
            </a:r>
            <a:r>
              <a:rPr lang="en-US" dirty="0" err="1" smtClean="0"/>
              <a:t>prov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				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Email				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Foto</a:t>
            </a:r>
            <a:r>
              <a:rPr lang="en-US" dirty="0" smtClean="0"/>
              <a:t> Usaha</a:t>
            </a:r>
            <a:r>
              <a:rPr lang="en-US" dirty="0"/>
              <a:t>	</a:t>
            </a:r>
            <a:r>
              <a:rPr lang="en-US" dirty="0" smtClean="0"/>
              <a:t>			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Email				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Link Website, FB, </a:t>
            </a:r>
            <a:r>
              <a:rPr lang="en-US" dirty="0" err="1" smtClean="0"/>
              <a:t>Instragram,Youtb</a:t>
            </a:r>
            <a:r>
              <a:rPr lang="en-US" dirty="0" smtClean="0"/>
              <a:t>	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Telp</a:t>
            </a:r>
            <a:r>
              <a:rPr lang="en-US" dirty="0" smtClean="0"/>
              <a:t>				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				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				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Npwp</a:t>
            </a:r>
            <a:r>
              <a:rPr lang="en-US" dirty="0" smtClean="0"/>
              <a:t>				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Ktp</a:t>
            </a:r>
            <a:r>
              <a:rPr lang="en-US" dirty="0" smtClean="0"/>
              <a:t>					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		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Isosceles Triangle 3">
            <a:hlinkClick r:id="rId2" action="ppaction://hlinksldjump"/>
          </p:cNvPr>
          <p:cNvSpPr/>
          <p:nvPr/>
        </p:nvSpPr>
        <p:spPr>
          <a:xfrm>
            <a:off x="7696200" y="6172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Kondisi</a:t>
            </a:r>
            <a:r>
              <a:rPr lang="en-US" dirty="0" smtClean="0"/>
              <a:t> Usaha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	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Tahun</a:t>
            </a:r>
            <a:r>
              <a:rPr lang="en-US" dirty="0" smtClean="0"/>
              <a:t>		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Bulan</a:t>
            </a:r>
            <a:r>
              <a:rPr lang="en-US" dirty="0" smtClean="0"/>
              <a:t>		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Pemasaran</a:t>
            </a:r>
            <a:r>
              <a:rPr lang="en-US" dirty="0" smtClean="0"/>
              <a:t>		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Tujuan:lokal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,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Tempat:Toko</a:t>
            </a:r>
            <a:r>
              <a:rPr lang="en-US" dirty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, </a:t>
            </a:r>
            <a:r>
              <a:rPr lang="en-US" dirty="0" err="1" smtClean="0"/>
              <a:t>toko</a:t>
            </a:r>
            <a:r>
              <a:rPr lang="en-US" dirty="0" smtClean="0"/>
              <a:t> modern,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		:</a:t>
            </a:r>
          </a:p>
          <a:p>
            <a:pPr marL="0" indent="0">
              <a:buNone/>
            </a:pPr>
            <a:r>
              <a:rPr lang="en-US" dirty="0" smtClean="0"/>
              <a:t>6.  </a:t>
            </a:r>
            <a:r>
              <a:rPr lang="en-US" dirty="0" err="1" smtClean="0"/>
              <a:t>Kemasan</a:t>
            </a:r>
            <a:r>
              <a:rPr lang="en-US" dirty="0" smtClean="0"/>
              <a:t>		:</a:t>
            </a:r>
          </a:p>
          <a:p>
            <a:pPr marL="0" indent="0">
              <a:buNone/>
            </a:pPr>
            <a:r>
              <a:rPr lang="en-US" dirty="0" smtClean="0"/>
              <a:t>7.  </a:t>
            </a:r>
            <a:r>
              <a:rPr lang="en-US" dirty="0" err="1" smtClean="0"/>
              <a:t>Bahan</a:t>
            </a:r>
            <a:r>
              <a:rPr lang="en-US" dirty="0" smtClean="0"/>
              <a:t> Baku		:</a:t>
            </a:r>
          </a:p>
          <a:p>
            <a:pPr marL="0" indent="0">
              <a:buNone/>
            </a:pPr>
            <a:r>
              <a:rPr lang="en-US" dirty="0" smtClean="0"/>
              <a:t>8.  </a:t>
            </a:r>
            <a:r>
              <a:rPr lang="en-US" dirty="0" err="1" smtClean="0"/>
              <a:t>Aset</a:t>
            </a:r>
            <a:r>
              <a:rPr lang="en-US" dirty="0" smtClean="0"/>
              <a:t>			:</a:t>
            </a:r>
          </a:p>
          <a:p>
            <a:pPr marL="0" indent="0">
              <a:buNone/>
            </a:pPr>
            <a:r>
              <a:rPr lang="en-US" dirty="0" smtClean="0"/>
              <a:t>9.  </a:t>
            </a:r>
            <a:r>
              <a:rPr lang="en-US" dirty="0" err="1" smtClean="0"/>
              <a:t>Omset</a:t>
            </a:r>
            <a:r>
              <a:rPr lang="en-US" dirty="0" smtClean="0"/>
              <a:t>		:</a:t>
            </a:r>
          </a:p>
          <a:p>
            <a:pPr marL="0" indent="0">
              <a:buNone/>
            </a:pPr>
            <a:r>
              <a:rPr lang="en-US" dirty="0" smtClean="0"/>
              <a:t>10.Jumlah </a:t>
            </a:r>
            <a:r>
              <a:rPr lang="en-US" dirty="0" err="1" smtClean="0"/>
              <a:t>pegawai</a:t>
            </a:r>
            <a:r>
              <a:rPr lang="en-US" dirty="0" smtClean="0"/>
              <a:t>	:</a:t>
            </a:r>
          </a:p>
          <a:p>
            <a:pPr marL="0" indent="0">
              <a:buNone/>
            </a:pPr>
            <a:r>
              <a:rPr lang="en-US" dirty="0" smtClean="0"/>
              <a:t>11.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62484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sldjump"/>
              </a:rPr>
              <a:t>yang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endParaRPr lang="en-US" dirty="0"/>
          </a:p>
        </p:txBody>
      </p:sp>
      <p:sp>
        <p:nvSpPr>
          <p:cNvPr id="6" name="Isosceles Triangle 5">
            <a:hlinkClick r:id="rId3" action="ppaction://hlinksldjump"/>
          </p:cNvPr>
          <p:cNvSpPr/>
          <p:nvPr/>
        </p:nvSpPr>
        <p:spPr>
          <a:xfrm>
            <a:off x="8382000" y="6172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Bantuan</a:t>
            </a:r>
            <a:r>
              <a:rPr lang="en-US" dirty="0" smtClean="0"/>
              <a:t> Usaha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err="1" smtClean="0">
                <a:hlinkClick r:id="rId2" action="ppaction://hlinksldjump"/>
              </a:rPr>
              <a:t>Alat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Pelatihan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Dana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>
            <a:hlinkClick r:id="rId3" action="ppaction://hlinksldjump"/>
          </p:cNvPr>
          <p:cNvSpPr/>
          <p:nvPr/>
        </p:nvSpPr>
        <p:spPr>
          <a:xfrm>
            <a:off x="7696200" y="6172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UKM</a:t>
            </a:r>
            <a:br>
              <a:rPr lang="en-US" dirty="0" smtClean="0"/>
            </a:br>
            <a:r>
              <a:rPr lang="en-US" sz="1300" dirty="0" smtClean="0"/>
              <a:t>*</a:t>
            </a:r>
            <a:r>
              <a:rPr lang="en-US" sz="1300" dirty="0" err="1" smtClean="0"/>
              <a:t>tampilan</a:t>
            </a:r>
            <a:r>
              <a:rPr lang="en-US" sz="1300" dirty="0" smtClean="0"/>
              <a:t> </a:t>
            </a:r>
            <a:r>
              <a:rPr lang="en-US" sz="1300" dirty="0" err="1" smtClean="0"/>
              <a:t>umum</a:t>
            </a:r>
            <a:endParaRPr lang="en-US" sz="1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Nama</a:t>
            </a:r>
            <a:r>
              <a:rPr lang="en-US" dirty="0" smtClean="0"/>
              <a:t>  </a:t>
            </a:r>
            <a:r>
              <a:rPr lang="en-US" dirty="0" err="1" smtClean="0"/>
              <a:t>usaha</a:t>
            </a:r>
            <a:r>
              <a:rPr lang="en-US" dirty="0" smtClean="0"/>
              <a:t>		: CV/PT/KOPERASI/MERK</a:t>
            </a:r>
          </a:p>
          <a:p>
            <a:pPr marL="0" indent="0">
              <a:buNone/>
            </a:pPr>
            <a:r>
              <a:rPr lang="en-US" dirty="0" err="1" smtClean="0"/>
              <a:t>Alamat</a:t>
            </a:r>
            <a:r>
              <a:rPr lang="en-US" dirty="0" smtClean="0"/>
              <a:t>  </a:t>
            </a:r>
            <a:r>
              <a:rPr lang="en-US" dirty="0" err="1" smtClean="0"/>
              <a:t>usaha</a:t>
            </a:r>
            <a:r>
              <a:rPr lang="en-US" dirty="0" smtClean="0"/>
              <a:t>		: </a:t>
            </a:r>
            <a:r>
              <a:rPr lang="en-US" dirty="0" err="1" smtClean="0"/>
              <a:t>Jalan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Foto</a:t>
            </a:r>
            <a:r>
              <a:rPr lang="en-US" dirty="0" smtClean="0"/>
              <a:t>				: …</a:t>
            </a:r>
          </a:p>
          <a:p>
            <a:pPr marL="0" indent="0">
              <a:buNone/>
            </a:pPr>
            <a:r>
              <a:rPr lang="en-US" dirty="0" err="1" smtClean="0"/>
              <a:t>Telp</a:t>
            </a:r>
            <a:r>
              <a:rPr lang="en-US" dirty="0" smtClean="0"/>
              <a:t>				: 085350013655</a:t>
            </a:r>
          </a:p>
          <a:p>
            <a:pPr marL="0" indent="0">
              <a:buNone/>
            </a:pPr>
            <a:r>
              <a:rPr lang="en-US" dirty="0" smtClean="0"/>
              <a:t>Email				: </a:t>
            </a:r>
            <a:r>
              <a:rPr lang="en-US" dirty="0" smtClean="0">
                <a:hlinkClick r:id="rId2"/>
              </a:rPr>
              <a:t>produkku@gmail.com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Ijin</a:t>
            </a:r>
            <a:r>
              <a:rPr lang="en-US" dirty="0" smtClean="0"/>
              <a:t> Usaha			: IUMK / BH</a:t>
            </a:r>
          </a:p>
          <a:p>
            <a:pPr marL="0" indent="0">
              <a:buNone/>
            </a:pPr>
            <a:r>
              <a:rPr lang="en-US" dirty="0" err="1" smtClean="0"/>
              <a:t>Foto</a:t>
            </a:r>
            <a:r>
              <a:rPr lang="en-US" dirty="0" smtClean="0"/>
              <a:t>				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32" y="5257800"/>
            <a:ext cx="1028700" cy="771525"/>
          </a:xfrm>
          <a:prstGeom prst="rect">
            <a:avLst/>
          </a:prstGeom>
        </p:spPr>
      </p:pic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3697432" y="62484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62484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Bantuan</a:t>
            </a:r>
            <a:r>
              <a:rPr lang="en-US" dirty="0" smtClean="0"/>
              <a:t> yang </a:t>
            </a:r>
            <a:r>
              <a:rPr lang="en-US" dirty="0" err="1" smtClean="0"/>
              <a:t>diterima</a:t>
            </a:r>
            <a:endParaRPr lang="en-US" dirty="0"/>
          </a:p>
        </p:txBody>
      </p:sp>
      <p:sp>
        <p:nvSpPr>
          <p:cNvPr id="7" name="Isosceles Triangle 6">
            <a:hlinkClick r:id="rId5" action="ppaction://hlinksldjump"/>
          </p:cNvPr>
          <p:cNvSpPr/>
          <p:nvPr/>
        </p:nvSpPr>
        <p:spPr>
          <a:xfrm>
            <a:off x="8382000" y="6172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 err="1" smtClean="0"/>
              <a:t>Produk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Keterangan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Gambar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5257800" y="5410200"/>
            <a:ext cx="320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Hubungi</a:t>
            </a:r>
            <a:endParaRPr lang="en-US" dirty="0"/>
          </a:p>
        </p:txBody>
      </p:sp>
      <p:sp>
        <p:nvSpPr>
          <p:cNvPr id="5" name="Isosceles Triangle 4">
            <a:hlinkClick r:id="rId3" action="ppaction://hlinksldjump"/>
          </p:cNvPr>
          <p:cNvSpPr/>
          <p:nvPr/>
        </p:nvSpPr>
        <p:spPr>
          <a:xfrm>
            <a:off x="8001000" y="6172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484</Words>
  <Application>Microsoft Office PowerPoint</Application>
  <PresentationFormat>On-screen Show (4:3)</PresentationFormat>
  <Paragraphs>233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KOPERASI DAN UMKM PROVINSI KALTIM</vt:lpstr>
      <vt:lpstr>Sorting DATA UKM</vt:lpstr>
      <vt:lpstr>PowerPoint Presentation</vt:lpstr>
      <vt:lpstr>Tabel Alamat</vt:lpstr>
      <vt:lpstr>Data UKM</vt:lpstr>
      <vt:lpstr>Kondisi Usaha</vt:lpstr>
      <vt:lpstr>Bantuan Usaha</vt:lpstr>
      <vt:lpstr>DATA UKM *tampilan umum</vt:lpstr>
      <vt:lpstr>Detail Produk</vt:lpstr>
      <vt:lpstr>Bantuan yang diterima</vt:lpstr>
      <vt:lpstr>Produk UKM</vt:lpstr>
      <vt:lpstr>Data WUB KALTIM</vt:lpstr>
      <vt:lpstr>Data ovop Kaltim</vt:lpstr>
      <vt:lpstr>PowerPoint Presentation</vt:lpstr>
      <vt:lpstr> KONDISI USAHA 4. REPORT PENDAMPING</vt:lpstr>
      <vt:lpstr> KONDISI USAHA 4. REPORT PENDAMPING</vt:lpstr>
      <vt:lpstr>REPORT UKM</vt:lpstr>
      <vt:lpstr>DATA UMKM KALTIM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KOPERASI DAN UMKM PROVINSI KALTIM</dc:title>
  <dc:creator>Hamka</dc:creator>
  <cp:lastModifiedBy>Hamka</cp:lastModifiedBy>
  <cp:revision>32</cp:revision>
  <dcterms:created xsi:type="dcterms:W3CDTF">2015-06-15T07:13:13Z</dcterms:created>
  <dcterms:modified xsi:type="dcterms:W3CDTF">2015-08-29T08:38:27Z</dcterms:modified>
</cp:coreProperties>
</file>