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2D736-20EB-4A1B-9F3B-D8B6477CFA5B}" v="110" dt="2020-08-30T21:06:09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Griffin" userId="f7fe41db-1c0a-4156-9609-6117ae8c77f4" providerId="ADAL" clId="{CD32D736-20EB-4A1B-9F3B-D8B6477CFA5B}"/>
    <pc:docChg chg="undo custSel mod addSld delSld modSld">
      <pc:chgData name="Paul Griffin" userId="f7fe41db-1c0a-4156-9609-6117ae8c77f4" providerId="ADAL" clId="{CD32D736-20EB-4A1B-9F3B-D8B6477CFA5B}" dt="2020-08-30T21:20:12.728" v="1602" actId="27636"/>
      <pc:docMkLst>
        <pc:docMk/>
      </pc:docMkLst>
      <pc:sldChg chg="modSp mod">
        <pc:chgData name="Paul Griffin" userId="f7fe41db-1c0a-4156-9609-6117ae8c77f4" providerId="ADAL" clId="{CD32D736-20EB-4A1B-9F3B-D8B6477CFA5B}" dt="2020-08-30T20:59:40.111" v="895" actId="1076"/>
        <pc:sldMkLst>
          <pc:docMk/>
          <pc:sldMk cId="2410180978" sldId="256"/>
        </pc:sldMkLst>
        <pc:spChg chg="mod">
          <ac:chgData name="Paul Griffin" userId="f7fe41db-1c0a-4156-9609-6117ae8c77f4" providerId="ADAL" clId="{CD32D736-20EB-4A1B-9F3B-D8B6477CFA5B}" dt="2020-08-30T20:59:36.382" v="894" actId="1076"/>
          <ac:spMkLst>
            <pc:docMk/>
            <pc:sldMk cId="2410180978" sldId="256"/>
            <ac:spMk id="2" creationId="{88A81E85-F807-47AD-91E3-4129C65E5A5A}"/>
          </ac:spMkLst>
        </pc:spChg>
        <pc:spChg chg="mod">
          <ac:chgData name="Paul Griffin" userId="f7fe41db-1c0a-4156-9609-6117ae8c77f4" providerId="ADAL" clId="{CD32D736-20EB-4A1B-9F3B-D8B6477CFA5B}" dt="2020-08-30T20:59:40.111" v="895" actId="1076"/>
          <ac:spMkLst>
            <pc:docMk/>
            <pc:sldMk cId="2410180978" sldId="256"/>
            <ac:spMk id="3" creationId="{48CFD199-F76D-4C1F-8CC1-1F132723AFF6}"/>
          </ac:spMkLst>
        </pc:spChg>
      </pc:sldChg>
      <pc:sldChg chg="modSp mod">
        <pc:chgData name="Paul Griffin" userId="f7fe41db-1c0a-4156-9609-6117ae8c77f4" providerId="ADAL" clId="{CD32D736-20EB-4A1B-9F3B-D8B6477CFA5B}" dt="2020-08-30T21:00:54.612" v="918" actId="20577"/>
        <pc:sldMkLst>
          <pc:docMk/>
          <pc:sldMk cId="1821345449" sldId="257"/>
        </pc:sldMkLst>
        <pc:spChg chg="mod">
          <ac:chgData name="Paul Griffin" userId="f7fe41db-1c0a-4156-9609-6117ae8c77f4" providerId="ADAL" clId="{CD32D736-20EB-4A1B-9F3B-D8B6477CFA5B}" dt="2020-08-30T21:00:54.612" v="918" actId="20577"/>
          <ac:spMkLst>
            <pc:docMk/>
            <pc:sldMk cId="1821345449" sldId="257"/>
            <ac:spMk id="3" creationId="{54A9B860-7FBE-4DDB-9E92-C228CEFD8F4A}"/>
          </ac:spMkLst>
        </pc:spChg>
      </pc:sldChg>
      <pc:sldChg chg="modSp mod">
        <pc:chgData name="Paul Griffin" userId="f7fe41db-1c0a-4156-9609-6117ae8c77f4" providerId="ADAL" clId="{CD32D736-20EB-4A1B-9F3B-D8B6477CFA5B}" dt="2020-08-30T20:59:20.803" v="891" actId="403"/>
        <pc:sldMkLst>
          <pc:docMk/>
          <pc:sldMk cId="3550989125" sldId="258"/>
        </pc:sldMkLst>
        <pc:spChg chg="mod">
          <ac:chgData name="Paul Griffin" userId="f7fe41db-1c0a-4156-9609-6117ae8c77f4" providerId="ADAL" clId="{CD32D736-20EB-4A1B-9F3B-D8B6477CFA5B}" dt="2020-08-30T20:59:20.803" v="891" actId="403"/>
          <ac:spMkLst>
            <pc:docMk/>
            <pc:sldMk cId="3550989125" sldId="258"/>
            <ac:spMk id="3" creationId="{54A9B860-7FBE-4DDB-9E92-C228CEFD8F4A}"/>
          </ac:spMkLst>
        </pc:spChg>
      </pc:sldChg>
      <pc:sldChg chg="modSp mod">
        <pc:chgData name="Paul Griffin" userId="f7fe41db-1c0a-4156-9609-6117ae8c77f4" providerId="ADAL" clId="{CD32D736-20EB-4A1B-9F3B-D8B6477CFA5B}" dt="2020-08-30T21:01:29.005" v="930" actId="20577"/>
        <pc:sldMkLst>
          <pc:docMk/>
          <pc:sldMk cId="2383039126" sldId="259"/>
        </pc:sldMkLst>
        <pc:spChg chg="mod">
          <ac:chgData name="Paul Griffin" userId="f7fe41db-1c0a-4156-9609-6117ae8c77f4" providerId="ADAL" clId="{CD32D736-20EB-4A1B-9F3B-D8B6477CFA5B}" dt="2020-08-30T21:00:26.543" v="899" actId="1076"/>
          <ac:spMkLst>
            <pc:docMk/>
            <pc:sldMk cId="2383039126" sldId="259"/>
            <ac:spMk id="2" creationId="{50A50B67-050C-4D3B-A103-B0D4F6C81E5A}"/>
          </ac:spMkLst>
        </pc:spChg>
        <pc:spChg chg="mod">
          <ac:chgData name="Paul Griffin" userId="f7fe41db-1c0a-4156-9609-6117ae8c77f4" providerId="ADAL" clId="{CD32D736-20EB-4A1B-9F3B-D8B6477CFA5B}" dt="2020-08-30T21:01:29.005" v="930" actId="20577"/>
          <ac:spMkLst>
            <pc:docMk/>
            <pc:sldMk cId="2383039126" sldId="259"/>
            <ac:spMk id="3" creationId="{54A9B860-7FBE-4DDB-9E92-C228CEFD8F4A}"/>
          </ac:spMkLst>
        </pc:spChg>
      </pc:sldChg>
      <pc:sldChg chg="modSp mod">
        <pc:chgData name="Paul Griffin" userId="f7fe41db-1c0a-4156-9609-6117ae8c77f4" providerId="ADAL" clId="{CD32D736-20EB-4A1B-9F3B-D8B6477CFA5B}" dt="2020-08-30T21:16:07.345" v="1591" actId="12"/>
        <pc:sldMkLst>
          <pc:docMk/>
          <pc:sldMk cId="4149750170" sldId="260"/>
        </pc:sldMkLst>
        <pc:spChg chg="mod">
          <ac:chgData name="Paul Griffin" userId="f7fe41db-1c0a-4156-9609-6117ae8c77f4" providerId="ADAL" clId="{CD32D736-20EB-4A1B-9F3B-D8B6477CFA5B}" dt="2020-08-30T21:16:07.345" v="1591" actId="12"/>
          <ac:spMkLst>
            <pc:docMk/>
            <pc:sldMk cId="4149750170" sldId="260"/>
            <ac:spMk id="3" creationId="{54A9B860-7FBE-4DDB-9E92-C228CEFD8F4A}"/>
          </ac:spMkLst>
        </pc:spChg>
      </pc:sldChg>
      <pc:sldChg chg="new del">
        <pc:chgData name="Paul Griffin" userId="f7fe41db-1c0a-4156-9609-6117ae8c77f4" providerId="ADAL" clId="{CD32D736-20EB-4A1B-9F3B-D8B6477CFA5B}" dt="2020-08-30T20:25:52.792" v="1" actId="47"/>
        <pc:sldMkLst>
          <pc:docMk/>
          <pc:sldMk cId="184779864" sldId="262"/>
        </pc:sldMkLst>
      </pc:sldChg>
      <pc:sldChg chg="delSp modSp add del mod setBg delDesignElem">
        <pc:chgData name="Paul Griffin" userId="f7fe41db-1c0a-4156-9609-6117ae8c77f4" providerId="ADAL" clId="{CD32D736-20EB-4A1B-9F3B-D8B6477CFA5B}" dt="2020-08-30T20:26:01.643" v="7" actId="47"/>
        <pc:sldMkLst>
          <pc:docMk/>
          <pc:sldMk cId="965998236" sldId="262"/>
        </pc:sldMkLst>
        <pc:spChg chg="del">
          <ac:chgData name="Paul Griffin" userId="f7fe41db-1c0a-4156-9609-6117ae8c77f4" providerId="ADAL" clId="{CD32D736-20EB-4A1B-9F3B-D8B6477CFA5B}" dt="2020-08-30T20:25:55.632" v="3"/>
          <ac:spMkLst>
            <pc:docMk/>
            <pc:sldMk cId="965998236" sldId="262"/>
            <ac:spMk id="8" creationId="{718B0F80-1C8E-49FA-9B66-C9285753E25F}"/>
          </ac:spMkLst>
        </pc:spChg>
        <pc:spChg chg="del">
          <ac:chgData name="Paul Griffin" userId="f7fe41db-1c0a-4156-9609-6117ae8c77f4" providerId="ADAL" clId="{CD32D736-20EB-4A1B-9F3B-D8B6477CFA5B}" dt="2020-08-30T20:25:55.632" v="3"/>
          <ac:spMkLst>
            <pc:docMk/>
            <pc:sldMk cId="965998236" sldId="262"/>
            <ac:spMk id="10" creationId="{CEF2B853-4083-4B70-AC2A-F79D80809342}"/>
          </ac:spMkLst>
        </pc:spChg>
        <pc:picChg chg="del">
          <ac:chgData name="Paul Griffin" userId="f7fe41db-1c0a-4156-9609-6117ae8c77f4" providerId="ADAL" clId="{CD32D736-20EB-4A1B-9F3B-D8B6477CFA5B}" dt="2020-08-30T20:25:57.911" v="4" actId="478"/>
          <ac:picMkLst>
            <pc:docMk/>
            <pc:sldMk cId="965998236" sldId="262"/>
            <ac:picMk id="6" creationId="{B2DD0AB2-CA28-4D6D-A67B-C0422F9C060D}"/>
          </ac:picMkLst>
        </pc:picChg>
        <pc:picChg chg="del mod">
          <ac:chgData name="Paul Griffin" userId="f7fe41db-1c0a-4156-9609-6117ae8c77f4" providerId="ADAL" clId="{CD32D736-20EB-4A1B-9F3B-D8B6477CFA5B}" dt="2020-08-30T20:25:59.104" v="6" actId="478"/>
          <ac:picMkLst>
            <pc:docMk/>
            <pc:sldMk cId="965998236" sldId="262"/>
            <ac:picMk id="7" creationId="{AC4438CB-D20B-4010-BD6F-A1ED17628CAE}"/>
          </ac:picMkLst>
        </pc:picChg>
        <pc:cxnChg chg="del">
          <ac:chgData name="Paul Griffin" userId="f7fe41db-1c0a-4156-9609-6117ae8c77f4" providerId="ADAL" clId="{CD32D736-20EB-4A1B-9F3B-D8B6477CFA5B}" dt="2020-08-30T20:25:55.632" v="3"/>
          <ac:cxnSpMkLst>
            <pc:docMk/>
            <pc:sldMk cId="965998236" sldId="262"/>
            <ac:cxnSpMk id="12" creationId="{D434EAAF-BF44-4CCC-84D4-105F3370AFFC}"/>
          </ac:cxnSpMkLst>
        </pc:cxnChg>
      </pc:sldChg>
      <pc:sldChg chg="addSp delSp modSp add mod setBg setClrOvrMap delDesignElem">
        <pc:chgData name="Paul Griffin" userId="f7fe41db-1c0a-4156-9609-6117ae8c77f4" providerId="ADAL" clId="{CD32D736-20EB-4A1B-9F3B-D8B6477CFA5B}" dt="2020-08-30T21:19:56.558" v="1593" actId="20577"/>
        <pc:sldMkLst>
          <pc:docMk/>
          <pc:sldMk cId="4070735972" sldId="262"/>
        </pc:sldMkLst>
        <pc:spChg chg="mod">
          <ac:chgData name="Paul Griffin" userId="f7fe41db-1c0a-4156-9609-6117ae8c77f4" providerId="ADAL" clId="{CD32D736-20EB-4A1B-9F3B-D8B6477CFA5B}" dt="2020-08-30T20:58:56.798" v="886" actId="1076"/>
          <ac:spMkLst>
            <pc:docMk/>
            <pc:sldMk cId="4070735972" sldId="262"/>
            <ac:spMk id="2" creationId="{50A50B67-050C-4D3B-A103-B0D4F6C81E5A}"/>
          </ac:spMkLst>
        </pc:spChg>
        <pc:spChg chg="mod ord">
          <ac:chgData name="Paul Griffin" userId="f7fe41db-1c0a-4156-9609-6117ae8c77f4" providerId="ADAL" clId="{CD32D736-20EB-4A1B-9F3B-D8B6477CFA5B}" dt="2020-08-30T21:19:56.558" v="1593" actId="20577"/>
          <ac:spMkLst>
            <pc:docMk/>
            <pc:sldMk cId="4070735972" sldId="262"/>
            <ac:spMk id="3" creationId="{54A9B860-7FBE-4DDB-9E92-C228CEFD8F4A}"/>
          </ac:spMkLst>
        </pc:spChg>
        <pc:spChg chg="del">
          <ac:chgData name="Paul Griffin" userId="f7fe41db-1c0a-4156-9609-6117ae8c77f4" providerId="ADAL" clId="{CD32D736-20EB-4A1B-9F3B-D8B6477CFA5B}" dt="2020-08-30T20:26:04.044" v="9"/>
          <ac:spMkLst>
            <pc:docMk/>
            <pc:sldMk cId="4070735972" sldId="262"/>
            <ac:spMk id="8" creationId="{718B0F80-1C8E-49FA-9B66-C9285753E25F}"/>
          </ac:spMkLst>
        </pc:spChg>
        <pc:spChg chg="add">
          <ac:chgData name="Paul Griffin" userId="f7fe41db-1c0a-4156-9609-6117ae8c77f4" providerId="ADAL" clId="{CD32D736-20EB-4A1B-9F3B-D8B6477CFA5B}" dt="2020-08-30T20:34:34.890" v="241" actId="26606"/>
          <ac:spMkLst>
            <pc:docMk/>
            <pc:sldMk cId="4070735972" sldId="262"/>
            <ac:spMk id="9" creationId="{D9FF99B6-0BBC-4955-9A39-545FF77A584B}"/>
          </ac:spMkLst>
        </pc:spChg>
        <pc:spChg chg="del">
          <ac:chgData name="Paul Griffin" userId="f7fe41db-1c0a-4156-9609-6117ae8c77f4" providerId="ADAL" clId="{CD32D736-20EB-4A1B-9F3B-D8B6477CFA5B}" dt="2020-08-30T20:26:04.044" v="9"/>
          <ac:spMkLst>
            <pc:docMk/>
            <pc:sldMk cId="4070735972" sldId="262"/>
            <ac:spMk id="10" creationId="{CEF2B853-4083-4B70-AC2A-F79D80809342}"/>
          </ac:spMkLst>
        </pc:spChg>
        <pc:spChg chg="add">
          <ac:chgData name="Paul Griffin" userId="f7fe41db-1c0a-4156-9609-6117ae8c77f4" providerId="ADAL" clId="{CD32D736-20EB-4A1B-9F3B-D8B6477CFA5B}" dt="2020-08-30T20:34:34.890" v="241" actId="26606"/>
          <ac:spMkLst>
            <pc:docMk/>
            <pc:sldMk cId="4070735972" sldId="262"/>
            <ac:spMk id="11" creationId="{EFFCBFD9-BE8B-4513-8B1D-D19F805EA0DF}"/>
          </ac:spMkLst>
        </pc:spChg>
        <pc:picChg chg="add mod">
          <ac:chgData name="Paul Griffin" userId="f7fe41db-1c0a-4156-9609-6117ae8c77f4" providerId="ADAL" clId="{CD32D736-20EB-4A1B-9F3B-D8B6477CFA5B}" dt="2020-08-30T20:35:04.391" v="249" actId="14100"/>
          <ac:picMkLst>
            <pc:docMk/>
            <pc:sldMk cId="4070735972" sldId="262"/>
            <ac:picMk id="4" creationId="{9E15E316-9134-41F1-B8CA-5B233C258C39}"/>
          </ac:picMkLst>
        </pc:picChg>
        <pc:cxnChg chg="del">
          <ac:chgData name="Paul Griffin" userId="f7fe41db-1c0a-4156-9609-6117ae8c77f4" providerId="ADAL" clId="{CD32D736-20EB-4A1B-9F3B-D8B6477CFA5B}" dt="2020-08-30T20:26:04.044" v="9"/>
          <ac:cxnSpMkLst>
            <pc:docMk/>
            <pc:sldMk cId="4070735972" sldId="262"/>
            <ac:cxnSpMk id="12" creationId="{D434EAAF-BF44-4CCC-84D4-105F3370AFFC}"/>
          </ac:cxnSpMkLst>
        </pc:cxnChg>
        <pc:cxnChg chg="add">
          <ac:chgData name="Paul Griffin" userId="f7fe41db-1c0a-4156-9609-6117ae8c77f4" providerId="ADAL" clId="{CD32D736-20EB-4A1B-9F3B-D8B6477CFA5B}" dt="2020-08-30T20:34:34.890" v="241" actId="26606"/>
          <ac:cxnSpMkLst>
            <pc:docMk/>
            <pc:sldMk cId="4070735972" sldId="262"/>
            <ac:cxnSpMk id="13" creationId="{292F8A50-4E5D-40E7-8E9C-0C63722D6F76}"/>
          </ac:cxnSpMkLst>
        </pc:cxnChg>
      </pc:sldChg>
      <pc:sldChg chg="new del">
        <pc:chgData name="Paul Griffin" userId="f7fe41db-1c0a-4156-9609-6117ae8c77f4" providerId="ADAL" clId="{CD32D736-20EB-4A1B-9F3B-D8B6477CFA5B}" dt="2020-08-30T20:27:07.673" v="109" actId="47"/>
        <pc:sldMkLst>
          <pc:docMk/>
          <pc:sldMk cId="2482962371" sldId="263"/>
        </pc:sldMkLst>
      </pc:sldChg>
      <pc:sldChg chg="addSp modSp add mod setBg setClrOvrMap">
        <pc:chgData name="Paul Griffin" userId="f7fe41db-1c0a-4156-9609-6117ae8c77f4" providerId="ADAL" clId="{CD32D736-20EB-4A1B-9F3B-D8B6477CFA5B}" dt="2020-08-30T21:20:12.728" v="1602" actId="27636"/>
        <pc:sldMkLst>
          <pc:docMk/>
          <pc:sldMk cId="2760769926" sldId="263"/>
        </pc:sldMkLst>
        <pc:spChg chg="mod">
          <ac:chgData name="Paul Griffin" userId="f7fe41db-1c0a-4156-9609-6117ae8c77f4" providerId="ADAL" clId="{CD32D736-20EB-4A1B-9F3B-D8B6477CFA5B}" dt="2020-08-30T20:36:30.135" v="353" actId="14100"/>
          <ac:spMkLst>
            <pc:docMk/>
            <pc:sldMk cId="2760769926" sldId="263"/>
            <ac:spMk id="2" creationId="{50A50B67-050C-4D3B-A103-B0D4F6C81E5A}"/>
          </ac:spMkLst>
        </pc:spChg>
        <pc:spChg chg="mod">
          <ac:chgData name="Paul Griffin" userId="f7fe41db-1c0a-4156-9609-6117ae8c77f4" providerId="ADAL" clId="{CD32D736-20EB-4A1B-9F3B-D8B6477CFA5B}" dt="2020-08-30T21:20:12.728" v="1602" actId="27636"/>
          <ac:spMkLst>
            <pc:docMk/>
            <pc:sldMk cId="2760769926" sldId="263"/>
            <ac:spMk id="3" creationId="{54A9B860-7FBE-4DDB-9E92-C228CEFD8F4A}"/>
          </ac:spMkLst>
        </pc:spChg>
        <pc:spChg chg="add">
          <ac:chgData name="Paul Griffin" userId="f7fe41db-1c0a-4156-9609-6117ae8c77f4" providerId="ADAL" clId="{CD32D736-20EB-4A1B-9F3B-D8B6477CFA5B}" dt="2020-08-30T20:36:25.866" v="352" actId="26606"/>
          <ac:spMkLst>
            <pc:docMk/>
            <pc:sldMk cId="2760769926" sldId="263"/>
            <ac:spMk id="8" creationId="{718B0F80-1C8E-49FA-9B66-C9285753E25F}"/>
          </ac:spMkLst>
        </pc:spChg>
        <pc:spChg chg="add">
          <ac:chgData name="Paul Griffin" userId="f7fe41db-1c0a-4156-9609-6117ae8c77f4" providerId="ADAL" clId="{CD32D736-20EB-4A1B-9F3B-D8B6477CFA5B}" dt="2020-08-30T20:36:25.866" v="352" actId="26606"/>
          <ac:spMkLst>
            <pc:docMk/>
            <pc:sldMk cId="2760769926" sldId="263"/>
            <ac:spMk id="10" creationId="{CEF2B853-4083-4B70-AC2A-F79D80809342}"/>
          </ac:spMkLst>
        </pc:spChg>
        <pc:cxnChg chg="add">
          <ac:chgData name="Paul Griffin" userId="f7fe41db-1c0a-4156-9609-6117ae8c77f4" providerId="ADAL" clId="{CD32D736-20EB-4A1B-9F3B-D8B6477CFA5B}" dt="2020-08-30T20:36:25.866" v="352" actId="26606"/>
          <ac:cxnSpMkLst>
            <pc:docMk/>
            <pc:sldMk cId="2760769926" sldId="263"/>
            <ac:cxnSpMk id="12" creationId="{D434EAAF-BF44-4CCC-84D4-105F3370AFF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78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0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81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6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848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9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6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86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60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287A82B-26FD-4670-A795-6B02B4776166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D9F6EE0-6AE2-4B79-B52A-7E6D28F392D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1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1E85-F807-47AD-91E3-4129C65E5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496" y="1232046"/>
            <a:ext cx="10209007" cy="4393907"/>
          </a:xfrm>
        </p:spPr>
        <p:txBody>
          <a:bodyPr>
            <a:noAutofit/>
          </a:bodyPr>
          <a:lstStyle/>
          <a:p>
            <a:r>
              <a:rPr lang="en-GB" sz="6000" dirty="0"/>
              <a:t>The Best Location for a Manhattan Coffee Stall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FD199-F76D-4C1F-8CC1-1F132723A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803" y="4694645"/>
            <a:ext cx="6575536" cy="706355"/>
          </a:xfrm>
        </p:spPr>
        <p:txBody>
          <a:bodyPr>
            <a:normAutofit/>
          </a:bodyPr>
          <a:lstStyle/>
          <a:p>
            <a:r>
              <a:rPr lang="en-GB" dirty="0"/>
              <a:t>Paul Griffin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241018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67" cy="1012614"/>
          </a:xfrm>
        </p:spPr>
        <p:txBody>
          <a:bodyPr anchor="ctr">
            <a:no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</a:rPr>
              <a:t>Recommending a Coffee Stall location is important for entrepreneurs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B860-7FBE-4DDB-9E92-C228CEFD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991360"/>
            <a:ext cx="10905068" cy="3589393"/>
          </a:xfrm>
        </p:spPr>
        <p:txBody>
          <a:bodyPr anchor="ctr">
            <a:normAutofit/>
          </a:bodyPr>
          <a:lstStyle/>
          <a:p>
            <a:r>
              <a:rPr lang="en-GB" dirty="0"/>
              <a:t>New York city already has well over 3000 coffee shops</a:t>
            </a:r>
          </a:p>
          <a:p>
            <a:r>
              <a:rPr lang="en-GB" dirty="0"/>
              <a:t>A high proportion are in Manhattan</a:t>
            </a:r>
          </a:p>
          <a:p>
            <a:r>
              <a:rPr lang="en-GB" dirty="0"/>
              <a:t>Making a location recommendation is important to reduce business risk in a competitive market</a:t>
            </a:r>
          </a:p>
          <a:p>
            <a:r>
              <a:rPr lang="en-GB" dirty="0"/>
              <a:t>A locations suitability is strongly affected by:</a:t>
            </a:r>
          </a:p>
          <a:p>
            <a:pPr lvl="1"/>
            <a:r>
              <a:rPr lang="en-GB" dirty="0"/>
              <a:t>Average foot traffic</a:t>
            </a:r>
          </a:p>
          <a:p>
            <a:pPr lvl="1"/>
            <a:r>
              <a:rPr lang="en-GB" dirty="0"/>
              <a:t>Competition - The number of coffee shops nearby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34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1020213" cy="1144694"/>
          </a:xfrm>
        </p:spPr>
        <p:txBody>
          <a:bodyPr anchor="ctr">
            <a:normAutofit/>
          </a:bodyPr>
          <a:lstStyle/>
          <a:p>
            <a:pPr algn="l"/>
            <a:r>
              <a:rPr lang="en-GB" sz="4100" dirty="0">
                <a:solidFill>
                  <a:schemeClr val="tx1"/>
                </a:solidFill>
              </a:rPr>
              <a:t>Some assumptions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B860-7FBE-4DDB-9E92-C228CEFD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2167140"/>
            <a:ext cx="10776374" cy="3373719"/>
          </a:xfrm>
        </p:spPr>
        <p:txBody>
          <a:bodyPr anchor="ctr">
            <a:normAutofit/>
          </a:bodyPr>
          <a:lstStyle/>
          <a:p>
            <a:r>
              <a:rPr lang="en-GB" sz="2800" dirty="0"/>
              <a:t>The competitive radius of a location is 100 m</a:t>
            </a:r>
          </a:p>
          <a:p>
            <a:r>
              <a:rPr lang="en-GB" sz="2800" dirty="0"/>
              <a:t>All coffee shop venues within that radius are equally competitive</a:t>
            </a:r>
          </a:p>
          <a:p>
            <a:r>
              <a:rPr lang="en-GB" sz="2800" dirty="0"/>
              <a:t>All Manhattan locations in this study have no laws restricting coffee stalls 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8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73" y="348416"/>
            <a:ext cx="10756053" cy="819150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>
                <a:solidFill>
                  <a:schemeClr val="tx1"/>
                </a:solidFill>
              </a:rPr>
              <a:t>Data acquisition and cleaning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B860-7FBE-4DDB-9E92-C228CEFD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691665"/>
            <a:ext cx="11308080" cy="4912333"/>
          </a:xfrm>
        </p:spPr>
        <p:txBody>
          <a:bodyPr anchor="ctr">
            <a:normAutofit fontScale="85000" lnSpcReduction="20000"/>
          </a:bodyPr>
          <a:lstStyle/>
          <a:p>
            <a:r>
              <a:rPr lang="en-GB" dirty="0"/>
              <a:t>This study uses three datasets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Pedestrian Traffic data from NYC Open Data (2017 -2018)</a:t>
            </a:r>
          </a:p>
          <a:p>
            <a:pPr lvl="2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 annual count of pedestrians in May and September at AM, PM and Midday. </a:t>
            </a:r>
          </a:p>
          <a:p>
            <a:pPr lvl="2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36 Manhattan locations</a:t>
            </a:r>
          </a:p>
          <a:p>
            <a:pPr lvl="2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 and longitude data reformatted </a:t>
            </a:r>
          </a:p>
          <a:p>
            <a:pPr lvl="2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Continuous, recent data is used from the 2017-2018 time series</a:t>
            </a:r>
          </a:p>
          <a:p>
            <a:pPr lvl="2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 separator removed and time series converte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to integer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5236" lvl="1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coffee shop venues for each sampling location from Foursquare API.</a:t>
            </a:r>
          </a:p>
          <a:p>
            <a:pPr lvl="2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call returns a JSON file</a:t>
            </a:r>
          </a:p>
          <a:p>
            <a:pPr lvl="2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is contained in the element “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totalResults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5236" lvl="1" indent="-342900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Manhattan neighbourhoods from (Wikipedia) </a:t>
            </a:r>
          </a:p>
          <a:p>
            <a:pPr lvl="2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Bracketed names, Daggers and Footnotes removed</a:t>
            </a:r>
          </a:p>
          <a:p>
            <a:pPr lvl="2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values ignored and unique name assigned manually</a:t>
            </a:r>
          </a:p>
          <a:p>
            <a:pPr lvl="2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Assigned to each row in Pedestrian traffic data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2336" lvl="1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5236" lvl="1" indent="-3429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3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247227"/>
            <a:ext cx="11091334" cy="1378374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9B860-7FBE-4DDB-9E92-C228CEFD8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847523"/>
                <a:ext cx="11734800" cy="5967301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2000"/>
                  </a:lnSpc>
                </a:pPr>
                <a:r>
                  <a:rPr lang="en-GB" sz="1600" dirty="0"/>
                  <a:t>This study weighs the importance of two factors at each foot traffic sampling point:</a:t>
                </a:r>
              </a:p>
              <a:p>
                <a:pPr marL="745236" lvl="1" indent="-342900">
                  <a:lnSpc>
                    <a:spcPct val="102000"/>
                  </a:lnSpc>
                  <a:buFont typeface="+mj-lt"/>
                  <a:buAutoNum type="arabicPeriod"/>
                </a:pPr>
                <a:r>
                  <a:rPr lang="en-GB" sz="1400" dirty="0"/>
                  <a:t>Count of coffee shops in 1 00m radius</a:t>
                </a:r>
              </a:p>
              <a:p>
                <a:pPr marL="745236" lvl="1" indent="-342900">
                  <a:lnSpc>
                    <a:spcPct val="102000"/>
                  </a:lnSpc>
                  <a:buFont typeface="+mj-lt"/>
                  <a:buAutoNum type="arabicPeriod"/>
                </a:pPr>
                <a:r>
                  <a:rPr lang="en-GB" sz="1400" dirty="0"/>
                  <a:t>The average foot traffic at each sampling point</a:t>
                </a:r>
              </a:p>
              <a:p>
                <a:pPr>
                  <a:lnSpc>
                    <a:spcPct val="102000"/>
                  </a:lnSpc>
                </a:pPr>
                <a:r>
                  <a:rPr lang="en-GB" sz="1600" dirty="0"/>
                  <a:t>These datasets are normalised using min-max normalisation:</a:t>
                </a:r>
              </a:p>
              <a:p>
                <a:pPr>
                  <a:lnSpc>
                    <a:spcPct val="102000"/>
                  </a:lnSpc>
                </a:pPr>
                <a:endParaRPr lang="en-GB" sz="1600" dirty="0"/>
              </a:p>
              <a:p>
                <a:pPr marL="402336" lvl="1" indent="0">
                  <a:lnSpc>
                    <a:spcPct val="102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𝑣𝑎𝑙𝑢𝑒</m:t>
                          </m:r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num>
                        <m:den>
                          <m:func>
                            <m:funcPr>
                              <m:ctrlP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>
                  <a:lnSpc>
                    <a:spcPct val="102000"/>
                  </a:lnSpc>
                </a:pPr>
                <a:r>
                  <a:rPr lang="en-GB" sz="1600" dirty="0"/>
                  <a:t>The following competitiveness score calculated by:</a:t>
                </a:r>
              </a:p>
              <a:p>
                <a:pPr marL="402336" lvl="1" indent="0" algn="ctr">
                  <a:lnSpc>
                    <a:spcPct val="102000"/>
                  </a:lnSpc>
                  <a:buNone/>
                </a:pPr>
                <a:r>
                  <a:rPr lang="en-GB" dirty="0"/>
                  <a:t>Normalised Foot Traffic – Normalised Count of Coffee Shops</a:t>
                </a:r>
              </a:p>
              <a:p>
                <a:pPr>
                  <a:lnSpc>
                    <a:spcPct val="102000"/>
                  </a:lnSpc>
                </a:pPr>
                <a:r>
                  <a:rPr lang="en-GB" sz="1600" dirty="0"/>
                  <a:t>Score is normalised again</a:t>
                </a:r>
              </a:p>
              <a:p>
                <a:pPr>
                  <a:lnSpc>
                    <a:spcPct val="102000"/>
                  </a:lnSpc>
                </a:pPr>
                <a:r>
                  <a:rPr lang="en-GB" sz="1600" dirty="0"/>
                  <a:t>The datasets are then plotted on a map</a:t>
                </a:r>
              </a:p>
              <a:p>
                <a:pPr>
                  <a:lnSpc>
                    <a:spcPct val="102000"/>
                  </a:lnSpc>
                </a:pPr>
                <a:r>
                  <a:rPr lang="en-GB" sz="1600" dirty="0"/>
                  <a:t>Markers are coloured according to their relative competitiveness</a:t>
                </a:r>
              </a:p>
              <a:p>
                <a:pPr marL="0" indent="0">
                  <a:lnSpc>
                    <a:spcPct val="102000"/>
                  </a:lnSpc>
                  <a:buNone/>
                </a:pPr>
                <a:endParaRPr lang="en-GB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9B860-7FBE-4DDB-9E92-C228CEFD8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47523"/>
                <a:ext cx="11734800" cy="5967301"/>
              </a:xfrm>
              <a:blipFill>
                <a:blip r:embed="rId2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50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776373" cy="555414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GB" sz="48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2DD0AB2-CA28-4D6D-A67B-C0422F9C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8" y="1697326"/>
            <a:ext cx="7869565" cy="4003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438CB-D20B-4010-BD6F-A1ED17628C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81261" y="579437"/>
            <a:ext cx="2907030" cy="56991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DB0CAC-A0FD-4D69-8351-760B7CDE7999}"/>
              </a:ext>
            </a:extLst>
          </p:cNvPr>
          <p:cNvCxnSpPr>
            <a:cxnSpLocks/>
          </p:cNvCxnSpPr>
          <p:nvPr/>
        </p:nvCxnSpPr>
        <p:spPr>
          <a:xfrm flipH="1">
            <a:off x="3771900" y="790575"/>
            <a:ext cx="5009361" cy="356235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29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FF99B6-0BBC-4955-9A39-545FF77A5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25" y="341167"/>
            <a:ext cx="3412504" cy="4952492"/>
          </a:xfrm>
        </p:spPr>
        <p:txBody>
          <a:bodyPr>
            <a:normAutofit/>
          </a:bodyPr>
          <a:lstStyle/>
          <a:p>
            <a:r>
              <a:rPr lang="en-GB" dirty="0"/>
              <a:t>Discussion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5E316-9134-41F1-B8CA-5B233C25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8" y="1798355"/>
            <a:ext cx="8208463" cy="41863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B860-7FBE-4DDB-9E92-C228CEFD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121" y="341167"/>
            <a:ext cx="6711884" cy="438114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ocations that scored over 7.5 are considered the most competitive out of the Manhattan foot traffic sampling locations</a:t>
            </a:r>
          </a:p>
          <a:p>
            <a:pPr marL="745236" lvl="1" indent="-34290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West 34</a:t>
            </a:r>
            <a:r>
              <a:rPr lang="en-GB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Street in Garment District</a:t>
            </a:r>
          </a:p>
          <a:p>
            <a:pPr marL="745236" lvl="1" indent="-34290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Seventh Avenue in Hudson Yards</a:t>
            </a:r>
          </a:p>
          <a:p>
            <a:pPr marL="745236" lvl="1" indent="-34290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Eighth Avenue in Theatre District</a:t>
            </a:r>
          </a:p>
          <a:p>
            <a:pPr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 traffic sampling points appear to be concentrated in Mid and Lower Manhattan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Upper Manhattan underrepresented.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FFCBFD9-BE8B-4513-8B1D-D19F805EA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F8A50-4E5D-40E7-8E9C-0C63722D6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735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50B67-050C-4D3B-A103-B0D4F6C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10529358" cy="985308"/>
          </a:xfrm>
        </p:spPr>
        <p:txBody>
          <a:bodyPr anchor="ctr">
            <a:normAutofit/>
          </a:bodyPr>
          <a:lstStyle/>
          <a:p>
            <a:pPr algn="l"/>
            <a:r>
              <a:rPr lang="en-GB" sz="4800" dirty="0">
                <a:solidFill>
                  <a:schemeClr val="tx1"/>
                </a:solidFill>
              </a:rPr>
              <a:t>Conclusion and Future Directions 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B860-7FBE-4DDB-9E92-C228CEFD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462615"/>
            <a:ext cx="10764837" cy="5110899"/>
          </a:xfrm>
        </p:spPr>
        <p:txBody>
          <a:bodyPr anchor="ctr">
            <a:normAutofit fontScale="77500" lnSpcReduction="20000"/>
          </a:bodyPr>
          <a:lstStyle/>
          <a:p>
            <a:pPr>
              <a:spcAft>
                <a:spcPts val="8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locations for a coffee stall are:</a:t>
            </a:r>
          </a:p>
          <a:p>
            <a:pPr marL="745236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West 34</a:t>
            </a:r>
            <a:r>
              <a:rPr lang="en-GB" sz="23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Street in Garment District</a:t>
            </a:r>
          </a:p>
          <a:p>
            <a:pPr marL="745236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Seventh Avenue in Hudson Yards</a:t>
            </a:r>
          </a:p>
          <a:p>
            <a:pPr marL="745236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Eighth Avenue in Theatre District</a:t>
            </a:r>
          </a:p>
          <a:p>
            <a:pPr>
              <a:spcAft>
                <a:spcPts val="800"/>
              </a:spcAft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 useful in a relative context, but no guarantee of profit or sustainability</a:t>
            </a:r>
          </a:p>
          <a:p>
            <a:pPr>
              <a:spcAft>
                <a:spcPts val="800"/>
              </a:spcAft>
            </a:pPr>
            <a:r>
              <a:rPr lang="en-GB" sz="2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Suggestions for further analysis:</a:t>
            </a:r>
          </a:p>
          <a:p>
            <a:pPr lvl="1">
              <a:spcAft>
                <a:spcPts val="800"/>
              </a:spcAft>
            </a:pPr>
            <a:r>
              <a:rPr lang="en-GB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Expansion to other areas of New York – Staten Island, Brooklyn, The Bronx</a:t>
            </a:r>
          </a:p>
          <a:p>
            <a:pPr lvl="1">
              <a:spcAft>
                <a:spcPts val="800"/>
              </a:spcAft>
            </a:pPr>
            <a:r>
              <a:rPr lang="en-GB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 traffic sampling points could be taken at a greater density to provide more potential coffee stall locations.</a:t>
            </a:r>
            <a:endParaRPr lang="en-GB" sz="2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en-GB" sz="2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for Coffee Shop success (e.g. profitability, lifespan) would allow a predictive model to be created</a:t>
            </a:r>
          </a:p>
          <a:p>
            <a:pPr lvl="1">
              <a:spcAft>
                <a:spcPts val="8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69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Schoolbook</vt:lpstr>
      <vt:lpstr>Corbel</vt:lpstr>
      <vt:lpstr>Headlines</vt:lpstr>
      <vt:lpstr>The Best Location for a Manhattan Coffee Stall</vt:lpstr>
      <vt:lpstr>Recommending a Coffee Stall location is important for entrepreneurs</vt:lpstr>
      <vt:lpstr>Some assumptions</vt:lpstr>
      <vt:lpstr>Data acquisition and cleaning</vt:lpstr>
      <vt:lpstr>Methodology</vt:lpstr>
      <vt:lpstr>Results</vt:lpstr>
      <vt:lpstr>Discussion </vt:lpstr>
      <vt:lpstr>Conclusion and Future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Location for a Manhattan Coffee Stall</dc:title>
  <dc:creator>Paul Griffin</dc:creator>
  <cp:lastModifiedBy>Paul Griffin</cp:lastModifiedBy>
  <cp:revision>1</cp:revision>
  <dcterms:created xsi:type="dcterms:W3CDTF">2020-08-30T20:36:25Z</dcterms:created>
  <dcterms:modified xsi:type="dcterms:W3CDTF">2020-08-30T21:20:15Z</dcterms:modified>
</cp:coreProperties>
</file>