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F3AB9-56F5-4274-8A99-30631B0700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6CC90C-2C80-4871-8859-182059404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2BF0AB-0056-4388-8B24-276ED0F75691}"/>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150466B8-DA63-418B-90F2-F1F5277B7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53B160-F09E-4823-AF5B-DA79A35DFEBA}"/>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350861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36F0C-531E-4002-96A3-8D8762E5D1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9BC617E-23E9-4D86-AB32-34A49899F8E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F4859A7-570B-4266-883E-3C8CA9BF822F}"/>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13B8777B-7A14-4C93-8A68-8A1638DBBB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74D7AD-DCF1-4167-9A81-510D44799443}"/>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412238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99D033-4C01-4A60-9BF8-F17283569F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78C8EA-8B6B-4353-86CB-25477E15B87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C7C29D-BA4F-4012-B131-E09E9EDCDF1C}"/>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0EF21CE8-8EE2-407D-B260-8E57BD628D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0365FE-1223-4ABD-B841-4D900816ECFB}"/>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63401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18844-84FB-4400-9790-638A98F2B6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095DE2-D573-4B42-81CB-B611529F3A5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B68CF5-974B-4CF9-A42B-9A8308E9E945}"/>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8EF7B22F-854F-436B-9EBD-AB453AF59D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FB9B19-12CF-4022-8992-2ECE1E18DD3F}"/>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286274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2E1DF-8EA8-44A9-9EDC-D73D8935F1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753168-1861-4EB0-89E8-5DC1FF514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40B28F6-FE4E-4445-B797-B80C7DDC1687}"/>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1D47F576-C03B-4ED7-8FD3-9F6BC3115E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1D046E-FB9B-487F-9CAE-ACC1D3345080}"/>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347826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08515-4F26-4978-9F21-87B750D85B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172DD8-2B46-4719-AFE8-8F4BA5E01CD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B244214-F126-40BB-8884-3710B7F7BE0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7DEF9E8-89D3-4887-AB13-786756CEB2B4}"/>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04311F7C-13E2-4942-B2BA-08FD8ACC88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D4E56B-1A5A-4536-BF55-3E3D1D09F101}"/>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427622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F2504-FF0C-4B3A-87D7-33D9A41856F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FC72B6-CA30-412F-ABE7-B8E04F40C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0DCC6C9-9881-4523-83F7-573763278D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0B2A4B5-3307-461E-B32F-ECE6CB9AB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CE5E085-7508-48F3-870C-509AFA0DD84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64E7C78-16B5-4630-97E0-5D25575268EE}"/>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8" name="页脚占位符 7">
            <a:extLst>
              <a:ext uri="{FF2B5EF4-FFF2-40B4-BE49-F238E27FC236}">
                <a16:creationId xmlns:a16="http://schemas.microsoft.com/office/drawing/2014/main" id="{5BC28F13-27A9-4B6A-8845-4D660B186D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001D8B-79F1-429E-9AC1-6A7D5E4DBE7B}"/>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66024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94292-1BEC-4989-833A-8972EFFA00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D943528-1A04-43CB-B949-A0A2247F3184}"/>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4" name="页脚占位符 3">
            <a:extLst>
              <a:ext uri="{FF2B5EF4-FFF2-40B4-BE49-F238E27FC236}">
                <a16:creationId xmlns:a16="http://schemas.microsoft.com/office/drawing/2014/main" id="{0DC8AA1F-6759-48E2-9CB7-39EDD2BA32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1BF3E39-77B3-404F-BE30-682E471857C3}"/>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304596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A2E29F-2D3D-4304-9F11-591C7E70518F}"/>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3" name="页脚占位符 2">
            <a:extLst>
              <a:ext uri="{FF2B5EF4-FFF2-40B4-BE49-F238E27FC236}">
                <a16:creationId xmlns:a16="http://schemas.microsoft.com/office/drawing/2014/main" id="{432035CA-05C7-4177-BEF7-5AC6C68BAD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34D6C6-4BB5-474B-92EF-C9573230EFB4}"/>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338516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B9077-D73A-43D0-B0E4-EE74EE9BFE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3BC757-A005-4E5D-843C-F6B07CD99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6C6FC5-DD9F-46F3-B4D4-1DC3C876B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C0C35A4-1879-4967-8184-F461B30C702A}"/>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2C50E9A3-6E0F-4A16-9023-A168BA994C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12284A-ED3C-458E-BE7F-0CBA0C2CDFFB}"/>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175244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35D6E-D8AE-43E8-993B-99B26F9635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AF80E85-D8B9-48B6-A2D7-084EDF8BC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DCDAEF-3607-4C87-AACA-BA5D39F52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120E819-7233-4E89-A2D5-068A538778F7}"/>
              </a:ext>
            </a:extLst>
          </p:cNvPr>
          <p:cNvSpPr>
            <a:spLocks noGrp="1"/>
          </p:cNvSpPr>
          <p:nvPr>
            <p:ph type="dt" sz="half" idx="10"/>
          </p:nvPr>
        </p:nvSpPr>
        <p:spPr/>
        <p:txBody>
          <a:bodyPr/>
          <a:lstStyle/>
          <a:p>
            <a:fld id="{C8A78320-4843-4FBA-873F-5C83A718A6A9}"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B16445E6-A834-4438-92CB-CECA587B72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911704-8870-4ED5-A89A-D86ACC587BA7}"/>
              </a:ext>
            </a:extLst>
          </p:cNvPr>
          <p:cNvSpPr>
            <a:spLocks noGrp="1"/>
          </p:cNvSpPr>
          <p:nvPr>
            <p:ph type="sldNum" sz="quarter" idx="12"/>
          </p:nvPr>
        </p:nvSpPr>
        <p:spPr/>
        <p:txBody>
          <a:body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194886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4C8A8E9-435A-4D39-8591-B8935ADA0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21C9D9-962A-4898-BE1F-C7B7EFCEC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85EB98-B58B-440A-9682-115F0EE5C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78320-4843-4FBA-873F-5C83A718A6A9}"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BDD2ADE3-B3ED-4375-9391-D13BC24D4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E727151-29FA-415B-89CA-01C0F1403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3AFA1-AE60-4520-96C1-D91B2C09B669}" type="slidenum">
              <a:rPr lang="zh-CN" altLang="en-US" smtClean="0"/>
              <a:t>‹#›</a:t>
            </a:fld>
            <a:endParaRPr lang="zh-CN" altLang="en-US"/>
          </a:p>
        </p:txBody>
      </p:sp>
    </p:spTree>
    <p:extLst>
      <p:ext uri="{BB962C8B-B14F-4D97-AF65-F5344CB8AC3E}">
        <p14:creationId xmlns:p14="http://schemas.microsoft.com/office/powerpoint/2010/main" val="3529024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755B9-04E5-41AE-99EE-A606017EA602}"/>
              </a:ext>
            </a:extLst>
          </p:cNvPr>
          <p:cNvSpPr>
            <a:spLocks noGrp="1"/>
          </p:cNvSpPr>
          <p:nvPr>
            <p:ph type="ctrTitle"/>
          </p:nvPr>
        </p:nvSpPr>
        <p:spPr/>
        <p:txBody>
          <a:bodyPr/>
          <a:lstStyle/>
          <a:p>
            <a:r>
              <a:rPr lang="zh-CN" altLang="en-US" dirty="0">
                <a:solidFill>
                  <a:schemeClr val="accent5">
                    <a:lumMod val="60000"/>
                    <a:lumOff val="40000"/>
                  </a:schemeClr>
                </a:solidFill>
              </a:rPr>
              <a:t>基于</a:t>
            </a:r>
            <a:r>
              <a:rPr lang="en-US" altLang="zh-CN" dirty="0">
                <a:solidFill>
                  <a:schemeClr val="accent5">
                    <a:lumMod val="60000"/>
                    <a:lumOff val="40000"/>
                  </a:schemeClr>
                </a:solidFill>
              </a:rPr>
              <a:t>ASM</a:t>
            </a:r>
            <a:r>
              <a:rPr lang="zh-CN" altLang="en-US" dirty="0">
                <a:solidFill>
                  <a:schemeClr val="accent5">
                    <a:lumMod val="60000"/>
                    <a:lumOff val="40000"/>
                  </a:schemeClr>
                </a:solidFill>
              </a:rPr>
              <a:t>的符号执行工具</a:t>
            </a:r>
          </a:p>
        </p:txBody>
      </p:sp>
      <p:sp>
        <p:nvSpPr>
          <p:cNvPr id="3" name="副标题 2">
            <a:extLst>
              <a:ext uri="{FF2B5EF4-FFF2-40B4-BE49-F238E27FC236}">
                <a16:creationId xmlns:a16="http://schemas.microsoft.com/office/drawing/2014/main" id="{3578175C-AA94-49D1-A5AC-E22F8FB649AA}"/>
              </a:ext>
            </a:extLst>
          </p:cNvPr>
          <p:cNvSpPr>
            <a:spLocks noGrp="1"/>
          </p:cNvSpPr>
          <p:nvPr>
            <p:ph type="subTitle" idx="1"/>
          </p:nvPr>
        </p:nvSpPr>
        <p:spPr/>
        <p:txBody>
          <a:bodyPr/>
          <a:lstStyle/>
          <a:p>
            <a:r>
              <a:rPr lang="zh-CN" altLang="en-US" dirty="0"/>
              <a:t>学号：</a:t>
            </a:r>
            <a:r>
              <a:rPr lang="en-US" altLang="zh-CN" dirty="0"/>
              <a:t>191250110</a:t>
            </a:r>
          </a:p>
          <a:p>
            <a:r>
              <a:rPr lang="zh-CN" altLang="en-US" dirty="0"/>
              <a:t>姓名：庞文昊</a:t>
            </a:r>
            <a:endParaRPr lang="en-US" altLang="zh-CN" dirty="0"/>
          </a:p>
          <a:p>
            <a:r>
              <a:rPr lang="zh-CN" altLang="en-US" dirty="0"/>
              <a:t>方向：</a:t>
            </a:r>
            <a:r>
              <a:rPr lang="en-US" altLang="zh-CN" dirty="0"/>
              <a:t>Classical</a:t>
            </a:r>
          </a:p>
          <a:p>
            <a:endParaRPr lang="zh-CN" altLang="en-US" dirty="0"/>
          </a:p>
        </p:txBody>
      </p:sp>
    </p:spTree>
    <p:extLst>
      <p:ext uri="{BB962C8B-B14F-4D97-AF65-F5344CB8AC3E}">
        <p14:creationId xmlns:p14="http://schemas.microsoft.com/office/powerpoint/2010/main" val="914357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3F008-7BB6-4971-871D-F9203207FEF3}"/>
              </a:ext>
            </a:extLst>
          </p:cNvPr>
          <p:cNvSpPr>
            <a:spLocks noGrp="1"/>
          </p:cNvSpPr>
          <p:nvPr>
            <p:ph type="title"/>
          </p:nvPr>
        </p:nvSpPr>
        <p:spPr/>
        <p:txBody>
          <a:bodyPr/>
          <a:lstStyle/>
          <a:p>
            <a:r>
              <a:rPr lang="zh-CN" altLang="en-US" dirty="0">
                <a:solidFill>
                  <a:schemeClr val="accent5">
                    <a:lumMod val="60000"/>
                    <a:lumOff val="40000"/>
                  </a:schemeClr>
                </a:solidFill>
              </a:rPr>
              <a:t>具体实现</a:t>
            </a:r>
          </a:p>
        </p:txBody>
      </p:sp>
      <p:sp>
        <p:nvSpPr>
          <p:cNvPr id="3" name="内容占位符 2">
            <a:extLst>
              <a:ext uri="{FF2B5EF4-FFF2-40B4-BE49-F238E27FC236}">
                <a16:creationId xmlns:a16="http://schemas.microsoft.com/office/drawing/2014/main" id="{3EAAFAF1-19E0-4040-B37D-91C1AD37B1B0}"/>
              </a:ext>
            </a:extLst>
          </p:cNvPr>
          <p:cNvSpPr>
            <a:spLocks noGrp="1"/>
          </p:cNvSpPr>
          <p:nvPr>
            <p:ph idx="1"/>
          </p:nvPr>
        </p:nvSpPr>
        <p:spPr/>
        <p:txBody>
          <a:bodyPr/>
          <a:lstStyle/>
          <a:p>
            <a:r>
              <a:rPr lang="en-US" altLang="zh-CN" dirty="0"/>
              <a:t>Step1</a:t>
            </a:r>
            <a:r>
              <a:rPr lang="zh-CN" altLang="en-US" dirty="0"/>
              <a:t>：利用</a:t>
            </a:r>
            <a:r>
              <a:rPr lang="en-US" altLang="zh-CN" dirty="0"/>
              <a:t>ASM</a:t>
            </a:r>
            <a:r>
              <a:rPr lang="zh-CN" altLang="en-US" dirty="0"/>
              <a:t>程序分析库完成对目标程序的符号状态分析</a:t>
            </a:r>
            <a:endParaRPr lang="en-US" altLang="zh-CN" dirty="0"/>
          </a:p>
          <a:p>
            <a:pPr lvl="1"/>
            <a:r>
              <a:rPr lang="zh-CN" altLang="en-US" dirty="0"/>
              <a:t>本次实验实现了对目标方法的符号执行分析</a:t>
            </a:r>
            <a:endParaRPr lang="en-US" altLang="zh-CN" dirty="0"/>
          </a:p>
          <a:p>
            <a:pPr lvl="1"/>
            <a:r>
              <a:rPr lang="zh-CN" altLang="en-US" dirty="0"/>
              <a:t>步骤：</a:t>
            </a:r>
            <a:endParaRPr lang="en-US" altLang="zh-CN" dirty="0"/>
          </a:p>
          <a:p>
            <a:pPr marL="1371600" lvl="2" indent="-457200">
              <a:buAutoNum type="arabicPeriod"/>
            </a:pPr>
            <a:r>
              <a:rPr lang="zh-CN" altLang="en-US" dirty="0"/>
              <a:t>实现</a:t>
            </a:r>
            <a:r>
              <a:rPr lang="en-US" altLang="zh-CN" dirty="0" err="1">
                <a:solidFill>
                  <a:srgbClr val="FF0000"/>
                </a:solidFill>
              </a:rPr>
              <a:t>ClassAnalyzer</a:t>
            </a:r>
            <a:r>
              <a:rPr lang="zh-CN" altLang="en-US" dirty="0"/>
              <a:t>类，对目标 </a:t>
            </a:r>
            <a:r>
              <a:rPr lang="en-US" altLang="zh-CN" dirty="0"/>
              <a:t>.class </a:t>
            </a:r>
            <a:r>
              <a:rPr lang="zh-CN" altLang="en-US" dirty="0"/>
              <a:t>文件进行字节码分析。</a:t>
            </a:r>
            <a:r>
              <a:rPr lang="en-US" altLang="zh-CN" dirty="0" err="1"/>
              <a:t>ClassAnalyzer</a:t>
            </a:r>
            <a:r>
              <a:rPr lang="zh-CN" altLang="en-US" dirty="0"/>
              <a:t>类实现了</a:t>
            </a:r>
            <a:r>
              <a:rPr lang="en-US" altLang="zh-CN" dirty="0" err="1">
                <a:solidFill>
                  <a:srgbClr val="FF0000"/>
                </a:solidFill>
              </a:rPr>
              <a:t>ClassVisitor</a:t>
            </a:r>
            <a:r>
              <a:rPr lang="zh-CN" altLang="en-US" dirty="0"/>
              <a:t>接口。</a:t>
            </a:r>
            <a:endParaRPr lang="en-US" altLang="zh-CN" dirty="0"/>
          </a:p>
          <a:p>
            <a:pPr marL="1371600" lvl="2" indent="-457200">
              <a:buAutoNum type="arabicPeriod"/>
            </a:pPr>
            <a:r>
              <a:rPr lang="zh-CN" altLang="en-US" dirty="0"/>
              <a:t>实现了</a:t>
            </a:r>
            <a:r>
              <a:rPr lang="en-US" altLang="zh-CN" dirty="0" err="1">
                <a:solidFill>
                  <a:srgbClr val="FF0000"/>
                </a:solidFill>
              </a:rPr>
              <a:t>MethodAnalyzer</a:t>
            </a:r>
            <a:r>
              <a:rPr lang="zh-CN" altLang="en-US" dirty="0"/>
              <a:t>，对目标方法进行分析。</a:t>
            </a:r>
            <a:r>
              <a:rPr lang="en-US" altLang="zh-CN" dirty="0" err="1"/>
              <a:t>MethodAnalyzer</a:t>
            </a:r>
            <a:r>
              <a:rPr lang="zh-CN" altLang="en-US" dirty="0"/>
              <a:t>类实现了</a:t>
            </a:r>
            <a:r>
              <a:rPr lang="en-US" altLang="zh-CN" dirty="0" err="1">
                <a:solidFill>
                  <a:srgbClr val="FF0000"/>
                </a:solidFill>
              </a:rPr>
              <a:t>MethodVisitor</a:t>
            </a:r>
            <a:r>
              <a:rPr lang="zh-CN" altLang="en-US" dirty="0"/>
              <a:t>接口。</a:t>
            </a:r>
            <a:endParaRPr lang="en-US" altLang="zh-CN" dirty="0"/>
          </a:p>
          <a:p>
            <a:pPr marL="1371600" lvl="2" indent="-457200">
              <a:buAutoNum type="arabicPeriod"/>
            </a:pPr>
            <a:endParaRPr lang="en-US" altLang="zh-CN" dirty="0"/>
          </a:p>
        </p:txBody>
      </p:sp>
    </p:spTree>
    <p:extLst>
      <p:ext uri="{BB962C8B-B14F-4D97-AF65-F5344CB8AC3E}">
        <p14:creationId xmlns:p14="http://schemas.microsoft.com/office/powerpoint/2010/main" val="2383877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8C94B-A430-45B7-A036-DF00CAA63CDB}"/>
              </a:ext>
            </a:extLst>
          </p:cNvPr>
          <p:cNvSpPr>
            <a:spLocks noGrp="1"/>
          </p:cNvSpPr>
          <p:nvPr>
            <p:ph type="title"/>
          </p:nvPr>
        </p:nvSpPr>
        <p:spPr/>
        <p:txBody>
          <a:bodyPr/>
          <a:lstStyle/>
          <a:p>
            <a:r>
              <a:rPr lang="zh-CN" altLang="en-US" dirty="0">
                <a:solidFill>
                  <a:srgbClr val="5B9BD5">
                    <a:lumMod val="60000"/>
                    <a:lumOff val="40000"/>
                  </a:srgbClr>
                </a:solidFill>
              </a:rPr>
              <a:t>具体实现</a:t>
            </a:r>
            <a:endParaRPr lang="zh-CN" altLang="en-US" dirty="0"/>
          </a:p>
        </p:txBody>
      </p:sp>
      <p:sp>
        <p:nvSpPr>
          <p:cNvPr id="3" name="内容占位符 2">
            <a:extLst>
              <a:ext uri="{FF2B5EF4-FFF2-40B4-BE49-F238E27FC236}">
                <a16:creationId xmlns:a16="http://schemas.microsoft.com/office/drawing/2014/main" id="{B72C1634-6226-4549-BC06-35132D645443}"/>
              </a:ext>
            </a:extLst>
          </p:cNvPr>
          <p:cNvSpPr>
            <a:spLocks noGrp="1"/>
          </p:cNvSpPr>
          <p:nvPr>
            <p:ph idx="1"/>
          </p:nvPr>
        </p:nvSpPr>
        <p:spPr/>
        <p:txBody>
          <a:bodyPr/>
          <a:lstStyle/>
          <a:p>
            <a:r>
              <a:rPr lang="en-US" altLang="zh-CN" dirty="0"/>
              <a:t>Step1</a:t>
            </a:r>
            <a:r>
              <a:rPr lang="zh-CN" altLang="en-US" dirty="0"/>
              <a:t>：利用</a:t>
            </a:r>
            <a:r>
              <a:rPr lang="en-US" altLang="zh-CN" dirty="0"/>
              <a:t>ASM</a:t>
            </a:r>
            <a:r>
              <a:rPr lang="zh-CN" altLang="en-US" dirty="0"/>
              <a:t>程序分析库完成对目标程序的符号状态分析</a:t>
            </a:r>
            <a:endParaRPr lang="en-US" altLang="zh-CN" dirty="0"/>
          </a:p>
          <a:p>
            <a:pPr lvl="1"/>
            <a:r>
              <a:rPr lang="zh-CN" altLang="en-US" dirty="0"/>
              <a:t>步骤</a:t>
            </a:r>
            <a:r>
              <a:rPr lang="en-US" altLang="zh-CN" dirty="0"/>
              <a:t>2</a:t>
            </a:r>
            <a:r>
              <a:rPr lang="zh-CN" altLang="en-US" dirty="0"/>
              <a:t>：对目标方法的分析时整个</a:t>
            </a:r>
            <a:r>
              <a:rPr lang="en-US" altLang="zh-CN" dirty="0"/>
              <a:t>ASM</a:t>
            </a:r>
            <a:r>
              <a:rPr lang="zh-CN" altLang="en-US" dirty="0"/>
              <a:t>分析的关键一步。为了跟踪方法的符号状态，在</a:t>
            </a:r>
            <a:r>
              <a:rPr lang="en-US" altLang="zh-CN" dirty="0" err="1">
                <a:solidFill>
                  <a:srgbClr val="FF0000"/>
                </a:solidFill>
              </a:rPr>
              <a:t>MethodAnalyzer</a:t>
            </a:r>
            <a:r>
              <a:rPr lang="zh-CN" altLang="en-US" dirty="0"/>
              <a:t>类中实现了一个小型的</a:t>
            </a:r>
            <a:r>
              <a:rPr lang="en-US" altLang="zh-CN" dirty="0">
                <a:solidFill>
                  <a:srgbClr val="FF0000"/>
                </a:solidFill>
              </a:rPr>
              <a:t>JVM</a:t>
            </a:r>
            <a:r>
              <a:rPr lang="zh-CN" altLang="en-US" dirty="0"/>
              <a:t>。</a:t>
            </a:r>
            <a:endParaRPr lang="en-US" altLang="zh-CN" dirty="0"/>
          </a:p>
          <a:p>
            <a:pPr lvl="2"/>
            <a:r>
              <a:rPr lang="zh-CN" altLang="en-US" dirty="0"/>
              <a:t>在该类里，我们模拟了</a:t>
            </a:r>
            <a:r>
              <a:rPr lang="zh-CN" altLang="en-US" dirty="0">
                <a:solidFill>
                  <a:srgbClr val="FF0000"/>
                </a:solidFill>
              </a:rPr>
              <a:t>堆栈</a:t>
            </a:r>
            <a:r>
              <a:rPr lang="zh-CN" altLang="en-US" dirty="0"/>
              <a:t>的运行，模拟了大量</a:t>
            </a:r>
            <a:r>
              <a:rPr lang="en-US" altLang="zh-CN" dirty="0">
                <a:solidFill>
                  <a:srgbClr val="FF0000"/>
                </a:solidFill>
              </a:rPr>
              <a:t>JVM</a:t>
            </a:r>
            <a:r>
              <a:rPr lang="zh-CN" altLang="en-US" dirty="0">
                <a:solidFill>
                  <a:srgbClr val="FF0000"/>
                </a:solidFill>
              </a:rPr>
              <a:t>指令</a:t>
            </a:r>
            <a:r>
              <a:rPr lang="zh-CN" altLang="en-US" dirty="0"/>
              <a:t>，例如：</a:t>
            </a:r>
            <a:r>
              <a:rPr lang="en-US" altLang="zh-CN" dirty="0"/>
              <a:t>ICONST_0</a:t>
            </a:r>
            <a:r>
              <a:rPr lang="zh-CN" altLang="en-US" dirty="0"/>
              <a:t>、</a:t>
            </a:r>
            <a:r>
              <a:rPr lang="en-US" altLang="zh-CN" dirty="0"/>
              <a:t>ICONST_1</a:t>
            </a:r>
            <a:r>
              <a:rPr lang="zh-CN" altLang="en-US" dirty="0"/>
              <a:t>、</a:t>
            </a:r>
            <a:r>
              <a:rPr lang="en-US" altLang="zh-CN" dirty="0"/>
              <a:t>ICONST_2</a:t>
            </a:r>
            <a:r>
              <a:rPr lang="zh-CN" altLang="en-US" dirty="0"/>
              <a:t>、</a:t>
            </a:r>
            <a:r>
              <a:rPr lang="en-US" altLang="zh-CN" dirty="0"/>
              <a:t>ICONST_3</a:t>
            </a:r>
            <a:r>
              <a:rPr lang="zh-CN" altLang="en-US" dirty="0"/>
              <a:t>、</a:t>
            </a:r>
            <a:r>
              <a:rPr lang="en-US" altLang="zh-CN" dirty="0"/>
              <a:t>ICONST_4</a:t>
            </a:r>
            <a:r>
              <a:rPr lang="zh-CN" altLang="en-US" dirty="0"/>
              <a:t>、</a:t>
            </a:r>
            <a:r>
              <a:rPr lang="en-US" altLang="zh-CN" dirty="0"/>
              <a:t>ICONST_5</a:t>
            </a:r>
            <a:r>
              <a:rPr lang="zh-CN" altLang="en-US" dirty="0"/>
              <a:t>、</a:t>
            </a:r>
            <a:r>
              <a:rPr lang="en-US" altLang="zh-CN" dirty="0"/>
              <a:t>ICONST_M1</a:t>
            </a:r>
            <a:r>
              <a:rPr lang="zh-CN" altLang="en-US" dirty="0"/>
              <a:t>、</a:t>
            </a:r>
            <a:r>
              <a:rPr lang="en-US" altLang="zh-CN" dirty="0"/>
              <a:t>IADD</a:t>
            </a:r>
            <a:r>
              <a:rPr lang="zh-CN" altLang="en-US" dirty="0"/>
              <a:t>、</a:t>
            </a:r>
            <a:r>
              <a:rPr lang="en-US" altLang="zh-CN" dirty="0"/>
              <a:t>ISUB</a:t>
            </a:r>
            <a:r>
              <a:rPr lang="zh-CN" altLang="en-US" dirty="0"/>
              <a:t>、</a:t>
            </a:r>
            <a:r>
              <a:rPr lang="en-US" altLang="zh-CN" dirty="0"/>
              <a:t>IMUL</a:t>
            </a:r>
            <a:r>
              <a:rPr lang="zh-CN" altLang="en-US" dirty="0"/>
              <a:t>、</a:t>
            </a:r>
            <a:r>
              <a:rPr lang="en-US" altLang="zh-CN" dirty="0"/>
              <a:t>IDIV</a:t>
            </a:r>
            <a:r>
              <a:rPr lang="zh-CN" altLang="en-US" dirty="0"/>
              <a:t>、</a:t>
            </a:r>
            <a:r>
              <a:rPr lang="en-US" altLang="zh-CN" dirty="0"/>
              <a:t>GOTO</a:t>
            </a:r>
            <a:r>
              <a:rPr lang="zh-CN" altLang="en-US" dirty="0"/>
              <a:t>、</a:t>
            </a:r>
            <a:r>
              <a:rPr lang="en-US" altLang="zh-CN" dirty="0"/>
              <a:t>ILOAD</a:t>
            </a:r>
            <a:r>
              <a:rPr lang="zh-CN" altLang="en-US" dirty="0"/>
              <a:t>、</a:t>
            </a:r>
            <a:r>
              <a:rPr lang="en-US" altLang="zh-CN" dirty="0"/>
              <a:t>ISTORE</a:t>
            </a:r>
            <a:r>
              <a:rPr lang="zh-CN" altLang="en-US" dirty="0"/>
              <a:t>、</a:t>
            </a:r>
            <a:r>
              <a:rPr lang="en-US" altLang="zh-CN" dirty="0"/>
              <a:t>IFNE</a:t>
            </a:r>
            <a:r>
              <a:rPr lang="zh-CN" altLang="en-US" dirty="0"/>
              <a:t>、</a:t>
            </a:r>
            <a:r>
              <a:rPr lang="en-US" altLang="zh-CN" dirty="0"/>
              <a:t>IFEQ</a:t>
            </a:r>
            <a:r>
              <a:rPr lang="zh-CN" altLang="en-US" dirty="0"/>
              <a:t>、</a:t>
            </a:r>
            <a:r>
              <a:rPr lang="en-US" altLang="zh-CN" dirty="0"/>
              <a:t>IFGE</a:t>
            </a:r>
            <a:r>
              <a:rPr lang="zh-CN" altLang="en-US" dirty="0"/>
              <a:t>、</a:t>
            </a:r>
            <a:r>
              <a:rPr lang="en-US" altLang="zh-CN" dirty="0"/>
              <a:t>IFLT</a:t>
            </a:r>
            <a:r>
              <a:rPr lang="zh-CN" altLang="en-US" dirty="0"/>
              <a:t>、</a:t>
            </a:r>
            <a:r>
              <a:rPr lang="en-US" altLang="zh-CN" dirty="0"/>
              <a:t>IFLE</a:t>
            </a:r>
            <a:r>
              <a:rPr lang="zh-CN" altLang="en-US" dirty="0"/>
              <a:t>、</a:t>
            </a:r>
            <a:r>
              <a:rPr lang="en-US" altLang="zh-CN" dirty="0"/>
              <a:t>IFGE</a:t>
            </a:r>
            <a:r>
              <a:rPr lang="zh-CN" altLang="en-US" dirty="0"/>
              <a:t>、</a:t>
            </a:r>
            <a:r>
              <a:rPr lang="en-US" altLang="zh-CN" dirty="0"/>
              <a:t> IF_ICMPNE</a:t>
            </a:r>
            <a:r>
              <a:rPr lang="zh-CN" altLang="en-US" dirty="0"/>
              <a:t>、</a:t>
            </a:r>
            <a:r>
              <a:rPr lang="en-US" altLang="zh-CN" dirty="0"/>
              <a:t>IF_ICMPEQ</a:t>
            </a:r>
            <a:r>
              <a:rPr lang="zh-CN" altLang="en-US" dirty="0"/>
              <a:t>、</a:t>
            </a:r>
            <a:r>
              <a:rPr lang="en-US" altLang="zh-CN" dirty="0"/>
              <a:t>IF_ICMPGE</a:t>
            </a:r>
            <a:r>
              <a:rPr lang="zh-CN" altLang="en-US" dirty="0"/>
              <a:t>、</a:t>
            </a:r>
            <a:r>
              <a:rPr lang="en-US" altLang="zh-CN" dirty="0"/>
              <a:t>IF_ICMPLT</a:t>
            </a:r>
            <a:r>
              <a:rPr lang="zh-CN" altLang="en-US" dirty="0"/>
              <a:t>、</a:t>
            </a:r>
            <a:r>
              <a:rPr lang="en-US" altLang="zh-CN" dirty="0"/>
              <a:t>IF_ICMPLE</a:t>
            </a:r>
            <a:r>
              <a:rPr lang="zh-CN" altLang="en-US" dirty="0"/>
              <a:t>、</a:t>
            </a:r>
            <a:r>
              <a:rPr lang="en-US" altLang="zh-CN" dirty="0"/>
              <a:t>IF_ICMPGE……</a:t>
            </a:r>
          </a:p>
          <a:p>
            <a:pPr lvl="2"/>
            <a:r>
              <a:rPr lang="zh-CN" altLang="en-US" dirty="0"/>
              <a:t>通过对</a:t>
            </a:r>
            <a:r>
              <a:rPr lang="en-US" altLang="zh-CN" dirty="0"/>
              <a:t>JVM</a:t>
            </a:r>
            <a:r>
              <a:rPr lang="zh-CN" altLang="en-US" dirty="0"/>
              <a:t>指令的分析，我们把握了程序控制流的流动方向及分支条件，并把这些信息转换为</a:t>
            </a:r>
            <a:r>
              <a:rPr lang="zh-CN" altLang="en-US" dirty="0">
                <a:solidFill>
                  <a:srgbClr val="FF0000"/>
                </a:solidFill>
              </a:rPr>
              <a:t>符号状态</a:t>
            </a:r>
            <a:r>
              <a:rPr lang="zh-CN" altLang="en-US" dirty="0"/>
              <a:t>，实现对方法的符号状态分析。</a:t>
            </a:r>
            <a:endParaRPr lang="en-US" altLang="zh-CN" dirty="0"/>
          </a:p>
        </p:txBody>
      </p:sp>
    </p:spTree>
    <p:extLst>
      <p:ext uri="{BB962C8B-B14F-4D97-AF65-F5344CB8AC3E}">
        <p14:creationId xmlns:p14="http://schemas.microsoft.com/office/powerpoint/2010/main" val="1786766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55207-BDDC-476D-9208-BB86FD689B48}"/>
              </a:ext>
            </a:extLst>
          </p:cNvPr>
          <p:cNvSpPr>
            <a:spLocks noGrp="1"/>
          </p:cNvSpPr>
          <p:nvPr>
            <p:ph type="title"/>
          </p:nvPr>
        </p:nvSpPr>
        <p:spPr/>
        <p:txBody>
          <a:bodyPr/>
          <a:lstStyle/>
          <a:p>
            <a:r>
              <a:rPr lang="zh-CN" altLang="en-US" dirty="0">
                <a:solidFill>
                  <a:srgbClr val="5B9BD5">
                    <a:lumMod val="60000"/>
                    <a:lumOff val="40000"/>
                  </a:srgbClr>
                </a:solidFill>
              </a:rPr>
              <a:t>具体实现</a:t>
            </a:r>
            <a:endParaRPr lang="zh-CN" altLang="en-US" dirty="0"/>
          </a:p>
        </p:txBody>
      </p:sp>
      <p:sp>
        <p:nvSpPr>
          <p:cNvPr id="3" name="内容占位符 2">
            <a:extLst>
              <a:ext uri="{FF2B5EF4-FFF2-40B4-BE49-F238E27FC236}">
                <a16:creationId xmlns:a16="http://schemas.microsoft.com/office/drawing/2014/main" id="{C7777031-4AC1-4C23-9239-D3A7D673BAA5}"/>
              </a:ext>
            </a:extLst>
          </p:cNvPr>
          <p:cNvSpPr>
            <a:spLocks noGrp="1"/>
          </p:cNvSpPr>
          <p:nvPr>
            <p:ph idx="1"/>
          </p:nvPr>
        </p:nvSpPr>
        <p:spPr/>
        <p:txBody>
          <a:bodyPr/>
          <a:lstStyle/>
          <a:p>
            <a:r>
              <a:rPr lang="en-US" altLang="zh-CN" dirty="0"/>
              <a:t>Step2</a:t>
            </a:r>
            <a:r>
              <a:rPr lang="zh-CN" altLang="en-US" dirty="0"/>
              <a:t>：利用</a:t>
            </a:r>
            <a:r>
              <a:rPr lang="en-US" altLang="zh-CN" dirty="0" err="1"/>
              <a:t>graphviz</a:t>
            </a:r>
            <a:r>
              <a:rPr lang="zh-CN" altLang="en-US" dirty="0"/>
              <a:t>将得到的路径约束图保存成</a:t>
            </a:r>
            <a:r>
              <a:rPr lang="en-US" altLang="zh-CN" dirty="0"/>
              <a:t>PDF</a:t>
            </a:r>
            <a:r>
              <a:rPr lang="zh-CN" altLang="en-US" dirty="0"/>
              <a:t>图的形式</a:t>
            </a:r>
          </a:p>
          <a:p>
            <a:pPr lvl="1"/>
            <a:r>
              <a:rPr lang="zh-CN" altLang="en-US" dirty="0"/>
              <a:t>实现</a:t>
            </a:r>
            <a:r>
              <a:rPr lang="en-US" altLang="zh-CN" dirty="0" err="1"/>
              <a:t>Graphviz</a:t>
            </a:r>
            <a:r>
              <a:rPr lang="zh-CN" altLang="en-US" dirty="0"/>
              <a:t>类，将得到的符号执行树解析为</a:t>
            </a:r>
            <a:r>
              <a:rPr lang="en-US" altLang="zh-CN" dirty="0"/>
              <a:t>.dot</a:t>
            </a:r>
            <a:r>
              <a:rPr lang="zh-CN" altLang="en-US" dirty="0"/>
              <a:t>文件的格式，利用</a:t>
            </a:r>
            <a:r>
              <a:rPr lang="en-US" altLang="zh-CN" dirty="0" err="1"/>
              <a:t>Graphviz</a:t>
            </a:r>
            <a:r>
              <a:rPr lang="zh-CN" altLang="en-US" dirty="0"/>
              <a:t>插件将</a:t>
            </a:r>
            <a:r>
              <a:rPr lang="en-US" altLang="zh-CN" dirty="0"/>
              <a:t>.dot</a:t>
            </a:r>
            <a:r>
              <a:rPr lang="zh-CN" altLang="en-US" dirty="0"/>
              <a:t>文件转换为</a:t>
            </a:r>
            <a:r>
              <a:rPr lang="en-US" altLang="zh-CN" dirty="0"/>
              <a:t>PDF</a:t>
            </a:r>
            <a:r>
              <a:rPr lang="zh-CN" altLang="en-US" dirty="0"/>
              <a:t>文件。</a:t>
            </a:r>
          </a:p>
        </p:txBody>
      </p:sp>
    </p:spTree>
    <p:extLst>
      <p:ext uri="{BB962C8B-B14F-4D97-AF65-F5344CB8AC3E}">
        <p14:creationId xmlns:p14="http://schemas.microsoft.com/office/powerpoint/2010/main" val="1849815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B51F8-6523-4489-99B5-8271ECD608F3}"/>
              </a:ext>
            </a:extLst>
          </p:cNvPr>
          <p:cNvSpPr>
            <a:spLocks noGrp="1"/>
          </p:cNvSpPr>
          <p:nvPr>
            <p:ph type="title"/>
          </p:nvPr>
        </p:nvSpPr>
        <p:spPr/>
        <p:txBody>
          <a:bodyPr/>
          <a:lstStyle/>
          <a:p>
            <a:r>
              <a:rPr lang="zh-CN" altLang="en-US" dirty="0">
                <a:solidFill>
                  <a:srgbClr val="5B9BD5">
                    <a:lumMod val="60000"/>
                    <a:lumOff val="40000"/>
                  </a:srgbClr>
                </a:solidFill>
              </a:rPr>
              <a:t>具体实现</a:t>
            </a:r>
            <a:endParaRPr lang="zh-CN" altLang="en-US" dirty="0"/>
          </a:p>
        </p:txBody>
      </p:sp>
      <p:sp>
        <p:nvSpPr>
          <p:cNvPr id="3" name="内容占位符 2">
            <a:extLst>
              <a:ext uri="{FF2B5EF4-FFF2-40B4-BE49-F238E27FC236}">
                <a16:creationId xmlns:a16="http://schemas.microsoft.com/office/drawing/2014/main" id="{A92CF057-0DF7-46DB-995F-DC8976A6F4A3}"/>
              </a:ext>
            </a:extLst>
          </p:cNvPr>
          <p:cNvSpPr>
            <a:spLocks noGrp="1"/>
          </p:cNvSpPr>
          <p:nvPr>
            <p:ph idx="1"/>
          </p:nvPr>
        </p:nvSpPr>
        <p:spPr/>
        <p:txBody>
          <a:bodyPr/>
          <a:lstStyle/>
          <a:p>
            <a:r>
              <a:rPr lang="en-US" altLang="zh-CN" dirty="0"/>
              <a:t>Step3</a:t>
            </a:r>
            <a:r>
              <a:rPr lang="zh-CN" altLang="en-US" dirty="0"/>
              <a:t>：使用约束求解器（如</a:t>
            </a:r>
            <a:r>
              <a:rPr lang="en-US" altLang="zh-CN" dirty="0"/>
              <a:t>Z3</a:t>
            </a:r>
            <a:r>
              <a:rPr lang="zh-CN" altLang="en-US" dirty="0"/>
              <a:t>、</a:t>
            </a:r>
            <a:r>
              <a:rPr lang="en-US" altLang="zh-CN" dirty="0"/>
              <a:t>CVC4</a:t>
            </a:r>
            <a:r>
              <a:rPr lang="zh-CN" altLang="en-US" dirty="0"/>
              <a:t>等），求解上一步得到的符号状态，保存求解得到的测试数据。</a:t>
            </a:r>
            <a:r>
              <a:rPr lang="en-US" altLang="zh-CN" dirty="0"/>
              <a:t>(PS:</a:t>
            </a:r>
            <a:r>
              <a:rPr lang="zh-CN" altLang="en-US" dirty="0"/>
              <a:t>本次实验使用的是</a:t>
            </a:r>
            <a:r>
              <a:rPr lang="en-US" altLang="zh-CN" dirty="0"/>
              <a:t>CVC4</a:t>
            </a:r>
            <a:r>
              <a:rPr lang="zh-CN" altLang="en-US" dirty="0"/>
              <a:t>）</a:t>
            </a:r>
            <a:endParaRPr lang="en-US" altLang="zh-CN" dirty="0"/>
          </a:p>
          <a:p>
            <a:pPr lvl="1"/>
            <a:r>
              <a:rPr lang="zh-CN" altLang="en-US" dirty="0"/>
              <a:t>通过</a:t>
            </a:r>
            <a:r>
              <a:rPr lang="en-US" altLang="zh-CN" dirty="0"/>
              <a:t>Step2</a:t>
            </a:r>
            <a:r>
              <a:rPr lang="zh-CN" altLang="en-US" dirty="0"/>
              <a:t>的约束图得到约束状态，再使用</a:t>
            </a:r>
            <a:r>
              <a:rPr lang="en-US" altLang="zh-CN" dirty="0"/>
              <a:t>CVC4</a:t>
            </a:r>
            <a:r>
              <a:rPr lang="zh-CN" altLang="en-US" dirty="0"/>
              <a:t>在线工具，编写</a:t>
            </a:r>
            <a:r>
              <a:rPr lang="en-US" altLang="zh-CN" dirty="0"/>
              <a:t>.smt2</a:t>
            </a:r>
            <a:r>
              <a:rPr lang="zh-CN" altLang="en-US" dirty="0"/>
              <a:t>约束计算文件，求解约束，保存实验数据。</a:t>
            </a:r>
            <a:endParaRPr lang="en-US" altLang="zh-CN" dirty="0"/>
          </a:p>
          <a:p>
            <a:endParaRPr lang="zh-CN" altLang="en-US" dirty="0"/>
          </a:p>
        </p:txBody>
      </p:sp>
      <p:pic>
        <p:nvPicPr>
          <p:cNvPr id="4" name="图片 3">
            <a:extLst>
              <a:ext uri="{FF2B5EF4-FFF2-40B4-BE49-F238E27FC236}">
                <a16:creationId xmlns:a16="http://schemas.microsoft.com/office/drawing/2014/main" id="{5EE4224D-8075-48FA-BD6F-59B4390A9093}"/>
              </a:ext>
            </a:extLst>
          </p:cNvPr>
          <p:cNvPicPr>
            <a:picLocks noChangeAspect="1"/>
          </p:cNvPicPr>
          <p:nvPr/>
        </p:nvPicPr>
        <p:blipFill>
          <a:blip r:embed="rId2"/>
          <a:stretch>
            <a:fillRect/>
          </a:stretch>
        </p:blipFill>
        <p:spPr>
          <a:xfrm>
            <a:off x="1911179" y="1425146"/>
            <a:ext cx="7952260" cy="4473146"/>
          </a:xfrm>
          <a:prstGeom prst="rect">
            <a:avLst/>
          </a:prstGeom>
        </p:spPr>
      </p:pic>
    </p:spTree>
    <p:extLst>
      <p:ext uri="{BB962C8B-B14F-4D97-AF65-F5344CB8AC3E}">
        <p14:creationId xmlns:p14="http://schemas.microsoft.com/office/powerpoint/2010/main" val="4027747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E59B840-BA70-4AAD-ABA8-40DBA8E009DB}"/>
              </a:ext>
            </a:extLst>
          </p:cNvPr>
          <p:cNvSpPr>
            <a:spLocks noGrp="1"/>
          </p:cNvSpPr>
          <p:nvPr>
            <p:ph type="ctrTitle"/>
          </p:nvPr>
        </p:nvSpPr>
        <p:spPr/>
        <p:txBody>
          <a:bodyPr/>
          <a:lstStyle/>
          <a:p>
            <a:r>
              <a:rPr lang="zh-CN" altLang="en-US" dirty="0">
                <a:solidFill>
                  <a:schemeClr val="accent5">
                    <a:lumMod val="60000"/>
                    <a:lumOff val="40000"/>
                  </a:schemeClr>
                </a:solidFill>
              </a:rPr>
              <a:t>感谢观看</a:t>
            </a:r>
          </a:p>
        </p:txBody>
      </p:sp>
    </p:spTree>
    <p:extLst>
      <p:ext uri="{BB962C8B-B14F-4D97-AF65-F5344CB8AC3E}">
        <p14:creationId xmlns:p14="http://schemas.microsoft.com/office/powerpoint/2010/main" val="151561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6B1A-D1EE-43F7-9876-6E52CBBF0727}"/>
              </a:ext>
            </a:extLst>
          </p:cNvPr>
          <p:cNvSpPr>
            <a:spLocks noGrp="1"/>
          </p:cNvSpPr>
          <p:nvPr>
            <p:ph type="title"/>
          </p:nvPr>
        </p:nvSpPr>
        <p:spPr/>
        <p:txBody>
          <a:bodyPr/>
          <a:lstStyle/>
          <a:p>
            <a:r>
              <a:rPr lang="zh-CN" altLang="en-US" dirty="0">
                <a:solidFill>
                  <a:schemeClr val="accent5">
                    <a:lumMod val="60000"/>
                    <a:lumOff val="40000"/>
                  </a:schemeClr>
                </a:solidFill>
              </a:rPr>
              <a:t>工具复现步骤</a:t>
            </a:r>
          </a:p>
        </p:txBody>
      </p:sp>
      <p:sp>
        <p:nvSpPr>
          <p:cNvPr id="3" name="内容占位符 2">
            <a:extLst>
              <a:ext uri="{FF2B5EF4-FFF2-40B4-BE49-F238E27FC236}">
                <a16:creationId xmlns:a16="http://schemas.microsoft.com/office/drawing/2014/main" id="{0264B4F4-EF88-4C91-B4EE-E2CE8AE422AB}"/>
              </a:ext>
            </a:extLst>
          </p:cNvPr>
          <p:cNvSpPr>
            <a:spLocks noGrp="1"/>
          </p:cNvSpPr>
          <p:nvPr>
            <p:ph idx="1"/>
          </p:nvPr>
        </p:nvSpPr>
        <p:spPr/>
        <p:txBody>
          <a:bodyPr/>
          <a:lstStyle/>
          <a:p>
            <a:r>
              <a:rPr lang="en-US" altLang="zh-CN" dirty="0"/>
              <a:t>Step1</a:t>
            </a:r>
            <a:r>
              <a:rPr lang="zh-CN" altLang="en-US" dirty="0"/>
              <a:t>：参考文献中对符号执行的定义，利用</a:t>
            </a:r>
            <a:r>
              <a:rPr lang="en-US" altLang="zh-CN" dirty="0"/>
              <a:t>ASM</a:t>
            </a:r>
            <a:r>
              <a:rPr lang="zh-CN" altLang="en-US" dirty="0"/>
              <a:t>程序分析库完成对目标程序的符号状态分析</a:t>
            </a:r>
            <a:endParaRPr lang="en-US" altLang="zh-CN" dirty="0"/>
          </a:p>
          <a:p>
            <a:r>
              <a:rPr lang="en-US" altLang="zh-CN" dirty="0"/>
              <a:t>Step2</a:t>
            </a:r>
            <a:r>
              <a:rPr lang="zh-CN" altLang="en-US" dirty="0"/>
              <a:t>：利用</a:t>
            </a:r>
            <a:r>
              <a:rPr lang="en-US" altLang="zh-CN" dirty="0" err="1"/>
              <a:t>graphviz</a:t>
            </a:r>
            <a:r>
              <a:rPr lang="zh-CN" altLang="en-US" dirty="0"/>
              <a:t>将得到的路径约束图保存成</a:t>
            </a:r>
            <a:r>
              <a:rPr lang="en-US" altLang="zh-CN" dirty="0"/>
              <a:t>PDF</a:t>
            </a:r>
            <a:r>
              <a:rPr lang="zh-CN" altLang="en-US" dirty="0"/>
              <a:t>图的形式</a:t>
            </a:r>
            <a:endParaRPr lang="en-US" altLang="zh-CN" dirty="0"/>
          </a:p>
          <a:p>
            <a:r>
              <a:rPr lang="en-US" altLang="zh-CN" dirty="0"/>
              <a:t>Step3</a:t>
            </a:r>
            <a:r>
              <a:rPr lang="zh-CN" altLang="en-US" dirty="0"/>
              <a:t>：使用约束求解器（如</a:t>
            </a:r>
            <a:r>
              <a:rPr lang="en-US" altLang="zh-CN" dirty="0"/>
              <a:t>Z3</a:t>
            </a:r>
            <a:r>
              <a:rPr lang="zh-CN" altLang="en-US" dirty="0"/>
              <a:t>、</a:t>
            </a:r>
            <a:r>
              <a:rPr lang="en-US" altLang="zh-CN" dirty="0"/>
              <a:t>CVC4</a:t>
            </a:r>
            <a:r>
              <a:rPr lang="zh-CN" altLang="en-US" dirty="0"/>
              <a:t>等），求解上一步得到的符号状态，保存求解得到的测试数据。</a:t>
            </a:r>
          </a:p>
        </p:txBody>
      </p:sp>
    </p:spTree>
    <p:extLst>
      <p:ext uri="{BB962C8B-B14F-4D97-AF65-F5344CB8AC3E}">
        <p14:creationId xmlns:p14="http://schemas.microsoft.com/office/powerpoint/2010/main" val="3110898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5EF63-0DE6-40E9-8164-5962B0C3BFFC}"/>
              </a:ext>
            </a:extLst>
          </p:cNvPr>
          <p:cNvSpPr>
            <a:spLocks noGrp="1"/>
          </p:cNvSpPr>
          <p:nvPr>
            <p:ph type="title"/>
          </p:nvPr>
        </p:nvSpPr>
        <p:spPr/>
        <p:txBody>
          <a:bodyPr/>
          <a:lstStyle/>
          <a:p>
            <a:r>
              <a:rPr lang="zh-CN" altLang="en-US" dirty="0">
                <a:solidFill>
                  <a:schemeClr val="accent5">
                    <a:lumMod val="60000"/>
                    <a:lumOff val="40000"/>
                  </a:schemeClr>
                </a:solidFill>
              </a:rPr>
              <a:t>工具原理</a:t>
            </a:r>
          </a:p>
        </p:txBody>
      </p:sp>
      <p:sp>
        <p:nvSpPr>
          <p:cNvPr id="3" name="内容占位符 2">
            <a:extLst>
              <a:ext uri="{FF2B5EF4-FFF2-40B4-BE49-F238E27FC236}">
                <a16:creationId xmlns:a16="http://schemas.microsoft.com/office/drawing/2014/main" id="{8DA28149-1297-4324-8EC1-E4240B51760E}"/>
              </a:ext>
            </a:extLst>
          </p:cNvPr>
          <p:cNvSpPr>
            <a:spLocks noGrp="1"/>
          </p:cNvSpPr>
          <p:nvPr>
            <p:ph idx="1"/>
          </p:nvPr>
        </p:nvSpPr>
        <p:spPr/>
        <p:txBody>
          <a:bodyPr/>
          <a:lstStyle/>
          <a:p>
            <a:r>
              <a:rPr lang="zh-CN" altLang="en-US" dirty="0"/>
              <a:t>符号执行：</a:t>
            </a:r>
            <a:endParaRPr lang="en-US" altLang="zh-CN" dirty="0"/>
          </a:p>
          <a:p>
            <a:pPr lvl="1"/>
            <a:r>
              <a:rPr lang="zh-CN" altLang="en-US" dirty="0"/>
              <a:t>符号执行（</a:t>
            </a:r>
            <a:r>
              <a:rPr lang="en-US" altLang="zh-CN" dirty="0"/>
              <a:t>symbolic execution</a:t>
            </a:r>
            <a:r>
              <a:rPr lang="zh-CN" altLang="en-US" dirty="0"/>
              <a:t>）是一种计算机科学领域的程序分析技术，通过采用抽象的符号代替精确值作为程序输入变量，得出每个路径抽象的输出结果（</a:t>
            </a:r>
            <a:r>
              <a:rPr lang="en-US" altLang="zh-CN" dirty="0"/>
              <a:t>wiki</a:t>
            </a:r>
            <a:r>
              <a:rPr lang="zh-CN" altLang="en-US" dirty="0"/>
              <a:t>）。</a:t>
            </a:r>
          </a:p>
        </p:txBody>
      </p:sp>
    </p:spTree>
    <p:extLst>
      <p:ext uri="{BB962C8B-B14F-4D97-AF65-F5344CB8AC3E}">
        <p14:creationId xmlns:p14="http://schemas.microsoft.com/office/powerpoint/2010/main" val="2151280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052D9-9971-4054-9604-9293A7FB51ED}"/>
              </a:ext>
            </a:extLst>
          </p:cNvPr>
          <p:cNvSpPr>
            <a:spLocks noGrp="1"/>
          </p:cNvSpPr>
          <p:nvPr>
            <p:ph type="title"/>
          </p:nvPr>
        </p:nvSpPr>
        <p:spPr/>
        <p:txBody>
          <a:bodyPr/>
          <a:lstStyle/>
          <a:p>
            <a:r>
              <a:rPr lang="zh-CN" altLang="en-US" dirty="0">
                <a:solidFill>
                  <a:schemeClr val="accent5">
                    <a:lumMod val="60000"/>
                    <a:lumOff val="40000"/>
                  </a:schemeClr>
                </a:solidFill>
              </a:rPr>
              <a:t>工具原理</a:t>
            </a:r>
          </a:p>
        </p:txBody>
      </p:sp>
      <p:sp>
        <p:nvSpPr>
          <p:cNvPr id="3" name="内容占位符 2">
            <a:extLst>
              <a:ext uri="{FF2B5EF4-FFF2-40B4-BE49-F238E27FC236}">
                <a16:creationId xmlns:a16="http://schemas.microsoft.com/office/drawing/2014/main" id="{FA44D6B9-B5E5-48E1-AC3E-AF23831B7E52}"/>
              </a:ext>
            </a:extLst>
          </p:cNvPr>
          <p:cNvSpPr>
            <a:spLocks noGrp="1"/>
          </p:cNvSpPr>
          <p:nvPr>
            <p:ph idx="1"/>
          </p:nvPr>
        </p:nvSpPr>
        <p:spPr/>
        <p:txBody>
          <a:bodyPr>
            <a:normAutofit/>
          </a:bodyPr>
          <a:lstStyle/>
          <a:p>
            <a:r>
              <a:rPr lang="zh-CN" altLang="en-US" dirty="0"/>
              <a:t>符号执行引擎：</a:t>
            </a:r>
            <a:endParaRPr lang="en-US" altLang="zh-CN" dirty="0"/>
          </a:p>
          <a:p>
            <a:pPr lvl="1"/>
            <a:r>
              <a:rPr lang="zh-CN" altLang="en-US" dirty="0"/>
              <a:t>状态信息存储器：存储下列符号执行所需状态信息。</a:t>
            </a:r>
          </a:p>
          <a:p>
            <a:pPr lvl="2"/>
            <a:r>
              <a:rPr lang="en-US" altLang="zh-CN" dirty="0">
                <a:solidFill>
                  <a:srgbClr val="FF0000"/>
                </a:solidFill>
              </a:rPr>
              <a:t>PC</a:t>
            </a:r>
            <a:r>
              <a:rPr lang="zh-CN" altLang="en-US" dirty="0"/>
              <a:t>：指向需要处理的下一条程序语句</a:t>
            </a:r>
            <a:r>
              <a:rPr lang="en-US" altLang="zh-CN" dirty="0"/>
              <a:t>,</a:t>
            </a:r>
            <a:r>
              <a:rPr lang="zh-CN" altLang="en-US" dirty="0"/>
              <a:t>其可以是赋值语句、条件分支语句或者是跳转语句；</a:t>
            </a:r>
          </a:p>
          <a:p>
            <a:pPr lvl="2"/>
            <a:r>
              <a:rPr lang="el-GR" altLang="zh-CN" dirty="0">
                <a:solidFill>
                  <a:srgbClr val="FF0000"/>
                </a:solidFill>
              </a:rPr>
              <a:t>π</a:t>
            </a:r>
            <a:r>
              <a:rPr lang="zh-CN" altLang="en-US" dirty="0"/>
              <a:t>：指代路径约束信息</a:t>
            </a:r>
            <a:r>
              <a:rPr lang="en-US" altLang="zh-CN" dirty="0"/>
              <a:t>,</a:t>
            </a:r>
            <a:r>
              <a:rPr lang="zh-CN" altLang="en-US" dirty="0"/>
              <a:t>表示为执行到程序特定语句需要经过的条件分支，以及各分支处关于符号值的表达式</a:t>
            </a:r>
            <a:r>
              <a:rPr lang="en-US" altLang="zh-CN" dirty="0"/>
              <a:t>;</a:t>
            </a:r>
          </a:p>
          <a:p>
            <a:pPr lvl="2"/>
            <a:r>
              <a:rPr lang="el-GR" altLang="zh-CN" dirty="0">
                <a:solidFill>
                  <a:srgbClr val="FF0000"/>
                </a:solidFill>
              </a:rPr>
              <a:t>σ</a:t>
            </a:r>
            <a:r>
              <a:rPr lang="zh-CN" altLang="en-US" dirty="0"/>
              <a:t>：表示与程序变量相关的符号状态</a:t>
            </a:r>
            <a:r>
              <a:rPr lang="en-US" altLang="zh-CN" dirty="0"/>
              <a:t>.</a:t>
            </a:r>
          </a:p>
          <a:p>
            <a:pPr lvl="1"/>
            <a:r>
              <a:rPr lang="zh-CN" altLang="en-US" dirty="0"/>
              <a:t>语句执行器：执行每一条语句来获取该程序的控制流程。</a:t>
            </a:r>
          </a:p>
          <a:p>
            <a:pPr lvl="1"/>
            <a:r>
              <a:rPr lang="zh-CN" altLang="en-US" dirty="0"/>
              <a:t>约束解算器：用于在一条路径的符号执行结束后解算路径约束与符号执行结果，为开发者提供一个可供实际执行的值</a:t>
            </a:r>
          </a:p>
        </p:txBody>
      </p:sp>
    </p:spTree>
    <p:extLst>
      <p:ext uri="{BB962C8B-B14F-4D97-AF65-F5344CB8AC3E}">
        <p14:creationId xmlns:p14="http://schemas.microsoft.com/office/powerpoint/2010/main" val="2236139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55410-2650-4AAA-BE5A-1BA240DF9CB7}"/>
              </a:ext>
            </a:extLst>
          </p:cNvPr>
          <p:cNvSpPr>
            <a:spLocks noGrp="1"/>
          </p:cNvSpPr>
          <p:nvPr>
            <p:ph type="title"/>
          </p:nvPr>
        </p:nvSpPr>
        <p:spPr/>
        <p:txBody>
          <a:bodyPr/>
          <a:lstStyle/>
          <a:p>
            <a:r>
              <a:rPr lang="zh-CN" altLang="en-US" dirty="0">
                <a:solidFill>
                  <a:schemeClr val="accent5">
                    <a:lumMod val="60000"/>
                    <a:lumOff val="40000"/>
                  </a:schemeClr>
                </a:solidFill>
              </a:rPr>
              <a:t>工具原理</a:t>
            </a:r>
          </a:p>
        </p:txBody>
      </p:sp>
      <p:sp>
        <p:nvSpPr>
          <p:cNvPr id="3" name="内容占位符 2">
            <a:extLst>
              <a:ext uri="{FF2B5EF4-FFF2-40B4-BE49-F238E27FC236}">
                <a16:creationId xmlns:a16="http://schemas.microsoft.com/office/drawing/2014/main" id="{0CD20921-EED1-46BE-AE46-04B9D4817FE3}"/>
              </a:ext>
            </a:extLst>
          </p:cNvPr>
          <p:cNvSpPr>
            <a:spLocks noGrp="1"/>
          </p:cNvSpPr>
          <p:nvPr>
            <p:ph idx="1"/>
          </p:nvPr>
        </p:nvSpPr>
        <p:spPr/>
        <p:txBody>
          <a:bodyPr/>
          <a:lstStyle/>
          <a:p>
            <a:r>
              <a:rPr lang="zh-CN" altLang="en-US" dirty="0"/>
              <a:t>符号执行目标</a:t>
            </a:r>
            <a:endParaRPr lang="en-US" altLang="zh-CN" dirty="0"/>
          </a:p>
          <a:p>
            <a:pPr lvl="1"/>
            <a:r>
              <a:rPr lang="zh-CN" altLang="en-US" dirty="0"/>
              <a:t>符号执行的一个关键目标是在一定的时间内探索尽可能多的不同程序路径，对于每个路径，产生一组行使该路径的具体输入值，检查是否存在各种错误，包括违反断言、未捕获异常、安全漏洞和内存损坏。产生具体测试输入的能力是符号执行的主要优势之一。</a:t>
            </a:r>
          </a:p>
        </p:txBody>
      </p:sp>
    </p:spTree>
    <p:extLst>
      <p:ext uri="{BB962C8B-B14F-4D97-AF65-F5344CB8AC3E}">
        <p14:creationId xmlns:p14="http://schemas.microsoft.com/office/powerpoint/2010/main" val="2896408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12B58-CDD8-4EB5-A0E5-9CE0E4DCC69F}"/>
              </a:ext>
            </a:extLst>
          </p:cNvPr>
          <p:cNvSpPr>
            <a:spLocks noGrp="1"/>
          </p:cNvSpPr>
          <p:nvPr>
            <p:ph type="title"/>
          </p:nvPr>
        </p:nvSpPr>
        <p:spPr/>
        <p:txBody>
          <a:bodyPr/>
          <a:lstStyle/>
          <a:p>
            <a:r>
              <a:rPr lang="zh-CN" altLang="en-US" dirty="0">
                <a:solidFill>
                  <a:schemeClr val="accent5">
                    <a:lumMod val="60000"/>
                    <a:lumOff val="40000"/>
                  </a:schemeClr>
                </a:solidFill>
              </a:rPr>
              <a:t>工具原理</a:t>
            </a:r>
          </a:p>
        </p:txBody>
      </p:sp>
      <p:sp>
        <p:nvSpPr>
          <p:cNvPr id="3" name="内容占位符 2">
            <a:extLst>
              <a:ext uri="{FF2B5EF4-FFF2-40B4-BE49-F238E27FC236}">
                <a16:creationId xmlns:a16="http://schemas.microsoft.com/office/drawing/2014/main" id="{0400F7BA-3141-4841-A9CA-7A553D3DE6A0}"/>
              </a:ext>
            </a:extLst>
          </p:cNvPr>
          <p:cNvSpPr>
            <a:spLocks noGrp="1"/>
          </p:cNvSpPr>
          <p:nvPr>
            <p:ph idx="1"/>
          </p:nvPr>
        </p:nvSpPr>
        <p:spPr/>
        <p:txBody>
          <a:bodyPr/>
          <a:lstStyle/>
          <a:p>
            <a:r>
              <a:rPr lang="zh-CN" altLang="en-US" dirty="0"/>
              <a:t>符号执行关键思想：</a:t>
            </a:r>
            <a:endParaRPr lang="en-US" altLang="zh-CN" dirty="0"/>
          </a:p>
          <a:p>
            <a:pPr lvl="1"/>
            <a:r>
              <a:rPr lang="zh-CN" altLang="en-US" dirty="0"/>
              <a:t>使用</a:t>
            </a:r>
            <a:r>
              <a:rPr lang="zh-CN" altLang="en-US" dirty="0">
                <a:solidFill>
                  <a:srgbClr val="FF0000"/>
                </a:solidFill>
              </a:rPr>
              <a:t>符号值</a:t>
            </a:r>
            <a:r>
              <a:rPr lang="zh-CN" altLang="en-US" dirty="0"/>
              <a:t>，而不是具体的数据值作为输入，并将程序变量的值用符号表达式表示在符号输入值上。</a:t>
            </a:r>
            <a:endParaRPr lang="en-US" altLang="zh-CN" dirty="0"/>
          </a:p>
        </p:txBody>
      </p:sp>
    </p:spTree>
    <p:extLst>
      <p:ext uri="{BB962C8B-B14F-4D97-AF65-F5344CB8AC3E}">
        <p14:creationId xmlns:p14="http://schemas.microsoft.com/office/powerpoint/2010/main" val="3866116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9C266-A4B5-45CC-BB02-04CDFC353990}"/>
              </a:ext>
            </a:extLst>
          </p:cNvPr>
          <p:cNvSpPr>
            <a:spLocks noGrp="1"/>
          </p:cNvSpPr>
          <p:nvPr>
            <p:ph type="title"/>
          </p:nvPr>
        </p:nvSpPr>
        <p:spPr/>
        <p:txBody>
          <a:bodyPr/>
          <a:lstStyle/>
          <a:p>
            <a:r>
              <a:rPr lang="zh-CN" altLang="en-US" dirty="0">
                <a:solidFill>
                  <a:schemeClr val="accent5">
                    <a:lumMod val="60000"/>
                    <a:lumOff val="40000"/>
                  </a:schemeClr>
                </a:solidFill>
              </a:rPr>
              <a:t>工具原理</a:t>
            </a:r>
          </a:p>
        </p:txBody>
      </p:sp>
      <p:sp>
        <p:nvSpPr>
          <p:cNvPr id="3" name="内容占位符 2">
            <a:extLst>
              <a:ext uri="{FF2B5EF4-FFF2-40B4-BE49-F238E27FC236}">
                <a16:creationId xmlns:a16="http://schemas.microsoft.com/office/drawing/2014/main" id="{F5771432-FEEC-4D3A-885F-0A0B21A96D50}"/>
              </a:ext>
            </a:extLst>
          </p:cNvPr>
          <p:cNvSpPr>
            <a:spLocks noGrp="1"/>
          </p:cNvSpPr>
          <p:nvPr>
            <p:ph idx="1"/>
          </p:nvPr>
        </p:nvSpPr>
        <p:spPr/>
        <p:txBody>
          <a:bodyPr/>
          <a:lstStyle/>
          <a:p>
            <a:r>
              <a:rPr lang="zh-CN" altLang="en-US" dirty="0"/>
              <a:t>符号执行保持着一个符号状态，它将变量映射成符号表达式，还有一个符号路径约束</a:t>
            </a:r>
            <a:r>
              <a:rPr lang="en-US" altLang="zh-CN" dirty="0">
                <a:solidFill>
                  <a:srgbClr val="FF0000"/>
                </a:solidFill>
              </a:rPr>
              <a:t>PC</a:t>
            </a:r>
            <a:r>
              <a:rPr lang="zh-CN" altLang="en-US" dirty="0"/>
              <a:t>，它是一个关于符号表达式的一阶公式。在符号执行的开始阶段，</a:t>
            </a:r>
            <a:r>
              <a:rPr lang="en-US" altLang="zh-CN" dirty="0"/>
              <a:t>“PC”</a:t>
            </a:r>
            <a:r>
              <a:rPr lang="zh-CN" altLang="en-US" dirty="0"/>
              <a:t>被初始化为一个空图，</a:t>
            </a:r>
            <a:r>
              <a:rPr lang="en-US" altLang="zh-CN" dirty="0"/>
              <a:t>“</a:t>
            </a:r>
            <a:r>
              <a:rPr lang="zh-CN" altLang="en-US" dirty="0"/>
              <a:t>符号路径约束</a:t>
            </a:r>
            <a:r>
              <a:rPr lang="el-GR" altLang="zh-CN" dirty="0">
                <a:solidFill>
                  <a:srgbClr val="FF0000"/>
                </a:solidFill>
              </a:rPr>
              <a:t>σ</a:t>
            </a:r>
            <a:r>
              <a:rPr lang="zh-CN" altLang="en-US" dirty="0"/>
              <a:t> </a:t>
            </a:r>
            <a:r>
              <a:rPr lang="en-US" altLang="zh-CN" dirty="0"/>
              <a:t>”</a:t>
            </a:r>
            <a:r>
              <a:rPr lang="zh-CN" altLang="en-US" dirty="0"/>
              <a:t>被初始化为真。在符号执行的过程中，两者都被更新。在沿着程序的执行路径进行的符号执行结束时，</a:t>
            </a:r>
            <a:r>
              <a:rPr lang="en-US" altLang="zh-CN" dirty="0"/>
              <a:t>PC</a:t>
            </a:r>
            <a:r>
              <a:rPr lang="zh-CN" altLang="en-US" dirty="0"/>
              <a:t>通过约束解算器生成具体的输入值来解决。如果程序在这些具体的输入值上执行，它将采取与符号执行完全相同的路径，并以同样的方式结束。</a:t>
            </a:r>
          </a:p>
        </p:txBody>
      </p:sp>
    </p:spTree>
    <p:extLst>
      <p:ext uri="{BB962C8B-B14F-4D97-AF65-F5344CB8AC3E}">
        <p14:creationId xmlns:p14="http://schemas.microsoft.com/office/powerpoint/2010/main" val="81984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B46D1-7D14-40AA-A68E-D6829A56AF2D}"/>
              </a:ext>
            </a:extLst>
          </p:cNvPr>
          <p:cNvSpPr>
            <a:spLocks noGrp="1"/>
          </p:cNvSpPr>
          <p:nvPr>
            <p:ph type="title"/>
          </p:nvPr>
        </p:nvSpPr>
        <p:spPr/>
        <p:txBody>
          <a:bodyPr/>
          <a:lstStyle/>
          <a:p>
            <a:r>
              <a:rPr lang="zh-CN" altLang="en-US" dirty="0">
                <a:solidFill>
                  <a:schemeClr val="accent5">
                    <a:lumMod val="60000"/>
                    <a:lumOff val="40000"/>
                  </a:schemeClr>
                </a:solidFill>
              </a:rPr>
              <a:t>工具原理</a:t>
            </a:r>
          </a:p>
        </p:txBody>
      </p:sp>
      <p:sp>
        <p:nvSpPr>
          <p:cNvPr id="3" name="内容占位符 2">
            <a:extLst>
              <a:ext uri="{FF2B5EF4-FFF2-40B4-BE49-F238E27FC236}">
                <a16:creationId xmlns:a16="http://schemas.microsoft.com/office/drawing/2014/main" id="{815BAE75-6D1E-4188-A147-FC8797C27835}"/>
              </a:ext>
            </a:extLst>
          </p:cNvPr>
          <p:cNvSpPr>
            <a:spLocks noGrp="1"/>
          </p:cNvSpPr>
          <p:nvPr>
            <p:ph idx="1"/>
          </p:nvPr>
        </p:nvSpPr>
        <p:spPr/>
        <p:txBody>
          <a:bodyPr/>
          <a:lstStyle/>
          <a:p>
            <a:r>
              <a:rPr lang="zh-CN" altLang="en-US" dirty="0"/>
              <a:t>实例</a:t>
            </a:r>
          </a:p>
        </p:txBody>
      </p:sp>
      <p:pic>
        <p:nvPicPr>
          <p:cNvPr id="4" name="图片 3">
            <a:extLst>
              <a:ext uri="{FF2B5EF4-FFF2-40B4-BE49-F238E27FC236}">
                <a16:creationId xmlns:a16="http://schemas.microsoft.com/office/drawing/2014/main" id="{CFF6F8A6-121C-4F0D-B390-6342DDFA99EF}"/>
              </a:ext>
            </a:extLst>
          </p:cNvPr>
          <p:cNvPicPr>
            <a:picLocks noChangeAspect="1"/>
          </p:cNvPicPr>
          <p:nvPr/>
        </p:nvPicPr>
        <p:blipFill>
          <a:blip r:embed="rId2"/>
          <a:stretch>
            <a:fillRect/>
          </a:stretch>
        </p:blipFill>
        <p:spPr>
          <a:xfrm>
            <a:off x="1945366" y="1400644"/>
            <a:ext cx="4709568" cy="4633362"/>
          </a:xfrm>
          <a:prstGeom prst="rect">
            <a:avLst/>
          </a:prstGeom>
        </p:spPr>
      </p:pic>
      <p:pic>
        <p:nvPicPr>
          <p:cNvPr id="5" name="图片 4">
            <a:extLst>
              <a:ext uri="{FF2B5EF4-FFF2-40B4-BE49-F238E27FC236}">
                <a16:creationId xmlns:a16="http://schemas.microsoft.com/office/drawing/2014/main" id="{289F6D15-281D-4013-98F6-2D9945E17BAE}"/>
              </a:ext>
            </a:extLst>
          </p:cNvPr>
          <p:cNvPicPr>
            <a:picLocks noChangeAspect="1"/>
          </p:cNvPicPr>
          <p:nvPr/>
        </p:nvPicPr>
        <p:blipFill>
          <a:blip r:embed="rId3"/>
          <a:stretch>
            <a:fillRect/>
          </a:stretch>
        </p:blipFill>
        <p:spPr>
          <a:xfrm>
            <a:off x="6295951" y="1470892"/>
            <a:ext cx="4938188" cy="4130398"/>
          </a:xfrm>
          <a:prstGeom prst="rect">
            <a:avLst/>
          </a:prstGeom>
        </p:spPr>
      </p:pic>
    </p:spTree>
    <p:extLst>
      <p:ext uri="{BB962C8B-B14F-4D97-AF65-F5344CB8AC3E}">
        <p14:creationId xmlns:p14="http://schemas.microsoft.com/office/powerpoint/2010/main" val="1517722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3F008-7BB6-4971-871D-F9203207FEF3}"/>
              </a:ext>
            </a:extLst>
          </p:cNvPr>
          <p:cNvSpPr>
            <a:spLocks noGrp="1"/>
          </p:cNvSpPr>
          <p:nvPr>
            <p:ph type="title"/>
          </p:nvPr>
        </p:nvSpPr>
        <p:spPr/>
        <p:txBody>
          <a:bodyPr/>
          <a:lstStyle/>
          <a:p>
            <a:r>
              <a:rPr lang="zh-CN" altLang="en-US" dirty="0">
                <a:solidFill>
                  <a:schemeClr val="accent5">
                    <a:lumMod val="60000"/>
                    <a:lumOff val="40000"/>
                  </a:schemeClr>
                </a:solidFill>
              </a:rPr>
              <a:t>具体实现</a:t>
            </a:r>
          </a:p>
        </p:txBody>
      </p:sp>
      <p:sp>
        <p:nvSpPr>
          <p:cNvPr id="3" name="内容占位符 2">
            <a:extLst>
              <a:ext uri="{FF2B5EF4-FFF2-40B4-BE49-F238E27FC236}">
                <a16:creationId xmlns:a16="http://schemas.microsoft.com/office/drawing/2014/main" id="{3EAAFAF1-19E0-4040-B37D-91C1AD37B1B0}"/>
              </a:ext>
            </a:extLst>
          </p:cNvPr>
          <p:cNvSpPr>
            <a:spLocks noGrp="1"/>
          </p:cNvSpPr>
          <p:nvPr>
            <p:ph idx="1"/>
          </p:nvPr>
        </p:nvSpPr>
        <p:spPr/>
        <p:txBody>
          <a:bodyPr/>
          <a:lstStyle/>
          <a:p>
            <a:r>
              <a:rPr lang="en-US" altLang="zh-CN" dirty="0"/>
              <a:t>Step1</a:t>
            </a:r>
            <a:r>
              <a:rPr lang="zh-CN" altLang="en-US" dirty="0"/>
              <a:t>：利用</a:t>
            </a:r>
            <a:r>
              <a:rPr lang="en-US" altLang="zh-CN" dirty="0"/>
              <a:t>ASM</a:t>
            </a:r>
            <a:r>
              <a:rPr lang="zh-CN" altLang="en-US" dirty="0"/>
              <a:t>程序分析库完成对目标程序的符号状态分析</a:t>
            </a:r>
            <a:endParaRPr lang="en-US" altLang="zh-CN" dirty="0"/>
          </a:p>
          <a:p>
            <a:pPr lvl="1"/>
            <a:r>
              <a:rPr lang="en-US" altLang="zh-CN" dirty="0">
                <a:solidFill>
                  <a:srgbClr val="FF0000"/>
                </a:solidFill>
              </a:rPr>
              <a:t>ASM</a:t>
            </a:r>
            <a:r>
              <a:rPr lang="zh-CN" altLang="en-US" dirty="0"/>
              <a:t>： </a:t>
            </a:r>
            <a:r>
              <a:rPr lang="en-US" altLang="zh-CN" dirty="0"/>
              <a:t>ASM </a:t>
            </a:r>
            <a:r>
              <a:rPr lang="zh-CN" altLang="en-US" dirty="0"/>
              <a:t>是一个 </a:t>
            </a:r>
            <a:r>
              <a:rPr lang="en-US" altLang="zh-CN" dirty="0"/>
              <a:t>Java </a:t>
            </a:r>
            <a:r>
              <a:rPr lang="zh-CN" altLang="en-US" dirty="0"/>
              <a:t>字节码操控框架。它能被用来动态生成类或者增强既有类的功能。</a:t>
            </a:r>
            <a:endParaRPr lang="en-US" altLang="zh-CN" dirty="0"/>
          </a:p>
          <a:p>
            <a:pPr lvl="1"/>
            <a:r>
              <a:rPr lang="zh-CN" altLang="en-US" dirty="0"/>
              <a:t>本次工具复现使用的是</a:t>
            </a:r>
            <a:r>
              <a:rPr lang="en-US" altLang="zh-CN" dirty="0">
                <a:solidFill>
                  <a:srgbClr val="FF0000"/>
                </a:solidFill>
              </a:rPr>
              <a:t>ASM3</a:t>
            </a:r>
          </a:p>
        </p:txBody>
      </p:sp>
    </p:spTree>
    <p:extLst>
      <p:ext uri="{BB962C8B-B14F-4D97-AF65-F5344CB8AC3E}">
        <p14:creationId xmlns:p14="http://schemas.microsoft.com/office/powerpoint/2010/main" val="2990860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926</Words>
  <Application>Microsoft Office PowerPoint</Application>
  <PresentationFormat>宽屏</PresentationFormat>
  <Paragraphs>51</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基于ASM的符号执行工具</vt:lpstr>
      <vt:lpstr>工具复现步骤</vt:lpstr>
      <vt:lpstr>工具原理</vt:lpstr>
      <vt:lpstr>工具原理</vt:lpstr>
      <vt:lpstr>工具原理</vt:lpstr>
      <vt:lpstr>工具原理</vt:lpstr>
      <vt:lpstr>工具原理</vt:lpstr>
      <vt:lpstr>工具原理</vt:lpstr>
      <vt:lpstr>具体实现</vt:lpstr>
      <vt:lpstr>具体实现</vt:lpstr>
      <vt:lpstr>具体实现</vt:lpstr>
      <vt:lpstr>具体实现</vt:lpstr>
      <vt:lpstr>具体实现</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庞文昊</dc:creator>
  <cp:lastModifiedBy>庞文昊</cp:lastModifiedBy>
  <cp:revision>8</cp:revision>
  <dcterms:created xsi:type="dcterms:W3CDTF">2021-11-26T16:32:06Z</dcterms:created>
  <dcterms:modified xsi:type="dcterms:W3CDTF">2021-12-12T14:08:07Z</dcterms:modified>
</cp:coreProperties>
</file>