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73" r:id="rId5"/>
    <p:sldId id="258" r:id="rId6"/>
    <p:sldId id="259" r:id="rId7"/>
    <p:sldId id="263" r:id="rId8"/>
    <p:sldId id="262" r:id="rId9"/>
    <p:sldId id="270" r:id="rId10"/>
    <p:sldId id="261" r:id="rId11"/>
    <p:sldId id="260" r:id="rId12"/>
    <p:sldId id="271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25214"/>
            <a:ext cx="9905999" cy="5065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8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esos.apache.org/" TargetMode="External"/><Relationship Id="rId7" Type="http://schemas.openxmlformats.org/officeDocument/2006/relationships/hyperlink" Target="https://cloud.google.com/container-engine/" TargetMode="External"/><Relationship Id="rId2" Type="http://schemas.openxmlformats.org/officeDocument/2006/relationships/hyperlink" Target="https://docs.docker.com/swa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ubernetes.io/" TargetMode="External"/><Relationship Id="rId5" Type="http://schemas.openxmlformats.org/officeDocument/2006/relationships/hyperlink" Target="https://mesosphere.github.io/marathon/" TargetMode="External"/><Relationship Id="rId4" Type="http://schemas.openxmlformats.org/officeDocument/2006/relationships/hyperlink" Target="https://mesosphere.com/produc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virtualization/2016/10/18/use-docker-compose-and-service-discovery-on-windows-to-scale-out-your-multi-service-container-application/" TargetMode="External"/><Relationship Id="rId2" Type="http://schemas.openxmlformats.org/officeDocument/2006/relationships/hyperlink" Target="https://channel9.msdn.com/Events/dotnetConf/2016/Deploying-ASPNET-Core-applications-using-Docker-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platform.googleblog.com/2016/10/managing-containerized-ASP.NET-Core-apps-with-Kubernetes.html" TargetMode="External"/><Relationship Id="rId5" Type="http://schemas.openxmlformats.org/officeDocument/2006/relationships/hyperlink" Target="https://github.com/AdaptiveConsulting/ReactiveTraderCloud/blob/master/docs/articles/deploymentWithContainers.md" TargetMode="External"/><Relationship Id="rId4" Type="http://schemas.openxmlformats.org/officeDocument/2006/relationships/hyperlink" Target="https://msdn.microsoft.com/virtualiz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docker-containers-from-mainframe-era-kavungal-kunnumpurat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ship.com/the-shortlist-of-docker-hosting/" TargetMode="External"/><Relationship Id="rId2" Type="http://schemas.openxmlformats.org/officeDocument/2006/relationships/hyperlink" Target="https://docs.docker.com/machine/driv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gallery.msdn.microsoft.com/0f5b2caa-ea00-41c8-b8a2-058c7da0b3e4" TargetMode="External"/><Relationship Id="rId2" Type="http://schemas.openxmlformats.org/officeDocument/2006/relationships/hyperlink" Target="https://docs.docker.com/docker-for-windo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ocker-for-window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0f5b2caa-ea00-41c8-b8a2-058c7da0b3e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virtualization/windowscontainers/quick_start/quick_start_windows_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on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3546181" cy="1655762"/>
          </a:xfrm>
        </p:spPr>
        <p:txBody>
          <a:bodyPr/>
          <a:lstStyle/>
          <a:p>
            <a:r>
              <a:rPr lang="en-US" dirty="0"/>
              <a:t>Paul Wheeler</a:t>
            </a:r>
            <a:br>
              <a:rPr lang="en-US" dirty="0"/>
            </a:br>
            <a:r>
              <a:rPr lang="en-US" dirty="0"/>
              <a:t>Solutions Architect</a:t>
            </a:r>
            <a:br>
              <a:rPr lang="en-US" dirty="0"/>
            </a:br>
            <a:r>
              <a:rPr lang="en-US" dirty="0"/>
              <a:t>Martus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1260" y="3753293"/>
            <a:ext cx="2651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paul@paulwheeler.com</a:t>
            </a:r>
          </a:p>
          <a:p>
            <a:pPr algn="r"/>
            <a:r>
              <a:rPr lang="en-US" dirty="0"/>
              <a:t>http://github.com/pwhe23</a:t>
            </a:r>
          </a:p>
          <a:p>
            <a:pPr algn="r"/>
            <a:r>
              <a:rPr lang="en-US" dirty="0"/>
              <a:t>@</a:t>
            </a:r>
            <a:r>
              <a:rPr lang="en-US" dirty="0" err="1"/>
              <a:t>paulwheeler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5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3014" y="725214"/>
            <a:ext cx="11344940" cy="5065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Asp.net Core with Windows Container</a:t>
            </a:r>
          </a:p>
          <a:p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dotnet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new</a:t>
            </a:r>
          </a:p>
          <a:p>
            <a:r>
              <a:rPr lang="en-US" dirty="0"/>
              <a:t>Update </a:t>
            </a:r>
            <a:r>
              <a:rPr lang="en-US" dirty="0" err="1"/>
              <a:t>project.json</a:t>
            </a:r>
            <a:r>
              <a:rPr lang="en-US" dirty="0"/>
              <a:t> and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dotnet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restore</a:t>
            </a:r>
            <a:b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dotnet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</a:t>
            </a:r>
            <a:b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dotnet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publish</a:t>
            </a:r>
          </a:p>
          <a:p>
            <a:r>
              <a:rPr lang="en-US" dirty="0"/>
              <a:t>Add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build -t site2 .</a:t>
            </a:r>
            <a:b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-d -p 5000:5000 --name site2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site2</a:t>
            </a:r>
            <a:b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inspect -f "{{ .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NetworkSettings.Networks.nat.IPAddress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}}" site2 </a:t>
            </a:r>
            <a:b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-f site2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5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Running Classic Asp.net Website in Docker</a:t>
            </a:r>
          </a:p>
          <a:p>
            <a:r>
              <a:rPr lang="en-US" dirty="0"/>
              <a:t>Create new Asp.net website in Visual Studio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dockerfile</a:t>
            </a:r>
            <a:r>
              <a:rPr lang="en-US" dirty="0"/>
              <a:t> to AspnetClassicWebsite1</a:t>
            </a:r>
            <a:endParaRPr lang="en-US" sz="1900" dirty="0">
              <a:solidFill>
                <a:schemeClr val="accent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Compile project</a:t>
            </a:r>
          </a:p>
          <a:p>
            <a:r>
              <a:rPr lang="en-US" dirty="0"/>
              <a:t>Build Docker image</a:t>
            </a:r>
            <a:br>
              <a:rPr lang="en-US" dirty="0"/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build -t site1 .</a:t>
            </a:r>
          </a:p>
          <a:p>
            <a:r>
              <a:rPr lang="en-US" dirty="0"/>
              <a:t>Start container from image</a:t>
            </a:r>
            <a:br>
              <a:rPr lang="en-US" dirty="0"/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-d -p 5000:5000 --name site1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site1</a:t>
            </a:r>
            <a:endParaRPr lang="en-US" sz="1800" dirty="0">
              <a:solidFill>
                <a:schemeClr val="accent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Find IP Address</a:t>
            </a:r>
            <a:br>
              <a:rPr lang="en-US" dirty="0"/>
            </a:b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inspect -f "{{ .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NetworkSettings.Networks.nat.IPAddress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}}" site1</a:t>
            </a:r>
          </a:p>
          <a:p>
            <a:r>
              <a:rPr lang="en-US" dirty="0"/>
              <a:t>Kill container</a:t>
            </a:r>
            <a:br>
              <a:rPr lang="en-US" dirty="0"/>
            </a:b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-f site1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7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725214"/>
            <a:ext cx="9905999" cy="58244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Orchestration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Swarm</a:t>
            </a:r>
            <a:r>
              <a:rPr lang="en-US" dirty="0"/>
              <a:t> - manage multiple Docker hosts, both Linux and Windows (</a:t>
            </a:r>
            <a:r>
              <a:rPr lang="en-US" dirty="0" err="1"/>
              <a:t>docker</a:t>
            </a:r>
            <a:r>
              <a:rPr lang="en-US" dirty="0"/>
              <a:t>-machine) </a:t>
            </a:r>
            <a:r>
              <a:rPr lang="en-US" dirty="0">
                <a:hlinkClick r:id="rId2"/>
              </a:rPr>
              <a:t>https://docs.docker.com/swarm/</a:t>
            </a:r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Apache </a:t>
            </a:r>
            <a:r>
              <a:rPr lang="en-US" b="1" u="sng" dirty="0" err="1">
                <a:solidFill>
                  <a:schemeClr val="bg1"/>
                </a:solidFill>
              </a:rPr>
              <a:t>Mesos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Program against your datacenter like it’s a single pool of resources </a:t>
            </a:r>
            <a:r>
              <a:rPr lang="en-US" dirty="0">
                <a:hlinkClick r:id="rId3"/>
              </a:rPr>
              <a:t>http://mesos.apache.org/</a:t>
            </a:r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DC/OS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Mesosphere Enterprise DC/OS is an enterprise grade datacenter-scale operating system, providing a single platform for running containers, big data, and distributed apps in production. </a:t>
            </a:r>
            <a:r>
              <a:rPr lang="en-US" dirty="0">
                <a:hlinkClick r:id="rId4"/>
              </a:rPr>
              <a:t>https://mesosphere.com/product/</a:t>
            </a:r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Marathon</a:t>
            </a:r>
            <a:r>
              <a:rPr lang="en-US" dirty="0"/>
              <a:t> - A container orchestration platform for </a:t>
            </a:r>
            <a:r>
              <a:rPr lang="en-US" dirty="0" err="1"/>
              <a:t>Mesos</a:t>
            </a:r>
            <a:r>
              <a:rPr lang="en-US" dirty="0"/>
              <a:t> and DC/OS </a:t>
            </a:r>
            <a:r>
              <a:rPr lang="en-US" dirty="0">
                <a:hlinkClick r:id="rId5"/>
              </a:rPr>
              <a:t>https://mesosphere.github.io/marathon/</a:t>
            </a:r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Kubernetes</a:t>
            </a:r>
            <a:r>
              <a:rPr lang="en-US" dirty="0"/>
              <a:t> - an open-source system for automating deployment, scaling, and management of containerized applications. </a:t>
            </a:r>
            <a:r>
              <a:rPr lang="en-US" dirty="0">
                <a:hlinkClick r:id="rId6"/>
              </a:rPr>
              <a:t>http://kubernetes.io/</a:t>
            </a:r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Google Container Engine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 </a:t>
            </a:r>
            <a:r>
              <a:rPr lang="en-US" b="1" dirty="0"/>
              <a:t>powerful cluster manager and orchestration system</a:t>
            </a:r>
            <a:r>
              <a:rPr lang="en-US" dirty="0"/>
              <a:t> for running your Docker containers. </a:t>
            </a:r>
            <a:r>
              <a:rPr lang="en-US" dirty="0">
                <a:hlinkClick r:id="rId7"/>
              </a:rPr>
              <a:t>https://cloud.google.com/container-engine/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2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What else?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Sql</a:t>
            </a:r>
            <a:r>
              <a:rPr lang="en-US" dirty="0"/>
              <a:t> Server containers</a:t>
            </a:r>
          </a:p>
          <a:p>
            <a:pPr lvl="1"/>
            <a:r>
              <a:rPr lang="en-US" dirty="0"/>
              <a:t>https://www.windocks.com/</a:t>
            </a:r>
          </a:p>
          <a:p>
            <a:r>
              <a:rPr lang="en-US" dirty="0" err="1"/>
              <a:t>Kitematic</a:t>
            </a:r>
            <a:r>
              <a:rPr lang="en-US" dirty="0"/>
              <a:t> GUI to manage image repositories</a:t>
            </a:r>
          </a:p>
          <a:p>
            <a:r>
              <a:rPr lang="en-US" dirty="0"/>
              <a:t>Use an image with developer tools loaded to execute the build, which is then copied to a separate smaller runtime image </a:t>
            </a:r>
          </a:p>
          <a:p>
            <a:pPr lvl="1"/>
            <a:r>
              <a:rPr lang="en-US" sz="1600" dirty="0"/>
              <a:t>https://blogs.msdn.microsoft.com/stevelasker/2016/09/29/building-optimized-docker-images-with-asp-net-core/</a:t>
            </a:r>
          </a:p>
          <a:p>
            <a:r>
              <a:rPr lang="en-US" dirty="0"/>
              <a:t>Consider running a registry proxy cache to save time and bandwidth</a:t>
            </a:r>
          </a:p>
          <a:p>
            <a:r>
              <a:rPr lang="en-US" dirty="0"/>
              <a:t>Windows containers can even run a Hyper-V server, hosting their own containers Inception-style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7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</a:rPr>
              <a:t>Resources</a:t>
            </a:r>
          </a:p>
          <a:p>
            <a:r>
              <a:rPr lang="en-US" dirty="0">
                <a:hlinkClick r:id="rId2"/>
              </a:rPr>
              <a:t>https://channel9.msdn.com/Events/dotnetConf/2016/Deploying-ASPNET-Core-applications-using-Docker-Containers</a:t>
            </a:r>
            <a:endParaRPr lang="en-US" dirty="0"/>
          </a:p>
          <a:p>
            <a:r>
              <a:rPr lang="en-US" dirty="0">
                <a:hlinkClick r:id="rId3"/>
              </a:rPr>
              <a:t>https://blogs.technet.microsoft.com/virtualization/2016/10/18/use-docker-compose-and-service-discovery-on-windows-to-scale-out-your-multi-service-container-application/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https://msdn.microsoft.com/virtualization/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https://github.com/AdaptiveConsulting/ReactiveTraderCloud/blob/master/docs/articles/deploymentWithContainers.md</a:t>
            </a:r>
            <a:endParaRPr lang="en-US" dirty="0"/>
          </a:p>
          <a:p>
            <a:r>
              <a:rPr lang="en-US" dirty="0">
                <a:hlinkClick r:id="rId6"/>
              </a:rPr>
              <a:t>https://cloudplatform.googleblog.com/2016/10/managing-containerized-ASP.NET-Core-apps-with-Kubernetes.html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60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969" y="509294"/>
            <a:ext cx="9242334" cy="5429871"/>
          </a:xfrm>
        </p:spPr>
      </p:pic>
      <p:sp>
        <p:nvSpPr>
          <p:cNvPr id="4" name="TextBox 3"/>
          <p:cNvSpPr txBox="1"/>
          <p:nvPr/>
        </p:nvSpPr>
        <p:spPr>
          <a:xfrm>
            <a:off x="1364359" y="6092455"/>
            <a:ext cx="8732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Source: </a:t>
            </a:r>
            <a:r>
              <a:rPr lang="fr-FR" sz="1600" dirty="0">
                <a:hlinkClick r:id="rId3"/>
              </a:rPr>
              <a:t>https://www.linkedin.com/pulse/docker-containers-from-mainframe-era-kavungal-kunnumpurath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01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Why Docker?</a:t>
            </a:r>
          </a:p>
          <a:p>
            <a:r>
              <a:rPr lang="en-US" dirty="0"/>
              <a:t>The same image can move through all environments to production, not just the binaries, but also the server configuration as part of the image</a:t>
            </a:r>
          </a:p>
          <a:p>
            <a:r>
              <a:rPr lang="en-US" dirty="0"/>
              <a:t>Docker images can be run and scaled on multiple clouds without using proprietary solutions for each cloud</a:t>
            </a:r>
          </a:p>
          <a:p>
            <a:r>
              <a:rPr lang="en-US" dirty="0"/>
              <a:t>On Windows, images can be run as normal container processes or as isolated Hyper-V containers</a:t>
            </a:r>
          </a:p>
          <a:p>
            <a:r>
              <a:rPr lang="en-US" dirty="0"/>
              <a:t>VSTS supports building and deploying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428357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7805" y="725214"/>
            <a:ext cx="9739606" cy="58882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Hosting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Azure Container Service</a:t>
            </a:r>
          </a:p>
          <a:p>
            <a:r>
              <a:rPr lang="en-US" dirty="0"/>
              <a:t>Amazon Web Services</a:t>
            </a:r>
          </a:p>
          <a:p>
            <a:r>
              <a:rPr lang="en-US" dirty="0"/>
              <a:t>Digital Ocean</a:t>
            </a:r>
          </a:p>
          <a:p>
            <a:r>
              <a:rPr lang="en-US" dirty="0" err="1"/>
              <a:t>Exoscale</a:t>
            </a:r>
            <a:endParaRPr lang="en-US" dirty="0"/>
          </a:p>
          <a:p>
            <a:r>
              <a:rPr lang="en-US" dirty="0"/>
              <a:t>Google Compute Engine</a:t>
            </a:r>
          </a:p>
          <a:p>
            <a:r>
              <a:rPr lang="en-US" dirty="0"/>
              <a:t>OpenStack</a:t>
            </a:r>
          </a:p>
          <a:p>
            <a:r>
              <a:rPr lang="en-US" dirty="0"/>
              <a:t>Rackspace</a:t>
            </a:r>
          </a:p>
          <a:p>
            <a:r>
              <a:rPr lang="en-US" dirty="0"/>
              <a:t>IBM </a:t>
            </a:r>
            <a:r>
              <a:rPr lang="en-US" dirty="0" err="1"/>
              <a:t>Softlayer</a:t>
            </a:r>
            <a:endParaRPr lang="en-US" dirty="0"/>
          </a:p>
          <a:p>
            <a:r>
              <a:rPr lang="en-US" dirty="0"/>
              <a:t>Docker Machine Support List: </a:t>
            </a:r>
            <a:r>
              <a:rPr lang="en-US" dirty="0">
                <a:hlinkClick r:id="rId2"/>
              </a:rPr>
              <a:t>https://docs.docker.com/machine/drivers/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700" dirty="0"/>
              <a:t>Source: </a:t>
            </a:r>
            <a:r>
              <a:rPr lang="en-US" sz="1700" dirty="0">
                <a:hlinkClick r:id="rId3"/>
              </a:rPr>
              <a:t>https://blog.codeship.com/the-shortlist-of-docker-hosting/</a:t>
            </a:r>
            <a:endParaRPr lang="en-US" sz="19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0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725214"/>
            <a:ext cx="10543769" cy="506598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Getting Started</a:t>
            </a:r>
            <a:endParaRPr lang="en-US" dirty="0"/>
          </a:p>
          <a:p>
            <a:r>
              <a:rPr lang="en-US" dirty="0"/>
              <a:t>Requires Windows 10 Anniversary Edition or Windows Server 2016</a:t>
            </a:r>
          </a:p>
          <a:p>
            <a:r>
              <a:rPr lang="en-US" dirty="0"/>
              <a:t>Install Docker for Windows (beta version for Windows Container support)</a:t>
            </a:r>
          </a:p>
          <a:p>
            <a:pPr lvl="1"/>
            <a:r>
              <a:rPr lang="en-US" dirty="0">
                <a:hlinkClick r:id="rId2"/>
              </a:rPr>
              <a:t>https://docs.docker.com/docker-for-windows/</a:t>
            </a:r>
            <a:endParaRPr lang="en-US" dirty="0"/>
          </a:p>
          <a:p>
            <a:pPr lvl="1"/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Enable-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WindowsOptionalFeature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-Online -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FeatureName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containers -All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Enable-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WindowsOptionalFeature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-Online -</a:t>
            </a:r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FeatureName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Microsoft-Hyper-V –All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Restart-Computer -Force</a:t>
            </a:r>
          </a:p>
          <a:p>
            <a:r>
              <a:rPr lang="en-US" dirty="0"/>
              <a:t>Install Visual Studio Tools for Docker (Optional)</a:t>
            </a:r>
          </a:p>
          <a:p>
            <a:pPr lvl="1"/>
            <a:r>
              <a:rPr lang="en-US" dirty="0"/>
              <a:t>Enables debugging Linux containers from Visual Studio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https://visualstudiogallery.msdn.microsoft.com/0f5b2caa-ea00-41c8-b8a2-058c7da0b3e4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81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725214"/>
            <a:ext cx="9905999" cy="57500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Docker "Hello World“ with Linux</a:t>
            </a:r>
          </a:p>
          <a:p>
            <a:pPr>
              <a:lnSpc>
                <a:spcPct val="130000"/>
              </a:lnSpc>
            </a:pPr>
            <a:r>
              <a:rPr lang="en-US" dirty="0"/>
              <a:t>Runs Linux container via a </a:t>
            </a:r>
            <a:r>
              <a:rPr lang="en-US" dirty="0" err="1"/>
              <a:t>MobyLinuxVM</a:t>
            </a:r>
            <a:r>
              <a:rPr lang="en-US" dirty="0"/>
              <a:t> Hyper-V virtual machine</a:t>
            </a:r>
          </a:p>
          <a:p>
            <a:pPr lvl="1">
              <a:lnSpc>
                <a:spcPct val="130000"/>
              </a:lnSpc>
            </a:pPr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hello-world</a:t>
            </a:r>
          </a:p>
          <a:p>
            <a:pPr lvl="1"/>
            <a:r>
              <a:rPr lang="en-US" dirty="0"/>
              <a:t>note each "run" command creates a new container </a:t>
            </a:r>
          </a:p>
          <a:p>
            <a:r>
              <a:rPr lang="en-US" dirty="0"/>
              <a:t>List all containers (include inactive)</a:t>
            </a:r>
          </a:p>
          <a:p>
            <a:pPr lvl="1"/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ps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-a</a:t>
            </a:r>
            <a:endParaRPr lang="en-US" sz="2100" dirty="0"/>
          </a:p>
          <a:p>
            <a:r>
              <a:rPr lang="en-US" dirty="0"/>
              <a:t>Remove containers (-f is force, even if running)</a:t>
            </a:r>
          </a:p>
          <a:p>
            <a:pPr lvl="1"/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-f &lt;HASH&gt;</a:t>
            </a:r>
            <a:r>
              <a:rPr lang="en-US" dirty="0">
                <a:solidFill>
                  <a:schemeClr val="accent1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dirty="0"/>
              <a:t>List images</a:t>
            </a:r>
          </a:p>
          <a:p>
            <a:pPr lvl="1"/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images</a:t>
            </a:r>
          </a:p>
          <a:p>
            <a:r>
              <a:rPr lang="en-US" dirty="0"/>
              <a:t>Remove image</a:t>
            </a:r>
          </a:p>
          <a:p>
            <a:pPr lvl="1"/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rmi</a:t>
            </a:r>
            <a:r>
              <a:rPr lang="en-US" sz="21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&lt;HASH&gt;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/>
              <a:t>Source: </a:t>
            </a:r>
            <a:r>
              <a:rPr lang="en-US" sz="1900" dirty="0">
                <a:hlinkClick r:id="rId2"/>
              </a:rPr>
              <a:t>https://docs.docker.com/docker-for-windows/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6521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725214"/>
            <a:ext cx="9905999" cy="53272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Debug Container in Visual Studio</a:t>
            </a:r>
          </a:p>
          <a:p>
            <a:r>
              <a:rPr lang="en-US" dirty="0"/>
              <a:t>Visual Studio Tools for Docker</a:t>
            </a:r>
            <a:endParaRPr lang="en-US" sz="2000" dirty="0"/>
          </a:p>
          <a:p>
            <a:pPr lvl="1"/>
            <a:r>
              <a:rPr lang="en-US" sz="1800" dirty="0">
                <a:hlinkClick r:id="rId2"/>
              </a:rPr>
              <a:t>https://visualstudiogallery.msdn.microsoft.com/0f5b2caa-ea00-41c8-b8a2-058c7da0b3e4</a:t>
            </a:r>
            <a:endParaRPr lang="en-US" sz="1800" dirty="0"/>
          </a:p>
          <a:p>
            <a:pPr lvl="1"/>
            <a:r>
              <a:rPr lang="en-US" sz="1800" dirty="0"/>
              <a:t>Supports debugging on Linux containers</a:t>
            </a:r>
          </a:p>
          <a:p>
            <a:r>
              <a:rPr lang="en-US" sz="2200" dirty="0"/>
              <a:t>Create new Asp.net Core Web Application (</a:t>
            </a:r>
            <a:r>
              <a:rPr lang="en-US" sz="2200" dirty="0" err="1"/>
              <a:t>.Net</a:t>
            </a:r>
            <a:r>
              <a:rPr lang="en-US" sz="2200" dirty="0"/>
              <a:t> Core)</a:t>
            </a:r>
          </a:p>
          <a:p>
            <a:pPr lvl="1"/>
            <a:r>
              <a:rPr lang="en-US" sz="1800" dirty="0"/>
              <a:t>Docker &gt; Settings &gt; Shared Drives &gt; select drives &gt; Apply</a:t>
            </a:r>
          </a:p>
          <a:p>
            <a:pPr lvl="1"/>
            <a:r>
              <a:rPr lang="en-US" sz="1800" dirty="0"/>
              <a:t>Right-click Project &gt; Add &gt; Docker Support</a:t>
            </a:r>
          </a:p>
          <a:p>
            <a:r>
              <a:rPr lang="en-US" sz="2200" dirty="0"/>
              <a:t>Note new solution items: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highlight>
                  <a:srgbClr val="000000"/>
                </a:highlight>
                <a:latin typeface="Consolas" panose="020B0609020204030204" pitchFamily="49" charset="0"/>
              </a:rPr>
              <a:t>Dockerfile</a:t>
            </a:r>
            <a:r>
              <a:rPr lang="en-US" sz="1800" dirty="0"/>
              <a:t> configures </a:t>
            </a:r>
            <a:r>
              <a:rPr lang="en-US" sz="1800" dirty="0" err="1"/>
              <a:t>docker</a:t>
            </a:r>
            <a:r>
              <a:rPr lang="en-US" sz="1800" dirty="0"/>
              <a:t> build image process, what to execute when run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ighlight>
                  <a:srgbClr val="000000"/>
                </a:highlight>
                <a:latin typeface="Consolas" panose="020B0609020204030204" pitchFamily="49" charset="0"/>
              </a:rPr>
              <a:t>Docker-</a:t>
            </a:r>
            <a:r>
              <a:rPr lang="en-US" sz="1800" dirty="0" err="1">
                <a:highlight>
                  <a:srgbClr val="000000"/>
                </a:highlight>
                <a:latin typeface="Consolas" panose="020B0609020204030204" pitchFamily="49" charset="0"/>
              </a:rPr>
              <a:t>compose.yml</a:t>
            </a:r>
            <a:r>
              <a:rPr lang="en-US" sz="1800" dirty="0"/>
              <a:t> manages environment variables and multiple image relationships if necessary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Start option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Docker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4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382773"/>
            <a:ext cx="9905999" cy="627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Asp.net Core with Linux Container</a:t>
            </a:r>
          </a:p>
          <a:p>
            <a:r>
              <a:rPr lang="en-US" dirty="0"/>
              <a:t>Add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dockerfile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AspnetCoreWebsite1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dotnet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publish</a:t>
            </a:r>
          </a:p>
          <a:p>
            <a:r>
              <a:rPr lang="en-US" dirty="0"/>
              <a:t>Build Image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-t</a:t>
            </a:r>
            <a:r>
              <a:rPr lang="en-US" dirty="0"/>
              <a:t> gives image name (uppercase not allowed)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is context directory (copied to </a:t>
            </a:r>
            <a:r>
              <a:rPr lang="en-US"/>
              <a:t>working directory)</a:t>
            </a:r>
            <a:endParaRPr lang="en-US" dirty="0"/>
          </a:p>
          <a:p>
            <a:pPr lvl="1"/>
            <a:r>
              <a:rPr lang="en-US" sz="18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8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build -t aspnet-core-website1 .</a:t>
            </a:r>
          </a:p>
          <a:p>
            <a:r>
              <a:rPr lang="en-US" sz="2000" dirty="0"/>
              <a:t>Run Image as new Container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-d</a:t>
            </a:r>
            <a:r>
              <a:rPr lang="en-US" sz="1800" dirty="0"/>
              <a:t> runs as daemon in the background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-p</a:t>
            </a:r>
            <a:r>
              <a:rPr lang="en-US" sz="1800" dirty="0"/>
              <a:t> maps external to internal ports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--name</a:t>
            </a:r>
            <a:r>
              <a:rPr lang="en-US" sz="1800" dirty="0"/>
              <a:t> is container name (each image instance needs separate name)</a:t>
            </a:r>
            <a:endParaRPr lang="en-US" sz="1600" dirty="0"/>
          </a:p>
          <a:p>
            <a:pPr lvl="1"/>
            <a:r>
              <a:rPr lang="en-US" sz="17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7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-d -p 5000:5000 --name aspnet-core-website1 </a:t>
            </a:r>
            <a:r>
              <a:rPr lang="en-US" sz="17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aspnet-core-website1</a:t>
            </a:r>
            <a:endParaRPr lang="en-US" sz="1700" dirty="0">
              <a:solidFill>
                <a:schemeClr val="accent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/>
              <a:t>http://localhost:5000/</a:t>
            </a:r>
          </a:p>
        </p:txBody>
      </p:sp>
    </p:spTree>
    <p:extLst>
      <p:ext uri="{BB962C8B-B14F-4D97-AF65-F5344CB8AC3E}">
        <p14:creationId xmlns:p14="http://schemas.microsoft.com/office/powerpoint/2010/main" val="314067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886" y="725214"/>
            <a:ext cx="11030857" cy="5777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Windows container running </a:t>
            </a:r>
            <a:r>
              <a:rPr lang="en-US" sz="3200" dirty="0" err="1">
                <a:solidFill>
                  <a:schemeClr val="bg1"/>
                </a:solidFill>
              </a:rPr>
              <a:t>Powershell</a:t>
            </a:r>
            <a:r>
              <a:rPr lang="en-US" sz="3200" dirty="0">
                <a:solidFill>
                  <a:schemeClr val="bg1"/>
                </a:solidFill>
              </a:rPr>
              <a:t> script</a:t>
            </a:r>
          </a:p>
          <a:p>
            <a:r>
              <a:rPr lang="en-US" sz="2600" dirty="0"/>
              <a:t>Linux and Windows images and containers are completely separated</a:t>
            </a:r>
          </a:p>
          <a:p>
            <a:pPr lvl="1"/>
            <a:r>
              <a:rPr lang="en-US" sz="2200" dirty="0"/>
              <a:t>Right-click Docker icon in system tray &gt; Switch to Windows Containers</a:t>
            </a:r>
          </a:p>
          <a:p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pull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microsoft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nanoserver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/>
              <a:t>(pull down image)</a:t>
            </a:r>
            <a:endParaRPr lang="en-US" sz="19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-it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microsoft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nanoserver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cmd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/>
              <a:t>(run command inside image)</a:t>
            </a:r>
            <a:endParaRPr lang="en-US" sz="19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>
                <a:highlight>
                  <a:srgbClr val="000000"/>
                </a:highlight>
                <a:latin typeface="Consolas" panose="020B0609020204030204" pitchFamily="49" charset="0"/>
              </a:rPr>
              <a:t>powershell.exe Add-Content C:\helloworld.ps1 'Write-Host "Hello World from </a:t>
            </a:r>
            <a:r>
              <a:rPr lang="en-US" sz="1500" dirty="0" err="1">
                <a:highlight>
                  <a:srgbClr val="000000"/>
                </a:highlight>
                <a:latin typeface="Consolas" panose="020B0609020204030204" pitchFamily="49" charset="0"/>
              </a:rPr>
              <a:t>Powershell</a:t>
            </a:r>
            <a:r>
              <a:rPr lang="en-US" sz="1500" dirty="0">
                <a:highlight>
                  <a:srgbClr val="000000"/>
                </a:highlight>
                <a:latin typeface="Consolas" panose="020B0609020204030204" pitchFamily="49" charset="0"/>
              </a:rPr>
              <a:t>"'</a:t>
            </a:r>
          </a:p>
          <a:p>
            <a:pPr lvl="1"/>
            <a:r>
              <a:rPr lang="en-US" sz="1500" dirty="0">
                <a:highlight>
                  <a:srgbClr val="000000"/>
                </a:highlight>
                <a:latin typeface="Consolas" panose="020B0609020204030204" pitchFamily="49" charset="0"/>
              </a:rPr>
              <a:t>exit</a:t>
            </a:r>
            <a:endParaRPr lang="en-US" sz="1900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commit {container hash}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helloworld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/>
              <a:t>(stores changes as new image)</a:t>
            </a:r>
            <a:endParaRPr lang="en-US" sz="1900" dirty="0">
              <a:solidFill>
                <a:schemeClr val="accent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run --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helloworld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powershell</a:t>
            </a:r>
            <a:r>
              <a:rPr lang="en-US" sz="19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c:\helloworld.ps1</a:t>
            </a:r>
          </a:p>
          <a:p>
            <a:pPr lvl="1"/>
            <a:r>
              <a:rPr lang="en-US" sz="2200" dirty="0"/>
              <a:t>Note the </a:t>
            </a:r>
            <a:r>
              <a:rPr lang="en-US" sz="1500" dirty="0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--</a:t>
            </a:r>
            <a:r>
              <a:rPr lang="en-US" sz="1500" dirty="0" err="1">
                <a:solidFill>
                  <a:schemeClr val="accent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</a:t>
            </a:r>
            <a:r>
              <a:rPr lang="en-US" sz="2200" dirty="0"/>
              <a:t> removes the container when it has completed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https://msdn.microsoft.com/en-us/virtualization/windowscontainers/quick_start/quick_start_windows_10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33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961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Tw Cen MT</vt:lpstr>
      <vt:lpstr>Circuit</vt:lpstr>
      <vt:lpstr>Docker on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on Windows</dc:title>
  <dc:creator>Paul Wheeler</dc:creator>
  <cp:lastModifiedBy>Paul Wheeler</cp:lastModifiedBy>
  <cp:revision>176</cp:revision>
  <dcterms:created xsi:type="dcterms:W3CDTF">2016-10-29T16:55:28Z</dcterms:created>
  <dcterms:modified xsi:type="dcterms:W3CDTF">2017-01-04T21:17:17Z</dcterms:modified>
</cp:coreProperties>
</file>