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1" r:id="rId4"/>
    <p:sldId id="260" r:id="rId5"/>
    <p:sldId id="259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Project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US" dirty="0" smtClean="0"/>
              <a:t>Predator-Prey Simulation</a:t>
            </a:r>
          </a:p>
          <a:p>
            <a:r>
              <a:rPr lang="en-US" dirty="0" smtClean="0"/>
              <a:t>Featuring Fox &amp; Rabbit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91500" cy="533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property type(string s {"predator", "prey"});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property state(string s {"foraging", "hunting", "relaxing", "fleeing", "dead"});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property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pos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int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x{1-10},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int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y{1-10});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</a:t>
            </a:r>
            <a:r>
              <a:rPr lang="en-US" dirty="0" err="1"/>
              <a:t>Geppetto</a:t>
            </a:r>
            <a:r>
              <a:rPr lang="en-US" dirty="0"/>
              <a:t>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905000"/>
            <a:ext cx="8229600" cy="36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entity fox {type(s="predator"), state(s="hunting"),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pos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(x=7, y=5)};</a:t>
            </a:r>
          </a:p>
          <a:p>
            <a:pPr lvl="0">
              <a:spcBef>
                <a:spcPct val="20000"/>
              </a:spcBef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entity rabbit {type(s="prey"), state(s="foraging"),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pos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(x=1, y=1)};</a:t>
            </a:r>
            <a:endParaRPr lang="en-US" sz="800" dirty="0">
              <a:solidFill>
                <a:prstClr val="black"/>
              </a:solidFill>
              <a:latin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362200"/>
            <a:ext cx="82296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/>
              </a:rPr>
              <a:t>rule (true) -&gt; </a:t>
            </a:r>
            <a:r>
              <a:rPr lang="en-US" sz="800" dirty="0" err="1">
                <a:latin typeface="Courier New"/>
              </a:rPr>
              <a:t>printStatus</a:t>
            </a:r>
            <a:r>
              <a:rPr lang="en-US" sz="800" dirty="0">
                <a:latin typeface="Courier New"/>
              </a:rPr>
              <a:t>(); </a:t>
            </a:r>
          </a:p>
          <a:p>
            <a:r>
              <a:rPr lang="en-US" sz="800" dirty="0">
                <a:latin typeface="Courier New"/>
              </a:rPr>
              <a:t>rule </a:t>
            </a:r>
            <a:r>
              <a:rPr lang="en-US" sz="800" dirty="0" err="1">
                <a:latin typeface="Courier New"/>
              </a:rPr>
              <a:t>sameLocation</a:t>
            </a:r>
            <a:r>
              <a:rPr lang="en-US" sz="800" dirty="0">
                <a:latin typeface="Courier New"/>
              </a:rPr>
              <a:t>      (</a:t>
            </a:r>
            <a:r>
              <a:rPr lang="en-US" sz="800" dirty="0" err="1">
                <a:latin typeface="Courier New"/>
              </a:rPr>
              <a:t>fox.state.s</a:t>
            </a:r>
            <a:r>
              <a:rPr lang="en-US" sz="800" dirty="0">
                <a:latin typeface="Courier New"/>
              </a:rPr>
              <a:t> == "hunting" &amp;&amp; </a:t>
            </a:r>
            <a:r>
              <a:rPr lang="en-US" sz="800" dirty="0" err="1">
                <a:latin typeface="Courier New"/>
              </a:rPr>
              <a:t>fox.pos.x</a:t>
            </a:r>
            <a:r>
              <a:rPr lang="en-US" sz="800" dirty="0">
                <a:latin typeface="Courier New"/>
              </a:rPr>
              <a:t> == </a:t>
            </a:r>
            <a:r>
              <a:rPr lang="en-US" sz="800" dirty="0" err="1">
                <a:latin typeface="Courier New"/>
              </a:rPr>
              <a:t>rabbit.pos.x</a:t>
            </a:r>
            <a:r>
              <a:rPr lang="en-US" sz="800" dirty="0">
                <a:latin typeface="Courier New"/>
              </a:rPr>
              <a:t> &amp;&amp; 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 == </a:t>
            </a:r>
            <a:r>
              <a:rPr lang="en-US" sz="800" dirty="0" err="1">
                <a:latin typeface="Courier New"/>
              </a:rPr>
              <a:t>rabbit.pos.y</a:t>
            </a:r>
            <a:r>
              <a:rPr lang="en-US" sz="800" dirty="0">
                <a:latin typeface="Courier New"/>
              </a:rPr>
              <a:t>) -&gt; eat();</a:t>
            </a:r>
          </a:p>
          <a:p>
            <a:r>
              <a:rPr lang="en-US" sz="800" dirty="0">
                <a:latin typeface="Courier New"/>
              </a:rPr>
              <a:t>rule </a:t>
            </a:r>
            <a:r>
              <a:rPr lang="en-US" sz="800" dirty="0" err="1">
                <a:latin typeface="Courier New"/>
              </a:rPr>
              <a:t>differentLocation</a:t>
            </a:r>
            <a:r>
              <a:rPr lang="en-US" sz="800" dirty="0">
                <a:latin typeface="Courier New"/>
              </a:rPr>
              <a:t> (</a:t>
            </a:r>
            <a:r>
              <a:rPr lang="en-US" sz="800" dirty="0" err="1">
                <a:latin typeface="Courier New"/>
              </a:rPr>
              <a:t>fox.state.s</a:t>
            </a:r>
            <a:r>
              <a:rPr lang="en-US" sz="800" dirty="0">
                <a:latin typeface="Courier New"/>
              </a:rPr>
              <a:t> == "hunting" &amp;&amp; (</a:t>
            </a:r>
            <a:r>
              <a:rPr lang="en-US" sz="800" dirty="0" err="1">
                <a:latin typeface="Courier New"/>
              </a:rPr>
              <a:t>fox.pos.x</a:t>
            </a:r>
            <a:r>
              <a:rPr lang="en-US" sz="800" dirty="0">
                <a:latin typeface="Courier New"/>
              </a:rPr>
              <a:t> != </a:t>
            </a:r>
            <a:r>
              <a:rPr lang="en-US" sz="800" dirty="0" err="1">
                <a:latin typeface="Courier New"/>
              </a:rPr>
              <a:t>rabbit.pos.x</a:t>
            </a:r>
            <a:r>
              <a:rPr lang="en-US" sz="800" dirty="0">
                <a:latin typeface="Courier New"/>
              </a:rPr>
              <a:t> || 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 != </a:t>
            </a:r>
            <a:r>
              <a:rPr lang="en-US" sz="800" dirty="0" err="1">
                <a:latin typeface="Courier New"/>
              </a:rPr>
              <a:t>rabbit.pos.y</a:t>
            </a:r>
            <a:r>
              <a:rPr lang="en-US" sz="800" dirty="0">
                <a:latin typeface="Courier New"/>
              </a:rPr>
              <a:t>)) -&gt; approach(); </a:t>
            </a:r>
            <a:endParaRPr lang="en-US" sz="800" dirty="0">
              <a:latin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8150" y="2895600"/>
            <a:ext cx="8191500" cy="36625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Courier New"/>
              </a:rPr>
              <a:t>int</a:t>
            </a:r>
            <a:r>
              <a:rPr lang="en-US" sz="800" dirty="0" smtClean="0">
                <a:latin typeface="Courier New"/>
              </a:rPr>
              <a:t> </a:t>
            </a:r>
            <a:r>
              <a:rPr lang="en-US" sz="800" dirty="0" err="1">
                <a:latin typeface="Courier New"/>
              </a:rPr>
              <a:t>printStatus</a:t>
            </a:r>
            <a:r>
              <a:rPr lang="en-US" sz="800" dirty="0">
                <a:latin typeface="Courier New"/>
              </a:rPr>
              <a:t>() {</a:t>
            </a:r>
          </a:p>
          <a:p>
            <a:r>
              <a:rPr lang="en-US" sz="800" dirty="0">
                <a:latin typeface="Courier New"/>
              </a:rPr>
              <a:t>   print("fox: state: " + </a:t>
            </a:r>
            <a:r>
              <a:rPr lang="en-US" sz="800" dirty="0" err="1">
                <a:latin typeface="Courier New"/>
              </a:rPr>
              <a:t>fox.state.s</a:t>
            </a:r>
            <a:r>
              <a:rPr lang="en-US" sz="800" dirty="0">
                <a:latin typeface="Courier New"/>
              </a:rPr>
              <a:t> + ", x=" + </a:t>
            </a:r>
            <a:r>
              <a:rPr lang="en-US" sz="800" dirty="0" err="1">
                <a:latin typeface="Courier New"/>
              </a:rPr>
              <a:t>fox.pos.x</a:t>
            </a:r>
            <a:r>
              <a:rPr lang="en-US" sz="800" dirty="0">
                <a:latin typeface="Courier New"/>
              </a:rPr>
              <a:t> + ", y=" + 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);</a:t>
            </a:r>
          </a:p>
          <a:p>
            <a:r>
              <a:rPr lang="en-US" sz="800" dirty="0">
                <a:latin typeface="Courier New"/>
              </a:rPr>
              <a:t>   print("rabbit: state: " + </a:t>
            </a:r>
            <a:r>
              <a:rPr lang="en-US" sz="800" dirty="0" err="1">
                <a:latin typeface="Courier New"/>
              </a:rPr>
              <a:t>rabbit.state.s</a:t>
            </a:r>
            <a:r>
              <a:rPr lang="en-US" sz="800" dirty="0">
                <a:latin typeface="Courier New"/>
              </a:rPr>
              <a:t> + ", x=" + </a:t>
            </a:r>
            <a:r>
              <a:rPr lang="en-US" sz="800" dirty="0" err="1">
                <a:latin typeface="Courier New"/>
              </a:rPr>
              <a:t>rabbit.pos.x</a:t>
            </a:r>
            <a:r>
              <a:rPr lang="en-US" sz="800" dirty="0">
                <a:latin typeface="Courier New"/>
              </a:rPr>
              <a:t> + ", y=" + </a:t>
            </a:r>
            <a:r>
              <a:rPr lang="en-US" sz="800" dirty="0" err="1">
                <a:latin typeface="Courier New"/>
              </a:rPr>
              <a:t>rabbit.pos.y</a:t>
            </a:r>
            <a:r>
              <a:rPr lang="en-US" sz="800" dirty="0">
                <a:latin typeface="Courier New"/>
              </a:rPr>
              <a:t>);</a:t>
            </a:r>
          </a:p>
          <a:p>
            <a:r>
              <a:rPr lang="en-US" sz="800" dirty="0">
                <a:latin typeface="Courier New"/>
              </a:rPr>
              <a:t>   return 0;</a:t>
            </a:r>
          </a:p>
          <a:p>
            <a:r>
              <a:rPr lang="en-US" sz="800" dirty="0">
                <a:latin typeface="Courier New"/>
              </a:rPr>
              <a:t>}</a:t>
            </a:r>
          </a:p>
          <a:p>
            <a:endParaRPr lang="en-US" sz="800" dirty="0">
              <a:latin typeface="Courier New"/>
            </a:endParaRPr>
          </a:p>
          <a:p>
            <a:r>
              <a:rPr lang="en-US" sz="800" dirty="0" err="1">
                <a:latin typeface="Courier New"/>
              </a:rPr>
              <a:t>int</a:t>
            </a:r>
            <a:r>
              <a:rPr lang="en-US" sz="800" dirty="0">
                <a:latin typeface="Courier New"/>
              </a:rPr>
              <a:t> eat() {</a:t>
            </a:r>
          </a:p>
          <a:p>
            <a:r>
              <a:rPr lang="en-US" sz="800" dirty="0">
                <a:latin typeface="Courier New"/>
              </a:rPr>
              <a:t>   print("Gotcha! on cycle " + cycle);</a:t>
            </a:r>
          </a:p>
          <a:p>
            <a:r>
              <a:rPr lang="en-US" sz="800" dirty="0">
                <a:latin typeface="Courier New"/>
              </a:rPr>
              <a:t>   </a:t>
            </a:r>
            <a:r>
              <a:rPr lang="en-US" sz="800" dirty="0" err="1">
                <a:latin typeface="Courier New"/>
              </a:rPr>
              <a:t>fox.state.s</a:t>
            </a:r>
            <a:r>
              <a:rPr lang="en-US" sz="800" dirty="0">
                <a:latin typeface="Courier New"/>
              </a:rPr>
              <a:t> = "relaxing";</a:t>
            </a:r>
          </a:p>
          <a:p>
            <a:r>
              <a:rPr lang="en-US" sz="800" dirty="0">
                <a:latin typeface="Courier New"/>
              </a:rPr>
              <a:t>   </a:t>
            </a:r>
            <a:r>
              <a:rPr lang="en-US" sz="800" dirty="0" err="1">
                <a:latin typeface="Courier New"/>
              </a:rPr>
              <a:t>rabbit.state.s</a:t>
            </a:r>
            <a:r>
              <a:rPr lang="en-US" sz="800" dirty="0">
                <a:latin typeface="Courier New"/>
              </a:rPr>
              <a:t> = "dead";</a:t>
            </a:r>
          </a:p>
          <a:p>
            <a:r>
              <a:rPr lang="en-US" sz="800" dirty="0">
                <a:latin typeface="Courier New"/>
              </a:rPr>
              <a:t>   </a:t>
            </a:r>
            <a:r>
              <a:rPr lang="en-US" sz="800" dirty="0" err="1">
                <a:latin typeface="Courier New"/>
              </a:rPr>
              <a:t>printStatus</a:t>
            </a:r>
            <a:r>
              <a:rPr lang="en-US" sz="800" dirty="0">
                <a:latin typeface="Courier New"/>
              </a:rPr>
              <a:t>();</a:t>
            </a:r>
          </a:p>
          <a:p>
            <a:r>
              <a:rPr lang="en-US" sz="800" dirty="0">
                <a:latin typeface="Courier New"/>
              </a:rPr>
              <a:t>   end;</a:t>
            </a:r>
          </a:p>
          <a:p>
            <a:r>
              <a:rPr lang="en-US" sz="800" dirty="0">
                <a:latin typeface="Courier New"/>
              </a:rPr>
              <a:t>}</a:t>
            </a:r>
          </a:p>
          <a:p>
            <a:endParaRPr lang="en-US" sz="800" dirty="0">
              <a:latin typeface="Courier New"/>
            </a:endParaRPr>
          </a:p>
          <a:p>
            <a:r>
              <a:rPr lang="en-US" sz="800" dirty="0" err="1">
                <a:latin typeface="Courier New"/>
              </a:rPr>
              <a:t>int</a:t>
            </a:r>
            <a:r>
              <a:rPr lang="en-US" sz="800" dirty="0">
                <a:latin typeface="Courier New"/>
              </a:rPr>
              <a:t> approach() {</a:t>
            </a:r>
          </a:p>
          <a:p>
            <a:r>
              <a:rPr lang="en-US" sz="800" dirty="0">
                <a:latin typeface="Courier New"/>
              </a:rPr>
              <a:t>   print("Moving toward prey...");</a:t>
            </a:r>
          </a:p>
          <a:p>
            <a:r>
              <a:rPr lang="en-US" sz="800" dirty="0">
                <a:latin typeface="Courier New"/>
              </a:rPr>
              <a:t>   </a:t>
            </a:r>
          </a:p>
          <a:p>
            <a:r>
              <a:rPr lang="en-US" sz="800" dirty="0">
                <a:latin typeface="Courier New"/>
              </a:rPr>
              <a:t>   if (</a:t>
            </a:r>
            <a:r>
              <a:rPr lang="en-US" sz="800" dirty="0" err="1">
                <a:latin typeface="Courier New"/>
              </a:rPr>
              <a:t>fox.pos.x</a:t>
            </a:r>
            <a:r>
              <a:rPr lang="en-US" sz="800" dirty="0">
                <a:latin typeface="Courier New"/>
              </a:rPr>
              <a:t> &gt; </a:t>
            </a:r>
            <a:r>
              <a:rPr lang="en-US" sz="800" dirty="0" err="1">
                <a:latin typeface="Courier New"/>
              </a:rPr>
              <a:t>rabbit.pos.x</a:t>
            </a:r>
            <a:r>
              <a:rPr lang="en-US" sz="800" dirty="0">
                <a:latin typeface="Courier New"/>
              </a:rPr>
              <a:t>)</a:t>
            </a:r>
          </a:p>
          <a:p>
            <a:r>
              <a:rPr lang="en-US" sz="800" dirty="0">
                <a:latin typeface="Courier New"/>
              </a:rPr>
              <a:t>      </a:t>
            </a:r>
            <a:r>
              <a:rPr lang="en-US" sz="800" dirty="0" err="1">
                <a:latin typeface="Courier New"/>
              </a:rPr>
              <a:t>fox.pos.x</a:t>
            </a:r>
            <a:r>
              <a:rPr lang="en-US" sz="800" dirty="0">
                <a:latin typeface="Courier New"/>
              </a:rPr>
              <a:t> = </a:t>
            </a:r>
            <a:r>
              <a:rPr lang="en-US" sz="800" dirty="0" err="1">
                <a:latin typeface="Courier New"/>
              </a:rPr>
              <a:t>fox.pos.x</a:t>
            </a:r>
            <a:r>
              <a:rPr lang="en-US" sz="800" dirty="0">
                <a:latin typeface="Courier New"/>
              </a:rPr>
              <a:t> - 1;</a:t>
            </a:r>
          </a:p>
          <a:p>
            <a:r>
              <a:rPr lang="en-US" sz="800" dirty="0">
                <a:latin typeface="Courier New"/>
              </a:rPr>
              <a:t>   if (</a:t>
            </a:r>
            <a:r>
              <a:rPr lang="en-US" sz="800" dirty="0" err="1">
                <a:latin typeface="Courier New"/>
              </a:rPr>
              <a:t>fox.pos.x</a:t>
            </a:r>
            <a:r>
              <a:rPr lang="en-US" sz="800" dirty="0">
                <a:latin typeface="Courier New"/>
              </a:rPr>
              <a:t> &lt; </a:t>
            </a:r>
            <a:r>
              <a:rPr lang="en-US" sz="800" dirty="0" err="1">
                <a:latin typeface="Courier New"/>
              </a:rPr>
              <a:t>rabbit.pos.x</a:t>
            </a:r>
            <a:r>
              <a:rPr lang="en-US" sz="800" dirty="0">
                <a:latin typeface="Courier New"/>
              </a:rPr>
              <a:t>)</a:t>
            </a:r>
          </a:p>
          <a:p>
            <a:r>
              <a:rPr lang="en-US" sz="800" dirty="0">
                <a:latin typeface="Courier New"/>
              </a:rPr>
              <a:t>      </a:t>
            </a:r>
            <a:r>
              <a:rPr lang="en-US" sz="800" dirty="0" err="1">
                <a:latin typeface="Courier New"/>
              </a:rPr>
              <a:t>fox.pos.x</a:t>
            </a:r>
            <a:r>
              <a:rPr lang="en-US" sz="800" dirty="0">
                <a:latin typeface="Courier New"/>
              </a:rPr>
              <a:t> = </a:t>
            </a:r>
            <a:r>
              <a:rPr lang="en-US" sz="800" dirty="0" err="1">
                <a:latin typeface="Courier New"/>
              </a:rPr>
              <a:t>fox.pox.x</a:t>
            </a:r>
            <a:r>
              <a:rPr lang="en-US" sz="800" dirty="0">
                <a:latin typeface="Courier New"/>
              </a:rPr>
              <a:t> + 1;</a:t>
            </a:r>
          </a:p>
          <a:p>
            <a:endParaRPr lang="en-US" sz="800" dirty="0">
              <a:latin typeface="Courier New"/>
            </a:endParaRPr>
          </a:p>
          <a:p>
            <a:r>
              <a:rPr lang="en-US" sz="800" dirty="0">
                <a:latin typeface="Courier New"/>
              </a:rPr>
              <a:t>   if (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 &gt; </a:t>
            </a:r>
            <a:r>
              <a:rPr lang="en-US" sz="800" dirty="0" err="1">
                <a:latin typeface="Courier New"/>
              </a:rPr>
              <a:t>rabbit.pos.y</a:t>
            </a:r>
            <a:r>
              <a:rPr lang="en-US" sz="800" dirty="0">
                <a:latin typeface="Courier New"/>
              </a:rPr>
              <a:t>)</a:t>
            </a:r>
          </a:p>
          <a:p>
            <a:r>
              <a:rPr lang="en-US" sz="800" dirty="0">
                <a:latin typeface="Courier New"/>
              </a:rPr>
              <a:t>      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 = 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 - 1;</a:t>
            </a:r>
          </a:p>
          <a:p>
            <a:r>
              <a:rPr lang="en-US" sz="800" dirty="0">
                <a:latin typeface="Courier New"/>
              </a:rPr>
              <a:t>   if (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 &lt; </a:t>
            </a:r>
            <a:r>
              <a:rPr lang="en-US" sz="800" dirty="0" err="1">
                <a:latin typeface="Courier New"/>
              </a:rPr>
              <a:t>rabbit.pos.y</a:t>
            </a:r>
            <a:r>
              <a:rPr lang="en-US" sz="800" dirty="0">
                <a:latin typeface="Courier New"/>
              </a:rPr>
              <a:t>)</a:t>
            </a:r>
          </a:p>
          <a:p>
            <a:r>
              <a:rPr lang="en-US" sz="800" dirty="0">
                <a:latin typeface="Courier New"/>
              </a:rPr>
              <a:t>      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 = 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 + 1;</a:t>
            </a:r>
          </a:p>
          <a:p>
            <a:r>
              <a:rPr lang="en-US" sz="800" dirty="0">
                <a:latin typeface="Courier New"/>
              </a:rPr>
              <a:t>      </a:t>
            </a:r>
          </a:p>
          <a:p>
            <a:r>
              <a:rPr lang="en-US" sz="800" dirty="0">
                <a:latin typeface="Courier New"/>
              </a:rPr>
              <a:t>   return 0;</a:t>
            </a:r>
          </a:p>
          <a:p>
            <a:r>
              <a:rPr lang="en-US" sz="800" dirty="0">
                <a:latin typeface="Courier New"/>
              </a:rPr>
              <a:t>}</a:t>
            </a:r>
            <a:endParaRPr lang="en-US" sz="800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28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/>
              </a:rPr>
              <a:t>property type(string s {"predator", "prey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</a:rPr>
              <a:t>"});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  <a:latin typeface="Courier New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2000" dirty="0">
                <a:solidFill>
                  <a:prstClr val="black"/>
                </a:solidFill>
                <a:latin typeface="Courier New"/>
              </a:rPr>
              <a:t>property state(string s {"foraging", "hunting", 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</a:rPr>
              <a:t>	"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relaxing", "fleeing", "dead"});</a:t>
            </a: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  <a:latin typeface="Courier New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urier New"/>
              </a:rPr>
              <a:t>property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pos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x{1-10},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y{1-10});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Courier New"/>
              </a:rPr>
              <a:t>entity fox {type(s="predator"), </a:t>
            </a:r>
            <a:r>
              <a:rPr lang="en-US" sz="2600" dirty="0" smtClean="0">
                <a:latin typeface="Courier New"/>
              </a:rPr>
              <a:t>	state(s</a:t>
            </a:r>
            <a:r>
              <a:rPr lang="en-US" sz="2600" dirty="0">
                <a:latin typeface="Courier New"/>
              </a:rPr>
              <a:t>="hunting"), </a:t>
            </a:r>
            <a:r>
              <a:rPr lang="en-US" sz="2600" dirty="0" err="1">
                <a:latin typeface="Courier New"/>
              </a:rPr>
              <a:t>pos</a:t>
            </a:r>
            <a:r>
              <a:rPr lang="en-US" sz="2600" dirty="0">
                <a:latin typeface="Courier New"/>
              </a:rPr>
              <a:t>(x=7, y=5)};</a:t>
            </a:r>
          </a:p>
          <a:p>
            <a:pPr marL="0" indent="0">
              <a:buNone/>
            </a:pPr>
            <a:endParaRPr lang="en-US" sz="2600" dirty="0" smtClean="0">
              <a:latin typeface="Courier New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urier New"/>
              </a:rPr>
              <a:t>entity </a:t>
            </a:r>
            <a:r>
              <a:rPr lang="en-US" sz="2600" dirty="0">
                <a:latin typeface="Courier New"/>
              </a:rPr>
              <a:t>rabbit {type(s="prey"), </a:t>
            </a:r>
            <a:r>
              <a:rPr lang="en-US" sz="2600" dirty="0" smtClean="0">
                <a:latin typeface="Courier New"/>
              </a:rPr>
              <a:t>	state(s</a:t>
            </a:r>
            <a:r>
              <a:rPr lang="en-US" sz="2600" dirty="0">
                <a:latin typeface="Courier New"/>
              </a:rPr>
              <a:t>="foraging"), </a:t>
            </a:r>
            <a:r>
              <a:rPr lang="en-US" sz="2600" dirty="0" err="1">
                <a:latin typeface="Courier New"/>
              </a:rPr>
              <a:t>pos</a:t>
            </a:r>
            <a:r>
              <a:rPr lang="en-US" sz="2600" dirty="0">
                <a:latin typeface="Courier New"/>
              </a:rPr>
              <a:t>(x=1, </a:t>
            </a:r>
            <a:r>
              <a:rPr lang="en-US" sz="2600" dirty="0" smtClean="0">
                <a:latin typeface="Courier New"/>
              </a:rPr>
              <a:t>	y=1</a:t>
            </a:r>
            <a:r>
              <a:rPr lang="en-US" sz="2600" dirty="0">
                <a:latin typeface="Courier New"/>
              </a:rPr>
              <a:t>)};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800" dirty="0">
                <a:solidFill>
                  <a:prstClr val="black"/>
                </a:solidFill>
                <a:latin typeface="Courier New"/>
              </a:rPr>
              <a:t>rule (true) -&gt; 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printStatus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(); </a:t>
            </a:r>
            <a:endParaRPr lang="en-US" sz="1800" dirty="0" smtClean="0">
              <a:solidFill>
                <a:prstClr val="black"/>
              </a:solidFill>
              <a:latin typeface="Courier New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800" dirty="0">
              <a:solidFill>
                <a:prstClr val="black"/>
              </a:solidFill>
              <a:latin typeface="Courier New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800" dirty="0">
                <a:solidFill>
                  <a:prstClr val="black"/>
                </a:solidFill>
                <a:latin typeface="Courier New"/>
              </a:rPr>
              <a:t>rule 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sameLocation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     (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fox.state.s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== "hunting" &amp;&amp; 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	</a:t>
            </a:r>
            <a:r>
              <a:rPr lang="en-US" sz="1800" dirty="0" err="1" smtClean="0">
                <a:solidFill>
                  <a:prstClr val="black"/>
                </a:solidFill>
                <a:latin typeface="Courier New"/>
              </a:rPr>
              <a:t>fox.pos.x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== 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rabbit.pos.x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&amp;&amp; 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== 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	</a:t>
            </a:r>
            <a:r>
              <a:rPr lang="en-US" sz="1800" dirty="0" err="1" smtClean="0">
                <a:solidFill>
                  <a:prstClr val="black"/>
                </a:solidFill>
                <a:latin typeface="Courier New"/>
              </a:rPr>
              <a:t>rabbit.pos.y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) -&gt; eat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();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1800" dirty="0">
              <a:solidFill>
                <a:prstClr val="black"/>
              </a:solidFill>
              <a:latin typeface="Courier New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800" dirty="0">
                <a:solidFill>
                  <a:prstClr val="black"/>
                </a:solidFill>
                <a:latin typeface="Courier New"/>
              </a:rPr>
              <a:t>rule 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differentLocation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(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fox.state.s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== "hunting" &amp;&amp; 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	(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fox.pos.x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!= 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rabbit.pos.x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|| 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!= 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	</a:t>
            </a:r>
            <a:r>
              <a:rPr lang="en-US" sz="1800" dirty="0" err="1" smtClean="0">
                <a:solidFill>
                  <a:prstClr val="black"/>
                </a:solidFill>
                <a:latin typeface="Courier New"/>
              </a:rPr>
              <a:t>rabbit.pos.y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)) -&gt; approach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();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0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endParaRPr lang="en-US" sz="800" dirty="0">
              <a:solidFill>
                <a:prstClr val="black"/>
              </a:solidFill>
              <a:latin typeface="Courier New"/>
            </a:endParaRPr>
          </a:p>
          <a:p>
            <a:pPr marL="0" lvl="0" indent="0">
              <a:buNone/>
            </a:pPr>
            <a:r>
              <a:rPr lang="en-US" sz="800" dirty="0" err="1">
                <a:solidFill>
                  <a:prstClr val="black"/>
                </a:solidFill>
                <a:latin typeface="Courier New"/>
              </a:rPr>
              <a:t>int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printStatus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() {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print("fox: state: " +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fox.state.s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+ ", x=" +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+ ", y=" +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);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print("rabbit: state: " +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rabbit.state.s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+ ", x=" +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rabbit.pos.x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+ ", y=" +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rabbit.pos.y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);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return 0;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}</a:t>
            </a:r>
          </a:p>
          <a:p>
            <a:pPr marL="0" lvl="0" indent="0">
              <a:buNone/>
            </a:pPr>
            <a:endParaRPr lang="en-US" sz="800" dirty="0">
              <a:solidFill>
                <a:prstClr val="black"/>
              </a:solidFill>
              <a:latin typeface="Courier New"/>
            </a:endParaRPr>
          </a:p>
          <a:p>
            <a:pPr marL="0" lvl="0" indent="0">
              <a:buNone/>
            </a:pPr>
            <a:r>
              <a:rPr lang="en-US" sz="800" dirty="0" err="1">
                <a:solidFill>
                  <a:prstClr val="black"/>
                </a:solidFill>
                <a:latin typeface="Courier New"/>
              </a:rPr>
              <a:t>int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eat() {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print("Gotcha! on cycle " + cycle);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fox.state.s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= "relaxing";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rabbit.state.s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= "dead";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printStatus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();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end;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}</a:t>
            </a:r>
          </a:p>
          <a:p>
            <a:pPr marL="0" lvl="0" indent="0">
              <a:buNone/>
            </a:pPr>
            <a:endParaRPr lang="en-US" sz="800" dirty="0">
              <a:solidFill>
                <a:prstClr val="black"/>
              </a:solidFill>
              <a:latin typeface="Courier New"/>
            </a:endParaRPr>
          </a:p>
          <a:p>
            <a:pPr marL="0" lvl="0" indent="0">
              <a:buNone/>
            </a:pPr>
            <a:r>
              <a:rPr lang="en-US" sz="800" dirty="0" err="1">
                <a:solidFill>
                  <a:prstClr val="black"/>
                </a:solidFill>
                <a:latin typeface="Courier New"/>
              </a:rPr>
              <a:t>int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approach() {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print("Moving toward prey...");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if (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&gt;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rabbit.pos.x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)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  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=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- 1;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if (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&lt;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rabbit.pos.x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)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  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=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fox.pox.x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+ 1;</a:t>
            </a:r>
          </a:p>
          <a:p>
            <a:pPr marL="0" lvl="0" indent="0">
              <a:buNone/>
            </a:pPr>
            <a:endParaRPr lang="en-US" sz="800" dirty="0">
              <a:solidFill>
                <a:prstClr val="black"/>
              </a:solidFill>
              <a:latin typeface="Courier New"/>
            </a:endParaRP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if (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&gt;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rabbit.pos.y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)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  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=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- 1;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if (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&lt;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rabbit.pos.y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)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  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=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+ 1;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   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return 0;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 numCol="2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Running program...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fox: state: hunting, x=7, y=5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rabbit: state: foraging,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Moving toward prey...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fox: state: hunting, x=6, y=4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rabbit: state: foraging,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Moving toward prey...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fox: state: hunting, x=5, y=3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rabbit: state: foraging,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Moving toward prey...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fox: state: hunting, x=4, y=2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rabbit: state: foraging,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Moving toward prey...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fox: state: hunting, x=3,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rabbit: state: foraging,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Moving toward prey...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fox: state: hunting, x=2,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rabbit: state: foraging,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Moving toward prey...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fox: state: hunting,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rabbit: state: foraging,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Gotcha!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fox: state: relaxing,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rabbit: state: dead,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End statement encountered.  Terminating program.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Program execution complete.</a:t>
            </a:r>
            <a:endParaRPr lang="en-US" sz="1200" dirty="0">
              <a:effectLst/>
              <a:latin typeface="Consolas"/>
              <a:ea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15"/>
            <a:ext cx="8229600" cy="969885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</TotalTime>
  <Words>681</Words>
  <Application>Microsoft Office PowerPoint</Application>
  <PresentationFormat>On-screen Show (4:3)</PresentationFormat>
  <Paragraphs>115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Project Demo</vt:lpstr>
      <vt:lpstr>Anatomy of a Geppetto File</vt:lpstr>
      <vt:lpstr>Properties</vt:lpstr>
      <vt:lpstr>Entities</vt:lpstr>
      <vt:lpstr>Rules</vt:lpstr>
      <vt:lpstr>Code</vt:lpstr>
      <vt:lpstr>Output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Demo</dc:title>
  <dc:creator>mea2165</dc:creator>
  <cp:lastModifiedBy>Default</cp:lastModifiedBy>
  <cp:revision>3</cp:revision>
  <dcterms:created xsi:type="dcterms:W3CDTF">2006-08-16T00:00:00Z</dcterms:created>
  <dcterms:modified xsi:type="dcterms:W3CDTF">2013-05-14T03:31:54Z</dcterms:modified>
</cp:coreProperties>
</file>