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78" autoAdjust="0"/>
  </p:normalViewPr>
  <p:slideViewPr>
    <p:cSldViewPr>
      <p:cViewPr varScale="1">
        <p:scale>
          <a:sx n="82" d="100"/>
          <a:sy n="82" d="100"/>
        </p:scale>
        <p:origin x="-14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B82-24FB-406F-AE7B-0813A2933FD6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61-3975-4FE6-9ABD-493EC55D6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B82-24FB-406F-AE7B-0813A2933FD6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61-3975-4FE6-9ABD-493EC55D6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B82-24FB-406F-AE7B-0813A2933FD6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61-3975-4FE6-9ABD-493EC55D6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B82-24FB-406F-AE7B-0813A2933FD6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61-3975-4FE6-9ABD-493EC55D6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B82-24FB-406F-AE7B-0813A2933FD6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61-3975-4FE6-9ABD-493EC55D6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B82-24FB-406F-AE7B-0813A2933FD6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61-3975-4FE6-9ABD-493EC55D6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B82-24FB-406F-AE7B-0813A2933FD6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61-3975-4FE6-9ABD-493EC55D6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B82-24FB-406F-AE7B-0813A2933FD6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61-3975-4FE6-9ABD-493EC55D6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B82-24FB-406F-AE7B-0813A2933FD6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61-3975-4FE6-9ABD-493EC55D6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B82-24FB-406F-AE7B-0813A2933FD6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61-3975-4FE6-9ABD-493EC55D6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B82-24FB-406F-AE7B-0813A2933FD6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61-3975-4FE6-9ABD-493EC55D6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06B82-24FB-406F-AE7B-0813A2933FD6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78E61-3975-4FE6-9ABD-493EC55D6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81200"/>
            <a:ext cx="3733800" cy="1470025"/>
          </a:xfrm>
        </p:spPr>
        <p:txBody>
          <a:bodyPr/>
          <a:lstStyle/>
          <a:p>
            <a:r>
              <a:rPr lang="en-US" dirty="0" smtClean="0"/>
              <a:t>Jiminy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Parallel Processing of Logical Data Structures</a:t>
            </a:r>
            <a:endParaRPr lang="en-US" dirty="0"/>
          </a:p>
        </p:txBody>
      </p:sp>
      <p:pic>
        <p:nvPicPr>
          <p:cNvPr id="4" name="Picture 3" descr="Jimin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00" y="1752600"/>
            <a:ext cx="1150620" cy="20116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Yikes!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90800"/>
            <a:ext cx="4267200" cy="3810000"/>
          </a:xfrm>
        </p:spPr>
        <p:txBody>
          <a:bodyPr>
            <a:normAutofit/>
          </a:bodyPr>
          <a:lstStyle/>
          <a:p>
            <a:r>
              <a:rPr lang="en-US" dirty="0" smtClean="0"/>
              <a:t>Moral of the story: Use a GPU for algorithms that are CPU-bound, not bandwidth-bound</a:t>
            </a:r>
            <a:endParaRPr lang="en-US" dirty="0"/>
          </a:p>
        </p:txBody>
      </p:sp>
      <p:pic>
        <p:nvPicPr>
          <p:cNvPr id="4" name="Picture 3" descr="squash-jiminy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2590800"/>
            <a:ext cx="2575560" cy="35433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371600"/>
            <a:ext cx="76962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Evaluating logical expressions on the GPU turns out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not be such a great idea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“Jiminy”?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/>
              <a:t>Geppetto – “a language for the modeling of intelligent behavior”</a:t>
            </a:r>
            <a:endParaRPr lang="en-US" dirty="0"/>
          </a:p>
        </p:txBody>
      </p:sp>
      <p:pic>
        <p:nvPicPr>
          <p:cNvPr id="8" name="Content Placeholder 7" descr="Geppetto and Pinnochio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968534" y="2451259"/>
            <a:ext cx="3017520" cy="3398520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/>
              <a:t>Jiminy Cricket – Pinocchio’s wise partner and helper</a:t>
            </a:r>
          </a:p>
        </p:txBody>
      </p:sp>
      <p:pic>
        <p:nvPicPr>
          <p:cNvPr id="9" name="Content Placeholder 8" descr="Jiminy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6090602" y="3144679"/>
            <a:ext cx="1150620" cy="201168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Geppetto in a Nutshell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733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Not a procedural language</a:t>
            </a:r>
          </a:p>
          <a:p>
            <a:r>
              <a:rPr lang="en-US" dirty="0" smtClean="0"/>
              <a:t>Rules operate on Entities, potentially changing their state</a:t>
            </a:r>
          </a:p>
          <a:p>
            <a:r>
              <a:rPr lang="en-US" dirty="0" smtClean="0"/>
              <a:t>Each Rule is evaluated every Cycle</a:t>
            </a:r>
          </a:p>
          <a:p>
            <a:r>
              <a:rPr lang="en-US" dirty="0" smtClean="0"/>
              <a:t>Continues until predetermined end state is reached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3400" y="2057400"/>
            <a:ext cx="1600200" cy="1216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Entities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6629400" y="2057400"/>
            <a:ext cx="1905000" cy="12192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States</a:t>
            </a:r>
            <a:endParaRPr lang="en-US" sz="3200" dirty="0"/>
          </a:p>
        </p:txBody>
      </p:sp>
      <p:sp>
        <p:nvSpPr>
          <p:cNvPr id="9" name="Isosceles Triangle 8"/>
          <p:cNvSpPr/>
          <p:nvPr/>
        </p:nvSpPr>
        <p:spPr>
          <a:xfrm>
            <a:off x="5410200" y="3733800"/>
            <a:ext cx="2209800" cy="16764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Rules</a:t>
            </a:r>
            <a:endParaRPr lang="en-US" sz="3200" dirty="0"/>
          </a:p>
        </p:txBody>
      </p:sp>
      <p:cxnSp>
        <p:nvCxnSpPr>
          <p:cNvPr id="10" name="Straight Arrow Connector 9"/>
          <p:cNvCxnSpPr>
            <a:stCxn id="8" idx="2"/>
            <a:endCxn id="7" idx="3"/>
          </p:cNvCxnSpPr>
          <p:nvPr/>
        </p:nvCxnSpPr>
        <p:spPr>
          <a:xfrm flipH="1" flipV="1">
            <a:off x="5943600" y="2665476"/>
            <a:ext cx="685800" cy="1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9" idx="1"/>
          </p:cNvCxnSpPr>
          <p:nvPr/>
        </p:nvCxnSpPr>
        <p:spPr>
          <a:xfrm>
            <a:off x="5143500" y="3273552"/>
            <a:ext cx="819150" cy="1298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5"/>
            <a:endCxn id="8" idx="4"/>
          </p:cNvCxnSpPr>
          <p:nvPr/>
        </p:nvCxnSpPr>
        <p:spPr>
          <a:xfrm flipV="1">
            <a:off x="7067550" y="3276600"/>
            <a:ext cx="51435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 is most flexible/useful when each Rule may refer to </a:t>
            </a:r>
            <a:r>
              <a:rPr lang="en-US" b="1" dirty="0" smtClean="0"/>
              <a:t>types</a:t>
            </a:r>
            <a:r>
              <a:rPr lang="en-US" dirty="0" smtClean="0"/>
              <a:t> of Entities rather than particular </a:t>
            </a:r>
            <a:r>
              <a:rPr lang="en-US" b="1" dirty="0" smtClean="0"/>
              <a:t>instances</a:t>
            </a:r>
          </a:p>
          <a:p>
            <a:r>
              <a:rPr lang="en-US" dirty="0" smtClean="0"/>
              <a:t>Leads to exponential growth of problem size</a:t>
            </a:r>
          </a:p>
          <a:p>
            <a:r>
              <a:rPr lang="en-US" dirty="0" smtClean="0"/>
              <a:t>Example: 10 Rules, each of which contains references to 5 Entities = 10^5 = 100,000 Rule evaluations each Cycle!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Rule is </a:t>
            </a:r>
            <a:r>
              <a:rPr lang="en-US" dirty="0" smtClean="0"/>
              <a:t>a boolean expression coupled with a statement to execute if the expression is true</a:t>
            </a:r>
          </a:p>
          <a:p>
            <a:r>
              <a:rPr lang="en-US" dirty="0" smtClean="0"/>
              <a:t>Only </a:t>
            </a:r>
            <a:r>
              <a:rPr lang="en-US" b="1" dirty="0" smtClean="0"/>
              <a:t>som</a:t>
            </a:r>
            <a:r>
              <a:rPr lang="en-US" b="1" dirty="0" smtClean="0"/>
              <a:t>e </a:t>
            </a:r>
            <a:r>
              <a:rPr lang="en-US" dirty="0" smtClean="0"/>
              <a:t>Rules trigger per Cycle, but they </a:t>
            </a:r>
            <a:r>
              <a:rPr lang="en-US" b="1" dirty="0" smtClean="0"/>
              <a:t>all </a:t>
            </a:r>
            <a:r>
              <a:rPr lang="en-US" dirty="0" smtClean="0"/>
              <a:t>have to be evaluated</a:t>
            </a:r>
          </a:p>
          <a:p>
            <a:r>
              <a:rPr lang="en-US" dirty="0" smtClean="0"/>
              <a:t>So the </a:t>
            </a:r>
            <a:r>
              <a:rPr lang="en-US" dirty="0" smtClean="0"/>
              <a:t>expensive part is figuring out which Rules to trigger (i.e., evaluating their expressions)</a:t>
            </a:r>
          </a:p>
          <a:p>
            <a:r>
              <a:rPr lang="en-US" dirty="0" smtClean="0"/>
              <a:t>Evaluate Rules in parallel on the GPU!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 integrating Jiminy directly with Geppetto language just now</a:t>
            </a:r>
          </a:p>
          <a:p>
            <a:r>
              <a:rPr lang="en-US" dirty="0" smtClean="0"/>
              <a:t>Instead</a:t>
            </a:r>
            <a:r>
              <a:rPr lang="en-US" dirty="0" smtClean="0"/>
              <a:t>, using randomly generated expressions that COULD appear in Geppetto</a:t>
            </a:r>
          </a:p>
          <a:p>
            <a:pPr lvl="1"/>
            <a:r>
              <a:rPr lang="en-US" dirty="0" smtClean="0"/>
              <a:t>Using the </a:t>
            </a:r>
            <a:r>
              <a:rPr lang="en-US" b="1" dirty="0" smtClean="0"/>
              <a:t>decision list </a:t>
            </a:r>
            <a:r>
              <a:rPr lang="en-US" dirty="0" smtClean="0"/>
              <a:t>as the basic template for logical expressions</a:t>
            </a:r>
          </a:p>
          <a:p>
            <a:pPr lvl="1"/>
            <a:r>
              <a:rPr lang="en-US" dirty="0" smtClean="0"/>
              <a:t>Each node of each DL has its own boolean expression, which is a randomly-generated comparison using one of the supported data types (</a:t>
            </a:r>
            <a:r>
              <a:rPr lang="en-US" dirty="0" err="1" smtClean="0"/>
              <a:t>int</a:t>
            </a:r>
            <a:r>
              <a:rPr lang="en-US" dirty="0" smtClean="0"/>
              <a:t>, float, boolean, string)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Other Words…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project boils down to evaluating decision lists in parallel on the GPU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bored-273x3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2895600"/>
            <a:ext cx="2743200" cy="30145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Implement?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Need to convert arbitrary data </a:t>
            </a:r>
            <a:r>
              <a:rPr lang="en-US" dirty="0" smtClean="0"/>
              <a:t>in </a:t>
            </a:r>
            <a:r>
              <a:rPr lang="en-US" dirty="0" smtClean="0"/>
              <a:t>Java collection classes </a:t>
            </a:r>
            <a:r>
              <a:rPr lang="en-US" dirty="0" smtClean="0"/>
              <a:t>into a format </a:t>
            </a:r>
            <a:r>
              <a:rPr lang="en-US" dirty="0" smtClean="0"/>
              <a:t>that can be processed by the GPU</a:t>
            </a:r>
          </a:p>
          <a:p>
            <a:pPr lvl="1"/>
            <a:r>
              <a:rPr lang="en-US" dirty="0" smtClean="0"/>
              <a:t>Separate each DL into its component expressions and send them to the GPU separately, one per thread</a:t>
            </a:r>
          </a:p>
          <a:p>
            <a:pPr lvl="1"/>
            <a:r>
              <a:rPr lang="en-US" dirty="0" smtClean="0"/>
              <a:t>Each expression is encoded as a string</a:t>
            </a:r>
          </a:p>
          <a:p>
            <a:pPr lvl="2"/>
            <a:r>
              <a:rPr lang="en-US" dirty="0" smtClean="0"/>
              <a:t>Example: EB{EV{var2}!=IC{9935</a:t>
            </a:r>
            <a:r>
              <a:rPr lang="en-US" dirty="0" smtClean="0"/>
              <a:t>}}</a:t>
            </a:r>
            <a:r>
              <a:rPr lang="en-US" dirty="0" smtClean="0"/>
              <a:t>T</a:t>
            </a:r>
          </a:p>
          <a:p>
            <a:pPr lvl="1"/>
            <a:r>
              <a:rPr lang="en-US" dirty="0" smtClean="0"/>
              <a:t>Kernel reconstitutes the expression given the string</a:t>
            </a:r>
          </a:p>
          <a:p>
            <a:pPr lvl="1"/>
            <a:r>
              <a:rPr lang="en-US" dirty="0" smtClean="0"/>
              <a:t>Three possible return values per expression: T, F, X</a:t>
            </a:r>
          </a:p>
          <a:p>
            <a:pPr lvl="1"/>
            <a:r>
              <a:rPr lang="en-US" dirty="0" smtClean="0"/>
              <a:t>Reassemble node RV’s on host to get final DL values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Processing </a:t>
            </a:r>
            <a:r>
              <a:rPr lang="en-US" dirty="0" smtClean="0"/>
              <a:t>1000 </a:t>
            </a:r>
            <a:r>
              <a:rPr lang="en-US" dirty="0" smtClean="0"/>
              <a:t>logical </a:t>
            </a:r>
            <a:r>
              <a:rPr lang="en-US" dirty="0" smtClean="0"/>
              <a:t>expressions with a max complexity of 3 elements and 100 independent variables:</a:t>
            </a:r>
            <a:endParaRPr lang="en-US" dirty="0" smtClean="0"/>
          </a:p>
          <a:p>
            <a:pPr lvl="1"/>
            <a:r>
              <a:rPr lang="en-US" dirty="0" smtClean="0"/>
              <a:t>CPU</a:t>
            </a:r>
            <a:r>
              <a:rPr lang="en-US" dirty="0" smtClean="0"/>
              <a:t>: 3 ms</a:t>
            </a:r>
            <a:endParaRPr lang="en-US" dirty="0" smtClean="0"/>
          </a:p>
          <a:p>
            <a:pPr lvl="1"/>
            <a:r>
              <a:rPr lang="en-US" dirty="0" smtClean="0"/>
              <a:t>GPU</a:t>
            </a:r>
            <a:r>
              <a:rPr lang="en-US" dirty="0" smtClean="0"/>
              <a:t>: ~600 ms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The cost of </a:t>
            </a:r>
            <a:r>
              <a:rPr lang="en-US" dirty="0" smtClean="0"/>
              <a:t>encoding each </a:t>
            </a:r>
            <a:r>
              <a:rPr lang="en-US" dirty="0" smtClean="0"/>
              <a:t>expression, transmitting it to </a:t>
            </a:r>
            <a:r>
              <a:rPr lang="en-US" dirty="0" smtClean="0"/>
              <a:t>the GPU, decoding and evaluating it there, and then sending the results back to the CPU turns out to  </a:t>
            </a:r>
            <a:r>
              <a:rPr lang="en-US" b="1" i="1" dirty="0" smtClean="0"/>
              <a:t>much </a:t>
            </a:r>
            <a:r>
              <a:rPr lang="en-US" dirty="0" smtClean="0"/>
              <a:t>greater than the cost of simply evaluating it on the host!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6903</TotalTime>
  <Words>441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Jiminy</vt:lpstr>
      <vt:lpstr>Why “Jiminy”?</vt:lpstr>
      <vt:lpstr>Geppetto in a Nutshell</vt:lpstr>
      <vt:lpstr>Problem!</vt:lpstr>
      <vt:lpstr>Solution?</vt:lpstr>
      <vt:lpstr>Caveats</vt:lpstr>
      <vt:lpstr>In Other Words…</vt:lpstr>
      <vt:lpstr>How to Implement?</vt:lpstr>
      <vt:lpstr>Results</vt:lpstr>
      <vt:lpstr>Yikes!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 Holmes</dc:creator>
  <cp:lastModifiedBy>Paul Holmes</cp:lastModifiedBy>
  <cp:revision>463</cp:revision>
  <dcterms:created xsi:type="dcterms:W3CDTF">2014-04-23T18:26:06Z</dcterms:created>
  <dcterms:modified xsi:type="dcterms:W3CDTF">2014-04-29T03:49:52Z</dcterms:modified>
</cp:coreProperties>
</file>