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81200"/>
            <a:ext cx="3733800" cy="1470025"/>
          </a:xfrm>
        </p:spPr>
        <p:txBody>
          <a:bodyPr/>
          <a:lstStyle/>
          <a:p>
            <a:r>
              <a:rPr lang="en-US" dirty="0" smtClean="0"/>
              <a:t>Jiminy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Parallel Processing of Logical Data Structures</a:t>
            </a:r>
            <a:endParaRPr lang="en-US" dirty="0"/>
          </a:p>
        </p:txBody>
      </p:sp>
      <p:pic>
        <p:nvPicPr>
          <p:cNvPr id="4" name="Picture 3" descr="Jim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115062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42672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Moral of the story: Use a GPU for algorithms that are CPU-bound, not bandwidth-bound</a:t>
            </a:r>
            <a:endParaRPr lang="en-US" dirty="0"/>
          </a:p>
        </p:txBody>
      </p:sp>
      <p:pic>
        <p:nvPicPr>
          <p:cNvPr id="4" name="Picture 3" descr="squash-jimin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590800"/>
            <a:ext cx="2575560" cy="354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Evaluating logical expressions on the GPU turns 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be a worthwhile endeavor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“Jiminy”?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Geppetto – “a language for the modeling of intelligent behavior”</a:t>
            </a:r>
            <a:endParaRPr lang="en-US" dirty="0"/>
          </a:p>
        </p:txBody>
      </p:sp>
      <p:pic>
        <p:nvPicPr>
          <p:cNvPr id="8" name="Content Placeholder 7" descr="Geppetto and Pinnochi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68534" y="2451259"/>
            <a:ext cx="3017520" cy="33985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Jiminy Cricket – Pinocchio’s wise partner and helper</a:t>
            </a:r>
          </a:p>
        </p:txBody>
      </p:sp>
      <p:pic>
        <p:nvPicPr>
          <p:cNvPr id="9" name="Content Placeholder 8" descr="Jimin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090602" y="3144679"/>
            <a:ext cx="1150620" cy="20116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Geppetto in a Nutshell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a procedural language</a:t>
            </a:r>
          </a:p>
          <a:p>
            <a:r>
              <a:rPr lang="en-US" dirty="0" smtClean="0"/>
              <a:t>Rules operate on Entities, potentially changing their state</a:t>
            </a:r>
          </a:p>
          <a:p>
            <a:r>
              <a:rPr lang="en-US" dirty="0" smtClean="0"/>
              <a:t>Each Rule is evaluated every Cycle</a:t>
            </a:r>
          </a:p>
          <a:p>
            <a:r>
              <a:rPr lang="en-US" dirty="0" smtClean="0"/>
              <a:t>Continues until predetermined end state is reached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057400"/>
            <a:ext cx="160020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6629400" y="2057400"/>
            <a:ext cx="1905000" cy="1219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sp>
        <p:nvSpPr>
          <p:cNvPr id="9" name="Isosceles Triangle 8"/>
          <p:cNvSpPr/>
          <p:nvPr/>
        </p:nvSpPr>
        <p:spPr>
          <a:xfrm>
            <a:off x="5410200" y="3733800"/>
            <a:ext cx="2209800" cy="16764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Rules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8" idx="2"/>
            <a:endCxn id="7" idx="3"/>
          </p:cNvCxnSpPr>
          <p:nvPr/>
        </p:nvCxnSpPr>
        <p:spPr>
          <a:xfrm flipH="1" flipV="1">
            <a:off x="5943600" y="2665476"/>
            <a:ext cx="6858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1"/>
          </p:cNvCxnSpPr>
          <p:nvPr/>
        </p:nvCxnSpPr>
        <p:spPr>
          <a:xfrm>
            <a:off x="5143500" y="3273552"/>
            <a:ext cx="819150" cy="129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8" idx="4"/>
          </p:cNvCxnSpPr>
          <p:nvPr/>
        </p:nvCxnSpPr>
        <p:spPr>
          <a:xfrm flipV="1">
            <a:off x="7067550" y="3276600"/>
            <a:ext cx="51435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is most flexible/useful when each Rule may refer to </a:t>
            </a:r>
            <a:r>
              <a:rPr lang="en-US" b="1" dirty="0" smtClean="0"/>
              <a:t>types</a:t>
            </a:r>
            <a:r>
              <a:rPr lang="en-US" dirty="0" smtClean="0"/>
              <a:t> of Entities rather than particular </a:t>
            </a:r>
            <a:r>
              <a:rPr lang="en-US" b="1" dirty="0" smtClean="0"/>
              <a:t>instances</a:t>
            </a:r>
          </a:p>
          <a:p>
            <a:r>
              <a:rPr lang="en-US" dirty="0" smtClean="0"/>
              <a:t>Leads to exponential growth of problem size</a:t>
            </a:r>
          </a:p>
          <a:p>
            <a:r>
              <a:rPr lang="en-US" dirty="0" smtClean="0"/>
              <a:t>Example: 10 Rules, each of which contains references to 5 Entities = 10^5 = 100,000 Rule evaluations each Cycle!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Rule is </a:t>
            </a:r>
            <a:r>
              <a:rPr lang="en-US" dirty="0" smtClean="0"/>
              <a:t>a boolean expression coupled with a statement to execute if the expression is true</a:t>
            </a:r>
          </a:p>
          <a:p>
            <a:r>
              <a:rPr lang="en-US" dirty="0" smtClean="0"/>
              <a:t>Only </a:t>
            </a:r>
            <a:r>
              <a:rPr lang="en-US" b="1" dirty="0" smtClean="0"/>
              <a:t>som</a:t>
            </a:r>
            <a:r>
              <a:rPr lang="en-US" b="1" dirty="0" smtClean="0"/>
              <a:t>e </a:t>
            </a:r>
            <a:r>
              <a:rPr lang="en-US" dirty="0" smtClean="0"/>
              <a:t>Rules trigger per Cycle, but they </a:t>
            </a:r>
            <a:r>
              <a:rPr lang="en-US" b="1" dirty="0" smtClean="0"/>
              <a:t>all </a:t>
            </a:r>
            <a:r>
              <a:rPr lang="en-US" dirty="0" smtClean="0"/>
              <a:t>have to be evaluated</a:t>
            </a:r>
          </a:p>
          <a:p>
            <a:r>
              <a:rPr lang="en-US" dirty="0" smtClean="0"/>
              <a:t>So the </a:t>
            </a:r>
            <a:r>
              <a:rPr lang="en-US" dirty="0" smtClean="0"/>
              <a:t>expensive part is figuring out which Rules to trigger (i.e., evaluating their expressions)</a:t>
            </a:r>
          </a:p>
          <a:p>
            <a:r>
              <a:rPr lang="en-US" dirty="0" smtClean="0"/>
              <a:t>Evaluate Rules in parallel on the GPU!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integrating Jiminy directly with Geppetto language just now</a:t>
            </a:r>
          </a:p>
          <a:p>
            <a:r>
              <a:rPr lang="en-US" dirty="0" smtClean="0"/>
              <a:t>Instead</a:t>
            </a:r>
            <a:r>
              <a:rPr lang="en-US" dirty="0" smtClean="0"/>
              <a:t>, using randomly generated expressions that COULD appear in Geppetto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/>
              <a:t>decision list </a:t>
            </a:r>
            <a:r>
              <a:rPr lang="en-US" dirty="0" smtClean="0"/>
              <a:t>as the basic template for logical expressions</a:t>
            </a:r>
          </a:p>
          <a:p>
            <a:pPr lvl="1"/>
            <a:r>
              <a:rPr lang="en-US" dirty="0" smtClean="0"/>
              <a:t>Each node of each DL has its own boolean expression, which is a randomly-generated comparison using one of the supported data types (</a:t>
            </a:r>
            <a:r>
              <a:rPr lang="en-US" dirty="0" err="1" smtClean="0"/>
              <a:t>int</a:t>
            </a:r>
            <a:r>
              <a:rPr lang="en-US" dirty="0" smtClean="0"/>
              <a:t>, float, boolean, string)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boils down to evaluating decision lists in parallel on the GPU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ored-273x3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95600"/>
            <a:ext cx="2743200" cy="301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convert arbitrary data </a:t>
            </a:r>
            <a:r>
              <a:rPr lang="en-US" dirty="0" smtClean="0"/>
              <a:t>in </a:t>
            </a:r>
            <a:r>
              <a:rPr lang="en-US" dirty="0" smtClean="0"/>
              <a:t>Java collection classes </a:t>
            </a:r>
            <a:r>
              <a:rPr lang="en-US" dirty="0" smtClean="0"/>
              <a:t>into a format </a:t>
            </a:r>
            <a:r>
              <a:rPr lang="en-US" dirty="0" smtClean="0"/>
              <a:t>that can be processed by the GPU</a:t>
            </a:r>
          </a:p>
          <a:p>
            <a:pPr lvl="1"/>
            <a:r>
              <a:rPr lang="en-US" dirty="0" smtClean="0"/>
              <a:t>Separate each DL into its component expressions and send them to the GPU separately, one per thread</a:t>
            </a:r>
          </a:p>
          <a:p>
            <a:pPr lvl="1"/>
            <a:r>
              <a:rPr lang="en-US" dirty="0" smtClean="0"/>
              <a:t>Each expression is encoded as a string</a:t>
            </a:r>
          </a:p>
          <a:p>
            <a:pPr lvl="2"/>
            <a:r>
              <a:rPr lang="en-US" dirty="0" smtClean="0"/>
              <a:t>Example: EB{EV{var2}!=IC{9935</a:t>
            </a:r>
            <a:r>
              <a:rPr lang="en-US" dirty="0" smtClean="0"/>
              <a:t>}}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Kernel reconstitutes the expression given the string</a:t>
            </a:r>
          </a:p>
          <a:p>
            <a:pPr lvl="1"/>
            <a:r>
              <a:rPr lang="en-US" dirty="0" smtClean="0"/>
              <a:t>Three possible return values per expression: T, F, X</a:t>
            </a:r>
          </a:p>
          <a:p>
            <a:pPr lvl="1"/>
            <a:r>
              <a:rPr lang="en-US" dirty="0" smtClean="0"/>
              <a:t>Reassemble node RV’s on host to get final DL values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10,000 logical expressions:</a:t>
            </a:r>
          </a:p>
          <a:p>
            <a:pPr lvl="1"/>
            <a:r>
              <a:rPr lang="en-US" dirty="0" smtClean="0"/>
              <a:t>CPU:</a:t>
            </a:r>
          </a:p>
          <a:p>
            <a:pPr lvl="1"/>
            <a:r>
              <a:rPr lang="en-US" dirty="0" smtClean="0"/>
              <a:t>GPU</a:t>
            </a:r>
            <a:r>
              <a:rPr lang="en-US" dirty="0" smtClean="0"/>
              <a:t>: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 cost of </a:t>
            </a:r>
            <a:r>
              <a:rPr lang="en-US" dirty="0" smtClean="0"/>
              <a:t>encoding each </a:t>
            </a:r>
            <a:r>
              <a:rPr lang="en-US" dirty="0" smtClean="0"/>
              <a:t>expression and transmitting it to </a:t>
            </a:r>
            <a:r>
              <a:rPr lang="en-US" dirty="0" smtClean="0"/>
              <a:t>the GPU is greater than the cost of simply evaluating it on the host!</a:t>
            </a:r>
            <a:endParaRPr lang="en-US" dirty="0" smtClean="0"/>
          </a:p>
          <a:p>
            <a:pPr lvl="1"/>
            <a:r>
              <a:rPr lang="en-US" dirty="0" smtClean="0"/>
              <a:t>Processing on the GPU is too complex – threads are totally divergent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418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Jiminy</vt:lpstr>
      <vt:lpstr>Why “Jiminy”?</vt:lpstr>
      <vt:lpstr>Geppetto in a Nutshell</vt:lpstr>
      <vt:lpstr>Problem!</vt:lpstr>
      <vt:lpstr>Solution?</vt:lpstr>
      <vt:lpstr>Caveats</vt:lpstr>
      <vt:lpstr>In Other Words…</vt:lpstr>
      <vt:lpstr>How to Implement?</vt:lpstr>
      <vt:lpstr>Results</vt:lpstr>
      <vt:lpstr>Bad Idea!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461</cp:revision>
  <dcterms:created xsi:type="dcterms:W3CDTF">2014-04-23T18:26:06Z</dcterms:created>
  <dcterms:modified xsi:type="dcterms:W3CDTF">2014-04-28T20:27:58Z</dcterms:modified>
</cp:coreProperties>
</file>