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8" r:id="rId3"/>
    <p:sldId id="259"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0B5CC-7D3D-4BD9-B1C7-2EC4F507F665}" type="datetimeFigureOut">
              <a:rPr lang="en-US" smtClean="0"/>
              <a:t>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70833-7E76-460D-85D8-2793C8C6F7A3}" type="slidenum">
              <a:rPr lang="en-US" smtClean="0"/>
              <a:t>‹#›</a:t>
            </a:fld>
            <a:endParaRPr lang="en-US"/>
          </a:p>
        </p:txBody>
      </p:sp>
    </p:spTree>
    <p:extLst>
      <p:ext uri="{BB962C8B-B14F-4D97-AF65-F5344CB8AC3E}">
        <p14:creationId xmlns:p14="http://schemas.microsoft.com/office/powerpoint/2010/main" val="2411595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5D2316-C69B-4805-886B-AA5038ABA016}" type="slidenum">
              <a:rPr lang="en-US" smtClean="0"/>
              <a:t>3</a:t>
            </a:fld>
            <a:endParaRPr lang="en-US"/>
          </a:p>
        </p:txBody>
      </p:sp>
    </p:spTree>
    <p:extLst>
      <p:ext uri="{BB962C8B-B14F-4D97-AF65-F5344CB8AC3E}">
        <p14:creationId xmlns:p14="http://schemas.microsoft.com/office/powerpoint/2010/main" val="3741770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306BD2-CEAC-49D3-855D-1C50A969E89F}"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EBE35-75F1-4708-8350-F5EC4512ECB6}" type="slidenum">
              <a:rPr lang="en-US" smtClean="0"/>
              <a:t>‹#›</a:t>
            </a:fld>
            <a:endParaRPr lang="en-US"/>
          </a:p>
        </p:txBody>
      </p:sp>
    </p:spTree>
    <p:extLst>
      <p:ext uri="{BB962C8B-B14F-4D97-AF65-F5344CB8AC3E}">
        <p14:creationId xmlns:p14="http://schemas.microsoft.com/office/powerpoint/2010/main" val="52353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306BD2-CEAC-49D3-855D-1C50A969E89F}"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EBE35-75F1-4708-8350-F5EC4512ECB6}" type="slidenum">
              <a:rPr lang="en-US" smtClean="0"/>
              <a:t>‹#›</a:t>
            </a:fld>
            <a:endParaRPr lang="en-US"/>
          </a:p>
        </p:txBody>
      </p:sp>
    </p:spTree>
    <p:extLst>
      <p:ext uri="{BB962C8B-B14F-4D97-AF65-F5344CB8AC3E}">
        <p14:creationId xmlns:p14="http://schemas.microsoft.com/office/powerpoint/2010/main" val="3244548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306BD2-CEAC-49D3-855D-1C50A969E89F}"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EBE35-75F1-4708-8350-F5EC4512ECB6}" type="slidenum">
              <a:rPr lang="en-US" smtClean="0"/>
              <a:t>‹#›</a:t>
            </a:fld>
            <a:endParaRPr lang="en-US"/>
          </a:p>
        </p:txBody>
      </p:sp>
    </p:spTree>
    <p:extLst>
      <p:ext uri="{BB962C8B-B14F-4D97-AF65-F5344CB8AC3E}">
        <p14:creationId xmlns:p14="http://schemas.microsoft.com/office/powerpoint/2010/main" val="375956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306BD2-CEAC-49D3-855D-1C50A969E89F}"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EBE35-75F1-4708-8350-F5EC4512ECB6}" type="slidenum">
              <a:rPr lang="en-US" smtClean="0"/>
              <a:t>‹#›</a:t>
            </a:fld>
            <a:endParaRPr lang="en-US"/>
          </a:p>
        </p:txBody>
      </p:sp>
    </p:spTree>
    <p:extLst>
      <p:ext uri="{BB962C8B-B14F-4D97-AF65-F5344CB8AC3E}">
        <p14:creationId xmlns:p14="http://schemas.microsoft.com/office/powerpoint/2010/main" val="3233738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306BD2-CEAC-49D3-855D-1C50A969E89F}"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EBE35-75F1-4708-8350-F5EC4512ECB6}" type="slidenum">
              <a:rPr lang="en-US" smtClean="0"/>
              <a:t>‹#›</a:t>
            </a:fld>
            <a:endParaRPr lang="en-US"/>
          </a:p>
        </p:txBody>
      </p:sp>
    </p:spTree>
    <p:extLst>
      <p:ext uri="{BB962C8B-B14F-4D97-AF65-F5344CB8AC3E}">
        <p14:creationId xmlns:p14="http://schemas.microsoft.com/office/powerpoint/2010/main" val="3592413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306BD2-CEAC-49D3-855D-1C50A969E89F}"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EBE35-75F1-4708-8350-F5EC4512ECB6}" type="slidenum">
              <a:rPr lang="en-US" smtClean="0"/>
              <a:t>‹#›</a:t>
            </a:fld>
            <a:endParaRPr lang="en-US"/>
          </a:p>
        </p:txBody>
      </p:sp>
    </p:spTree>
    <p:extLst>
      <p:ext uri="{BB962C8B-B14F-4D97-AF65-F5344CB8AC3E}">
        <p14:creationId xmlns:p14="http://schemas.microsoft.com/office/powerpoint/2010/main" val="3224807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306BD2-CEAC-49D3-855D-1C50A969E89F}"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EEBE35-75F1-4708-8350-F5EC4512ECB6}" type="slidenum">
              <a:rPr lang="en-US" smtClean="0"/>
              <a:t>‹#›</a:t>
            </a:fld>
            <a:endParaRPr lang="en-US"/>
          </a:p>
        </p:txBody>
      </p:sp>
    </p:spTree>
    <p:extLst>
      <p:ext uri="{BB962C8B-B14F-4D97-AF65-F5344CB8AC3E}">
        <p14:creationId xmlns:p14="http://schemas.microsoft.com/office/powerpoint/2010/main" val="85094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306BD2-CEAC-49D3-855D-1C50A969E89F}"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EEBE35-75F1-4708-8350-F5EC4512ECB6}" type="slidenum">
              <a:rPr lang="en-US" smtClean="0"/>
              <a:t>‹#›</a:t>
            </a:fld>
            <a:endParaRPr lang="en-US"/>
          </a:p>
        </p:txBody>
      </p:sp>
    </p:spTree>
    <p:extLst>
      <p:ext uri="{BB962C8B-B14F-4D97-AF65-F5344CB8AC3E}">
        <p14:creationId xmlns:p14="http://schemas.microsoft.com/office/powerpoint/2010/main" val="4226649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06BD2-CEAC-49D3-855D-1C50A969E89F}"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EEBE35-75F1-4708-8350-F5EC4512ECB6}" type="slidenum">
              <a:rPr lang="en-US" smtClean="0"/>
              <a:t>‹#›</a:t>
            </a:fld>
            <a:endParaRPr lang="en-US"/>
          </a:p>
        </p:txBody>
      </p:sp>
    </p:spTree>
    <p:extLst>
      <p:ext uri="{BB962C8B-B14F-4D97-AF65-F5344CB8AC3E}">
        <p14:creationId xmlns:p14="http://schemas.microsoft.com/office/powerpoint/2010/main" val="3406194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306BD2-CEAC-49D3-855D-1C50A969E89F}"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EBE35-75F1-4708-8350-F5EC4512ECB6}" type="slidenum">
              <a:rPr lang="en-US" smtClean="0"/>
              <a:t>‹#›</a:t>
            </a:fld>
            <a:endParaRPr lang="en-US"/>
          </a:p>
        </p:txBody>
      </p:sp>
    </p:spTree>
    <p:extLst>
      <p:ext uri="{BB962C8B-B14F-4D97-AF65-F5344CB8AC3E}">
        <p14:creationId xmlns:p14="http://schemas.microsoft.com/office/powerpoint/2010/main" val="1782125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306BD2-CEAC-49D3-855D-1C50A969E89F}"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EBE35-75F1-4708-8350-F5EC4512ECB6}" type="slidenum">
              <a:rPr lang="en-US" smtClean="0"/>
              <a:t>‹#›</a:t>
            </a:fld>
            <a:endParaRPr lang="en-US"/>
          </a:p>
        </p:txBody>
      </p:sp>
    </p:spTree>
    <p:extLst>
      <p:ext uri="{BB962C8B-B14F-4D97-AF65-F5344CB8AC3E}">
        <p14:creationId xmlns:p14="http://schemas.microsoft.com/office/powerpoint/2010/main" val="1842330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06BD2-CEAC-49D3-855D-1C50A969E89F}" type="datetimeFigureOut">
              <a:rPr lang="en-US" smtClean="0"/>
              <a:t>11/8/2020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EBE35-75F1-4708-8350-F5EC4512ECB6}" type="slidenum">
              <a:rPr lang="en-US" smtClean="0"/>
              <a:t>‹#›</a:t>
            </a:fld>
            <a:endParaRPr lang="en-US"/>
          </a:p>
        </p:txBody>
      </p:sp>
    </p:spTree>
    <p:extLst>
      <p:ext uri="{BB962C8B-B14F-4D97-AF65-F5344CB8AC3E}">
        <p14:creationId xmlns:p14="http://schemas.microsoft.com/office/powerpoint/2010/main" val="49183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Ultra_high_frequency" TargetMode="External"/><Relationship Id="rId3" Type="http://schemas.openxmlformats.org/officeDocument/2006/relationships/hyperlink" Target="https://en.wikipedia.org/wiki/Radio_propagation" TargetMode="External"/><Relationship Id="rId7" Type="http://schemas.openxmlformats.org/officeDocument/2006/relationships/hyperlink" Target="https://en.wikipedia.org/wiki/Very_high_frequency" TargetMode="External"/><Relationship Id="rId2" Type="http://schemas.openxmlformats.org/officeDocument/2006/relationships/hyperlink" Target="https://en.wikipedia.org/wiki/Radio_beacon" TargetMode="External"/><Relationship Id="rId1" Type="http://schemas.openxmlformats.org/officeDocument/2006/relationships/slideLayout" Target="../slideLayouts/slideLayout2.xml"/><Relationship Id="rId6" Type="http://schemas.openxmlformats.org/officeDocument/2006/relationships/hyperlink" Target="https://en.wikipedia.org/wiki/High_frequency" TargetMode="External"/><Relationship Id="rId5" Type="http://schemas.openxmlformats.org/officeDocument/2006/relationships/hyperlink" Target="https://en.wikipedia.org/wiki/Medium_frequency" TargetMode="External"/><Relationship Id="rId10" Type="http://schemas.openxmlformats.org/officeDocument/2006/relationships/hyperlink" Target="http://www.ncdxf.org/beacon/" TargetMode="External"/><Relationship Id="rId4" Type="http://schemas.openxmlformats.org/officeDocument/2006/relationships/hyperlink" Target="https://en.wikipedia.org/wiki/Low_frequency" TargetMode="External"/><Relationship Id="rId9" Type="http://schemas.openxmlformats.org/officeDocument/2006/relationships/hyperlink" Target="https://en.wikipedia.org/wiki/Microwav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CD9774-884A-400A-9F45-67135923CD53}"/>
              </a:ext>
            </a:extLst>
          </p:cNvPr>
          <p:cNvSpPr>
            <a:spLocks noGrp="1"/>
          </p:cNvSpPr>
          <p:nvPr>
            <p:ph type="ctrTitle"/>
          </p:nvPr>
        </p:nvSpPr>
        <p:spPr>
          <a:xfrm>
            <a:off x="1524000" y="406400"/>
            <a:ext cx="9144000" cy="2387600"/>
          </a:xfrm>
          <a:solidFill>
            <a:srgbClr val="92D050"/>
          </a:solidFill>
          <a:ln w="38100">
            <a:solidFill>
              <a:schemeClr val="tx1"/>
            </a:solidFill>
          </a:ln>
          <a:effectLst/>
        </p:spPr>
        <p:txBody>
          <a:bodyPr>
            <a:normAutofit/>
          </a:bodyPr>
          <a:lstStyle/>
          <a:p>
            <a:r>
              <a:rPr lang="en-US" sz="7200" b="1" dirty="0"/>
              <a:t>Amateur Radio</a:t>
            </a:r>
            <a:br>
              <a:rPr lang="en-US" sz="7200" b="1" dirty="0"/>
            </a:br>
            <a:r>
              <a:rPr lang="en-US" sz="7200" b="1" dirty="0"/>
              <a:t>General License Class</a:t>
            </a:r>
          </a:p>
        </p:txBody>
      </p:sp>
      <p:sp>
        <p:nvSpPr>
          <p:cNvPr id="3" name="Subtitle 2">
            <a:extLst>
              <a:ext uri="{FF2B5EF4-FFF2-40B4-BE49-F238E27FC236}">
                <a16:creationId xmlns="" xmlns:a16="http://schemas.microsoft.com/office/drawing/2014/main" id="{C95C51FA-CC4B-4EC5-B37F-330D5C2C01EA}"/>
              </a:ext>
            </a:extLst>
          </p:cNvPr>
          <p:cNvSpPr>
            <a:spLocks noGrp="1"/>
          </p:cNvSpPr>
          <p:nvPr>
            <p:ph type="subTitle" idx="1"/>
          </p:nvPr>
        </p:nvSpPr>
        <p:spPr/>
        <p:txBody>
          <a:bodyPr>
            <a:normAutofit lnSpcReduction="10000"/>
          </a:bodyPr>
          <a:lstStyle/>
          <a:p>
            <a:r>
              <a:rPr lang="en-US" b="1" dirty="0"/>
              <a:t>Based on </a:t>
            </a:r>
            <a:r>
              <a:rPr lang="en-US" b="1" dirty="0">
                <a:solidFill>
                  <a:srgbClr val="FF0000"/>
                </a:solidFill>
              </a:rPr>
              <a:t>July 1, 2019 –June 30, 2023 Question pool </a:t>
            </a:r>
          </a:p>
          <a:p>
            <a:r>
              <a:rPr lang="en-US" b="1" dirty="0"/>
              <a:t>Author- Jack Tiley AD7FO</a:t>
            </a:r>
          </a:p>
          <a:p>
            <a:r>
              <a:rPr lang="en-US" b="1" dirty="0"/>
              <a:t>Revision 1.8 – October 23, 2019</a:t>
            </a:r>
          </a:p>
          <a:p>
            <a:r>
              <a:rPr lang="en-US" b="1" dirty="0"/>
              <a:t>With March 15, 2019 errata</a:t>
            </a:r>
          </a:p>
        </p:txBody>
      </p:sp>
      <p:pic>
        <p:nvPicPr>
          <p:cNvPr id="4" name="Picture 3">
            <a:extLst>
              <a:ext uri="{FF2B5EF4-FFF2-40B4-BE49-F238E27FC236}">
                <a16:creationId xmlns="" xmlns:a16="http://schemas.microsoft.com/office/drawing/2014/main" id="{89D81BD4-133F-47E5-A660-3DDA4D22AB2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38874" y="4160520"/>
            <a:ext cx="2230166" cy="1983105"/>
          </a:xfrm>
          <a:prstGeom prst="rect">
            <a:avLst/>
          </a:prstGeom>
          <a:noFill/>
          <a:ln>
            <a:noFill/>
          </a:ln>
        </p:spPr>
      </p:pic>
      <p:pic>
        <p:nvPicPr>
          <p:cNvPr id="5" name="Picture 4">
            <a:extLst>
              <a:ext uri="{FF2B5EF4-FFF2-40B4-BE49-F238E27FC236}">
                <a16:creationId xmlns="" xmlns:a16="http://schemas.microsoft.com/office/drawing/2014/main" id="{F3C09751-8E46-4FC9-8E03-E0B391BA76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6577" y="4064000"/>
            <a:ext cx="3063240" cy="2387600"/>
          </a:xfrm>
          <a:prstGeom prst="rect">
            <a:avLst/>
          </a:prstGeom>
          <a:noFill/>
          <a:ln>
            <a:noFill/>
          </a:ln>
        </p:spPr>
      </p:pic>
    </p:spTree>
    <p:extLst>
      <p:ext uri="{BB962C8B-B14F-4D97-AF65-F5344CB8AC3E}">
        <p14:creationId xmlns:p14="http://schemas.microsoft.com/office/powerpoint/2010/main" val="4210372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122DDD-7502-4009-AF1A-171DA9E13B45}"/>
              </a:ext>
            </a:extLst>
          </p:cNvPr>
          <p:cNvSpPr>
            <a:spLocks noGrp="1"/>
          </p:cNvSpPr>
          <p:nvPr>
            <p:ph idx="1"/>
          </p:nvPr>
        </p:nvSpPr>
        <p:spPr>
          <a:xfrm>
            <a:off x="838200" y="326571"/>
            <a:ext cx="10515600" cy="5850392"/>
          </a:xfrm>
        </p:spPr>
        <p:txBody>
          <a:bodyPr/>
          <a:lstStyle/>
          <a:p>
            <a:pPr marL="0" indent="0">
              <a:buNone/>
            </a:pPr>
            <a:r>
              <a:rPr lang="en-US" b="1" dirty="0"/>
              <a:t>G1A03 [97.305]</a:t>
            </a:r>
            <a:endParaRPr lang="en-US" dirty="0"/>
          </a:p>
          <a:p>
            <a:pPr marL="0" indent="0">
              <a:buNone/>
            </a:pPr>
            <a:r>
              <a:rPr lang="en-US" dirty="0"/>
              <a:t>On which of the following bands is image transmission prohibited?  </a:t>
            </a:r>
            <a:r>
              <a:rPr lang="en-US" b="1" dirty="0"/>
              <a:t>  </a:t>
            </a:r>
            <a:endParaRPr lang="en-US" dirty="0"/>
          </a:p>
          <a:p>
            <a:pPr marL="0" indent="0">
              <a:buNone/>
            </a:pPr>
            <a:r>
              <a:rPr lang="en-US" b="1" dirty="0">
                <a:solidFill>
                  <a:srgbClr val="00B050"/>
                </a:solidFill>
              </a:rPr>
              <a:t>30 meters</a:t>
            </a:r>
            <a:endParaRPr lang="en-US" dirty="0">
              <a:solidFill>
                <a:srgbClr val="00B050"/>
              </a:solidFill>
            </a:endParaRPr>
          </a:p>
          <a:p>
            <a:pPr marL="0" indent="0">
              <a:buNone/>
            </a:pPr>
            <a:r>
              <a:rPr lang="en-US" dirty="0"/>
              <a:t>                        </a:t>
            </a:r>
            <a:r>
              <a:rPr lang="en-US" b="1" i="1" dirty="0">
                <a:solidFill>
                  <a:srgbClr val="0070C0"/>
                </a:solidFill>
              </a:rPr>
              <a:t>See answer to G1A02</a:t>
            </a:r>
            <a:endParaRPr lang="en-US" dirty="0">
              <a:solidFill>
                <a:srgbClr val="0070C0"/>
              </a:solidFill>
            </a:endParaRPr>
          </a:p>
          <a:p>
            <a:pPr marL="0" indent="0">
              <a:buNone/>
            </a:pPr>
            <a:r>
              <a:rPr lang="en-US" dirty="0"/>
              <a:t> </a:t>
            </a:r>
            <a:r>
              <a:rPr lang="en-US" b="1" dirty="0"/>
              <a:t>G1A04 [97.303 (h)]</a:t>
            </a:r>
            <a:endParaRPr lang="en-US" dirty="0"/>
          </a:p>
          <a:p>
            <a:pPr marL="0" indent="0">
              <a:buNone/>
            </a:pPr>
            <a:r>
              <a:rPr lang="en-US" dirty="0"/>
              <a:t>Which of the following amateur bands is restricted to communication only on specific channels, rather than frequency ranges?     </a:t>
            </a:r>
          </a:p>
          <a:p>
            <a:pPr marL="0" indent="0">
              <a:buNone/>
            </a:pPr>
            <a:r>
              <a:rPr lang="en-US" b="1" dirty="0">
                <a:solidFill>
                  <a:srgbClr val="00B050"/>
                </a:solidFill>
              </a:rPr>
              <a:t>60 meters</a:t>
            </a:r>
            <a:endParaRPr lang="en-US" dirty="0">
              <a:solidFill>
                <a:srgbClr val="00B050"/>
              </a:solidFill>
            </a:endParaRPr>
          </a:p>
          <a:p>
            <a:endParaRPr lang="en-US" dirty="0"/>
          </a:p>
        </p:txBody>
      </p:sp>
      <p:pic>
        <p:nvPicPr>
          <p:cNvPr id="4" name="Picture 3">
            <a:extLst>
              <a:ext uri="{FF2B5EF4-FFF2-40B4-BE49-F238E27FC236}">
                <a16:creationId xmlns:a16="http://schemas.microsoft.com/office/drawing/2014/main" xmlns="" id="{B94C1AF8-BA3D-40D6-B5D9-27C725D7BCE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65780" y="4248377"/>
            <a:ext cx="3743234" cy="2283052"/>
          </a:xfrm>
          <a:prstGeom prst="rect">
            <a:avLst/>
          </a:prstGeom>
          <a:noFill/>
          <a:ln>
            <a:noFill/>
          </a:ln>
        </p:spPr>
      </p:pic>
    </p:spTree>
    <p:extLst>
      <p:ext uri="{BB962C8B-B14F-4D97-AF65-F5344CB8AC3E}">
        <p14:creationId xmlns:p14="http://schemas.microsoft.com/office/powerpoint/2010/main" val="138955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220CAA4-0660-4E49-8B08-DBBA053A3684}"/>
              </a:ext>
            </a:extLst>
          </p:cNvPr>
          <p:cNvSpPr>
            <a:spLocks noGrp="1"/>
          </p:cNvSpPr>
          <p:nvPr>
            <p:ph idx="1"/>
          </p:nvPr>
        </p:nvSpPr>
        <p:spPr>
          <a:xfrm>
            <a:off x="707572" y="274410"/>
            <a:ext cx="10515600" cy="6403976"/>
          </a:xfrm>
        </p:spPr>
        <p:txBody>
          <a:bodyPr/>
          <a:lstStyle/>
          <a:p>
            <a:pPr marL="0" indent="0">
              <a:buNone/>
            </a:pPr>
            <a:r>
              <a:rPr lang="en-US" b="1" dirty="0"/>
              <a:t>G1A05 [97.301(d)] </a:t>
            </a:r>
            <a:endParaRPr lang="en-US" dirty="0"/>
          </a:p>
          <a:p>
            <a:pPr marL="0" indent="0">
              <a:buNone/>
            </a:pPr>
            <a:r>
              <a:rPr lang="en-US" dirty="0"/>
              <a:t>Which of the following frequencies is in the General class portion of the 40-meter band (in ITU Region 2)?   </a:t>
            </a:r>
            <a:r>
              <a:rPr lang="de-DE" b="1" dirty="0">
                <a:solidFill>
                  <a:srgbClr val="00B050"/>
                </a:solidFill>
              </a:rPr>
              <a:t>7.250 MHz</a:t>
            </a:r>
          </a:p>
          <a:p>
            <a:pPr marL="0" indent="0">
              <a:buNone/>
            </a:pPr>
            <a:endParaRPr lang="de-DE" b="1" dirty="0">
              <a:solidFill>
                <a:srgbClr val="00B050"/>
              </a:solidFill>
            </a:endParaRPr>
          </a:p>
          <a:p>
            <a:pPr marL="0" indent="0">
              <a:buNone/>
            </a:pPr>
            <a:endParaRPr lang="de-DE" b="1" dirty="0">
              <a:solidFill>
                <a:srgbClr val="00B050"/>
              </a:solidFill>
            </a:endParaRPr>
          </a:p>
          <a:p>
            <a:pPr marL="0" indent="0">
              <a:buNone/>
            </a:pPr>
            <a:endParaRPr lang="de-DE" b="1" dirty="0">
              <a:solidFill>
                <a:srgbClr val="00B050"/>
              </a:solidFill>
            </a:endParaRPr>
          </a:p>
          <a:p>
            <a:pPr marL="0" indent="0">
              <a:buNone/>
            </a:pPr>
            <a:endParaRPr lang="de-DE" b="1" dirty="0">
              <a:solidFill>
                <a:srgbClr val="00B050"/>
              </a:solidFill>
            </a:endParaRPr>
          </a:p>
          <a:p>
            <a:pPr marL="0" indent="0">
              <a:buNone/>
            </a:pPr>
            <a:r>
              <a:rPr lang="en-US" b="1" dirty="0"/>
              <a:t>G1A06 [97.301(d)] </a:t>
            </a:r>
            <a:endParaRPr lang="en-US" dirty="0"/>
          </a:p>
          <a:p>
            <a:pPr marL="0" indent="0">
              <a:buNone/>
            </a:pPr>
            <a:r>
              <a:rPr lang="en-US" dirty="0"/>
              <a:t>Which of the following frequencies is within the General class portion of the 75-meter phone band?  </a:t>
            </a:r>
            <a:r>
              <a:rPr lang="de-DE" b="1" dirty="0"/>
              <a:t> </a:t>
            </a:r>
            <a:r>
              <a:rPr lang="de-DE" b="1" dirty="0">
                <a:solidFill>
                  <a:srgbClr val="00B050"/>
                </a:solidFill>
              </a:rPr>
              <a:t>3900 kHz</a:t>
            </a:r>
            <a:endParaRPr lang="en-US" b="1" dirty="0">
              <a:solidFill>
                <a:srgbClr val="00B050"/>
              </a:solidFill>
            </a:endParaRPr>
          </a:p>
          <a:p>
            <a:pPr marL="0" indent="0">
              <a:buNone/>
            </a:pPr>
            <a:endParaRPr lang="en-US" dirty="0">
              <a:solidFill>
                <a:srgbClr val="00B050"/>
              </a:solidFill>
            </a:endParaRPr>
          </a:p>
          <a:p>
            <a:pPr marL="0" indent="0">
              <a:buNone/>
            </a:pPr>
            <a:endParaRPr lang="en-US" b="1" dirty="0"/>
          </a:p>
        </p:txBody>
      </p:sp>
      <p:pic>
        <p:nvPicPr>
          <p:cNvPr id="11" name="Picture 10">
            <a:extLst>
              <a:ext uri="{FF2B5EF4-FFF2-40B4-BE49-F238E27FC236}">
                <a16:creationId xmlns:a16="http://schemas.microsoft.com/office/drawing/2014/main" xmlns="" id="{96998C76-A1A7-4727-845C-8B0CD3183B7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7572" y="1905045"/>
            <a:ext cx="2524125" cy="1382395"/>
          </a:xfrm>
          <a:prstGeom prst="rect">
            <a:avLst/>
          </a:prstGeom>
          <a:noFill/>
          <a:ln>
            <a:noFill/>
          </a:ln>
        </p:spPr>
      </p:pic>
      <p:pic>
        <p:nvPicPr>
          <p:cNvPr id="12" name="Picture 11">
            <a:extLst>
              <a:ext uri="{FF2B5EF4-FFF2-40B4-BE49-F238E27FC236}">
                <a16:creationId xmlns:a16="http://schemas.microsoft.com/office/drawing/2014/main" xmlns="" id="{117C8400-7B86-4936-92FD-7E41A8194B3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16790" y="1948542"/>
            <a:ext cx="1590675" cy="1295400"/>
          </a:xfrm>
          <a:prstGeom prst="rect">
            <a:avLst/>
          </a:prstGeom>
          <a:noFill/>
          <a:ln>
            <a:noFill/>
          </a:ln>
        </p:spPr>
      </p:pic>
      <p:pic>
        <p:nvPicPr>
          <p:cNvPr id="14" name="Picture 13">
            <a:extLst>
              <a:ext uri="{FF2B5EF4-FFF2-40B4-BE49-F238E27FC236}">
                <a16:creationId xmlns:a16="http://schemas.microsoft.com/office/drawing/2014/main" xmlns="" id="{C32CF776-50C3-418C-9F6E-8AB21AC08C0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07572" y="5395688"/>
            <a:ext cx="2447925" cy="1095375"/>
          </a:xfrm>
          <a:prstGeom prst="rect">
            <a:avLst/>
          </a:prstGeom>
          <a:noFill/>
          <a:ln>
            <a:noFill/>
          </a:ln>
        </p:spPr>
      </p:pic>
      <p:pic>
        <p:nvPicPr>
          <p:cNvPr id="15" name="Picture 14">
            <a:extLst>
              <a:ext uri="{FF2B5EF4-FFF2-40B4-BE49-F238E27FC236}">
                <a16:creationId xmlns:a16="http://schemas.microsoft.com/office/drawing/2014/main" xmlns="" id="{731FD26D-C2D8-4C2C-8752-52BF72A790C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16790" y="5395688"/>
            <a:ext cx="1276350" cy="1038860"/>
          </a:xfrm>
          <a:prstGeom prst="rect">
            <a:avLst/>
          </a:prstGeom>
          <a:noFill/>
          <a:ln>
            <a:noFill/>
          </a:ln>
        </p:spPr>
      </p:pic>
    </p:spTree>
    <p:extLst>
      <p:ext uri="{BB962C8B-B14F-4D97-AF65-F5344CB8AC3E}">
        <p14:creationId xmlns:p14="http://schemas.microsoft.com/office/powerpoint/2010/main" val="1881084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3FDE63B-DD03-4C44-8DDD-D9AEF1DBE029}"/>
              </a:ext>
            </a:extLst>
          </p:cNvPr>
          <p:cNvSpPr>
            <a:spLocks noGrp="1"/>
          </p:cNvSpPr>
          <p:nvPr>
            <p:ph idx="1"/>
          </p:nvPr>
        </p:nvSpPr>
        <p:spPr>
          <a:xfrm>
            <a:off x="838200" y="326572"/>
            <a:ext cx="10515600" cy="5817734"/>
          </a:xfrm>
        </p:spPr>
        <p:txBody>
          <a:bodyPr>
            <a:normAutofit fontScale="77500" lnSpcReduction="20000"/>
          </a:bodyPr>
          <a:lstStyle/>
          <a:p>
            <a:pPr marL="0" indent="0">
              <a:buNone/>
            </a:pPr>
            <a:r>
              <a:rPr lang="en-US" sz="3400" b="1" dirty="0"/>
              <a:t>G1A07 [97.301(d)]</a:t>
            </a:r>
            <a:endParaRPr lang="en-US" sz="3400" dirty="0"/>
          </a:p>
          <a:p>
            <a:pPr marL="0" indent="0">
              <a:buNone/>
            </a:pPr>
            <a:r>
              <a:rPr lang="en-US" sz="3400" dirty="0"/>
              <a:t>Which of the following frequencies is within the General class portion of the 20-meter phone band?   </a:t>
            </a:r>
            <a:r>
              <a:rPr lang="de-DE" sz="3400" b="1" dirty="0">
                <a:solidFill>
                  <a:srgbClr val="00B050"/>
                </a:solidFill>
              </a:rPr>
              <a:t>14,305 kHz</a:t>
            </a:r>
          </a:p>
          <a:p>
            <a:pPr marL="0" indent="0">
              <a:buNone/>
            </a:pPr>
            <a:endParaRPr lang="de-DE" sz="3400" b="1" dirty="0">
              <a:solidFill>
                <a:srgbClr val="00B050"/>
              </a:solidFill>
            </a:endParaRPr>
          </a:p>
          <a:p>
            <a:pPr marL="0" indent="0">
              <a:buNone/>
            </a:pPr>
            <a:endParaRPr lang="de-DE" b="1" dirty="0">
              <a:solidFill>
                <a:srgbClr val="00B050"/>
              </a:solidFill>
            </a:endParaRPr>
          </a:p>
          <a:p>
            <a:pPr marL="0" indent="0">
              <a:buNone/>
            </a:pPr>
            <a:endParaRPr lang="de-DE" b="1" dirty="0">
              <a:solidFill>
                <a:srgbClr val="00B050"/>
              </a:solidFill>
            </a:endParaRPr>
          </a:p>
          <a:p>
            <a:pPr marL="0" indent="0">
              <a:buNone/>
            </a:pPr>
            <a:endParaRPr lang="en-US" b="1" dirty="0"/>
          </a:p>
          <a:p>
            <a:pPr marL="0" indent="0">
              <a:buNone/>
            </a:pPr>
            <a:r>
              <a:rPr lang="en-US" sz="3400" b="1" dirty="0"/>
              <a:t>G1A08 [97.301(d)] </a:t>
            </a:r>
            <a:endParaRPr lang="en-US" sz="3400" dirty="0"/>
          </a:p>
          <a:p>
            <a:pPr marL="0" indent="0">
              <a:buNone/>
            </a:pPr>
            <a:r>
              <a:rPr lang="en-US" sz="3400" dirty="0"/>
              <a:t>Which of the following frequencies is within the General class portion of the 80-meter band? </a:t>
            </a:r>
            <a:r>
              <a:rPr lang="de-DE" sz="3400" b="1" dirty="0">
                <a:solidFill>
                  <a:srgbClr val="00B050"/>
                </a:solidFill>
              </a:rPr>
              <a:t>3560 kHz</a:t>
            </a:r>
          </a:p>
          <a:p>
            <a:pPr marL="0" indent="0">
              <a:buNone/>
            </a:pPr>
            <a:endParaRPr lang="en-US" dirty="0">
              <a:solidFill>
                <a:srgbClr val="00B050"/>
              </a:solidFill>
            </a:endParaRPr>
          </a:p>
          <a:p>
            <a:pPr marL="0" indent="0">
              <a:buNone/>
            </a:pPr>
            <a:endParaRPr lang="en-US" dirty="0">
              <a:solidFill>
                <a:srgbClr val="00B050"/>
              </a:solidFill>
            </a:endParaRPr>
          </a:p>
          <a:p>
            <a:pPr marL="0" indent="0">
              <a:buNone/>
            </a:pPr>
            <a:endParaRPr lang="en-US" dirty="0">
              <a:solidFill>
                <a:srgbClr val="00B050"/>
              </a:solidFill>
            </a:endParaRPr>
          </a:p>
          <a:p>
            <a:pPr marL="0" indent="0">
              <a:buNone/>
            </a:pPr>
            <a:endParaRPr lang="de-DE" b="1" dirty="0">
              <a:solidFill>
                <a:srgbClr val="00B050"/>
              </a:solidFill>
            </a:endParaRPr>
          </a:p>
          <a:p>
            <a:pPr marL="0" indent="0">
              <a:buNone/>
            </a:pPr>
            <a:r>
              <a:rPr lang="en-US" sz="3100" b="1" i="1" dirty="0">
                <a:solidFill>
                  <a:srgbClr val="0070C0"/>
                </a:solidFill>
              </a:rPr>
              <a:t>3560 is in the RTTY portion of the band (red area).</a:t>
            </a:r>
            <a:endParaRPr lang="en-US" sz="3100" dirty="0">
              <a:solidFill>
                <a:srgbClr val="0070C0"/>
              </a:solidFill>
            </a:endParaRPr>
          </a:p>
          <a:p>
            <a:pPr marL="0" indent="0">
              <a:buNone/>
            </a:pPr>
            <a:endParaRPr lang="en-US" dirty="0"/>
          </a:p>
        </p:txBody>
      </p:sp>
      <p:pic>
        <p:nvPicPr>
          <p:cNvPr id="4" name="Picture 3">
            <a:extLst>
              <a:ext uri="{FF2B5EF4-FFF2-40B4-BE49-F238E27FC236}">
                <a16:creationId xmlns:a16="http://schemas.microsoft.com/office/drawing/2014/main" xmlns="" id="{08FF862C-F176-4649-875B-C78B753EC2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0599" y="1425349"/>
            <a:ext cx="2143125" cy="904875"/>
          </a:xfrm>
          <a:prstGeom prst="rect">
            <a:avLst/>
          </a:prstGeom>
          <a:noFill/>
          <a:ln>
            <a:noFill/>
          </a:ln>
        </p:spPr>
      </p:pic>
      <p:pic>
        <p:nvPicPr>
          <p:cNvPr id="5" name="Picture 4">
            <a:extLst>
              <a:ext uri="{FF2B5EF4-FFF2-40B4-BE49-F238E27FC236}">
                <a16:creationId xmlns:a16="http://schemas.microsoft.com/office/drawing/2014/main" xmlns="" id="{0594D8DC-6FA9-4FBF-9AAF-EDCB8ED8FFF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78691" y="1425349"/>
            <a:ext cx="1209675" cy="904875"/>
          </a:xfrm>
          <a:prstGeom prst="rect">
            <a:avLst/>
          </a:prstGeom>
          <a:noFill/>
          <a:ln>
            <a:noFill/>
          </a:ln>
        </p:spPr>
      </p:pic>
      <p:pic>
        <p:nvPicPr>
          <p:cNvPr id="6" name="Picture 5">
            <a:extLst>
              <a:ext uri="{FF2B5EF4-FFF2-40B4-BE49-F238E27FC236}">
                <a16:creationId xmlns:a16="http://schemas.microsoft.com/office/drawing/2014/main" xmlns="" id="{182C6611-41A0-47D6-95B4-4B25632AC47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8198" y="4224748"/>
            <a:ext cx="2447925" cy="1095375"/>
          </a:xfrm>
          <a:prstGeom prst="rect">
            <a:avLst/>
          </a:prstGeom>
          <a:noFill/>
          <a:ln>
            <a:noFill/>
          </a:ln>
        </p:spPr>
      </p:pic>
      <p:pic>
        <p:nvPicPr>
          <p:cNvPr id="7" name="Picture 6">
            <a:extLst>
              <a:ext uri="{FF2B5EF4-FFF2-40B4-BE49-F238E27FC236}">
                <a16:creationId xmlns:a16="http://schemas.microsoft.com/office/drawing/2014/main" xmlns="" id="{D212EAF8-B305-4549-BD8B-5EFD7AF667F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16790" y="4224748"/>
            <a:ext cx="1209675" cy="984885"/>
          </a:xfrm>
          <a:prstGeom prst="rect">
            <a:avLst/>
          </a:prstGeom>
          <a:noFill/>
          <a:ln>
            <a:noFill/>
          </a:ln>
        </p:spPr>
      </p:pic>
    </p:spTree>
    <p:extLst>
      <p:ext uri="{BB962C8B-B14F-4D97-AF65-F5344CB8AC3E}">
        <p14:creationId xmlns:p14="http://schemas.microsoft.com/office/powerpoint/2010/main" val="2837652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9316AA7-C917-4EFE-A760-836FD46B76AF}"/>
              </a:ext>
            </a:extLst>
          </p:cNvPr>
          <p:cNvSpPr>
            <a:spLocks noGrp="1"/>
          </p:cNvSpPr>
          <p:nvPr>
            <p:ph idx="1"/>
          </p:nvPr>
        </p:nvSpPr>
        <p:spPr>
          <a:xfrm>
            <a:off x="838200" y="261257"/>
            <a:ext cx="10515600" cy="5915706"/>
          </a:xfrm>
        </p:spPr>
        <p:txBody>
          <a:bodyPr>
            <a:normAutofit fontScale="92500" lnSpcReduction="10000"/>
          </a:bodyPr>
          <a:lstStyle/>
          <a:p>
            <a:pPr marL="0" indent="0">
              <a:buNone/>
            </a:pPr>
            <a:r>
              <a:rPr lang="en-US" sz="2600" b="1" dirty="0"/>
              <a:t>G1A09 [97.301(d)] </a:t>
            </a:r>
            <a:endParaRPr lang="en-US" sz="2600" dirty="0"/>
          </a:p>
          <a:p>
            <a:pPr marL="0" indent="0">
              <a:buNone/>
            </a:pPr>
            <a:r>
              <a:rPr lang="en-US" sz="2600" dirty="0"/>
              <a:t>Which of the following frequencies is within the General class portion of the 15-meter band?   </a:t>
            </a:r>
            <a:r>
              <a:rPr lang="de-DE" sz="2600" b="1" dirty="0">
                <a:solidFill>
                  <a:srgbClr val="00B050"/>
                </a:solidFill>
              </a:rPr>
              <a:t>21,300 kHz</a:t>
            </a:r>
            <a:endParaRPr lang="en-US" sz="2600" dirty="0">
              <a:solidFill>
                <a:srgbClr val="00B050"/>
              </a:solidFill>
            </a:endParaRPr>
          </a:p>
          <a:p>
            <a:pPr marL="0" indent="0">
              <a:buNone/>
            </a:pPr>
            <a:r>
              <a:rPr lang="de-DE" sz="2600" dirty="0"/>
              <a:t> </a:t>
            </a:r>
          </a:p>
          <a:p>
            <a:pPr marL="0" indent="0">
              <a:buNone/>
            </a:pPr>
            <a:endParaRPr lang="en-US" sz="2600" dirty="0"/>
          </a:p>
          <a:p>
            <a:pPr marL="0" indent="0">
              <a:buNone/>
            </a:pPr>
            <a:endParaRPr lang="en-US" sz="2600" dirty="0"/>
          </a:p>
          <a:p>
            <a:pPr marL="0" indent="0">
              <a:buNone/>
            </a:pPr>
            <a:endParaRPr lang="en-US" sz="2600" b="1" dirty="0"/>
          </a:p>
          <a:p>
            <a:pPr marL="0" indent="0">
              <a:buNone/>
            </a:pPr>
            <a:r>
              <a:rPr lang="en-US" sz="2600" b="1" dirty="0"/>
              <a:t>G1A10 [97.301(d)]</a:t>
            </a:r>
            <a:endParaRPr lang="en-US" sz="2600" dirty="0"/>
          </a:p>
          <a:p>
            <a:pPr marL="0" indent="0">
              <a:buNone/>
            </a:pPr>
            <a:r>
              <a:rPr lang="en-US" sz="2600" dirty="0"/>
              <a:t>Which of the following frequencies is available to a control operator holding a General class license?</a:t>
            </a:r>
          </a:p>
          <a:p>
            <a:pPr marL="0" indent="0">
              <a:buNone/>
            </a:pPr>
            <a:r>
              <a:rPr lang="de-DE" sz="2600" b="1" dirty="0"/>
              <a:t>A. 28.020 MHz</a:t>
            </a:r>
            <a:endParaRPr lang="en-US" sz="2600" dirty="0"/>
          </a:p>
          <a:p>
            <a:pPr marL="0" indent="0">
              <a:buNone/>
            </a:pPr>
            <a:r>
              <a:rPr lang="de-DE" sz="2600" b="1" dirty="0"/>
              <a:t>B. 28.350 MHz</a:t>
            </a:r>
            <a:endParaRPr lang="en-US" sz="2600" dirty="0"/>
          </a:p>
          <a:p>
            <a:pPr marL="0" indent="0">
              <a:buNone/>
            </a:pPr>
            <a:r>
              <a:rPr lang="de-DE" sz="2600" b="1" dirty="0"/>
              <a:t>C. 28.550 MHz</a:t>
            </a:r>
            <a:endParaRPr lang="en-US" sz="2600" dirty="0"/>
          </a:p>
          <a:p>
            <a:pPr marL="0" indent="0">
              <a:buNone/>
            </a:pPr>
            <a:r>
              <a:rPr lang="en-US" sz="2600" b="1" dirty="0">
                <a:solidFill>
                  <a:srgbClr val="00B050"/>
                </a:solidFill>
              </a:rPr>
              <a:t>D. All these choices are correct     </a:t>
            </a:r>
            <a:endParaRPr lang="en-US" sz="2600" dirty="0">
              <a:solidFill>
                <a:srgbClr val="00B050"/>
              </a:solidFill>
            </a:endParaRP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xmlns="" id="{8943411A-26E5-4446-92FF-FB8C1825AC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08551" y="1485899"/>
            <a:ext cx="2447925" cy="1143000"/>
          </a:xfrm>
          <a:prstGeom prst="rect">
            <a:avLst/>
          </a:prstGeom>
          <a:noFill/>
          <a:ln>
            <a:noFill/>
          </a:ln>
        </p:spPr>
      </p:pic>
      <p:pic>
        <p:nvPicPr>
          <p:cNvPr id="5" name="Picture 4">
            <a:extLst>
              <a:ext uri="{FF2B5EF4-FFF2-40B4-BE49-F238E27FC236}">
                <a16:creationId xmlns:a16="http://schemas.microsoft.com/office/drawing/2014/main" xmlns="" id="{633EDA97-9D80-4153-97A5-4B6683DA0EC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065816"/>
            <a:ext cx="2914650" cy="1449840"/>
          </a:xfrm>
          <a:prstGeom prst="rect">
            <a:avLst/>
          </a:prstGeom>
          <a:noFill/>
          <a:ln>
            <a:noFill/>
          </a:ln>
        </p:spPr>
      </p:pic>
    </p:spTree>
    <p:extLst>
      <p:ext uri="{BB962C8B-B14F-4D97-AF65-F5344CB8AC3E}">
        <p14:creationId xmlns:p14="http://schemas.microsoft.com/office/powerpoint/2010/main" val="283439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122DDD-7502-4009-AF1A-171DA9E13B45}"/>
              </a:ext>
            </a:extLst>
          </p:cNvPr>
          <p:cNvSpPr>
            <a:spLocks noGrp="1"/>
          </p:cNvSpPr>
          <p:nvPr>
            <p:ph idx="1"/>
          </p:nvPr>
        </p:nvSpPr>
        <p:spPr>
          <a:xfrm>
            <a:off x="838200" y="290739"/>
            <a:ext cx="10515600" cy="6322332"/>
          </a:xfrm>
        </p:spPr>
        <p:txBody>
          <a:bodyPr>
            <a:normAutofit fontScale="92500"/>
          </a:bodyPr>
          <a:lstStyle/>
          <a:p>
            <a:pPr marL="0" indent="0">
              <a:buNone/>
            </a:pPr>
            <a:r>
              <a:rPr lang="en-US" sz="2600" b="1" dirty="0"/>
              <a:t>G1A11 [97.301]</a:t>
            </a:r>
            <a:endParaRPr lang="en-US" sz="2600" dirty="0"/>
          </a:p>
          <a:p>
            <a:pPr marL="0" indent="0">
              <a:buNone/>
            </a:pPr>
            <a:r>
              <a:rPr lang="en-US" sz="2600" dirty="0"/>
              <a:t>When General class licensees are not permitted to use the entire voice portion of a band, which portion of the voice segment is generally available to them?     </a:t>
            </a:r>
          </a:p>
          <a:p>
            <a:pPr marL="0" indent="0">
              <a:buNone/>
            </a:pPr>
            <a:r>
              <a:rPr lang="en-US" sz="2600" b="1" dirty="0">
                <a:solidFill>
                  <a:srgbClr val="00B050"/>
                </a:solidFill>
              </a:rPr>
              <a:t>The upper frequency end</a:t>
            </a:r>
            <a:endParaRPr lang="en-US" sz="2600" dirty="0">
              <a:solidFill>
                <a:srgbClr val="00B050"/>
              </a:solidFill>
            </a:endParaRPr>
          </a:p>
          <a:p>
            <a:pPr marL="0" indent="0">
              <a:buNone/>
            </a:pPr>
            <a:r>
              <a:rPr lang="en-US" sz="2600" dirty="0"/>
              <a:t> </a:t>
            </a:r>
          </a:p>
          <a:p>
            <a:pPr marL="0" indent="0">
              <a:buNone/>
            </a:pPr>
            <a:r>
              <a:rPr lang="en-US" sz="2600" b="1" dirty="0"/>
              <a:t>G1A12 [97.303]</a:t>
            </a:r>
            <a:endParaRPr lang="en-US" sz="2600" dirty="0"/>
          </a:p>
          <a:p>
            <a:pPr marL="0" indent="0">
              <a:buNone/>
            </a:pPr>
            <a:r>
              <a:rPr lang="en-US" sz="2600" dirty="0"/>
              <a:t>Which of the following applies when the FCC rules designate the Amateur Service as a secondary user on a band? </a:t>
            </a:r>
          </a:p>
          <a:p>
            <a:pPr marL="0" indent="0">
              <a:buNone/>
            </a:pPr>
            <a:r>
              <a:rPr lang="en-US" sz="2600" b="1" dirty="0">
                <a:solidFill>
                  <a:srgbClr val="00B050"/>
                </a:solidFill>
              </a:rPr>
              <a:t>Amateur stations can use the band only if they do not cause harmful interference to primary users</a:t>
            </a:r>
            <a:endParaRPr lang="en-US" sz="2600" dirty="0">
              <a:solidFill>
                <a:srgbClr val="00B050"/>
              </a:solidFill>
            </a:endParaRPr>
          </a:p>
          <a:p>
            <a:pPr marL="0" indent="0">
              <a:buNone/>
            </a:pPr>
            <a:r>
              <a:rPr lang="en-US" sz="2600" dirty="0">
                <a:solidFill>
                  <a:srgbClr val="00B050"/>
                </a:solidFill>
              </a:rPr>
              <a:t> </a:t>
            </a:r>
          </a:p>
          <a:p>
            <a:pPr marL="0" indent="0">
              <a:buNone/>
            </a:pPr>
            <a:r>
              <a:rPr lang="en-US" sz="2600" b="1" dirty="0"/>
              <a:t>G1A13 [97.303(5)(h)(2)(j)]</a:t>
            </a:r>
            <a:endParaRPr lang="en-US" sz="2600" dirty="0"/>
          </a:p>
          <a:p>
            <a:pPr marL="0" indent="0">
              <a:buNone/>
            </a:pPr>
            <a:r>
              <a:rPr lang="en-US" sz="2600" dirty="0"/>
              <a:t>What is the appropriate action if, when operating on either the 30-meter or 60-meter bands, a station in the primary service interferes with your contact?   </a:t>
            </a:r>
          </a:p>
          <a:p>
            <a:pPr marL="0" indent="0">
              <a:buNone/>
            </a:pPr>
            <a:r>
              <a:rPr lang="en-US" sz="2600" b="1" dirty="0">
                <a:solidFill>
                  <a:srgbClr val="00B050"/>
                </a:solidFill>
              </a:rPr>
              <a:t>Move to a clear frequency or stop transmitting</a:t>
            </a:r>
            <a:endParaRPr lang="en-US" sz="2600" dirty="0">
              <a:solidFill>
                <a:srgbClr val="00B050"/>
              </a:solidFill>
            </a:endParaRPr>
          </a:p>
          <a:p>
            <a:endParaRPr lang="en-US" dirty="0"/>
          </a:p>
        </p:txBody>
      </p:sp>
    </p:spTree>
    <p:extLst>
      <p:ext uri="{BB962C8B-B14F-4D97-AF65-F5344CB8AC3E}">
        <p14:creationId xmlns:p14="http://schemas.microsoft.com/office/powerpoint/2010/main" val="1813321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122DDD-7502-4009-AF1A-171DA9E13B45}"/>
              </a:ext>
            </a:extLst>
          </p:cNvPr>
          <p:cNvSpPr>
            <a:spLocks noGrp="1"/>
          </p:cNvSpPr>
          <p:nvPr>
            <p:ph idx="1"/>
          </p:nvPr>
        </p:nvSpPr>
        <p:spPr>
          <a:xfrm>
            <a:off x="838200" y="290739"/>
            <a:ext cx="10515600" cy="6322332"/>
          </a:xfrm>
        </p:spPr>
        <p:txBody>
          <a:bodyPr>
            <a:normAutofit fontScale="92500" lnSpcReduction="10000"/>
          </a:bodyPr>
          <a:lstStyle/>
          <a:p>
            <a:pPr marL="0" indent="0">
              <a:buNone/>
            </a:pPr>
            <a:r>
              <a:rPr lang="en-US" sz="2600" b="1" dirty="0"/>
              <a:t>G1A14 [97.301(d)]</a:t>
            </a:r>
            <a:endParaRPr lang="en-US" sz="2600" dirty="0"/>
          </a:p>
          <a:p>
            <a:pPr marL="0" indent="0">
              <a:buNone/>
            </a:pPr>
            <a:r>
              <a:rPr lang="en-US" sz="2600" dirty="0"/>
              <a:t>Which of the following may apply in areas under FCC jurisdiction outside of ITU Region 2?  </a:t>
            </a:r>
            <a:r>
              <a:rPr lang="en-US" sz="2600" b="1" dirty="0">
                <a:solidFill>
                  <a:srgbClr val="00B050"/>
                </a:solidFill>
              </a:rPr>
              <a:t>Frequency allocations may differ</a:t>
            </a:r>
          </a:p>
          <a:p>
            <a:pPr marL="0" indent="0">
              <a:buNone/>
            </a:pPr>
            <a:endParaRPr lang="en-US" sz="2600" b="1" dirty="0">
              <a:solidFill>
                <a:srgbClr val="00B050"/>
              </a:solidFill>
            </a:endParaRPr>
          </a:p>
          <a:p>
            <a:pPr marL="0" indent="0">
              <a:buNone/>
            </a:pPr>
            <a:endParaRPr lang="en-US" b="1" dirty="0">
              <a:solidFill>
                <a:srgbClr val="00B050"/>
              </a:solidFill>
            </a:endParaRPr>
          </a:p>
          <a:p>
            <a:pPr marL="0" indent="0">
              <a:buNone/>
            </a:pPr>
            <a:endParaRPr lang="en-US" b="1" dirty="0">
              <a:solidFill>
                <a:srgbClr val="00B050"/>
              </a:solidFill>
            </a:endParaRPr>
          </a:p>
          <a:p>
            <a:pPr marL="0" indent="0">
              <a:buNone/>
            </a:pPr>
            <a:endParaRPr lang="en-US" b="1" dirty="0">
              <a:solidFill>
                <a:srgbClr val="00B050"/>
              </a:solidFill>
            </a:endParaRPr>
          </a:p>
          <a:p>
            <a:pPr marL="0" indent="0">
              <a:buNone/>
            </a:pPr>
            <a:r>
              <a:rPr lang="en-US" sz="2400" b="1" i="1" dirty="0">
                <a:solidFill>
                  <a:srgbClr val="0070C0"/>
                </a:solidFill>
              </a:rPr>
              <a:t>ITU – International Telecommunications Union is divided into three regions; the US is in region 2.</a:t>
            </a:r>
          </a:p>
          <a:p>
            <a:pPr marL="0" indent="0">
              <a:buNone/>
            </a:pPr>
            <a:endParaRPr lang="en-US" sz="2400" b="1" i="1" dirty="0">
              <a:solidFill>
                <a:srgbClr val="0070C0"/>
              </a:solidFill>
            </a:endParaRPr>
          </a:p>
          <a:p>
            <a:pPr marL="0" indent="0">
              <a:buNone/>
            </a:pPr>
            <a:r>
              <a:rPr lang="en-US" sz="2600" b="1" dirty="0"/>
              <a:t>G1A15 [97.205(b)]</a:t>
            </a:r>
            <a:endParaRPr lang="en-US" sz="2600" dirty="0"/>
          </a:p>
          <a:p>
            <a:pPr marL="0" indent="0">
              <a:buNone/>
            </a:pPr>
            <a:r>
              <a:rPr lang="en-US" sz="2600" dirty="0"/>
              <a:t>What portion of the 10-meter band is available for repeater use?   </a:t>
            </a:r>
          </a:p>
          <a:p>
            <a:pPr marL="0" indent="0">
              <a:buNone/>
            </a:pPr>
            <a:r>
              <a:rPr lang="en-US" sz="2600" b="1" dirty="0">
                <a:solidFill>
                  <a:srgbClr val="00B050"/>
                </a:solidFill>
              </a:rPr>
              <a:t>The portion above 29.5 MHz</a:t>
            </a:r>
            <a:endParaRPr lang="en-US" sz="2600" dirty="0">
              <a:solidFill>
                <a:srgbClr val="00B050"/>
              </a:solidFill>
            </a:endParaRPr>
          </a:p>
          <a:p>
            <a:pPr marL="0" indent="0">
              <a:buNone/>
            </a:pPr>
            <a:r>
              <a:rPr lang="en-US" sz="2600" dirty="0"/>
              <a:t> </a:t>
            </a:r>
          </a:p>
          <a:p>
            <a:pPr marL="0" indent="0">
              <a:buNone/>
            </a:pPr>
            <a:r>
              <a:rPr lang="en-US" sz="2600" dirty="0"/>
              <a:t> </a:t>
            </a:r>
            <a:r>
              <a:rPr lang="en-US" sz="2600" b="1" i="1" dirty="0">
                <a:solidFill>
                  <a:srgbClr val="0070C0"/>
                </a:solidFill>
              </a:rPr>
              <a:t>Note: this is not shown on the ARRL band plan but is shown in the repeater directory. </a:t>
            </a:r>
            <a:endParaRPr lang="en-US" sz="2600" dirty="0">
              <a:solidFill>
                <a:srgbClr val="0070C0"/>
              </a:solidFill>
            </a:endParaRPr>
          </a:p>
          <a:p>
            <a:pPr marL="0" indent="0">
              <a:buNone/>
            </a:pPr>
            <a:endParaRPr lang="en-US" sz="2600" dirty="0">
              <a:solidFill>
                <a:srgbClr val="0070C0"/>
              </a:solidFill>
            </a:endParaRPr>
          </a:p>
          <a:p>
            <a:pPr marL="0" indent="0">
              <a:buNone/>
            </a:pPr>
            <a:endParaRPr lang="en-US" sz="2400" dirty="0">
              <a:solidFill>
                <a:srgbClr val="00B050"/>
              </a:solidFill>
            </a:endParaRPr>
          </a:p>
        </p:txBody>
      </p:sp>
      <p:pic>
        <p:nvPicPr>
          <p:cNvPr id="4" name="Picture 3" descr="Image result for itu regions map">
            <a:extLst>
              <a:ext uri="{FF2B5EF4-FFF2-40B4-BE49-F238E27FC236}">
                <a16:creationId xmlns:a16="http://schemas.microsoft.com/office/drawing/2014/main" xmlns="" id="{07F828A1-F40B-4F80-BBDF-E2BD758BC57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10580" y="1484584"/>
            <a:ext cx="3085420" cy="1617845"/>
          </a:xfrm>
          <a:prstGeom prst="rect">
            <a:avLst/>
          </a:prstGeom>
          <a:noFill/>
          <a:ln>
            <a:noFill/>
          </a:ln>
        </p:spPr>
      </p:pic>
    </p:spTree>
    <p:extLst>
      <p:ext uri="{BB962C8B-B14F-4D97-AF65-F5344CB8AC3E}">
        <p14:creationId xmlns:p14="http://schemas.microsoft.com/office/powerpoint/2010/main" val="2645813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122DDD-7502-4009-AF1A-171DA9E13B45}"/>
              </a:ext>
            </a:extLst>
          </p:cNvPr>
          <p:cNvSpPr>
            <a:spLocks noGrp="1"/>
          </p:cNvSpPr>
          <p:nvPr>
            <p:ph idx="1"/>
          </p:nvPr>
        </p:nvSpPr>
        <p:spPr>
          <a:xfrm>
            <a:off x="838200" y="290739"/>
            <a:ext cx="10515600" cy="6322332"/>
          </a:xfrm>
        </p:spPr>
        <p:txBody>
          <a:bodyPr>
            <a:normAutofit lnSpcReduction="10000"/>
          </a:bodyPr>
          <a:lstStyle/>
          <a:p>
            <a:pPr marL="0" indent="0">
              <a:buNone/>
            </a:pPr>
            <a:r>
              <a:rPr lang="en-US" b="1" dirty="0">
                <a:solidFill>
                  <a:srgbClr val="FF0000"/>
                </a:solidFill>
              </a:rPr>
              <a:t>G1B – Antenna structure limitations; good engineering and good amateur practice; beacon operation; prohibited transmissions; retransmitting radio signals</a:t>
            </a:r>
            <a:endParaRPr lang="en-US" dirty="0">
              <a:solidFill>
                <a:srgbClr val="FF0000"/>
              </a:solidFill>
            </a:endParaRPr>
          </a:p>
          <a:p>
            <a:pPr marL="0" indent="0">
              <a:buNone/>
            </a:pPr>
            <a:r>
              <a:rPr lang="en-US" dirty="0"/>
              <a:t> </a:t>
            </a:r>
          </a:p>
          <a:p>
            <a:pPr marL="0" indent="0">
              <a:buNone/>
            </a:pPr>
            <a:r>
              <a:rPr lang="en-US" b="1" dirty="0"/>
              <a:t>G1B01 [97.15(a)]</a:t>
            </a:r>
            <a:endParaRPr lang="en-US" dirty="0"/>
          </a:p>
          <a:p>
            <a:pPr marL="0" indent="0">
              <a:buNone/>
            </a:pPr>
            <a:r>
              <a:rPr lang="en-US" dirty="0"/>
              <a:t>What is the maximum height above ground to which an antenna structure may be erected without requiring notification to the FAA and registration with the FCC, provided it is not at or near a public use airport?  </a:t>
            </a:r>
            <a:r>
              <a:rPr lang="en-US" b="1" dirty="0">
                <a:solidFill>
                  <a:srgbClr val="00B050"/>
                </a:solidFill>
              </a:rPr>
              <a:t>200 feet</a:t>
            </a:r>
            <a:endParaRPr lang="en-US" dirty="0">
              <a:solidFill>
                <a:srgbClr val="00B050"/>
              </a:solidFill>
            </a:endParaRPr>
          </a:p>
          <a:p>
            <a:pPr marL="0" indent="0">
              <a:buNone/>
            </a:pPr>
            <a:r>
              <a:rPr lang="en-US" dirty="0"/>
              <a:t> </a:t>
            </a:r>
          </a:p>
          <a:p>
            <a:pPr marL="0" indent="0">
              <a:buNone/>
            </a:pPr>
            <a:r>
              <a:rPr lang="en-US" b="1" dirty="0"/>
              <a:t>G1B02 [97.203(b)] </a:t>
            </a:r>
            <a:endParaRPr lang="en-US" dirty="0"/>
          </a:p>
          <a:p>
            <a:pPr marL="0" indent="0">
              <a:buNone/>
            </a:pPr>
            <a:r>
              <a:rPr lang="en-US" dirty="0"/>
              <a:t>With which of the following conditions must beacon stations comply? </a:t>
            </a:r>
            <a:r>
              <a:rPr lang="en-US" b="1" dirty="0"/>
              <a:t>  </a:t>
            </a:r>
            <a:endParaRPr lang="en-US" dirty="0"/>
          </a:p>
          <a:p>
            <a:pPr marL="0" indent="0">
              <a:buNone/>
            </a:pPr>
            <a:r>
              <a:rPr lang="en-US" b="1" dirty="0">
                <a:solidFill>
                  <a:srgbClr val="00B050"/>
                </a:solidFill>
              </a:rPr>
              <a:t>There must be no more than one beacon signal transmitting in the same band from the same station location</a:t>
            </a:r>
            <a:endParaRPr lang="en-US" dirty="0">
              <a:solidFill>
                <a:srgbClr val="00B050"/>
              </a:solidFill>
            </a:endParaRPr>
          </a:p>
          <a:p>
            <a:endParaRPr lang="en-US" dirty="0"/>
          </a:p>
        </p:txBody>
      </p:sp>
    </p:spTree>
    <p:extLst>
      <p:ext uri="{BB962C8B-B14F-4D97-AF65-F5344CB8AC3E}">
        <p14:creationId xmlns:p14="http://schemas.microsoft.com/office/powerpoint/2010/main" val="2592422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122DDD-7502-4009-AF1A-171DA9E13B45}"/>
              </a:ext>
            </a:extLst>
          </p:cNvPr>
          <p:cNvSpPr>
            <a:spLocks noGrp="1"/>
          </p:cNvSpPr>
          <p:nvPr>
            <p:ph idx="1"/>
          </p:nvPr>
        </p:nvSpPr>
        <p:spPr>
          <a:xfrm>
            <a:off x="429986" y="267834"/>
            <a:ext cx="10515600" cy="6322332"/>
          </a:xfrm>
        </p:spPr>
        <p:txBody>
          <a:bodyPr/>
          <a:lstStyle/>
          <a:p>
            <a:pPr marL="0" indent="0">
              <a:buNone/>
            </a:pPr>
            <a:r>
              <a:rPr lang="en-US" sz="2400" b="1" dirty="0"/>
              <a:t>G1B03 [97.3(a)(9)]</a:t>
            </a:r>
            <a:endParaRPr lang="en-US" sz="2400" dirty="0"/>
          </a:p>
          <a:p>
            <a:pPr marL="0" indent="0">
              <a:buNone/>
            </a:pPr>
            <a:r>
              <a:rPr lang="en-US" sz="2400" dirty="0"/>
              <a:t>Which of the following is a purpose of a beacon station as identified in the FCC rules?  </a:t>
            </a:r>
            <a:r>
              <a:rPr lang="en-US" sz="2400" b="1" dirty="0">
                <a:solidFill>
                  <a:srgbClr val="00B050"/>
                </a:solidFill>
              </a:rPr>
              <a:t>Observation of propagation and reception</a:t>
            </a:r>
            <a:endParaRPr lang="en-US" sz="2400" dirty="0">
              <a:solidFill>
                <a:srgbClr val="00B050"/>
              </a:solidFill>
            </a:endParaRPr>
          </a:p>
          <a:p>
            <a:pPr marL="0" indent="0">
              <a:buNone/>
            </a:pPr>
            <a:r>
              <a:rPr lang="en-US" sz="2400" dirty="0"/>
              <a:t> </a:t>
            </a:r>
          </a:p>
          <a:p>
            <a:pPr marL="0" indent="0">
              <a:buNone/>
            </a:pPr>
            <a:r>
              <a:rPr lang="en-US" sz="2400" b="1" dirty="0"/>
              <a:t>G1B04 [97.113(c)]</a:t>
            </a:r>
            <a:endParaRPr lang="en-US" sz="2400" dirty="0"/>
          </a:p>
          <a:p>
            <a:pPr marL="0" indent="0">
              <a:buNone/>
            </a:pPr>
            <a:r>
              <a:rPr lang="en-US" sz="2400" dirty="0"/>
              <a:t>Which of the following transmissions is permitted? </a:t>
            </a:r>
            <a:r>
              <a:rPr lang="en-US" sz="2400" b="1" dirty="0"/>
              <a:t>  </a:t>
            </a:r>
            <a:r>
              <a:rPr lang="en-US" sz="2400" b="1" dirty="0">
                <a:solidFill>
                  <a:srgbClr val="00B050"/>
                </a:solidFill>
              </a:rPr>
              <a:t>Occasional retransmission of weather and propagation forecast information from U.S. government stations</a:t>
            </a:r>
            <a:endParaRPr lang="en-US" sz="2400" dirty="0">
              <a:solidFill>
                <a:srgbClr val="00B050"/>
              </a:solidFill>
            </a:endParaRPr>
          </a:p>
          <a:p>
            <a:pPr marL="0" indent="0">
              <a:buNone/>
            </a:pPr>
            <a:r>
              <a:rPr lang="en-US" sz="2400" dirty="0"/>
              <a:t> </a:t>
            </a:r>
          </a:p>
          <a:p>
            <a:pPr marL="0" indent="0">
              <a:buNone/>
            </a:pPr>
            <a:r>
              <a:rPr lang="en-US" sz="2400" b="1" dirty="0"/>
              <a:t>G1B05 [97.111((5)(b)]</a:t>
            </a:r>
            <a:endParaRPr lang="en-US" sz="2400" dirty="0"/>
          </a:p>
          <a:p>
            <a:pPr marL="0" indent="0">
              <a:buNone/>
            </a:pPr>
            <a:r>
              <a:rPr lang="en-US" sz="2400" dirty="0"/>
              <a:t>Which of the following one-way transmissions are permitted?   </a:t>
            </a:r>
          </a:p>
          <a:p>
            <a:pPr marL="0" indent="0">
              <a:buNone/>
            </a:pPr>
            <a:r>
              <a:rPr lang="en-US" sz="2400" b="1" dirty="0">
                <a:solidFill>
                  <a:srgbClr val="00B050"/>
                </a:solidFill>
              </a:rPr>
              <a:t>Transmissions necessary to assist learning the International Morse code</a:t>
            </a:r>
            <a:endParaRPr lang="en-US" sz="2400" dirty="0">
              <a:solidFill>
                <a:srgbClr val="00B050"/>
              </a:solidFill>
            </a:endParaRPr>
          </a:p>
          <a:p>
            <a:endParaRPr lang="en-US" dirty="0"/>
          </a:p>
        </p:txBody>
      </p:sp>
    </p:spTree>
    <p:extLst>
      <p:ext uri="{BB962C8B-B14F-4D97-AF65-F5344CB8AC3E}">
        <p14:creationId xmlns:p14="http://schemas.microsoft.com/office/powerpoint/2010/main" val="2252620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122DDD-7502-4009-AF1A-171DA9E13B45}"/>
              </a:ext>
            </a:extLst>
          </p:cNvPr>
          <p:cNvSpPr>
            <a:spLocks noGrp="1"/>
          </p:cNvSpPr>
          <p:nvPr>
            <p:ph idx="1"/>
          </p:nvPr>
        </p:nvSpPr>
        <p:spPr>
          <a:xfrm>
            <a:off x="413658" y="267834"/>
            <a:ext cx="10515600" cy="6322332"/>
          </a:xfrm>
        </p:spPr>
        <p:txBody>
          <a:bodyPr>
            <a:noAutofit/>
          </a:bodyPr>
          <a:lstStyle/>
          <a:p>
            <a:pPr marL="0" indent="0">
              <a:buNone/>
            </a:pPr>
            <a:r>
              <a:rPr lang="en-US" sz="2400" b="1" dirty="0"/>
              <a:t>G1B06 [97.15(b), PRB-1, 101 FCC 2d 952 (1985)]</a:t>
            </a:r>
            <a:endParaRPr lang="en-US" sz="2400" dirty="0"/>
          </a:p>
          <a:p>
            <a:pPr marL="0" indent="0">
              <a:buNone/>
            </a:pPr>
            <a:r>
              <a:rPr lang="en-US" sz="2400" dirty="0"/>
              <a:t>Under what conditions are state and local governments permitted to regulate Amateur Radio antenna structures</a:t>
            </a:r>
            <a:r>
              <a:rPr lang="en-US" sz="2400" dirty="0">
                <a:solidFill>
                  <a:srgbClr val="00B050"/>
                </a:solidFill>
              </a:rPr>
              <a:t>?  </a:t>
            </a:r>
            <a:r>
              <a:rPr lang="en-US" sz="2400" b="1" dirty="0">
                <a:solidFill>
                  <a:srgbClr val="00B050"/>
                </a:solidFill>
              </a:rPr>
              <a:t>Amateur Service communications must be reasonably accommodated, and regulations must constitute the minimum practical to accommodate a legitimate purpose of the state or local entity</a:t>
            </a:r>
            <a:endParaRPr lang="en-US" sz="2400" dirty="0">
              <a:solidFill>
                <a:srgbClr val="00B050"/>
              </a:solidFill>
            </a:endParaRPr>
          </a:p>
          <a:p>
            <a:pPr marL="0" indent="0">
              <a:buNone/>
            </a:pPr>
            <a:r>
              <a:rPr lang="en-US" sz="2400" b="1" dirty="0"/>
              <a:t> </a:t>
            </a:r>
            <a:endParaRPr lang="en-US" sz="2400" dirty="0"/>
          </a:p>
          <a:p>
            <a:pPr marL="0" indent="0">
              <a:buNone/>
            </a:pPr>
            <a:r>
              <a:rPr lang="en-US" sz="2400" b="1" dirty="0"/>
              <a:t> G1B07 [97.113(a)(4)]  </a:t>
            </a:r>
            <a:endParaRPr lang="en-US" sz="2400" dirty="0"/>
          </a:p>
          <a:p>
            <a:pPr marL="0" indent="0">
              <a:buNone/>
            </a:pPr>
            <a:r>
              <a:rPr lang="en-US" sz="2400" dirty="0"/>
              <a:t>What are the restrictions on the use of abbreviations or procedural signals in the Amateur Service?   </a:t>
            </a:r>
            <a:r>
              <a:rPr lang="en-US" sz="2400" b="1" dirty="0">
                <a:solidFill>
                  <a:srgbClr val="00B050"/>
                </a:solidFill>
              </a:rPr>
              <a:t>They may be used if they do not obscure the meaning of a message</a:t>
            </a:r>
            <a:endParaRPr lang="en-US" sz="2400" dirty="0">
              <a:solidFill>
                <a:srgbClr val="00B050"/>
              </a:solidFill>
            </a:endParaRPr>
          </a:p>
          <a:p>
            <a:pPr marL="0" indent="0">
              <a:buNone/>
            </a:pPr>
            <a:r>
              <a:rPr lang="en-US" sz="2400" b="1" dirty="0"/>
              <a:t> </a:t>
            </a:r>
            <a:endParaRPr lang="en-US" sz="2400" dirty="0"/>
          </a:p>
          <a:p>
            <a:pPr marL="0" indent="0">
              <a:buNone/>
            </a:pPr>
            <a:endParaRPr lang="en-US" sz="2400" dirty="0"/>
          </a:p>
        </p:txBody>
      </p:sp>
    </p:spTree>
    <p:extLst>
      <p:ext uri="{BB962C8B-B14F-4D97-AF65-F5344CB8AC3E}">
        <p14:creationId xmlns:p14="http://schemas.microsoft.com/office/powerpoint/2010/main" val="2213207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122DDD-7502-4009-AF1A-171DA9E13B45}"/>
              </a:ext>
            </a:extLst>
          </p:cNvPr>
          <p:cNvSpPr>
            <a:spLocks noGrp="1"/>
          </p:cNvSpPr>
          <p:nvPr>
            <p:ph idx="1"/>
          </p:nvPr>
        </p:nvSpPr>
        <p:spPr>
          <a:xfrm>
            <a:off x="838200" y="290739"/>
            <a:ext cx="10515600" cy="6322332"/>
          </a:xfrm>
        </p:spPr>
        <p:txBody>
          <a:bodyPr>
            <a:normAutofit fontScale="92500" lnSpcReduction="20000"/>
          </a:bodyPr>
          <a:lstStyle/>
          <a:p>
            <a:pPr marL="0" indent="0">
              <a:buNone/>
            </a:pPr>
            <a:r>
              <a:rPr lang="en-US" sz="2600" b="1" dirty="0"/>
              <a:t>G1B08 [97.101(a)]</a:t>
            </a:r>
            <a:endParaRPr lang="en-US" sz="2600" dirty="0"/>
          </a:p>
          <a:p>
            <a:pPr marL="0" indent="0">
              <a:buNone/>
            </a:pPr>
            <a:r>
              <a:rPr lang="en-US" sz="2600" dirty="0"/>
              <a:t>When choosing a transmitting frequency, what should you do to comply with good amateur practice?</a:t>
            </a:r>
          </a:p>
          <a:p>
            <a:pPr marL="0" indent="0">
              <a:buNone/>
            </a:pPr>
            <a:r>
              <a:rPr lang="en-US" sz="2600" b="1" dirty="0"/>
              <a:t>A. Ensure that the frequency and mode selected are within your license class privileges</a:t>
            </a:r>
            <a:endParaRPr lang="en-US" sz="2600" dirty="0"/>
          </a:p>
          <a:p>
            <a:pPr marL="0" indent="0">
              <a:buNone/>
            </a:pPr>
            <a:r>
              <a:rPr lang="en-US" sz="2600" b="1" dirty="0"/>
              <a:t>B. Follow generally accepted band plans agreed to by the Amateur Radio community</a:t>
            </a:r>
            <a:endParaRPr lang="en-US" sz="2600" dirty="0"/>
          </a:p>
          <a:p>
            <a:pPr marL="0" indent="0">
              <a:buNone/>
            </a:pPr>
            <a:r>
              <a:rPr lang="en-US" sz="2600" b="1" dirty="0"/>
              <a:t>C. Monitor the frequency before transmitting</a:t>
            </a:r>
            <a:endParaRPr lang="en-US" sz="2600" dirty="0"/>
          </a:p>
          <a:p>
            <a:pPr marL="0" indent="0">
              <a:buNone/>
            </a:pPr>
            <a:r>
              <a:rPr lang="en-US" sz="2600" b="1" dirty="0">
                <a:solidFill>
                  <a:srgbClr val="00B050"/>
                </a:solidFill>
              </a:rPr>
              <a:t>D. All these choices are correct</a:t>
            </a:r>
            <a:endParaRPr lang="en-US" sz="2600" dirty="0">
              <a:solidFill>
                <a:srgbClr val="00B050"/>
              </a:solidFill>
            </a:endParaRPr>
          </a:p>
          <a:p>
            <a:pPr marL="0" indent="0">
              <a:buNone/>
            </a:pPr>
            <a:endParaRPr lang="en-US" dirty="0"/>
          </a:p>
          <a:p>
            <a:pPr marL="0" indent="0">
              <a:buNone/>
            </a:pPr>
            <a:r>
              <a:rPr lang="en-US" sz="2600" b="1" dirty="0"/>
              <a:t>G1B09 [97.203(d)]</a:t>
            </a:r>
            <a:endParaRPr lang="en-US" sz="2600" dirty="0"/>
          </a:p>
          <a:p>
            <a:pPr marL="0" indent="0">
              <a:buNone/>
            </a:pPr>
            <a:r>
              <a:rPr lang="en-US" sz="2600" dirty="0"/>
              <a:t>On what HF frequencies are automatically controlled beacons permitted?</a:t>
            </a:r>
          </a:p>
          <a:p>
            <a:pPr marL="0" indent="0">
              <a:buNone/>
            </a:pPr>
            <a:r>
              <a:rPr lang="en-US" sz="2600" b="1" dirty="0">
                <a:solidFill>
                  <a:srgbClr val="00B050"/>
                </a:solidFill>
              </a:rPr>
              <a:t>28.20 MHz to 28.30 MHz</a:t>
            </a:r>
            <a:endParaRPr lang="en-US" sz="2600" dirty="0">
              <a:solidFill>
                <a:srgbClr val="00B050"/>
              </a:solidFill>
            </a:endParaRPr>
          </a:p>
          <a:p>
            <a:pPr marL="0" indent="0">
              <a:buNone/>
            </a:pPr>
            <a:r>
              <a:rPr lang="en-US" sz="2600" dirty="0"/>
              <a:t> </a:t>
            </a:r>
          </a:p>
          <a:p>
            <a:pPr marL="0" indent="0">
              <a:buNone/>
            </a:pPr>
            <a:r>
              <a:rPr lang="en-US" sz="2600" b="1" i="1" dirty="0">
                <a:solidFill>
                  <a:srgbClr val="0070C0"/>
                </a:solidFill>
              </a:rPr>
              <a:t>An amateur radio beacon is a </a:t>
            </a:r>
            <a:r>
              <a:rPr lang="en-US" sz="2600" b="1" i="1" u="sng" dirty="0">
                <a:solidFill>
                  <a:srgbClr val="0070C0"/>
                </a:solidFill>
                <a:hlinkClick r:id="rId2" tooltip="Radio beacon">
                  <a:extLst>
                    <a:ext uri="{A12FA001-AC4F-418D-AE19-62706E023703}">
                      <ahyp:hlinkClr xmlns:ahyp="http://schemas.microsoft.com/office/drawing/2018/hyperlinkcolor" xmlns="" val="tx"/>
                    </a:ext>
                  </a:extLst>
                </a:hlinkClick>
              </a:rPr>
              <a:t>radio beacon</a:t>
            </a:r>
            <a:r>
              <a:rPr lang="en-US" sz="2600" b="1" i="1" dirty="0">
                <a:solidFill>
                  <a:srgbClr val="0070C0"/>
                </a:solidFill>
              </a:rPr>
              <a:t>, whose purpose is the investigation of the </a:t>
            </a:r>
            <a:r>
              <a:rPr lang="en-US" sz="2600" b="1" i="1" u="sng" dirty="0">
                <a:solidFill>
                  <a:srgbClr val="0070C0"/>
                </a:solidFill>
                <a:hlinkClick r:id="rId3" tooltip="Radio propagation">
                  <a:extLst>
                    <a:ext uri="{A12FA001-AC4F-418D-AE19-62706E023703}">
                      <ahyp:hlinkClr xmlns:ahyp="http://schemas.microsoft.com/office/drawing/2018/hyperlinkcolor" xmlns="" val="tx"/>
                    </a:ext>
                  </a:extLst>
                </a:hlinkClick>
              </a:rPr>
              <a:t>propagation</a:t>
            </a:r>
            <a:r>
              <a:rPr lang="en-US" sz="2600" b="1" i="1" dirty="0">
                <a:solidFill>
                  <a:srgbClr val="0070C0"/>
                </a:solidFill>
              </a:rPr>
              <a:t> of radio signals.. They can be found on </a:t>
            </a:r>
            <a:r>
              <a:rPr lang="en-US" sz="2600" b="1" i="1" u="sng" dirty="0">
                <a:solidFill>
                  <a:srgbClr val="0070C0"/>
                </a:solidFill>
                <a:hlinkClick r:id="rId4" tooltip="Low frequency">
                  <a:extLst>
                    <a:ext uri="{A12FA001-AC4F-418D-AE19-62706E023703}">
                      <ahyp:hlinkClr xmlns:ahyp="http://schemas.microsoft.com/office/drawing/2018/hyperlinkcolor" xmlns="" val="tx"/>
                    </a:ext>
                  </a:extLst>
                </a:hlinkClick>
              </a:rPr>
              <a:t>LF</a:t>
            </a:r>
            <a:r>
              <a:rPr lang="en-US" sz="2600" b="1" i="1" dirty="0">
                <a:solidFill>
                  <a:srgbClr val="0070C0"/>
                </a:solidFill>
              </a:rPr>
              <a:t>, </a:t>
            </a:r>
            <a:r>
              <a:rPr lang="en-US" sz="2600" b="1" i="1" u="sng" dirty="0">
                <a:solidFill>
                  <a:srgbClr val="0070C0"/>
                </a:solidFill>
                <a:hlinkClick r:id="rId5" tooltip="Medium frequency">
                  <a:extLst>
                    <a:ext uri="{A12FA001-AC4F-418D-AE19-62706E023703}">
                      <ahyp:hlinkClr xmlns:ahyp="http://schemas.microsoft.com/office/drawing/2018/hyperlinkcolor" xmlns="" val="tx"/>
                    </a:ext>
                  </a:extLst>
                </a:hlinkClick>
              </a:rPr>
              <a:t>MF</a:t>
            </a:r>
            <a:r>
              <a:rPr lang="en-US" sz="2600" b="1" i="1" dirty="0">
                <a:solidFill>
                  <a:srgbClr val="0070C0"/>
                </a:solidFill>
              </a:rPr>
              <a:t>, </a:t>
            </a:r>
            <a:r>
              <a:rPr lang="en-US" sz="2600" b="1" i="1" u="sng" dirty="0">
                <a:solidFill>
                  <a:srgbClr val="0070C0"/>
                </a:solidFill>
                <a:hlinkClick r:id="rId6" tooltip="High frequency">
                  <a:extLst>
                    <a:ext uri="{A12FA001-AC4F-418D-AE19-62706E023703}">
                      <ahyp:hlinkClr xmlns:ahyp="http://schemas.microsoft.com/office/drawing/2018/hyperlinkcolor" xmlns="" val="tx"/>
                    </a:ext>
                  </a:extLst>
                </a:hlinkClick>
              </a:rPr>
              <a:t>HF</a:t>
            </a:r>
            <a:r>
              <a:rPr lang="en-US" sz="2600" b="1" i="1" dirty="0">
                <a:solidFill>
                  <a:srgbClr val="0070C0"/>
                </a:solidFill>
              </a:rPr>
              <a:t>, </a:t>
            </a:r>
            <a:r>
              <a:rPr lang="en-US" sz="2600" b="1" i="1" u="sng" dirty="0">
                <a:solidFill>
                  <a:srgbClr val="0070C0"/>
                </a:solidFill>
                <a:hlinkClick r:id="rId7" tooltip="Very high frequency">
                  <a:extLst>
                    <a:ext uri="{A12FA001-AC4F-418D-AE19-62706E023703}">
                      <ahyp:hlinkClr xmlns:ahyp="http://schemas.microsoft.com/office/drawing/2018/hyperlinkcolor" xmlns="" val="tx"/>
                    </a:ext>
                  </a:extLst>
                </a:hlinkClick>
              </a:rPr>
              <a:t>VHF</a:t>
            </a:r>
            <a:r>
              <a:rPr lang="en-US" sz="2600" b="1" i="1" dirty="0">
                <a:solidFill>
                  <a:srgbClr val="0070C0"/>
                </a:solidFill>
              </a:rPr>
              <a:t>, </a:t>
            </a:r>
            <a:r>
              <a:rPr lang="en-US" sz="2600" b="1" i="1" u="sng" dirty="0">
                <a:solidFill>
                  <a:srgbClr val="0070C0"/>
                </a:solidFill>
                <a:hlinkClick r:id="rId8" tooltip="Ultra high frequency">
                  <a:extLst>
                    <a:ext uri="{A12FA001-AC4F-418D-AE19-62706E023703}">
                      <ahyp:hlinkClr xmlns:ahyp="http://schemas.microsoft.com/office/drawing/2018/hyperlinkcolor" xmlns="" val="tx"/>
                    </a:ext>
                  </a:extLst>
                </a:hlinkClick>
              </a:rPr>
              <a:t>UHF</a:t>
            </a:r>
            <a:r>
              <a:rPr lang="en-US" sz="2600" b="1" i="1" dirty="0">
                <a:solidFill>
                  <a:srgbClr val="0070C0"/>
                </a:solidFill>
              </a:rPr>
              <a:t>, and </a:t>
            </a:r>
            <a:r>
              <a:rPr lang="en-US" sz="2600" b="1" i="1" u="sng" dirty="0">
                <a:solidFill>
                  <a:srgbClr val="0070C0"/>
                </a:solidFill>
                <a:hlinkClick r:id="rId9" tooltip="Microwave">
                  <a:extLst>
                    <a:ext uri="{A12FA001-AC4F-418D-AE19-62706E023703}">
                      <ahyp:hlinkClr xmlns:ahyp="http://schemas.microsoft.com/office/drawing/2018/hyperlinkcolor" xmlns="" val="tx"/>
                    </a:ext>
                  </a:extLst>
                </a:hlinkClick>
              </a:rPr>
              <a:t>microwave</a:t>
            </a:r>
            <a:r>
              <a:rPr lang="en-US" sz="2600" b="1" i="1" dirty="0">
                <a:solidFill>
                  <a:srgbClr val="0070C0"/>
                </a:solidFill>
              </a:rPr>
              <a:t> frequencies.  Go to </a:t>
            </a:r>
            <a:r>
              <a:rPr lang="en-US" sz="2600" b="1" i="1" u="sng" dirty="0">
                <a:solidFill>
                  <a:srgbClr val="0070C0"/>
                </a:solidFill>
                <a:hlinkClick r:id="rId10">
                  <a:extLst>
                    <a:ext uri="{A12FA001-AC4F-418D-AE19-62706E023703}">
                      <ahyp:hlinkClr xmlns:ahyp="http://schemas.microsoft.com/office/drawing/2018/hyperlinkcolor" xmlns="" val="tx"/>
                    </a:ext>
                  </a:extLst>
                </a:hlinkClick>
              </a:rPr>
              <a:t>www.ncdxf.org/beacon</a:t>
            </a:r>
            <a:r>
              <a:rPr lang="en-US" sz="2600" b="1" i="1" dirty="0">
                <a:solidFill>
                  <a:srgbClr val="0070C0"/>
                </a:solidFill>
              </a:rPr>
              <a:t> for more information</a:t>
            </a:r>
            <a:endParaRPr lang="en-US" dirty="0"/>
          </a:p>
        </p:txBody>
      </p:sp>
    </p:spTree>
    <p:extLst>
      <p:ext uri="{BB962C8B-B14F-4D97-AF65-F5344CB8AC3E}">
        <p14:creationId xmlns:p14="http://schemas.microsoft.com/office/powerpoint/2010/main" val="3745295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CD9774-884A-400A-9F45-67135923CD53}"/>
              </a:ext>
            </a:extLst>
          </p:cNvPr>
          <p:cNvSpPr>
            <a:spLocks noGrp="1"/>
          </p:cNvSpPr>
          <p:nvPr>
            <p:ph type="ctrTitle"/>
          </p:nvPr>
        </p:nvSpPr>
        <p:spPr>
          <a:xfrm>
            <a:off x="1524000" y="406400"/>
            <a:ext cx="9144000" cy="2387600"/>
          </a:xfrm>
          <a:solidFill>
            <a:srgbClr val="92D050"/>
          </a:solidFill>
          <a:ln w="38100">
            <a:solidFill>
              <a:schemeClr val="tx1"/>
            </a:solidFill>
          </a:ln>
          <a:effectLst/>
        </p:spPr>
        <p:txBody>
          <a:bodyPr>
            <a:normAutofit/>
          </a:bodyPr>
          <a:lstStyle/>
          <a:p>
            <a:r>
              <a:rPr lang="en-US" sz="7200" b="1" dirty="0"/>
              <a:t>Amateur Radio</a:t>
            </a:r>
            <a:br>
              <a:rPr lang="en-US" sz="7200" b="1" dirty="0"/>
            </a:br>
            <a:r>
              <a:rPr lang="en-US" sz="7200" b="1" dirty="0"/>
              <a:t>General License Class</a:t>
            </a:r>
          </a:p>
        </p:txBody>
      </p:sp>
      <p:sp>
        <p:nvSpPr>
          <p:cNvPr id="6" name="Subtitle 5"/>
          <p:cNvSpPr>
            <a:spLocks noGrp="1"/>
          </p:cNvSpPr>
          <p:nvPr>
            <p:ph type="subTitle" idx="1"/>
          </p:nvPr>
        </p:nvSpPr>
        <p:spPr/>
        <p:txBody>
          <a:bodyPr>
            <a:normAutofit lnSpcReduction="10000"/>
          </a:bodyPr>
          <a:lstStyle/>
          <a:p>
            <a:r>
              <a:rPr lang="en-US" b="1" dirty="0" smtClean="0">
                <a:solidFill>
                  <a:srgbClr val="FF0000"/>
                </a:solidFill>
              </a:rPr>
              <a:t>General Exam – G1 Questions</a:t>
            </a:r>
          </a:p>
          <a:p>
            <a:endParaRPr lang="en-US" b="1" dirty="0">
              <a:solidFill>
                <a:srgbClr val="7030A0"/>
              </a:solidFill>
            </a:endParaRPr>
          </a:p>
          <a:p>
            <a:r>
              <a:rPr lang="en-US" b="1" dirty="0" smtClean="0">
                <a:solidFill>
                  <a:srgbClr val="7030A0"/>
                </a:solidFill>
              </a:rPr>
              <a:t>SUBELEMENT G1 – COMMISSION’S RULES</a:t>
            </a:r>
          </a:p>
          <a:p>
            <a:r>
              <a:rPr lang="en-US" b="1" i="1" dirty="0" smtClean="0">
                <a:solidFill>
                  <a:srgbClr val="00B050"/>
                </a:solidFill>
              </a:rPr>
              <a:t>[5 exam Questions, one from each of 5 groups]</a:t>
            </a:r>
            <a:endParaRPr lang="en-US" dirty="0"/>
          </a:p>
        </p:txBody>
      </p:sp>
    </p:spTree>
    <p:extLst>
      <p:ext uri="{BB962C8B-B14F-4D97-AF65-F5344CB8AC3E}">
        <p14:creationId xmlns:p14="http://schemas.microsoft.com/office/powerpoint/2010/main" val="3222276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122DDD-7502-4009-AF1A-171DA9E13B45}"/>
              </a:ext>
            </a:extLst>
          </p:cNvPr>
          <p:cNvSpPr>
            <a:spLocks noGrp="1"/>
          </p:cNvSpPr>
          <p:nvPr>
            <p:ph idx="1"/>
          </p:nvPr>
        </p:nvSpPr>
        <p:spPr>
          <a:xfrm>
            <a:off x="838200" y="290739"/>
            <a:ext cx="10515600" cy="6322332"/>
          </a:xfrm>
        </p:spPr>
        <p:txBody>
          <a:bodyPr>
            <a:normAutofit fontScale="85000" lnSpcReduction="10000"/>
          </a:bodyPr>
          <a:lstStyle/>
          <a:p>
            <a:pPr marL="0" indent="0">
              <a:buNone/>
            </a:pPr>
            <a:r>
              <a:rPr lang="en-US" b="1" dirty="0"/>
              <a:t>G1B10 [97.203(c)]</a:t>
            </a:r>
            <a:endParaRPr lang="en-US" dirty="0"/>
          </a:p>
          <a:p>
            <a:pPr marL="0" indent="0">
              <a:buNone/>
            </a:pPr>
            <a:r>
              <a:rPr lang="en-US" dirty="0"/>
              <a:t>What is the power limit for beacon stations?  </a:t>
            </a:r>
            <a:r>
              <a:rPr lang="en-US" b="1" dirty="0">
                <a:solidFill>
                  <a:srgbClr val="00B050"/>
                </a:solidFill>
              </a:rPr>
              <a:t>100 watts PEP output</a:t>
            </a:r>
            <a:endParaRPr lang="en-US" dirty="0">
              <a:solidFill>
                <a:srgbClr val="00B050"/>
              </a:solidFill>
            </a:endParaRPr>
          </a:p>
          <a:p>
            <a:pPr marL="0" indent="0">
              <a:buNone/>
            </a:pPr>
            <a:r>
              <a:rPr lang="en-US" dirty="0"/>
              <a:t> </a:t>
            </a:r>
          </a:p>
          <a:p>
            <a:pPr marL="0" indent="0">
              <a:buNone/>
            </a:pPr>
            <a:r>
              <a:rPr lang="en-US" b="1" dirty="0"/>
              <a:t>G1B11 [97.101(a)]</a:t>
            </a:r>
            <a:endParaRPr lang="en-US" dirty="0"/>
          </a:p>
          <a:p>
            <a:pPr marL="0" indent="0">
              <a:buNone/>
            </a:pPr>
            <a:r>
              <a:rPr lang="en-US" dirty="0"/>
              <a:t>Who or what determines “good engineering and good amateur practice,” as applied to the operation of an amateur station in all respects not covered by the Part 97 rules?   </a:t>
            </a:r>
          </a:p>
          <a:p>
            <a:pPr marL="0" indent="0">
              <a:buNone/>
            </a:pPr>
            <a:r>
              <a:rPr lang="en-US" b="1" dirty="0">
                <a:solidFill>
                  <a:srgbClr val="00B050"/>
                </a:solidFill>
              </a:rPr>
              <a:t>The FCC  </a:t>
            </a:r>
            <a:r>
              <a:rPr lang="en-US" b="1" i="1" dirty="0">
                <a:solidFill>
                  <a:srgbClr val="0070C0"/>
                </a:solidFill>
              </a:rPr>
              <a:t>(Federal Communications Commission)</a:t>
            </a:r>
            <a:endParaRPr lang="en-US" dirty="0">
              <a:solidFill>
                <a:srgbClr val="00B050"/>
              </a:solidFill>
            </a:endParaRPr>
          </a:p>
          <a:p>
            <a:pPr marL="0" indent="0">
              <a:buNone/>
            </a:pPr>
            <a:r>
              <a:rPr lang="en-US" dirty="0"/>
              <a:t> </a:t>
            </a:r>
          </a:p>
          <a:p>
            <a:pPr marL="0" indent="0">
              <a:buNone/>
            </a:pPr>
            <a:r>
              <a:rPr lang="en-US" b="1" dirty="0"/>
              <a:t>G1B12 [97.111(a)(1)]</a:t>
            </a:r>
            <a:endParaRPr lang="en-US" dirty="0"/>
          </a:p>
          <a:p>
            <a:pPr marL="0" indent="0">
              <a:buNone/>
            </a:pPr>
            <a:r>
              <a:rPr lang="en-US" dirty="0"/>
              <a:t>When is it permissible to communicate with amateur stations in countries outside the areas administered by the Federal Communications Commission?    </a:t>
            </a:r>
          </a:p>
          <a:p>
            <a:pPr marL="0" indent="0">
              <a:buNone/>
            </a:pPr>
            <a:r>
              <a:rPr lang="en-US" b="1" dirty="0">
                <a:solidFill>
                  <a:srgbClr val="00B050"/>
                </a:solidFill>
              </a:rPr>
              <a:t>When the contact is with amateurs in any country except those whose administrations have notified the ITU that they object to such communications</a:t>
            </a:r>
            <a:endParaRPr lang="en-US" dirty="0">
              <a:solidFill>
                <a:srgbClr val="00B050"/>
              </a:solidFill>
            </a:endParaRPr>
          </a:p>
          <a:p>
            <a:pPr marL="0" indent="0">
              <a:buNone/>
            </a:pPr>
            <a:r>
              <a:rPr lang="en-US" dirty="0"/>
              <a:t> </a:t>
            </a:r>
          </a:p>
          <a:p>
            <a:pPr marL="0" indent="0">
              <a:buNone/>
            </a:pPr>
            <a:r>
              <a:rPr lang="en-US" b="1" i="1" dirty="0">
                <a:solidFill>
                  <a:srgbClr val="0070C0"/>
                </a:solidFill>
              </a:rPr>
              <a:t>Only Yemen and North Korea currently do not allow ham radio by its citizens.</a:t>
            </a:r>
            <a:endParaRPr lang="en-US" dirty="0">
              <a:solidFill>
                <a:srgbClr val="0070C0"/>
              </a:solidFill>
            </a:endParaRPr>
          </a:p>
          <a:p>
            <a:endParaRPr lang="en-US" dirty="0"/>
          </a:p>
        </p:txBody>
      </p:sp>
    </p:spTree>
    <p:extLst>
      <p:ext uri="{BB962C8B-B14F-4D97-AF65-F5344CB8AC3E}">
        <p14:creationId xmlns:p14="http://schemas.microsoft.com/office/powerpoint/2010/main" val="3557437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122DDD-7502-4009-AF1A-171DA9E13B45}"/>
              </a:ext>
            </a:extLst>
          </p:cNvPr>
          <p:cNvSpPr>
            <a:spLocks noGrp="1"/>
          </p:cNvSpPr>
          <p:nvPr>
            <p:ph idx="1"/>
          </p:nvPr>
        </p:nvSpPr>
        <p:spPr>
          <a:xfrm>
            <a:off x="838200" y="290739"/>
            <a:ext cx="10515600" cy="6322332"/>
          </a:xfrm>
        </p:spPr>
        <p:txBody>
          <a:bodyPr>
            <a:noAutofit/>
          </a:bodyPr>
          <a:lstStyle/>
          <a:p>
            <a:pPr marL="0" indent="0">
              <a:buNone/>
            </a:pPr>
            <a:r>
              <a:rPr lang="en-US" sz="2400" b="1" dirty="0">
                <a:solidFill>
                  <a:srgbClr val="FF0000"/>
                </a:solidFill>
              </a:rPr>
              <a:t>G1C – Transmitter power regulations; data emission standards; 60-meter operation requirements</a:t>
            </a:r>
            <a:endParaRPr lang="en-US" sz="2400" dirty="0">
              <a:solidFill>
                <a:srgbClr val="FF0000"/>
              </a:solidFill>
            </a:endParaRPr>
          </a:p>
          <a:p>
            <a:pPr marL="0" indent="0">
              <a:buNone/>
            </a:pPr>
            <a:r>
              <a:rPr lang="en-US" sz="2400" b="1" dirty="0"/>
              <a:t>G1C01 [97.313(c)(1)]</a:t>
            </a:r>
            <a:endParaRPr lang="en-US" sz="2400" dirty="0"/>
          </a:p>
          <a:p>
            <a:pPr marL="0" indent="0">
              <a:buNone/>
            </a:pPr>
            <a:r>
              <a:rPr lang="en-US" sz="2400" dirty="0"/>
              <a:t>What is the maximum transmitting power an amateur station may use on 10.140 MHz?  </a:t>
            </a:r>
            <a:r>
              <a:rPr lang="en-US" sz="2400" b="1" dirty="0">
                <a:solidFill>
                  <a:srgbClr val="00B050"/>
                </a:solidFill>
              </a:rPr>
              <a:t>200 watts PEP output</a:t>
            </a:r>
            <a:endParaRPr lang="en-US" sz="2400" dirty="0">
              <a:solidFill>
                <a:srgbClr val="00B050"/>
              </a:solidFill>
            </a:endParaRPr>
          </a:p>
          <a:p>
            <a:pPr marL="0" indent="0">
              <a:buNone/>
            </a:pPr>
            <a:endParaRPr lang="en-US" sz="2400" dirty="0"/>
          </a:p>
          <a:p>
            <a:pPr marL="0" indent="0">
              <a:buNone/>
            </a:pPr>
            <a:endParaRPr lang="en-US" sz="2400" dirty="0"/>
          </a:p>
          <a:p>
            <a:pPr marL="0" indent="0">
              <a:buNone/>
            </a:pPr>
            <a:r>
              <a:rPr lang="en-US" sz="2400" b="1" i="1" dirty="0">
                <a:solidFill>
                  <a:srgbClr val="0070C0"/>
                </a:solidFill>
              </a:rPr>
              <a:t>PEP, Peak envelope power is the peak power of the voice (or other Modulation type).  Single sideband power is a function of the modulation signal.  The louder you talk the more peak power your transmission has (up to the limit of your transmitter).</a:t>
            </a:r>
            <a:endParaRPr lang="en-US" sz="2400" dirty="0">
              <a:solidFill>
                <a:srgbClr val="0070C0"/>
              </a:solidFill>
            </a:endParaRPr>
          </a:p>
          <a:p>
            <a:pPr marL="0" indent="0">
              <a:buNone/>
            </a:pPr>
            <a:r>
              <a:rPr lang="en-US" sz="2400" b="1" dirty="0"/>
              <a:t> </a:t>
            </a:r>
            <a:endParaRPr lang="en-US" sz="2400" dirty="0"/>
          </a:p>
          <a:p>
            <a:pPr marL="0" indent="0">
              <a:buNone/>
            </a:pPr>
            <a:r>
              <a:rPr lang="en-US" sz="2400" b="1" dirty="0"/>
              <a:t>G1C02 [97.313]</a:t>
            </a:r>
            <a:endParaRPr lang="en-US" sz="2400" dirty="0"/>
          </a:p>
          <a:p>
            <a:pPr marL="0" indent="0">
              <a:buNone/>
            </a:pPr>
            <a:r>
              <a:rPr lang="en-US" sz="2400" dirty="0"/>
              <a:t>What is the maximum transmitting power an amateur station may use on the 12-meter band?  </a:t>
            </a:r>
            <a:r>
              <a:rPr lang="en-US" sz="2400" b="1" dirty="0">
                <a:solidFill>
                  <a:srgbClr val="00B050"/>
                </a:solidFill>
              </a:rPr>
              <a:t>1500 watts PEP output</a:t>
            </a:r>
            <a:endParaRPr lang="en-US" sz="2400" dirty="0">
              <a:solidFill>
                <a:srgbClr val="00B050"/>
              </a:solidFill>
            </a:endParaRPr>
          </a:p>
          <a:p>
            <a:endParaRPr lang="en-US" sz="2400" dirty="0"/>
          </a:p>
        </p:txBody>
      </p:sp>
      <p:pic>
        <p:nvPicPr>
          <p:cNvPr id="4" name="Picture 3">
            <a:extLst>
              <a:ext uri="{FF2B5EF4-FFF2-40B4-BE49-F238E27FC236}">
                <a16:creationId xmlns:a16="http://schemas.microsoft.com/office/drawing/2014/main" xmlns="" id="{77363BE0-6C27-4500-A2EA-FD053E5C76C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13427" y="2318658"/>
            <a:ext cx="2082573" cy="756284"/>
          </a:xfrm>
          <a:prstGeom prst="rect">
            <a:avLst/>
          </a:prstGeom>
          <a:noFill/>
          <a:ln>
            <a:noFill/>
          </a:ln>
        </p:spPr>
      </p:pic>
    </p:spTree>
    <p:extLst>
      <p:ext uri="{BB962C8B-B14F-4D97-AF65-F5344CB8AC3E}">
        <p14:creationId xmlns:p14="http://schemas.microsoft.com/office/powerpoint/2010/main" val="2946010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122DDD-7502-4009-AF1A-171DA9E13B45}"/>
              </a:ext>
            </a:extLst>
          </p:cNvPr>
          <p:cNvSpPr>
            <a:spLocks noGrp="1"/>
          </p:cNvSpPr>
          <p:nvPr>
            <p:ph idx="1"/>
          </p:nvPr>
        </p:nvSpPr>
        <p:spPr>
          <a:xfrm>
            <a:off x="838200" y="290739"/>
            <a:ext cx="10515600" cy="6322332"/>
          </a:xfrm>
        </p:spPr>
        <p:txBody>
          <a:bodyPr>
            <a:normAutofit/>
          </a:bodyPr>
          <a:lstStyle/>
          <a:p>
            <a:pPr marL="0" indent="0">
              <a:buNone/>
            </a:pPr>
            <a:r>
              <a:rPr lang="en-US" sz="2400" b="1" dirty="0"/>
              <a:t>G1C03 (A) [97.303(h)(1)]</a:t>
            </a:r>
            <a:endParaRPr lang="en-US" sz="2400" dirty="0"/>
          </a:p>
          <a:p>
            <a:pPr marL="0" indent="0">
              <a:buNone/>
            </a:pPr>
            <a:r>
              <a:rPr lang="en-US" sz="2400" dirty="0"/>
              <a:t>What is the maximum bandwidth permitted by FCC rules for Amateur Radio stations transmitting on USB frequencies in the 60-meter band?   </a:t>
            </a:r>
            <a:r>
              <a:rPr lang="de-DE" sz="2400" b="1" dirty="0">
                <a:solidFill>
                  <a:srgbClr val="00B050"/>
                </a:solidFill>
              </a:rPr>
              <a:t>2.8 kHz</a:t>
            </a:r>
            <a:endParaRPr lang="en-US" sz="2400" dirty="0">
              <a:solidFill>
                <a:srgbClr val="00B050"/>
              </a:solidFill>
            </a:endParaRPr>
          </a:p>
          <a:p>
            <a:pPr marL="0" indent="0">
              <a:buNone/>
            </a:pPr>
            <a:r>
              <a:rPr lang="en-US" sz="2400" dirty="0"/>
              <a:t> </a:t>
            </a:r>
          </a:p>
          <a:p>
            <a:pPr marL="0" indent="0">
              <a:buNone/>
            </a:pPr>
            <a:r>
              <a:rPr lang="en-US" sz="2400" b="1" dirty="0"/>
              <a:t>G1C04 [97.313(a)]</a:t>
            </a:r>
            <a:endParaRPr lang="en-US" sz="2400" dirty="0"/>
          </a:p>
          <a:p>
            <a:pPr marL="0" indent="0">
              <a:buNone/>
            </a:pPr>
            <a:r>
              <a:rPr lang="en-US" sz="2400" dirty="0"/>
              <a:t>Which of the following limitations apply to transmitter power on every amateur band?     </a:t>
            </a:r>
            <a:r>
              <a:rPr lang="en-US" sz="2400" b="1" dirty="0">
                <a:solidFill>
                  <a:srgbClr val="00B050"/>
                </a:solidFill>
              </a:rPr>
              <a:t>Only the minimum power necessary to carry out the desired communications should be used</a:t>
            </a:r>
            <a:endParaRPr lang="en-US" sz="2400" dirty="0">
              <a:solidFill>
                <a:srgbClr val="00B050"/>
              </a:solidFill>
            </a:endParaRPr>
          </a:p>
          <a:p>
            <a:pPr marL="0" indent="0">
              <a:buNone/>
            </a:pPr>
            <a:r>
              <a:rPr lang="en-US" sz="2400" b="1" dirty="0"/>
              <a:t> </a:t>
            </a:r>
            <a:endParaRPr lang="en-US" sz="2400" dirty="0"/>
          </a:p>
          <a:p>
            <a:pPr marL="0" indent="0">
              <a:buNone/>
            </a:pPr>
            <a:r>
              <a:rPr lang="en-US" sz="2400" b="1" dirty="0"/>
              <a:t>G1C05 [97.313]</a:t>
            </a:r>
            <a:endParaRPr lang="en-US" sz="2400" dirty="0"/>
          </a:p>
          <a:p>
            <a:pPr marL="0" indent="0">
              <a:buNone/>
            </a:pPr>
            <a:r>
              <a:rPr lang="en-US" sz="2400" dirty="0"/>
              <a:t>What is the limit for transmitter power on the 28 MHz band for a General Class control operator?   </a:t>
            </a:r>
            <a:r>
              <a:rPr lang="en-US" sz="2400" b="1" dirty="0">
                <a:solidFill>
                  <a:srgbClr val="00B050"/>
                </a:solidFill>
              </a:rPr>
              <a:t>1500 watts PEP output</a:t>
            </a:r>
            <a:endParaRPr lang="en-US" sz="2400" dirty="0">
              <a:solidFill>
                <a:srgbClr val="00B050"/>
              </a:solidFill>
            </a:endParaRPr>
          </a:p>
          <a:p>
            <a:pPr marL="0" indent="0">
              <a:buNone/>
            </a:pPr>
            <a:r>
              <a:rPr lang="en-US" sz="2400" dirty="0"/>
              <a:t> </a:t>
            </a:r>
          </a:p>
          <a:p>
            <a:pPr marL="0" indent="0">
              <a:buNone/>
            </a:pPr>
            <a:endParaRPr lang="en-US" dirty="0"/>
          </a:p>
        </p:txBody>
      </p:sp>
    </p:spTree>
    <p:extLst>
      <p:ext uri="{BB962C8B-B14F-4D97-AF65-F5344CB8AC3E}">
        <p14:creationId xmlns:p14="http://schemas.microsoft.com/office/powerpoint/2010/main" val="589778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122DDD-7502-4009-AF1A-171DA9E13B45}"/>
              </a:ext>
            </a:extLst>
          </p:cNvPr>
          <p:cNvSpPr>
            <a:spLocks noGrp="1"/>
          </p:cNvSpPr>
          <p:nvPr>
            <p:ph idx="1"/>
          </p:nvPr>
        </p:nvSpPr>
        <p:spPr>
          <a:xfrm>
            <a:off x="838200" y="290739"/>
            <a:ext cx="10515600" cy="6322332"/>
          </a:xfrm>
        </p:spPr>
        <p:txBody>
          <a:bodyPr>
            <a:normAutofit fontScale="85000" lnSpcReduction="20000"/>
          </a:bodyPr>
          <a:lstStyle/>
          <a:p>
            <a:pPr marL="0" indent="0">
              <a:buNone/>
            </a:pPr>
            <a:r>
              <a:rPr lang="en-US" b="1" dirty="0"/>
              <a:t>G1C06 [97.313]</a:t>
            </a:r>
            <a:endParaRPr lang="en-US" dirty="0"/>
          </a:p>
          <a:p>
            <a:pPr marL="0" indent="0">
              <a:buNone/>
            </a:pPr>
            <a:r>
              <a:rPr lang="en-US" dirty="0"/>
              <a:t>What is the limit for transmitter power on the 1.8 MHz band?   </a:t>
            </a:r>
            <a:r>
              <a:rPr lang="en-US" b="1" dirty="0">
                <a:solidFill>
                  <a:srgbClr val="00B050"/>
                </a:solidFill>
              </a:rPr>
              <a:t>1500 watts PEP output</a:t>
            </a:r>
            <a:endParaRPr lang="en-US" dirty="0">
              <a:solidFill>
                <a:srgbClr val="00B050"/>
              </a:solidFill>
            </a:endParaRPr>
          </a:p>
          <a:p>
            <a:pPr marL="0" indent="0">
              <a:buNone/>
            </a:pPr>
            <a:r>
              <a:rPr lang="en-US" dirty="0"/>
              <a:t> </a:t>
            </a:r>
          </a:p>
          <a:p>
            <a:pPr marL="0" indent="0">
              <a:buNone/>
            </a:pPr>
            <a:endParaRPr lang="en-US" dirty="0"/>
          </a:p>
          <a:p>
            <a:pPr marL="0" indent="0">
              <a:buNone/>
            </a:pPr>
            <a:endParaRPr lang="en-US" dirty="0"/>
          </a:p>
          <a:p>
            <a:pPr marL="0" indent="0">
              <a:buNone/>
            </a:pPr>
            <a:r>
              <a:rPr lang="en-US" b="1" dirty="0"/>
              <a:t>G1C07 [97.305(c), 97.307(f)(3)]</a:t>
            </a:r>
            <a:endParaRPr lang="en-US" dirty="0"/>
          </a:p>
          <a:p>
            <a:pPr marL="0" indent="0">
              <a:buNone/>
            </a:pPr>
            <a:r>
              <a:rPr lang="en-US" dirty="0"/>
              <a:t>What is the maximum symbol rate permitted for RTTY or data emission transmission on the 20-meter band?   </a:t>
            </a:r>
            <a:r>
              <a:rPr lang="en-US" b="1" dirty="0">
                <a:solidFill>
                  <a:srgbClr val="00B050"/>
                </a:solidFill>
              </a:rPr>
              <a:t>300 baud</a:t>
            </a:r>
            <a:endParaRPr lang="en-US" dirty="0">
              <a:solidFill>
                <a:srgbClr val="00B050"/>
              </a:solidFill>
            </a:endParaRPr>
          </a:p>
          <a:p>
            <a:pPr marL="0" indent="0">
              <a:buNone/>
            </a:pPr>
            <a:r>
              <a:rPr lang="en-US" dirty="0">
                <a:solidFill>
                  <a:srgbClr val="0070C0"/>
                </a:solidFill>
              </a:rPr>
              <a:t>                               </a:t>
            </a:r>
            <a:r>
              <a:rPr lang="en-US" b="1" i="1" dirty="0">
                <a:solidFill>
                  <a:srgbClr val="0070C0"/>
                </a:solidFill>
              </a:rPr>
              <a:t>Maximum Symbol rates (baud) </a:t>
            </a:r>
            <a:endParaRPr lang="en-US" dirty="0">
              <a:solidFill>
                <a:srgbClr val="0070C0"/>
              </a:solidFill>
            </a:endParaRPr>
          </a:p>
          <a:p>
            <a:pPr marL="0" indent="0">
              <a:buNone/>
            </a:pPr>
            <a:r>
              <a:rPr lang="en-US" b="1" i="1" dirty="0">
                <a:solidFill>
                  <a:srgbClr val="0070C0"/>
                </a:solidFill>
              </a:rPr>
              <a:t>           </a:t>
            </a:r>
            <a:r>
              <a:rPr lang="en-US" b="1" i="1" u="sng" dirty="0">
                <a:solidFill>
                  <a:srgbClr val="0070C0"/>
                </a:solidFill>
              </a:rPr>
              <a:t>Band  </a:t>
            </a:r>
            <a:r>
              <a:rPr lang="en-US" b="1" i="1" dirty="0">
                <a:solidFill>
                  <a:srgbClr val="0070C0"/>
                </a:solidFill>
              </a:rPr>
              <a:t>                    	</a:t>
            </a:r>
            <a:r>
              <a:rPr lang="en-US" b="1" i="1" u="sng" dirty="0">
                <a:solidFill>
                  <a:srgbClr val="0070C0"/>
                </a:solidFill>
              </a:rPr>
              <a:t>Max Symbol Rate</a:t>
            </a:r>
            <a:r>
              <a:rPr lang="en-US" b="1" i="1" dirty="0">
                <a:solidFill>
                  <a:srgbClr val="0070C0"/>
                </a:solidFill>
              </a:rPr>
              <a:t> 	</a:t>
            </a:r>
            <a:r>
              <a:rPr lang="en-US" b="1" i="1" u="sng" dirty="0">
                <a:solidFill>
                  <a:srgbClr val="0070C0"/>
                </a:solidFill>
              </a:rPr>
              <a:t>Signal Bandwidth</a:t>
            </a:r>
            <a:endParaRPr lang="en-US" dirty="0">
              <a:solidFill>
                <a:srgbClr val="0070C0"/>
              </a:solidFill>
            </a:endParaRPr>
          </a:p>
          <a:p>
            <a:pPr marL="0" indent="0">
              <a:buNone/>
            </a:pPr>
            <a:r>
              <a:rPr lang="en-US" b="1" i="1" dirty="0">
                <a:solidFill>
                  <a:srgbClr val="0070C0"/>
                </a:solidFill>
              </a:rPr>
              <a:t>           Below 10 Meters 	300 baud   		1 KHz</a:t>
            </a:r>
            <a:endParaRPr lang="en-US" dirty="0">
              <a:solidFill>
                <a:srgbClr val="0070C0"/>
              </a:solidFill>
            </a:endParaRPr>
          </a:p>
          <a:p>
            <a:pPr marL="0" indent="0">
              <a:buNone/>
            </a:pPr>
            <a:r>
              <a:rPr lang="en-US" b="1" i="1" dirty="0">
                <a:solidFill>
                  <a:srgbClr val="0070C0"/>
                </a:solidFill>
              </a:rPr>
              <a:t>           10 Meters		1200 baud		1 KHz                       </a:t>
            </a:r>
            <a:endParaRPr lang="en-US" dirty="0">
              <a:solidFill>
                <a:srgbClr val="0070C0"/>
              </a:solidFill>
            </a:endParaRPr>
          </a:p>
          <a:p>
            <a:pPr marL="0" indent="0">
              <a:buNone/>
            </a:pPr>
            <a:r>
              <a:rPr lang="en-US" b="1" i="1" dirty="0">
                <a:solidFill>
                  <a:srgbClr val="0070C0"/>
                </a:solidFill>
              </a:rPr>
              <a:t>           6 &amp; 2 meters	  	19.6 K baud		20 KHz</a:t>
            </a:r>
            <a:endParaRPr lang="en-US" dirty="0">
              <a:solidFill>
                <a:srgbClr val="0070C0"/>
              </a:solidFill>
            </a:endParaRPr>
          </a:p>
          <a:p>
            <a:pPr marL="0" indent="0">
              <a:buNone/>
            </a:pPr>
            <a:r>
              <a:rPr lang="en-US" b="1" i="1" dirty="0">
                <a:solidFill>
                  <a:srgbClr val="0070C0"/>
                </a:solidFill>
              </a:rPr>
              <a:t>           1.25m to 70 cm    	56 K baud		100 KHz</a:t>
            </a:r>
            <a:endParaRPr lang="en-US" dirty="0">
              <a:solidFill>
                <a:srgbClr val="0070C0"/>
              </a:solidFill>
            </a:endParaRPr>
          </a:p>
          <a:p>
            <a:pPr marL="0" indent="0">
              <a:buNone/>
            </a:pPr>
            <a:r>
              <a:rPr lang="en-US" b="1" i="1" dirty="0">
                <a:solidFill>
                  <a:srgbClr val="0070C0"/>
                </a:solidFill>
              </a:rPr>
              <a:t>          23 cm and above	no limit		no limit</a:t>
            </a:r>
            <a:endParaRPr lang="en-US" dirty="0">
              <a:solidFill>
                <a:srgbClr val="0070C0"/>
              </a:solidFill>
            </a:endParaRPr>
          </a:p>
          <a:p>
            <a:pPr marL="0" indent="0">
              <a:buNone/>
            </a:pPr>
            <a:endParaRPr lang="en-US" dirty="0"/>
          </a:p>
          <a:p>
            <a:endParaRPr lang="en-US" dirty="0"/>
          </a:p>
        </p:txBody>
      </p:sp>
      <p:pic>
        <p:nvPicPr>
          <p:cNvPr id="4" name="Picture 3">
            <a:extLst>
              <a:ext uri="{FF2B5EF4-FFF2-40B4-BE49-F238E27FC236}">
                <a16:creationId xmlns:a16="http://schemas.microsoft.com/office/drawing/2014/main" xmlns="" id="{EE4422A7-8D08-47D2-B634-803C4D9AD17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32464" y="1041627"/>
            <a:ext cx="1485900" cy="790575"/>
          </a:xfrm>
          <a:prstGeom prst="rect">
            <a:avLst/>
          </a:prstGeom>
          <a:noFill/>
          <a:ln>
            <a:noFill/>
          </a:ln>
        </p:spPr>
      </p:pic>
    </p:spTree>
    <p:extLst>
      <p:ext uri="{BB962C8B-B14F-4D97-AF65-F5344CB8AC3E}">
        <p14:creationId xmlns:p14="http://schemas.microsoft.com/office/powerpoint/2010/main" val="3005098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122DDD-7502-4009-AF1A-171DA9E13B45}"/>
              </a:ext>
            </a:extLst>
          </p:cNvPr>
          <p:cNvSpPr>
            <a:spLocks noGrp="1"/>
          </p:cNvSpPr>
          <p:nvPr>
            <p:ph idx="1"/>
          </p:nvPr>
        </p:nvSpPr>
        <p:spPr>
          <a:xfrm>
            <a:off x="838200" y="290739"/>
            <a:ext cx="10515600" cy="6322332"/>
          </a:xfrm>
        </p:spPr>
        <p:txBody>
          <a:bodyPr>
            <a:normAutofit fontScale="92500" lnSpcReduction="20000"/>
          </a:bodyPr>
          <a:lstStyle/>
          <a:p>
            <a:pPr marL="0" indent="0">
              <a:buNone/>
            </a:pPr>
            <a:r>
              <a:rPr lang="en-US" sz="3000" b="1" dirty="0"/>
              <a:t>G1C08 [97.307(f)(3)]</a:t>
            </a:r>
            <a:endParaRPr lang="en-US" sz="3000" dirty="0"/>
          </a:p>
          <a:p>
            <a:pPr marL="0" indent="0">
              <a:buNone/>
            </a:pPr>
            <a:r>
              <a:rPr lang="en-US" sz="3000" dirty="0"/>
              <a:t>What is the maximum symbol rate permitted for RTTY or data emission transmitted at frequencies below 28 MHz?     </a:t>
            </a:r>
            <a:r>
              <a:rPr lang="en-US" sz="3000" b="1" dirty="0">
                <a:solidFill>
                  <a:srgbClr val="00B050"/>
                </a:solidFill>
              </a:rPr>
              <a:t>300 baud</a:t>
            </a:r>
            <a:endParaRPr lang="en-US" sz="3000" dirty="0">
              <a:solidFill>
                <a:srgbClr val="00B050"/>
              </a:solidFill>
            </a:endParaRPr>
          </a:p>
          <a:p>
            <a:pPr marL="0" indent="0">
              <a:buNone/>
            </a:pPr>
            <a:r>
              <a:rPr lang="en-US" sz="3000" dirty="0"/>
              <a:t>   </a:t>
            </a:r>
          </a:p>
          <a:p>
            <a:pPr marL="0" indent="0">
              <a:buNone/>
            </a:pPr>
            <a:r>
              <a:rPr lang="en-US" sz="3000" b="1" i="1" u="sng" dirty="0">
                <a:solidFill>
                  <a:srgbClr val="0070C0"/>
                </a:solidFill>
              </a:rPr>
              <a:t>Band  </a:t>
            </a:r>
            <a:r>
              <a:rPr lang="en-US" sz="3000" b="1" i="1" dirty="0">
                <a:solidFill>
                  <a:srgbClr val="0070C0"/>
                </a:solidFill>
              </a:rPr>
              <a:t>                    	</a:t>
            </a:r>
            <a:r>
              <a:rPr lang="en-US" sz="3000" b="1" i="1" u="sng" dirty="0">
                <a:solidFill>
                  <a:srgbClr val="0070C0"/>
                </a:solidFill>
              </a:rPr>
              <a:t>Max Symbol Rate</a:t>
            </a:r>
            <a:r>
              <a:rPr lang="en-US" sz="3000" b="1" i="1" dirty="0">
                <a:solidFill>
                  <a:srgbClr val="0070C0"/>
                </a:solidFill>
              </a:rPr>
              <a:t> 	</a:t>
            </a:r>
            <a:r>
              <a:rPr lang="en-US" sz="3000" b="1" i="1" u="sng" dirty="0">
                <a:solidFill>
                  <a:srgbClr val="0070C0"/>
                </a:solidFill>
              </a:rPr>
              <a:t>Signal Bandwidth</a:t>
            </a:r>
            <a:endParaRPr lang="en-US" sz="3000" dirty="0">
              <a:solidFill>
                <a:srgbClr val="0070C0"/>
              </a:solidFill>
            </a:endParaRPr>
          </a:p>
          <a:p>
            <a:pPr marL="0" indent="0">
              <a:buNone/>
            </a:pPr>
            <a:r>
              <a:rPr lang="en-US" sz="3000" b="1" i="1" dirty="0">
                <a:solidFill>
                  <a:srgbClr val="0070C0"/>
                </a:solidFill>
              </a:rPr>
              <a:t>10 Meters		300 baud		1 KHz                       </a:t>
            </a:r>
            <a:endParaRPr lang="en-US" sz="3000" dirty="0">
              <a:solidFill>
                <a:srgbClr val="0070C0"/>
              </a:solidFill>
            </a:endParaRPr>
          </a:p>
          <a:p>
            <a:pPr marL="0" indent="0">
              <a:buNone/>
            </a:pPr>
            <a:r>
              <a:rPr lang="en-US" sz="3000" b="1" i="1" dirty="0">
                <a:solidFill>
                  <a:srgbClr val="0070C0"/>
                </a:solidFill>
              </a:rPr>
              <a:t> </a:t>
            </a:r>
            <a:endParaRPr lang="en-US" sz="3000" dirty="0"/>
          </a:p>
          <a:p>
            <a:pPr marL="0" indent="0">
              <a:buNone/>
            </a:pPr>
            <a:r>
              <a:rPr lang="en-US" sz="3000" b="1" dirty="0"/>
              <a:t>G1C09 [97.305(c) and 97.307(f)(5)]</a:t>
            </a:r>
            <a:endParaRPr lang="en-US" sz="3000" dirty="0"/>
          </a:p>
          <a:p>
            <a:pPr marL="0" indent="0">
              <a:buNone/>
            </a:pPr>
            <a:r>
              <a:rPr lang="en-US" sz="3000" dirty="0"/>
              <a:t>What is the maximum symbol rate permitted for RTTY or data emission transmitted on the 1.25-meter and 70-centimeter bands?   </a:t>
            </a:r>
            <a:r>
              <a:rPr lang="de-DE" sz="3000" b="1" dirty="0">
                <a:solidFill>
                  <a:srgbClr val="00B050"/>
                </a:solidFill>
              </a:rPr>
              <a:t>56 kilobaud</a:t>
            </a:r>
            <a:endParaRPr lang="en-US" sz="3000" dirty="0">
              <a:solidFill>
                <a:srgbClr val="00B050"/>
              </a:solidFill>
            </a:endParaRPr>
          </a:p>
          <a:p>
            <a:pPr marL="0" indent="0">
              <a:buNone/>
            </a:pPr>
            <a:r>
              <a:rPr lang="de-DE" sz="3000" dirty="0"/>
              <a:t> </a:t>
            </a:r>
            <a:endParaRPr lang="en-US" sz="3000" dirty="0"/>
          </a:p>
          <a:p>
            <a:pPr marL="0" indent="0">
              <a:buNone/>
            </a:pPr>
            <a:r>
              <a:rPr lang="en-US" sz="3000" b="1" i="1" u="sng" dirty="0">
                <a:solidFill>
                  <a:srgbClr val="0070C0"/>
                </a:solidFill>
              </a:rPr>
              <a:t>Band  </a:t>
            </a:r>
            <a:r>
              <a:rPr lang="en-US" sz="3000" b="1" i="1" dirty="0">
                <a:solidFill>
                  <a:srgbClr val="0070C0"/>
                </a:solidFill>
              </a:rPr>
              <a:t>                    	</a:t>
            </a:r>
            <a:r>
              <a:rPr lang="en-US" sz="3000" b="1" i="1" u="sng" dirty="0">
                <a:solidFill>
                  <a:srgbClr val="0070C0"/>
                </a:solidFill>
              </a:rPr>
              <a:t>Max Symbol Rate</a:t>
            </a:r>
            <a:r>
              <a:rPr lang="en-US" sz="3000" b="1" i="1" dirty="0">
                <a:solidFill>
                  <a:srgbClr val="0070C0"/>
                </a:solidFill>
              </a:rPr>
              <a:t> 	</a:t>
            </a:r>
            <a:r>
              <a:rPr lang="en-US" sz="3000" b="1" i="1" u="sng" dirty="0">
                <a:solidFill>
                  <a:srgbClr val="0070C0"/>
                </a:solidFill>
              </a:rPr>
              <a:t>Signal Bandwidth</a:t>
            </a:r>
          </a:p>
          <a:p>
            <a:pPr marL="0" indent="0">
              <a:buNone/>
            </a:pPr>
            <a:r>
              <a:rPr lang="en-US" sz="3000" b="1" i="1" dirty="0">
                <a:solidFill>
                  <a:srgbClr val="0070C0"/>
                </a:solidFill>
              </a:rPr>
              <a:t>1.25m to 70 cm      56 K baud		100 KHz</a:t>
            </a:r>
            <a:endParaRPr lang="en-US" sz="3000" dirty="0">
              <a:solidFill>
                <a:srgbClr val="0070C0"/>
              </a:solidFill>
            </a:endParaRPr>
          </a:p>
          <a:p>
            <a:pPr marL="0" indent="0">
              <a:buNone/>
            </a:pPr>
            <a:r>
              <a:rPr lang="en-US" sz="3000" b="1" i="1" dirty="0">
                <a:solidFill>
                  <a:srgbClr val="0070C0"/>
                </a:solidFill>
              </a:rPr>
              <a:t> </a:t>
            </a:r>
            <a:endParaRPr lang="en-US" sz="3000" dirty="0"/>
          </a:p>
          <a:p>
            <a:pPr marL="0" indent="0">
              <a:buNone/>
            </a:pPr>
            <a:r>
              <a:rPr lang="en-US" sz="3000" b="1" dirty="0"/>
              <a:t>  </a:t>
            </a:r>
            <a:endParaRPr lang="en-US" sz="3000" dirty="0"/>
          </a:p>
          <a:p>
            <a:endParaRPr lang="en-US" dirty="0"/>
          </a:p>
        </p:txBody>
      </p:sp>
    </p:spTree>
    <p:extLst>
      <p:ext uri="{BB962C8B-B14F-4D97-AF65-F5344CB8AC3E}">
        <p14:creationId xmlns:p14="http://schemas.microsoft.com/office/powerpoint/2010/main" val="2379612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F2B08FB-A027-4492-8E2C-F47040995A18}"/>
              </a:ext>
            </a:extLst>
          </p:cNvPr>
          <p:cNvSpPr>
            <a:spLocks noGrp="1"/>
          </p:cNvSpPr>
          <p:nvPr>
            <p:ph idx="1"/>
          </p:nvPr>
        </p:nvSpPr>
        <p:spPr>
          <a:xfrm>
            <a:off x="838200" y="310243"/>
            <a:ext cx="10515600" cy="5866719"/>
          </a:xfrm>
        </p:spPr>
        <p:txBody>
          <a:bodyPr>
            <a:normAutofit lnSpcReduction="10000"/>
          </a:bodyPr>
          <a:lstStyle/>
          <a:p>
            <a:pPr marL="0" indent="0">
              <a:buNone/>
            </a:pPr>
            <a:r>
              <a:rPr lang="en-US" sz="2400" b="1" dirty="0"/>
              <a:t>G1C10 [97.305(c) and 97.307(f)(4)]</a:t>
            </a:r>
            <a:endParaRPr lang="en-US" sz="2400" dirty="0"/>
          </a:p>
          <a:p>
            <a:pPr marL="0" indent="0">
              <a:buNone/>
            </a:pPr>
            <a:r>
              <a:rPr lang="en-US" sz="2400" dirty="0"/>
              <a:t>What is the maximum symbol rate permitted for RTTY or data emission transmissions on the 10-meter band?  </a:t>
            </a:r>
            <a:r>
              <a:rPr lang="de-DE" sz="2400" b="1" dirty="0">
                <a:solidFill>
                  <a:srgbClr val="00B050"/>
                </a:solidFill>
              </a:rPr>
              <a:t>1200 baud</a:t>
            </a:r>
            <a:endParaRPr lang="en-US" sz="2400" dirty="0">
              <a:solidFill>
                <a:srgbClr val="00B050"/>
              </a:solidFill>
            </a:endParaRPr>
          </a:p>
          <a:p>
            <a:pPr marL="0" indent="0">
              <a:buNone/>
            </a:pPr>
            <a:r>
              <a:rPr lang="de-DE" sz="2400" dirty="0"/>
              <a:t> </a:t>
            </a:r>
            <a:endParaRPr lang="en-US" sz="2400" dirty="0"/>
          </a:p>
          <a:p>
            <a:pPr marL="0" indent="0">
              <a:buNone/>
            </a:pPr>
            <a:r>
              <a:rPr lang="en-US" sz="2400" b="1" i="1" u="sng" dirty="0">
                <a:solidFill>
                  <a:srgbClr val="0070C0"/>
                </a:solidFill>
              </a:rPr>
              <a:t>Band  </a:t>
            </a:r>
            <a:r>
              <a:rPr lang="en-US" sz="2400" b="1" i="1" dirty="0">
                <a:solidFill>
                  <a:srgbClr val="0070C0"/>
                </a:solidFill>
              </a:rPr>
              <a:t>                    	</a:t>
            </a:r>
            <a:r>
              <a:rPr lang="en-US" sz="2400" b="1" i="1" u="sng" dirty="0">
                <a:solidFill>
                  <a:srgbClr val="0070C0"/>
                </a:solidFill>
              </a:rPr>
              <a:t>Max Symbol Rate</a:t>
            </a:r>
            <a:r>
              <a:rPr lang="en-US" sz="2400" b="1" i="1" dirty="0">
                <a:solidFill>
                  <a:srgbClr val="0070C0"/>
                </a:solidFill>
              </a:rPr>
              <a:t> 	</a:t>
            </a:r>
            <a:r>
              <a:rPr lang="en-US" sz="2400" b="1" i="1" u="sng" dirty="0">
                <a:solidFill>
                  <a:srgbClr val="0070C0"/>
                </a:solidFill>
              </a:rPr>
              <a:t>Signal Bandwidth</a:t>
            </a:r>
            <a:endParaRPr lang="en-US" sz="2400" dirty="0">
              <a:solidFill>
                <a:srgbClr val="0070C0"/>
              </a:solidFill>
            </a:endParaRPr>
          </a:p>
          <a:p>
            <a:pPr marL="0" indent="0">
              <a:buNone/>
            </a:pPr>
            <a:r>
              <a:rPr lang="en-US" sz="2400" b="1" i="1" dirty="0">
                <a:solidFill>
                  <a:srgbClr val="0070C0"/>
                </a:solidFill>
              </a:rPr>
              <a:t>10 Meters	            1200 baud		1 KHz                       </a:t>
            </a:r>
            <a:endParaRPr lang="en-US" sz="2400" dirty="0">
              <a:solidFill>
                <a:srgbClr val="0070C0"/>
              </a:solidFill>
            </a:endParaRPr>
          </a:p>
          <a:p>
            <a:pPr marL="0" indent="0">
              <a:buNone/>
            </a:pPr>
            <a:r>
              <a:rPr lang="en-US" sz="2400" b="1" i="1" dirty="0">
                <a:solidFill>
                  <a:srgbClr val="0070C0"/>
                </a:solidFill>
              </a:rPr>
              <a:t>            </a:t>
            </a:r>
          </a:p>
          <a:p>
            <a:pPr marL="0" indent="0">
              <a:buNone/>
            </a:pPr>
            <a:r>
              <a:rPr lang="en-US" sz="2400" b="1" dirty="0"/>
              <a:t>G1C11 [97.305(c) and 97.307(f)(5)]</a:t>
            </a:r>
            <a:endParaRPr lang="en-US" sz="2400" dirty="0"/>
          </a:p>
          <a:p>
            <a:pPr marL="0" indent="0">
              <a:buNone/>
            </a:pPr>
            <a:r>
              <a:rPr lang="en-US" sz="2400" dirty="0"/>
              <a:t>What is the maximum symbol rate permitted for RTTY or data emission transmissions on the 2-meter band? </a:t>
            </a:r>
            <a:r>
              <a:rPr lang="de-DE" sz="2400" b="1" dirty="0">
                <a:solidFill>
                  <a:srgbClr val="00B050"/>
                </a:solidFill>
              </a:rPr>
              <a:t>19.6 kilobaud</a:t>
            </a:r>
            <a:endParaRPr lang="en-US" sz="2400" dirty="0">
              <a:solidFill>
                <a:srgbClr val="00B050"/>
              </a:solidFill>
            </a:endParaRPr>
          </a:p>
          <a:p>
            <a:pPr marL="0" indent="0">
              <a:buNone/>
            </a:pPr>
            <a:r>
              <a:rPr lang="de-DE" sz="2400" dirty="0">
                <a:solidFill>
                  <a:srgbClr val="00B050"/>
                </a:solidFill>
              </a:rPr>
              <a:t> </a:t>
            </a:r>
            <a:r>
              <a:rPr lang="en-US" sz="2400" b="1" i="1" u="sng" dirty="0">
                <a:solidFill>
                  <a:srgbClr val="0070C0"/>
                </a:solidFill>
              </a:rPr>
              <a:t>Band  </a:t>
            </a:r>
            <a:r>
              <a:rPr lang="en-US" sz="2400" b="1" i="1" dirty="0">
                <a:solidFill>
                  <a:srgbClr val="0070C0"/>
                </a:solidFill>
              </a:rPr>
              <a:t>                    	</a:t>
            </a:r>
            <a:r>
              <a:rPr lang="en-US" sz="2400" b="1" i="1" u="sng" dirty="0">
                <a:solidFill>
                  <a:srgbClr val="0070C0"/>
                </a:solidFill>
              </a:rPr>
              <a:t>Max Symbol Rate</a:t>
            </a:r>
            <a:r>
              <a:rPr lang="en-US" sz="2400" b="1" i="1" dirty="0">
                <a:solidFill>
                  <a:srgbClr val="0070C0"/>
                </a:solidFill>
              </a:rPr>
              <a:t> 	</a:t>
            </a:r>
            <a:r>
              <a:rPr lang="en-US" sz="2400" b="1" i="1" u="sng" dirty="0">
                <a:solidFill>
                  <a:srgbClr val="0070C0"/>
                </a:solidFill>
              </a:rPr>
              <a:t>Signal Bandwidth</a:t>
            </a:r>
            <a:endParaRPr lang="en-US" sz="2400" dirty="0">
              <a:solidFill>
                <a:srgbClr val="0070C0"/>
              </a:solidFill>
            </a:endParaRPr>
          </a:p>
          <a:p>
            <a:pPr marL="0" indent="0">
              <a:buNone/>
            </a:pPr>
            <a:r>
              <a:rPr lang="en-US" sz="2400" b="1" i="1" dirty="0">
                <a:solidFill>
                  <a:srgbClr val="0070C0"/>
                </a:solidFill>
              </a:rPr>
              <a:t> 6 &amp; 2 meters	  	19.6 K baud		20 KHz</a:t>
            </a:r>
            <a:endParaRPr lang="en-US" sz="2400" dirty="0">
              <a:solidFill>
                <a:srgbClr val="0070C0"/>
              </a:solidFill>
            </a:endParaRPr>
          </a:p>
          <a:p>
            <a:pPr marL="0" indent="0">
              <a:buNone/>
            </a:pPr>
            <a:r>
              <a:rPr lang="en-US" sz="2400" b="1" i="1" dirty="0">
                <a:solidFill>
                  <a:srgbClr val="0070C0"/>
                </a:solidFill>
              </a:rPr>
              <a:t> </a:t>
            </a:r>
            <a:endParaRPr lang="en-US" sz="2400" dirty="0">
              <a:solidFill>
                <a:srgbClr val="00B050"/>
              </a:solidFill>
            </a:endParaRPr>
          </a:p>
          <a:p>
            <a:pPr marL="0" indent="0">
              <a:buNone/>
            </a:pPr>
            <a:r>
              <a:rPr lang="en-US" sz="2400" b="1" i="1" dirty="0">
                <a:solidFill>
                  <a:srgbClr val="0070C0"/>
                </a:solidFill>
              </a:rPr>
              <a:t> </a:t>
            </a:r>
            <a:endParaRPr lang="en-US" sz="2400" dirty="0"/>
          </a:p>
          <a:p>
            <a:pPr marL="0" indent="0">
              <a:buNone/>
            </a:pPr>
            <a:endParaRPr lang="en-US" sz="2400" dirty="0"/>
          </a:p>
        </p:txBody>
      </p:sp>
    </p:spTree>
    <p:extLst>
      <p:ext uri="{BB962C8B-B14F-4D97-AF65-F5344CB8AC3E}">
        <p14:creationId xmlns:p14="http://schemas.microsoft.com/office/powerpoint/2010/main" val="2720014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122DDD-7502-4009-AF1A-171DA9E13B45}"/>
              </a:ext>
            </a:extLst>
          </p:cNvPr>
          <p:cNvSpPr>
            <a:spLocks noGrp="1"/>
          </p:cNvSpPr>
          <p:nvPr>
            <p:ph idx="1"/>
          </p:nvPr>
        </p:nvSpPr>
        <p:spPr>
          <a:xfrm>
            <a:off x="838200" y="290739"/>
            <a:ext cx="10515600" cy="6322332"/>
          </a:xfrm>
        </p:spPr>
        <p:txBody>
          <a:bodyPr>
            <a:normAutofit/>
          </a:bodyPr>
          <a:lstStyle/>
          <a:p>
            <a:pPr marL="0" indent="0">
              <a:buNone/>
            </a:pPr>
            <a:r>
              <a:rPr lang="en-US" sz="2600" b="1" dirty="0"/>
              <a:t>G1C12 [97.303(</a:t>
            </a:r>
            <a:r>
              <a:rPr lang="en-US" sz="2600" b="1" dirty="0" err="1"/>
              <a:t>i</a:t>
            </a:r>
            <a:r>
              <a:rPr lang="en-US" sz="2600" b="1" dirty="0"/>
              <a:t>)]</a:t>
            </a:r>
            <a:endParaRPr lang="en-US" sz="2600" dirty="0"/>
          </a:p>
          <a:p>
            <a:pPr marL="0" indent="0">
              <a:buNone/>
            </a:pPr>
            <a:r>
              <a:rPr lang="en-US" sz="2600" dirty="0"/>
              <a:t>Which of the following is required by the FCC rules when operating in the 60-meter band? </a:t>
            </a:r>
            <a:r>
              <a:rPr lang="en-US" sz="2600" b="1" dirty="0">
                <a:solidFill>
                  <a:srgbClr val="00B050"/>
                </a:solidFill>
              </a:rPr>
              <a:t>If you are using an antenna other than a dipole, you must keep a record of the gain of your antenna</a:t>
            </a:r>
            <a:endParaRPr lang="en-US" sz="2600" dirty="0">
              <a:solidFill>
                <a:srgbClr val="00B050"/>
              </a:solidFill>
            </a:endParaRPr>
          </a:p>
          <a:p>
            <a:pPr marL="0" indent="0">
              <a:buNone/>
            </a:pPr>
            <a:r>
              <a:rPr lang="en-US" sz="2600" dirty="0"/>
              <a:t> </a:t>
            </a:r>
          </a:p>
          <a:p>
            <a:pPr marL="0" indent="0">
              <a:buNone/>
            </a:pPr>
            <a:r>
              <a:rPr lang="en-US" sz="2600" b="1" dirty="0"/>
              <a:t>G1C13 [97.309(a)(4)]</a:t>
            </a:r>
            <a:endParaRPr lang="en-US" sz="2600" dirty="0"/>
          </a:p>
          <a:p>
            <a:pPr marL="0" indent="0">
              <a:buNone/>
            </a:pPr>
            <a:r>
              <a:rPr lang="en-US" sz="2600" dirty="0"/>
              <a:t>What must be done before using a new digital protocol on the air?    </a:t>
            </a:r>
          </a:p>
          <a:p>
            <a:pPr marL="0" indent="0">
              <a:buNone/>
            </a:pPr>
            <a:r>
              <a:rPr lang="en-US" sz="2600" b="1" dirty="0">
                <a:solidFill>
                  <a:srgbClr val="00B050"/>
                </a:solidFill>
              </a:rPr>
              <a:t>Publicly document the technical characteristics of the protocol</a:t>
            </a:r>
          </a:p>
          <a:p>
            <a:endParaRPr lang="en-US" dirty="0"/>
          </a:p>
        </p:txBody>
      </p:sp>
    </p:spTree>
    <p:extLst>
      <p:ext uri="{BB962C8B-B14F-4D97-AF65-F5344CB8AC3E}">
        <p14:creationId xmlns:p14="http://schemas.microsoft.com/office/powerpoint/2010/main" val="4167227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122DDD-7502-4009-AF1A-171DA9E13B45}"/>
              </a:ext>
            </a:extLst>
          </p:cNvPr>
          <p:cNvSpPr>
            <a:spLocks noGrp="1"/>
          </p:cNvSpPr>
          <p:nvPr>
            <p:ph idx="1"/>
          </p:nvPr>
        </p:nvSpPr>
        <p:spPr>
          <a:xfrm>
            <a:off x="838200" y="290739"/>
            <a:ext cx="10515600" cy="6322332"/>
          </a:xfrm>
        </p:spPr>
        <p:txBody>
          <a:bodyPr/>
          <a:lstStyle/>
          <a:p>
            <a:pPr marL="0" indent="0">
              <a:buNone/>
            </a:pPr>
            <a:r>
              <a:rPr lang="en-US" sz="2400" b="1" dirty="0"/>
              <a:t>G1C14 [97.313(</a:t>
            </a:r>
            <a:r>
              <a:rPr lang="en-US" sz="2400" b="1" dirty="0" err="1"/>
              <a:t>i</a:t>
            </a:r>
            <a:r>
              <a:rPr lang="en-US" sz="2400" b="1" dirty="0"/>
              <a:t>)]</a:t>
            </a:r>
            <a:endParaRPr lang="en-US" sz="2400" dirty="0"/>
          </a:p>
          <a:p>
            <a:pPr marL="0" indent="0">
              <a:buNone/>
            </a:pPr>
            <a:r>
              <a:rPr lang="en-US" sz="2400" dirty="0"/>
              <a:t>What is the maximum power limit on the 60-meter band?    </a:t>
            </a:r>
          </a:p>
          <a:p>
            <a:pPr marL="0" indent="0">
              <a:buNone/>
            </a:pPr>
            <a:r>
              <a:rPr lang="en-US" sz="2400" b="1" dirty="0">
                <a:solidFill>
                  <a:srgbClr val="00B050"/>
                </a:solidFill>
              </a:rPr>
              <a:t>ERP of 100 watts PEP with respect to a dipole</a:t>
            </a:r>
            <a:endParaRPr lang="en-US" sz="2400" dirty="0">
              <a:solidFill>
                <a:srgbClr val="00B050"/>
              </a:solidFill>
            </a:endParaRPr>
          </a:p>
          <a:p>
            <a:pPr marL="0" indent="0">
              <a:buNone/>
            </a:pPr>
            <a:r>
              <a:rPr lang="en-US" sz="2400" b="1" dirty="0"/>
              <a:t> </a:t>
            </a:r>
            <a:endParaRPr lang="en-US" sz="2400" dirty="0"/>
          </a:p>
          <a:p>
            <a:pPr marL="0" indent="0">
              <a:buNone/>
            </a:pPr>
            <a:r>
              <a:rPr lang="en-US" sz="2400" b="1" i="1" dirty="0">
                <a:solidFill>
                  <a:srgbClr val="0070C0"/>
                </a:solidFill>
              </a:rPr>
              <a:t>Effective radiated power is the sum of the transmitter outpower and any gain or loss in the path to the antenna.   A 200-watt transmitter with 3 dB of cable loss would be an ERP of 100 watts into the antenna.</a:t>
            </a:r>
            <a:endParaRPr lang="en-US" sz="2400" dirty="0">
              <a:solidFill>
                <a:srgbClr val="0070C0"/>
              </a:solidFill>
            </a:endParaRPr>
          </a:p>
          <a:p>
            <a:pPr marL="0" indent="0">
              <a:buNone/>
            </a:pPr>
            <a:r>
              <a:rPr lang="en-US" sz="2400" b="1" i="1" dirty="0">
                <a:solidFill>
                  <a:srgbClr val="0070C0"/>
                </a:solidFill>
              </a:rPr>
              <a:t> </a:t>
            </a:r>
            <a:endParaRPr lang="en-US" sz="2400" dirty="0">
              <a:solidFill>
                <a:srgbClr val="0070C0"/>
              </a:solidFill>
            </a:endParaRPr>
          </a:p>
          <a:p>
            <a:pPr marL="0" indent="0">
              <a:buNone/>
            </a:pPr>
            <a:r>
              <a:rPr lang="en-US" sz="2400" b="1" dirty="0"/>
              <a:t>G1C15 (D) [97.313]</a:t>
            </a:r>
            <a:endParaRPr lang="en-US" sz="2400" dirty="0"/>
          </a:p>
          <a:p>
            <a:pPr marL="0" indent="0">
              <a:buNone/>
            </a:pPr>
            <a:r>
              <a:rPr lang="en-US" sz="2400" dirty="0"/>
              <a:t>What measurement is specified by FCC rules that regulate maximum power output?    </a:t>
            </a:r>
            <a:r>
              <a:rPr lang="en-US" sz="2400" b="1" dirty="0">
                <a:solidFill>
                  <a:srgbClr val="00B050"/>
                </a:solidFill>
              </a:rPr>
              <a:t>PEP</a:t>
            </a:r>
            <a:endParaRPr lang="en-US" sz="2400" dirty="0">
              <a:solidFill>
                <a:srgbClr val="00B050"/>
              </a:solidFill>
            </a:endParaRPr>
          </a:p>
          <a:p>
            <a:pPr marL="0" indent="0">
              <a:buNone/>
            </a:pPr>
            <a:endParaRPr lang="en-US" dirty="0"/>
          </a:p>
        </p:txBody>
      </p:sp>
    </p:spTree>
    <p:extLst>
      <p:ext uri="{BB962C8B-B14F-4D97-AF65-F5344CB8AC3E}">
        <p14:creationId xmlns:p14="http://schemas.microsoft.com/office/powerpoint/2010/main" val="1349008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122DDD-7502-4009-AF1A-171DA9E13B45}"/>
              </a:ext>
            </a:extLst>
          </p:cNvPr>
          <p:cNvSpPr>
            <a:spLocks noGrp="1"/>
          </p:cNvSpPr>
          <p:nvPr>
            <p:ph idx="1"/>
          </p:nvPr>
        </p:nvSpPr>
        <p:spPr>
          <a:xfrm>
            <a:off x="838200" y="290739"/>
            <a:ext cx="10515600" cy="6322332"/>
          </a:xfrm>
        </p:spPr>
        <p:txBody>
          <a:bodyPr>
            <a:normAutofit fontScale="85000" lnSpcReduction="20000"/>
          </a:bodyPr>
          <a:lstStyle/>
          <a:p>
            <a:pPr marL="0" indent="0">
              <a:buNone/>
            </a:pPr>
            <a:r>
              <a:rPr lang="en-US" b="1" dirty="0">
                <a:solidFill>
                  <a:srgbClr val="FF0000"/>
                </a:solidFill>
              </a:rPr>
              <a:t>G1D – Volunteer Examiners and Volunteer Examiner Coordinators; temporary identification; element credit</a:t>
            </a:r>
            <a:endParaRPr lang="en-US" dirty="0">
              <a:solidFill>
                <a:srgbClr val="FF0000"/>
              </a:solidFill>
            </a:endParaRPr>
          </a:p>
          <a:p>
            <a:pPr marL="0" indent="0">
              <a:buNone/>
            </a:pPr>
            <a:r>
              <a:rPr lang="en-US" dirty="0"/>
              <a:t> </a:t>
            </a:r>
          </a:p>
          <a:p>
            <a:pPr marL="0" indent="0">
              <a:buNone/>
            </a:pPr>
            <a:r>
              <a:rPr lang="en-US" b="1" dirty="0"/>
              <a:t> G1D01 [97.501, 97.505(a)] </a:t>
            </a:r>
            <a:endParaRPr lang="en-US" dirty="0"/>
          </a:p>
          <a:p>
            <a:pPr marL="0" indent="0">
              <a:buNone/>
            </a:pPr>
            <a:r>
              <a:rPr lang="en-US" dirty="0"/>
              <a:t>Who may receive partial credit for the elements represented by an expired Amateur Radio license?   </a:t>
            </a:r>
            <a:r>
              <a:rPr lang="en-US" b="1" dirty="0">
                <a:solidFill>
                  <a:srgbClr val="00B050"/>
                </a:solidFill>
              </a:rPr>
              <a:t>Any person who can demonstrate that they once held an FCC-issued General, Advanced, or Amateur Extra class license that was not revoked by the FCC</a:t>
            </a:r>
            <a:endParaRPr lang="en-US" dirty="0">
              <a:solidFill>
                <a:srgbClr val="00B050"/>
              </a:solidFill>
            </a:endParaRPr>
          </a:p>
          <a:p>
            <a:pPr marL="0" indent="0">
              <a:buNone/>
            </a:pPr>
            <a:r>
              <a:rPr lang="en-US" dirty="0">
                <a:solidFill>
                  <a:srgbClr val="00B050"/>
                </a:solidFill>
              </a:rPr>
              <a:t> </a:t>
            </a:r>
          </a:p>
          <a:p>
            <a:pPr marL="0" indent="0">
              <a:buNone/>
            </a:pPr>
            <a:r>
              <a:rPr lang="en-US" b="1" dirty="0"/>
              <a:t>G1D02 [97.509(b)(3)(</a:t>
            </a:r>
            <a:r>
              <a:rPr lang="en-US" b="1" dirty="0" err="1"/>
              <a:t>i</a:t>
            </a:r>
            <a:r>
              <a:rPr lang="en-US" b="1" dirty="0"/>
              <a:t>)]</a:t>
            </a:r>
            <a:endParaRPr lang="en-US" dirty="0"/>
          </a:p>
          <a:p>
            <a:pPr marL="0" indent="0">
              <a:buNone/>
            </a:pPr>
            <a:r>
              <a:rPr lang="en-US" dirty="0"/>
              <a:t>What license examinations may you administer when you are an accredited VE holding a General class operator license?    </a:t>
            </a:r>
            <a:r>
              <a:rPr lang="en-US" b="1" dirty="0">
                <a:solidFill>
                  <a:srgbClr val="00B050"/>
                </a:solidFill>
              </a:rPr>
              <a:t>Technician only</a:t>
            </a:r>
            <a:endParaRPr lang="en-US" dirty="0">
              <a:solidFill>
                <a:srgbClr val="00B050"/>
              </a:solidFill>
            </a:endParaRPr>
          </a:p>
          <a:p>
            <a:pPr marL="0" indent="0">
              <a:buNone/>
            </a:pPr>
            <a:r>
              <a:rPr lang="en-US" dirty="0"/>
              <a:t> </a:t>
            </a:r>
          </a:p>
          <a:p>
            <a:pPr marL="0" indent="0">
              <a:buNone/>
            </a:pPr>
            <a:r>
              <a:rPr lang="en-US" b="1" dirty="0"/>
              <a:t>G1D03 [97.9(b)]</a:t>
            </a:r>
            <a:endParaRPr lang="en-US" dirty="0"/>
          </a:p>
          <a:p>
            <a:pPr marL="0" indent="0">
              <a:buNone/>
            </a:pPr>
            <a:r>
              <a:rPr lang="en-US" dirty="0"/>
              <a:t>On which of the following band segments may you operate if you are a Technician class operator and have a Certificate of Successful Completion of Examination (CSCE) for General class privileges?   </a:t>
            </a:r>
            <a:r>
              <a:rPr lang="en-US" b="1" dirty="0">
                <a:solidFill>
                  <a:srgbClr val="00B050"/>
                </a:solidFill>
              </a:rPr>
              <a:t>On any General or Technician class band segment</a:t>
            </a:r>
            <a:endParaRPr lang="en-US" dirty="0">
              <a:solidFill>
                <a:srgbClr val="00B050"/>
              </a:solidFill>
            </a:endParaRPr>
          </a:p>
          <a:p>
            <a:endParaRPr lang="en-US" dirty="0"/>
          </a:p>
        </p:txBody>
      </p:sp>
    </p:spTree>
    <p:extLst>
      <p:ext uri="{BB962C8B-B14F-4D97-AF65-F5344CB8AC3E}">
        <p14:creationId xmlns:p14="http://schemas.microsoft.com/office/powerpoint/2010/main" val="1987431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122DDD-7502-4009-AF1A-171DA9E13B45}"/>
              </a:ext>
            </a:extLst>
          </p:cNvPr>
          <p:cNvSpPr>
            <a:spLocks noGrp="1"/>
          </p:cNvSpPr>
          <p:nvPr>
            <p:ph idx="1"/>
          </p:nvPr>
        </p:nvSpPr>
        <p:spPr>
          <a:xfrm>
            <a:off x="838200" y="290739"/>
            <a:ext cx="10515600" cy="6322332"/>
          </a:xfrm>
        </p:spPr>
        <p:txBody>
          <a:bodyPr>
            <a:normAutofit fontScale="85000" lnSpcReduction="20000"/>
          </a:bodyPr>
          <a:lstStyle/>
          <a:p>
            <a:pPr marL="0" indent="0">
              <a:buNone/>
            </a:pPr>
            <a:r>
              <a:rPr lang="en-US" b="1" dirty="0"/>
              <a:t>G1D04 [97.509(3)(</a:t>
            </a:r>
            <a:r>
              <a:rPr lang="en-US" b="1" dirty="0" err="1"/>
              <a:t>i</a:t>
            </a:r>
            <a:r>
              <a:rPr lang="en-US" b="1" dirty="0"/>
              <a:t>)(c)]</a:t>
            </a:r>
            <a:endParaRPr lang="en-US" dirty="0"/>
          </a:p>
          <a:p>
            <a:pPr marL="0" indent="0">
              <a:buNone/>
            </a:pPr>
            <a:r>
              <a:rPr lang="en-US" dirty="0"/>
              <a:t>Which of the following is a requirement for administering a Technician class license examination?  </a:t>
            </a:r>
            <a:r>
              <a:rPr lang="en-US" b="1" dirty="0">
                <a:solidFill>
                  <a:srgbClr val="00B050"/>
                </a:solidFill>
              </a:rPr>
              <a:t>At least three General class or higher VEs must observe the examination </a:t>
            </a:r>
            <a:endParaRPr lang="en-US" dirty="0">
              <a:solidFill>
                <a:srgbClr val="00B050"/>
              </a:solidFill>
            </a:endParaRPr>
          </a:p>
          <a:p>
            <a:pPr marL="0" indent="0">
              <a:buNone/>
            </a:pPr>
            <a:r>
              <a:rPr lang="en-US" b="1" dirty="0"/>
              <a:t> </a:t>
            </a:r>
            <a:endParaRPr lang="en-US" dirty="0"/>
          </a:p>
          <a:p>
            <a:pPr marL="0" indent="0">
              <a:buNone/>
            </a:pPr>
            <a:r>
              <a:rPr lang="en-US" b="1" dirty="0"/>
              <a:t>G1D05 [97.509(b)(3)(</a:t>
            </a:r>
            <a:r>
              <a:rPr lang="en-US" b="1" dirty="0" err="1"/>
              <a:t>i</a:t>
            </a:r>
            <a:r>
              <a:rPr lang="en-US" b="1" dirty="0"/>
              <a:t>)]</a:t>
            </a:r>
            <a:endParaRPr lang="en-US" dirty="0"/>
          </a:p>
          <a:p>
            <a:pPr marL="0" indent="0">
              <a:buNone/>
            </a:pPr>
            <a:r>
              <a:rPr lang="en-US" dirty="0"/>
              <a:t>Which of the following must a person have before they can be an administering VE for a Technician class license examination?   </a:t>
            </a:r>
            <a:r>
              <a:rPr lang="en-US" b="1" dirty="0">
                <a:solidFill>
                  <a:srgbClr val="00B050"/>
                </a:solidFill>
              </a:rPr>
              <a:t>An FCC General class or higher license and VEC accreditation</a:t>
            </a:r>
            <a:endParaRPr lang="en-US" dirty="0">
              <a:solidFill>
                <a:srgbClr val="00B050"/>
              </a:solidFill>
            </a:endParaRPr>
          </a:p>
          <a:p>
            <a:pPr marL="0" indent="0">
              <a:buNone/>
            </a:pPr>
            <a:r>
              <a:rPr lang="en-US" dirty="0"/>
              <a:t> </a:t>
            </a:r>
          </a:p>
          <a:p>
            <a:pPr marL="0" indent="0">
              <a:buNone/>
            </a:pPr>
            <a:r>
              <a:rPr lang="en-US" b="1" dirty="0"/>
              <a:t>G1D06 [97.119(f)(2)]</a:t>
            </a:r>
            <a:endParaRPr lang="en-US" dirty="0"/>
          </a:p>
          <a:p>
            <a:pPr marL="0" indent="0">
              <a:buNone/>
            </a:pPr>
            <a:r>
              <a:rPr lang="en-US" dirty="0"/>
              <a:t>When must you add the special identifier "AG" after your call sign if you are a Technician class licensee and have a Certificate of Successful Completion of Examination (CSCE) for General class operator privileges, but the FCC has not yet posted your upgrade on its website?   </a:t>
            </a:r>
            <a:r>
              <a:rPr lang="en-US" b="1" dirty="0">
                <a:solidFill>
                  <a:srgbClr val="00B050"/>
                </a:solidFill>
              </a:rPr>
              <a:t>Whenever you operate using General class frequency privileges</a:t>
            </a:r>
            <a:endParaRPr lang="en-US" dirty="0">
              <a:solidFill>
                <a:srgbClr val="00B050"/>
              </a:solidFill>
            </a:endParaRPr>
          </a:p>
          <a:p>
            <a:pPr marL="0" indent="0">
              <a:buNone/>
            </a:pPr>
            <a:r>
              <a:rPr lang="en-US" dirty="0"/>
              <a:t> </a:t>
            </a:r>
          </a:p>
          <a:p>
            <a:pPr marL="0" indent="0">
              <a:buNone/>
            </a:pPr>
            <a:r>
              <a:rPr lang="en-US" dirty="0"/>
              <a:t> </a:t>
            </a:r>
            <a:r>
              <a:rPr lang="en-US" b="1" dirty="0">
                <a:solidFill>
                  <a:srgbClr val="0070C0"/>
                </a:solidFill>
              </a:rPr>
              <a:t>As soon as your license appears on the FCC ULS Data base you do not need to use AG identifier.</a:t>
            </a:r>
            <a:endParaRPr lang="en-US" dirty="0">
              <a:solidFill>
                <a:srgbClr val="0070C0"/>
              </a:solidFill>
            </a:endParaRPr>
          </a:p>
          <a:p>
            <a:endParaRPr lang="en-US" dirty="0"/>
          </a:p>
        </p:txBody>
      </p:sp>
    </p:spTree>
    <p:extLst>
      <p:ext uri="{BB962C8B-B14F-4D97-AF65-F5344CB8AC3E}">
        <p14:creationId xmlns:p14="http://schemas.microsoft.com/office/powerpoint/2010/main" val="179889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E93C9A-48FE-4FA9-A28F-E0F0F65860A4}"/>
              </a:ext>
            </a:extLst>
          </p:cNvPr>
          <p:cNvSpPr>
            <a:spLocks noGrp="1"/>
          </p:cNvSpPr>
          <p:nvPr>
            <p:ph type="title"/>
          </p:nvPr>
        </p:nvSpPr>
        <p:spPr/>
        <p:txBody>
          <a:bodyPr/>
          <a:lstStyle/>
          <a:p>
            <a:r>
              <a:rPr lang="en-US" dirty="0"/>
              <a:t>Question Pool Overview</a:t>
            </a:r>
          </a:p>
        </p:txBody>
      </p:sp>
      <p:sp>
        <p:nvSpPr>
          <p:cNvPr id="3" name="Content Placeholder 2">
            <a:extLst>
              <a:ext uri="{FF2B5EF4-FFF2-40B4-BE49-F238E27FC236}">
                <a16:creationId xmlns="" xmlns:a16="http://schemas.microsoft.com/office/drawing/2014/main" id="{F5D85545-CDB9-4EAF-AA9C-0A45409A80B5}"/>
              </a:ext>
            </a:extLst>
          </p:cNvPr>
          <p:cNvSpPr>
            <a:spLocks noGrp="1"/>
          </p:cNvSpPr>
          <p:nvPr>
            <p:ph idx="1"/>
          </p:nvPr>
        </p:nvSpPr>
        <p:spPr>
          <a:xfrm>
            <a:off x="838200" y="1690688"/>
            <a:ext cx="10515600" cy="4703009"/>
          </a:xfrm>
        </p:spPr>
        <p:txBody>
          <a:bodyPr>
            <a:normAutofit/>
          </a:bodyPr>
          <a:lstStyle/>
          <a:p>
            <a:pPr marL="0" indent="0">
              <a:buNone/>
            </a:pPr>
            <a:r>
              <a:rPr lang="en-US" b="1" dirty="0">
                <a:solidFill>
                  <a:srgbClr val="7030A0"/>
                </a:solidFill>
              </a:rPr>
              <a:t>SUBELEMENT </a:t>
            </a:r>
            <a:r>
              <a:rPr lang="en-US" b="1" dirty="0" smtClean="0">
                <a:solidFill>
                  <a:srgbClr val="7030A0"/>
                </a:solidFill>
              </a:rPr>
              <a:t>G1 </a:t>
            </a:r>
            <a:r>
              <a:rPr lang="en-US" b="1" dirty="0">
                <a:solidFill>
                  <a:srgbClr val="7030A0"/>
                </a:solidFill>
              </a:rPr>
              <a:t>– COMMISSION’S </a:t>
            </a:r>
            <a:r>
              <a:rPr lang="en-US" b="1" dirty="0" smtClean="0">
                <a:solidFill>
                  <a:srgbClr val="7030A0"/>
                </a:solidFill>
              </a:rPr>
              <a:t>RULES</a:t>
            </a:r>
            <a:endParaRPr lang="en-US" b="1" dirty="0">
              <a:solidFill>
                <a:srgbClr val="7030A0"/>
              </a:solidFill>
            </a:endParaRPr>
          </a:p>
          <a:p>
            <a:pPr marL="0" indent="0">
              <a:buNone/>
            </a:pPr>
            <a:r>
              <a:rPr lang="en-US" b="1" i="1" dirty="0">
                <a:solidFill>
                  <a:srgbClr val="7030A0"/>
                </a:solidFill>
              </a:rPr>
              <a:t>	</a:t>
            </a:r>
            <a:r>
              <a:rPr lang="en-US" b="1" i="1" dirty="0" smtClean="0">
                <a:solidFill>
                  <a:srgbClr val="00B050"/>
                </a:solidFill>
              </a:rPr>
              <a:t>[5 </a:t>
            </a:r>
            <a:r>
              <a:rPr lang="en-US" b="1" i="1" dirty="0">
                <a:solidFill>
                  <a:srgbClr val="00B050"/>
                </a:solidFill>
              </a:rPr>
              <a:t>exam Questions, one from each of </a:t>
            </a:r>
            <a:r>
              <a:rPr lang="en-US" b="1" i="1" dirty="0" smtClean="0">
                <a:solidFill>
                  <a:srgbClr val="00B050"/>
                </a:solidFill>
              </a:rPr>
              <a:t>5 </a:t>
            </a:r>
            <a:r>
              <a:rPr lang="en-US" b="1" i="1" dirty="0">
                <a:solidFill>
                  <a:srgbClr val="00B050"/>
                </a:solidFill>
              </a:rPr>
              <a:t>groups] </a:t>
            </a:r>
            <a:br>
              <a:rPr lang="en-US" b="1" i="1" dirty="0">
                <a:solidFill>
                  <a:srgbClr val="00B050"/>
                </a:solidFill>
              </a:rPr>
            </a:br>
            <a:endParaRPr lang="en-US" dirty="0">
              <a:solidFill>
                <a:srgbClr val="00B050"/>
              </a:solidFill>
            </a:endParaRPr>
          </a:p>
          <a:p>
            <a:pPr marL="0" indent="0">
              <a:buNone/>
            </a:pPr>
            <a:r>
              <a:rPr lang="en-US" dirty="0"/>
              <a:t> </a:t>
            </a:r>
            <a:r>
              <a:rPr lang="en-US" b="1" dirty="0">
                <a:solidFill>
                  <a:srgbClr val="7030A0"/>
                </a:solidFill>
              </a:rPr>
              <a:t>SUBELEMENT </a:t>
            </a:r>
            <a:r>
              <a:rPr lang="en-US" b="1" dirty="0" smtClean="0">
                <a:solidFill>
                  <a:srgbClr val="7030A0"/>
                </a:solidFill>
              </a:rPr>
              <a:t>G2 </a:t>
            </a:r>
            <a:r>
              <a:rPr lang="en-US" b="1" dirty="0">
                <a:solidFill>
                  <a:srgbClr val="7030A0"/>
                </a:solidFill>
              </a:rPr>
              <a:t>- OPERATING </a:t>
            </a:r>
            <a:r>
              <a:rPr lang="en-US" b="1" dirty="0" smtClean="0">
                <a:solidFill>
                  <a:srgbClr val="7030A0"/>
                </a:solidFill>
              </a:rPr>
              <a:t>PROCEDURES</a:t>
            </a:r>
          </a:p>
          <a:p>
            <a:pPr marL="0" indent="0">
              <a:buNone/>
            </a:pPr>
            <a:r>
              <a:rPr lang="en-US" b="1" i="1" dirty="0">
                <a:solidFill>
                  <a:srgbClr val="7030A0"/>
                </a:solidFill>
              </a:rPr>
              <a:t>	</a:t>
            </a:r>
            <a:r>
              <a:rPr lang="en-US" b="1" i="1" dirty="0" smtClean="0">
                <a:solidFill>
                  <a:srgbClr val="00B050"/>
                </a:solidFill>
              </a:rPr>
              <a:t>[5 </a:t>
            </a:r>
            <a:r>
              <a:rPr lang="en-US" b="1" i="1" dirty="0">
                <a:solidFill>
                  <a:srgbClr val="00B050"/>
                </a:solidFill>
              </a:rPr>
              <a:t>Exam Questions- one from each of  </a:t>
            </a:r>
            <a:r>
              <a:rPr lang="en-US" b="1" i="1" dirty="0" smtClean="0">
                <a:solidFill>
                  <a:srgbClr val="00B050"/>
                </a:solidFill>
              </a:rPr>
              <a:t>5 </a:t>
            </a:r>
            <a:r>
              <a:rPr lang="en-US" b="1" i="1" dirty="0">
                <a:solidFill>
                  <a:srgbClr val="00B050"/>
                </a:solidFill>
              </a:rPr>
              <a:t>Groups] </a:t>
            </a:r>
          </a:p>
          <a:p>
            <a:pPr marL="0" indent="0">
              <a:buNone/>
            </a:pPr>
            <a:endParaRPr lang="en-US" b="1" dirty="0">
              <a:solidFill>
                <a:srgbClr val="00B050"/>
              </a:solidFill>
            </a:endParaRPr>
          </a:p>
          <a:p>
            <a:pPr marL="0" indent="0">
              <a:buNone/>
            </a:pPr>
            <a:r>
              <a:rPr lang="en-US" b="1" dirty="0">
                <a:solidFill>
                  <a:srgbClr val="7030A0"/>
                </a:solidFill>
              </a:rPr>
              <a:t>SUBELEMENT </a:t>
            </a:r>
            <a:r>
              <a:rPr lang="en-US" b="1" dirty="0" smtClean="0">
                <a:solidFill>
                  <a:srgbClr val="7030A0"/>
                </a:solidFill>
              </a:rPr>
              <a:t>G3 </a:t>
            </a:r>
            <a:r>
              <a:rPr lang="en-US" b="1" dirty="0">
                <a:solidFill>
                  <a:srgbClr val="7030A0"/>
                </a:solidFill>
              </a:rPr>
              <a:t>– RADIO WAVE PROPAGATION </a:t>
            </a:r>
            <a:endParaRPr lang="en-US" b="1" dirty="0" smtClean="0">
              <a:solidFill>
                <a:srgbClr val="7030A0"/>
              </a:solidFill>
            </a:endParaRPr>
          </a:p>
          <a:p>
            <a:pPr marL="0" indent="0">
              <a:buNone/>
            </a:pPr>
            <a:r>
              <a:rPr lang="en-US" b="1" i="1" dirty="0">
                <a:solidFill>
                  <a:srgbClr val="7030A0"/>
                </a:solidFill>
              </a:rPr>
              <a:t>	</a:t>
            </a:r>
            <a:r>
              <a:rPr lang="en-US" b="1" i="1" dirty="0" smtClean="0">
                <a:solidFill>
                  <a:srgbClr val="00B050"/>
                </a:solidFill>
              </a:rPr>
              <a:t>[</a:t>
            </a:r>
            <a:r>
              <a:rPr lang="en-US" b="1" i="1" dirty="0">
                <a:solidFill>
                  <a:srgbClr val="00B050"/>
                </a:solidFill>
              </a:rPr>
              <a:t>3 Exam Questions - one from each of 3 Groups]</a:t>
            </a:r>
            <a:endParaRPr lang="en-US" b="1" dirty="0">
              <a:solidFill>
                <a:srgbClr val="00B050"/>
              </a:solidFill>
            </a:endParaRPr>
          </a:p>
          <a:p>
            <a:pPr marL="0" indent="0">
              <a:buNone/>
            </a:pPr>
            <a:endParaRPr lang="en-US" dirty="0">
              <a:solidFill>
                <a:srgbClr val="7030A0"/>
              </a:solidFill>
            </a:endParaRPr>
          </a:p>
          <a:p>
            <a:pPr marL="0" lvl="0" indent="0">
              <a:buNone/>
            </a:pPr>
            <a:endParaRPr lang="en-US" dirty="0"/>
          </a:p>
          <a:p>
            <a:endParaRPr lang="en-US" sz="2600" dirty="0"/>
          </a:p>
        </p:txBody>
      </p:sp>
    </p:spTree>
    <p:extLst>
      <p:ext uri="{BB962C8B-B14F-4D97-AF65-F5344CB8AC3E}">
        <p14:creationId xmlns:p14="http://schemas.microsoft.com/office/powerpoint/2010/main" val="3765979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122DDD-7502-4009-AF1A-171DA9E13B45}"/>
              </a:ext>
            </a:extLst>
          </p:cNvPr>
          <p:cNvSpPr>
            <a:spLocks noGrp="1"/>
          </p:cNvSpPr>
          <p:nvPr>
            <p:ph idx="1"/>
          </p:nvPr>
        </p:nvSpPr>
        <p:spPr>
          <a:xfrm>
            <a:off x="838200" y="290739"/>
            <a:ext cx="10515600" cy="6322332"/>
          </a:xfrm>
        </p:spPr>
        <p:txBody>
          <a:bodyPr>
            <a:normAutofit fontScale="92500" lnSpcReduction="10000"/>
          </a:bodyPr>
          <a:lstStyle/>
          <a:p>
            <a:pPr marL="0" indent="0">
              <a:buNone/>
            </a:pPr>
            <a:r>
              <a:rPr lang="en-US" sz="2600" b="1" dirty="0"/>
              <a:t>G1D07 [97.509(b)(1)]</a:t>
            </a:r>
            <a:endParaRPr lang="en-US" sz="2600" dirty="0"/>
          </a:p>
          <a:p>
            <a:pPr marL="0" indent="0">
              <a:buNone/>
            </a:pPr>
            <a:r>
              <a:rPr lang="en-US" sz="2600" dirty="0"/>
              <a:t>Volunteer Examiners are accredited by what organization?  </a:t>
            </a:r>
            <a:r>
              <a:rPr lang="en-US" sz="2600" b="1" dirty="0">
                <a:solidFill>
                  <a:srgbClr val="00B050"/>
                </a:solidFill>
              </a:rPr>
              <a:t>A Volunteer Examiner Coordinator</a:t>
            </a:r>
            <a:endParaRPr lang="en-US" sz="2600" dirty="0">
              <a:solidFill>
                <a:srgbClr val="00B050"/>
              </a:solidFill>
            </a:endParaRPr>
          </a:p>
          <a:p>
            <a:pPr marL="0" indent="0">
              <a:buNone/>
            </a:pPr>
            <a:r>
              <a:rPr lang="en-US" sz="2600" dirty="0">
                <a:solidFill>
                  <a:srgbClr val="00B050"/>
                </a:solidFill>
              </a:rPr>
              <a:t> </a:t>
            </a:r>
          </a:p>
          <a:p>
            <a:pPr marL="0" indent="0">
              <a:buNone/>
            </a:pPr>
            <a:r>
              <a:rPr lang="en-US" sz="2600" b="1" dirty="0"/>
              <a:t>G1D08 [97.509(b)(3)]</a:t>
            </a:r>
            <a:endParaRPr lang="en-US" sz="2600" dirty="0"/>
          </a:p>
          <a:p>
            <a:pPr marL="0" indent="0">
              <a:buNone/>
            </a:pPr>
            <a:r>
              <a:rPr lang="en-US" sz="2600" dirty="0"/>
              <a:t>Which of the following criteria must be met for a non-U.S. citizen to be an accredited Volunteer Examiner?   </a:t>
            </a:r>
            <a:r>
              <a:rPr lang="en-US" sz="2600" b="1" dirty="0">
                <a:solidFill>
                  <a:srgbClr val="00B050"/>
                </a:solidFill>
              </a:rPr>
              <a:t>The person must hold an FCC granted Amateur Radio license of General class or above</a:t>
            </a:r>
            <a:endParaRPr lang="en-US" sz="2600" dirty="0">
              <a:solidFill>
                <a:srgbClr val="00B050"/>
              </a:solidFill>
            </a:endParaRPr>
          </a:p>
          <a:p>
            <a:pPr marL="0" indent="0">
              <a:buNone/>
            </a:pPr>
            <a:r>
              <a:rPr lang="en-US" sz="2600" dirty="0"/>
              <a:t> </a:t>
            </a:r>
          </a:p>
          <a:p>
            <a:pPr marL="0" indent="0">
              <a:buNone/>
            </a:pPr>
            <a:r>
              <a:rPr lang="en-US" sz="2600" b="1" dirty="0"/>
              <a:t>G1D09 [97.9(b)]</a:t>
            </a:r>
            <a:endParaRPr lang="en-US" sz="2600" dirty="0"/>
          </a:p>
          <a:p>
            <a:pPr marL="0" indent="0">
              <a:buNone/>
            </a:pPr>
            <a:r>
              <a:rPr lang="en-US" sz="2600" dirty="0"/>
              <a:t>How long is a Certificate of Successful Completion of Examination (CSCE) valid for exam element credit?   </a:t>
            </a:r>
            <a:r>
              <a:rPr lang="en-US" sz="2600" b="1" dirty="0">
                <a:solidFill>
                  <a:srgbClr val="00B050"/>
                </a:solidFill>
              </a:rPr>
              <a:t>365 days</a:t>
            </a:r>
            <a:endParaRPr lang="en-US" sz="2600" dirty="0">
              <a:solidFill>
                <a:srgbClr val="00B050"/>
              </a:solidFill>
            </a:endParaRPr>
          </a:p>
          <a:p>
            <a:pPr marL="0" indent="0">
              <a:buNone/>
            </a:pPr>
            <a:r>
              <a:rPr lang="en-US" sz="2600" dirty="0"/>
              <a:t> </a:t>
            </a:r>
          </a:p>
          <a:p>
            <a:pPr marL="0" indent="0">
              <a:buNone/>
            </a:pPr>
            <a:r>
              <a:rPr lang="en-US" sz="2600" b="1" dirty="0"/>
              <a:t>G1D10 [97.509(b)(2)]</a:t>
            </a:r>
            <a:endParaRPr lang="en-US" sz="2600" dirty="0"/>
          </a:p>
          <a:p>
            <a:pPr marL="0" indent="0">
              <a:buNone/>
            </a:pPr>
            <a:r>
              <a:rPr lang="en-US" sz="2600" dirty="0"/>
              <a:t>What is the minimum age that one must be to qualify as an accredited Volunteer Examiner?     </a:t>
            </a:r>
            <a:r>
              <a:rPr lang="en-US" sz="2600" b="1" dirty="0">
                <a:solidFill>
                  <a:srgbClr val="00B050"/>
                </a:solidFill>
              </a:rPr>
              <a:t>18 years</a:t>
            </a:r>
            <a:endParaRPr lang="en-US" sz="2600" dirty="0">
              <a:solidFill>
                <a:srgbClr val="00B050"/>
              </a:solidFill>
            </a:endParaRPr>
          </a:p>
          <a:p>
            <a:pPr marL="0" indent="0">
              <a:buNone/>
            </a:pPr>
            <a:endParaRPr lang="en-US" dirty="0"/>
          </a:p>
        </p:txBody>
      </p:sp>
      <p:pic>
        <p:nvPicPr>
          <p:cNvPr id="2" name="Picture 1"/>
          <p:cNvPicPr>
            <a:picLocks noChangeAspect="1"/>
          </p:cNvPicPr>
          <p:nvPr/>
        </p:nvPicPr>
        <p:blipFill>
          <a:blip r:embed="rId2"/>
          <a:stretch>
            <a:fillRect/>
          </a:stretch>
        </p:blipFill>
        <p:spPr>
          <a:xfrm>
            <a:off x="4210050" y="1073106"/>
            <a:ext cx="1885950" cy="790575"/>
          </a:xfrm>
          <a:prstGeom prst="rect">
            <a:avLst/>
          </a:prstGeom>
        </p:spPr>
      </p:pic>
      <p:pic>
        <p:nvPicPr>
          <p:cNvPr id="4" name="Picture 3"/>
          <p:cNvPicPr>
            <a:picLocks noChangeAspect="1"/>
          </p:cNvPicPr>
          <p:nvPr/>
        </p:nvPicPr>
        <p:blipFill>
          <a:blip r:embed="rId3"/>
          <a:stretch>
            <a:fillRect/>
          </a:stretch>
        </p:blipFill>
        <p:spPr>
          <a:xfrm>
            <a:off x="6586666" y="998966"/>
            <a:ext cx="1321658" cy="1129557"/>
          </a:xfrm>
          <a:prstGeom prst="rect">
            <a:avLst/>
          </a:prstGeom>
        </p:spPr>
      </p:pic>
    </p:spTree>
    <p:extLst>
      <p:ext uri="{BB962C8B-B14F-4D97-AF65-F5344CB8AC3E}">
        <p14:creationId xmlns:p14="http://schemas.microsoft.com/office/powerpoint/2010/main" val="1680788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122DDD-7502-4009-AF1A-171DA9E13B45}"/>
              </a:ext>
            </a:extLst>
          </p:cNvPr>
          <p:cNvSpPr>
            <a:spLocks noGrp="1"/>
          </p:cNvSpPr>
          <p:nvPr>
            <p:ph idx="1"/>
          </p:nvPr>
        </p:nvSpPr>
        <p:spPr>
          <a:xfrm>
            <a:off x="413657" y="267834"/>
            <a:ext cx="10515600" cy="6322332"/>
          </a:xfrm>
        </p:spPr>
        <p:txBody>
          <a:bodyPr>
            <a:normAutofit/>
          </a:bodyPr>
          <a:lstStyle/>
          <a:p>
            <a:pPr marL="0" indent="0">
              <a:buNone/>
            </a:pPr>
            <a:r>
              <a:rPr lang="en-US" sz="2400" b="1" dirty="0"/>
              <a:t>G1D11 [97.505]</a:t>
            </a:r>
            <a:endParaRPr lang="en-US" sz="2400" dirty="0"/>
          </a:p>
          <a:p>
            <a:pPr marL="0" indent="0">
              <a:buNone/>
            </a:pPr>
            <a:r>
              <a:rPr lang="en-US" sz="2400" dirty="0"/>
              <a:t>What is required to obtain a new General class License after a previously held license has expired and the two year grace period has passed?   </a:t>
            </a:r>
            <a:r>
              <a:rPr lang="en-US" sz="2400" b="1" dirty="0">
                <a:solidFill>
                  <a:srgbClr val="00B050"/>
                </a:solidFill>
              </a:rPr>
              <a:t>The applicant must pass the current Element 2 exam </a:t>
            </a:r>
            <a:r>
              <a:rPr lang="en-US" sz="2400" b="1" i="1" dirty="0">
                <a:solidFill>
                  <a:srgbClr val="00B050"/>
                </a:solidFill>
              </a:rPr>
              <a:t> </a:t>
            </a:r>
            <a:endParaRPr lang="en-US" sz="2400" dirty="0">
              <a:solidFill>
                <a:srgbClr val="00B050"/>
              </a:solidFill>
            </a:endParaRPr>
          </a:p>
          <a:p>
            <a:pPr marL="0" indent="0">
              <a:buNone/>
            </a:pPr>
            <a:r>
              <a:rPr lang="en-US" sz="2400" b="1" i="1" dirty="0"/>
              <a:t> </a:t>
            </a:r>
            <a:endParaRPr lang="en-US" sz="2400" dirty="0"/>
          </a:p>
          <a:p>
            <a:pPr marL="0" indent="0">
              <a:buNone/>
            </a:pPr>
            <a:r>
              <a:rPr lang="en-US" sz="2400" b="1" i="1" dirty="0">
                <a:solidFill>
                  <a:srgbClr val="0070C0"/>
                </a:solidFill>
              </a:rPr>
              <a:t>Element 2 is the Technician License Exam. </a:t>
            </a:r>
            <a:endParaRPr lang="en-US" sz="2400" dirty="0">
              <a:solidFill>
                <a:srgbClr val="0070C0"/>
              </a:solidFill>
            </a:endParaRPr>
          </a:p>
          <a:p>
            <a:pPr marL="0" indent="0">
              <a:buNone/>
            </a:pPr>
            <a:r>
              <a:rPr lang="en-US" sz="2400" dirty="0"/>
              <a:t> </a:t>
            </a:r>
          </a:p>
          <a:p>
            <a:pPr marL="0" indent="0">
              <a:buNone/>
            </a:pPr>
            <a:r>
              <a:rPr lang="en-US" sz="2400" b="1" dirty="0">
                <a:solidFill>
                  <a:srgbClr val="FF0000"/>
                </a:solidFill>
              </a:rPr>
              <a:t>G1E – Control categories; repeater regulations; third-party rules; ITU regions; automatically controlled digital station</a:t>
            </a:r>
            <a:endParaRPr lang="en-US" sz="2400" dirty="0">
              <a:solidFill>
                <a:srgbClr val="FF0000"/>
              </a:solidFill>
            </a:endParaRPr>
          </a:p>
          <a:p>
            <a:pPr marL="0" indent="0">
              <a:buNone/>
            </a:pPr>
            <a:r>
              <a:rPr lang="en-US" sz="2400" dirty="0"/>
              <a:t> </a:t>
            </a:r>
          </a:p>
          <a:p>
            <a:pPr marL="0" indent="0">
              <a:buNone/>
            </a:pPr>
            <a:r>
              <a:rPr lang="en-US" sz="2400" b="1" dirty="0"/>
              <a:t>G1E01 [97.115(b)(2)] </a:t>
            </a:r>
            <a:endParaRPr lang="en-US" sz="2400" dirty="0"/>
          </a:p>
          <a:p>
            <a:pPr marL="0" indent="0">
              <a:buNone/>
            </a:pPr>
            <a:r>
              <a:rPr lang="en-US" sz="2400" dirty="0"/>
              <a:t>Which of the following would disqualify a third party from participating in stating a message over an amateur station</a:t>
            </a:r>
            <a:r>
              <a:rPr lang="en-US" sz="2400" dirty="0">
                <a:solidFill>
                  <a:srgbClr val="00B050"/>
                </a:solidFill>
              </a:rPr>
              <a:t>?  </a:t>
            </a:r>
            <a:r>
              <a:rPr lang="en-US" sz="2400" b="1" dirty="0">
                <a:solidFill>
                  <a:srgbClr val="00B050"/>
                </a:solidFill>
              </a:rPr>
              <a:t>The third party’s amateur license has been revoked and not reinstated</a:t>
            </a:r>
            <a:endParaRPr lang="en-US" sz="2400" dirty="0">
              <a:solidFill>
                <a:srgbClr val="00B050"/>
              </a:solidFill>
            </a:endParaRPr>
          </a:p>
          <a:p>
            <a:endParaRPr lang="en-US" dirty="0"/>
          </a:p>
        </p:txBody>
      </p:sp>
    </p:spTree>
    <p:extLst>
      <p:ext uri="{BB962C8B-B14F-4D97-AF65-F5344CB8AC3E}">
        <p14:creationId xmlns:p14="http://schemas.microsoft.com/office/powerpoint/2010/main" val="2377631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122DDD-7502-4009-AF1A-171DA9E13B45}"/>
              </a:ext>
            </a:extLst>
          </p:cNvPr>
          <p:cNvSpPr>
            <a:spLocks noGrp="1"/>
          </p:cNvSpPr>
          <p:nvPr>
            <p:ph idx="1"/>
          </p:nvPr>
        </p:nvSpPr>
        <p:spPr>
          <a:xfrm>
            <a:off x="838200" y="290739"/>
            <a:ext cx="10515600" cy="6322332"/>
          </a:xfrm>
        </p:spPr>
        <p:txBody>
          <a:bodyPr>
            <a:normAutofit fontScale="85000" lnSpcReduction="20000"/>
          </a:bodyPr>
          <a:lstStyle/>
          <a:p>
            <a:pPr marL="0" indent="0">
              <a:buNone/>
            </a:pPr>
            <a:r>
              <a:rPr lang="en-US" b="1" dirty="0"/>
              <a:t>G1E02 [97.205(b)]</a:t>
            </a:r>
            <a:endParaRPr lang="en-US" dirty="0"/>
          </a:p>
          <a:p>
            <a:pPr marL="0" indent="0">
              <a:buNone/>
            </a:pPr>
            <a:r>
              <a:rPr lang="en-US" dirty="0"/>
              <a:t>When may a 10-meter repeater retransmit the 2-meter signal from a station that has a Technician class control operator?    </a:t>
            </a:r>
            <a:r>
              <a:rPr lang="en-US" b="1" dirty="0">
                <a:solidFill>
                  <a:srgbClr val="00B050"/>
                </a:solidFill>
              </a:rPr>
              <a:t>Only if the 10-meter repeater control operator holds at least a General class license</a:t>
            </a:r>
            <a:endParaRPr lang="en-US" dirty="0">
              <a:solidFill>
                <a:srgbClr val="00B050"/>
              </a:solidFill>
            </a:endParaRPr>
          </a:p>
          <a:p>
            <a:pPr marL="0" indent="0">
              <a:buNone/>
            </a:pPr>
            <a:r>
              <a:rPr lang="en-US" dirty="0"/>
              <a:t> </a:t>
            </a:r>
          </a:p>
          <a:p>
            <a:pPr marL="0" indent="0">
              <a:buNone/>
            </a:pPr>
            <a:r>
              <a:rPr lang="en-US" b="1" dirty="0"/>
              <a:t>G1E03 [97.221]</a:t>
            </a:r>
            <a:endParaRPr lang="en-US" dirty="0"/>
          </a:p>
          <a:p>
            <a:pPr marL="0" indent="0">
              <a:buNone/>
            </a:pPr>
            <a:r>
              <a:rPr lang="en-US" dirty="0"/>
              <a:t>What is required to conduct communications with a digital station operating under automatic control outside the automatic control band segments?  </a:t>
            </a:r>
          </a:p>
          <a:p>
            <a:pPr marL="0" indent="0">
              <a:buNone/>
            </a:pPr>
            <a:r>
              <a:rPr lang="en-US" b="1" dirty="0">
                <a:solidFill>
                  <a:srgbClr val="00B050"/>
                </a:solidFill>
              </a:rPr>
              <a:t>The station initiating the contact must be under local or remote contro</a:t>
            </a:r>
            <a:r>
              <a:rPr lang="en-US" b="1" dirty="0"/>
              <a:t>l</a:t>
            </a:r>
            <a:endParaRPr lang="en-US" dirty="0"/>
          </a:p>
          <a:p>
            <a:pPr marL="0" indent="0">
              <a:buNone/>
            </a:pPr>
            <a:r>
              <a:rPr lang="en-US" b="1" dirty="0"/>
              <a:t> </a:t>
            </a:r>
            <a:endParaRPr lang="en-US" dirty="0"/>
          </a:p>
          <a:p>
            <a:pPr marL="0" indent="0">
              <a:buNone/>
            </a:pPr>
            <a:r>
              <a:rPr lang="en-US" b="1" dirty="0"/>
              <a:t>G1E04 [97.13(b), 97.303, 97.311(b)]</a:t>
            </a:r>
            <a:endParaRPr lang="en-US" dirty="0"/>
          </a:p>
          <a:p>
            <a:pPr marL="0" indent="0">
              <a:buNone/>
            </a:pPr>
            <a:r>
              <a:rPr lang="en-US" dirty="0"/>
              <a:t>Which of the following conditions require a licensed Amateur Radio operator to take specific steps to avoid harmful interference to other users or facilities?</a:t>
            </a:r>
          </a:p>
          <a:p>
            <a:pPr marL="0" indent="0">
              <a:buNone/>
            </a:pPr>
            <a:r>
              <a:rPr lang="en-US" b="1" dirty="0"/>
              <a:t>A. When operating within one mile of an FCC Monitoring Station</a:t>
            </a:r>
            <a:endParaRPr lang="en-US" dirty="0"/>
          </a:p>
          <a:p>
            <a:pPr marL="0" indent="0">
              <a:buNone/>
            </a:pPr>
            <a:r>
              <a:rPr lang="en-US" b="1" dirty="0"/>
              <a:t>B. When using a band where the Amateur Service is secondary</a:t>
            </a:r>
            <a:endParaRPr lang="en-US" dirty="0"/>
          </a:p>
          <a:p>
            <a:pPr marL="0" indent="0">
              <a:buNone/>
            </a:pPr>
            <a:r>
              <a:rPr lang="en-US" b="1" dirty="0"/>
              <a:t>C. When a station is transmitting spread spectrum emissions</a:t>
            </a:r>
            <a:endParaRPr lang="en-US" dirty="0"/>
          </a:p>
          <a:p>
            <a:pPr marL="0" indent="0">
              <a:buNone/>
            </a:pPr>
            <a:r>
              <a:rPr lang="en-US" b="1" dirty="0">
                <a:solidFill>
                  <a:srgbClr val="00B050"/>
                </a:solidFill>
              </a:rPr>
              <a:t>D. All these choices are correct</a:t>
            </a:r>
            <a:endParaRPr lang="en-US" dirty="0">
              <a:solidFill>
                <a:srgbClr val="00B050"/>
              </a:solidFill>
            </a:endParaRPr>
          </a:p>
          <a:p>
            <a:endParaRPr lang="en-US" dirty="0"/>
          </a:p>
        </p:txBody>
      </p:sp>
    </p:spTree>
    <p:extLst>
      <p:ext uri="{BB962C8B-B14F-4D97-AF65-F5344CB8AC3E}">
        <p14:creationId xmlns:p14="http://schemas.microsoft.com/office/powerpoint/2010/main" val="2474980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122DDD-7502-4009-AF1A-171DA9E13B45}"/>
              </a:ext>
            </a:extLst>
          </p:cNvPr>
          <p:cNvSpPr>
            <a:spLocks noGrp="1"/>
          </p:cNvSpPr>
          <p:nvPr>
            <p:ph idx="1"/>
          </p:nvPr>
        </p:nvSpPr>
        <p:spPr>
          <a:xfrm>
            <a:off x="838200" y="290739"/>
            <a:ext cx="10515600" cy="6322332"/>
          </a:xfrm>
        </p:spPr>
        <p:txBody>
          <a:bodyPr>
            <a:normAutofit fontScale="92500" lnSpcReduction="10000"/>
          </a:bodyPr>
          <a:lstStyle/>
          <a:p>
            <a:pPr marL="0" indent="0">
              <a:buNone/>
            </a:pPr>
            <a:r>
              <a:rPr lang="en-US" sz="2600" b="1" dirty="0"/>
              <a:t>G1E05 [97.115(a)(2),97.117]</a:t>
            </a:r>
            <a:endParaRPr lang="en-US" sz="2600" dirty="0"/>
          </a:p>
          <a:p>
            <a:pPr marL="0" indent="0">
              <a:buNone/>
            </a:pPr>
            <a:r>
              <a:rPr lang="en-US" sz="2600" dirty="0"/>
              <a:t>What types of messages for a third party in another country may be transmitted by an amateur station?   </a:t>
            </a:r>
            <a:r>
              <a:rPr lang="en-US" sz="2600" b="1" dirty="0">
                <a:solidFill>
                  <a:srgbClr val="00B050"/>
                </a:solidFill>
              </a:rPr>
              <a:t>Only messages relating to Amateur Radio or remarks of a personal character, or messages relating to emergencies or disaster relief</a:t>
            </a:r>
            <a:endParaRPr lang="en-US" sz="2600" dirty="0">
              <a:solidFill>
                <a:srgbClr val="00B050"/>
              </a:solidFill>
            </a:endParaRPr>
          </a:p>
          <a:p>
            <a:pPr marL="0" indent="0">
              <a:buNone/>
            </a:pPr>
            <a:r>
              <a:rPr lang="en-US" sz="2600" dirty="0"/>
              <a:t> </a:t>
            </a:r>
          </a:p>
          <a:p>
            <a:pPr marL="0" indent="0">
              <a:buNone/>
            </a:pPr>
            <a:r>
              <a:rPr lang="en-US" sz="2600" b="1" dirty="0"/>
              <a:t>G1E06 [97.301, ITU Radio Regulations]</a:t>
            </a:r>
            <a:endParaRPr lang="en-US" sz="2600" dirty="0"/>
          </a:p>
          <a:p>
            <a:pPr marL="0" indent="0">
              <a:buNone/>
            </a:pPr>
            <a:r>
              <a:rPr lang="en-US" sz="2600" dirty="0"/>
              <a:t>The frequency allocations of which ITU region apply to radio amateurs operating in North and South America?    </a:t>
            </a:r>
            <a:r>
              <a:rPr lang="en-US" sz="2600" b="1" dirty="0">
                <a:solidFill>
                  <a:srgbClr val="00B050"/>
                </a:solidFill>
              </a:rPr>
              <a:t>Region 2</a:t>
            </a:r>
            <a:endParaRPr lang="en-US" sz="2600" dirty="0">
              <a:solidFill>
                <a:srgbClr val="00B050"/>
              </a:solidFill>
            </a:endParaRPr>
          </a:p>
          <a:p>
            <a:pPr marL="0" indent="0">
              <a:buNone/>
            </a:pPr>
            <a:r>
              <a:rPr lang="en-US" sz="2600" dirty="0"/>
              <a:t> </a:t>
            </a:r>
          </a:p>
          <a:p>
            <a:pPr marL="0" indent="0">
              <a:buNone/>
            </a:pPr>
            <a:r>
              <a:rPr lang="en-US" sz="2600" dirty="0"/>
              <a:t> </a:t>
            </a:r>
            <a:r>
              <a:rPr lang="en-US" sz="2600" b="1" i="1" dirty="0">
                <a:solidFill>
                  <a:srgbClr val="0070C0"/>
                </a:solidFill>
              </a:rPr>
              <a:t>See answer for G1A14.</a:t>
            </a:r>
            <a:endParaRPr lang="en-US" sz="2600" dirty="0">
              <a:solidFill>
                <a:srgbClr val="0070C0"/>
              </a:solidFill>
            </a:endParaRPr>
          </a:p>
          <a:p>
            <a:pPr marL="0" indent="0">
              <a:buNone/>
            </a:pPr>
            <a:r>
              <a:rPr lang="en-US" sz="2600" b="1" dirty="0"/>
              <a:t> </a:t>
            </a:r>
            <a:endParaRPr lang="en-US" sz="2600" dirty="0"/>
          </a:p>
          <a:p>
            <a:pPr marL="0" indent="0">
              <a:buNone/>
            </a:pPr>
            <a:r>
              <a:rPr lang="en-US" sz="2600" b="1" dirty="0"/>
              <a:t>G1E07 [97.111]</a:t>
            </a:r>
            <a:endParaRPr lang="en-US" sz="2600" dirty="0"/>
          </a:p>
          <a:p>
            <a:pPr marL="0" indent="0">
              <a:buNone/>
            </a:pPr>
            <a:r>
              <a:rPr lang="en-US" sz="2600" dirty="0"/>
              <a:t>In what part of the 13-centimeter band may an amateur station communicate with non-licensed Wi-Fi stations?   </a:t>
            </a:r>
            <a:r>
              <a:rPr lang="en-US" sz="2600" b="1" dirty="0">
                <a:solidFill>
                  <a:srgbClr val="00B050"/>
                </a:solidFill>
              </a:rPr>
              <a:t>No part</a:t>
            </a:r>
            <a:endParaRPr lang="en-US" sz="2600" dirty="0">
              <a:solidFill>
                <a:srgbClr val="00B050"/>
              </a:solidFill>
            </a:endParaRPr>
          </a:p>
          <a:p>
            <a:pPr marL="0" indent="0">
              <a:buNone/>
            </a:pPr>
            <a:endParaRPr lang="en-US" sz="2600" dirty="0"/>
          </a:p>
          <a:p>
            <a:pPr marL="0" indent="0">
              <a:buNone/>
            </a:pPr>
            <a:r>
              <a:rPr lang="en-US" sz="2600" dirty="0"/>
              <a:t> </a:t>
            </a:r>
            <a:r>
              <a:rPr lang="en-US" sz="2600" b="1" i="1" dirty="0">
                <a:solidFill>
                  <a:srgbClr val="0070C0"/>
                </a:solidFill>
              </a:rPr>
              <a:t>13 cm is the commercial wi-fi band around 2300 MHz.</a:t>
            </a:r>
            <a:endParaRPr lang="en-US" sz="2600" dirty="0">
              <a:solidFill>
                <a:srgbClr val="0070C0"/>
              </a:solidFill>
            </a:endParaRPr>
          </a:p>
          <a:p>
            <a:endParaRPr lang="en-US" dirty="0"/>
          </a:p>
        </p:txBody>
      </p:sp>
    </p:spTree>
    <p:extLst>
      <p:ext uri="{BB962C8B-B14F-4D97-AF65-F5344CB8AC3E}">
        <p14:creationId xmlns:p14="http://schemas.microsoft.com/office/powerpoint/2010/main" val="3205886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122DDD-7502-4009-AF1A-171DA9E13B45}"/>
              </a:ext>
            </a:extLst>
          </p:cNvPr>
          <p:cNvSpPr>
            <a:spLocks noGrp="1"/>
          </p:cNvSpPr>
          <p:nvPr>
            <p:ph idx="1"/>
          </p:nvPr>
        </p:nvSpPr>
        <p:spPr>
          <a:xfrm>
            <a:off x="838200" y="176439"/>
            <a:ext cx="10515600" cy="6322332"/>
          </a:xfrm>
        </p:spPr>
        <p:txBody>
          <a:bodyPr>
            <a:noAutofit/>
          </a:bodyPr>
          <a:lstStyle/>
          <a:p>
            <a:pPr marL="0" indent="0">
              <a:buNone/>
            </a:pPr>
            <a:r>
              <a:rPr lang="en-US" sz="2400" b="1" dirty="0"/>
              <a:t>G1E08 [97.313(j)]</a:t>
            </a:r>
            <a:endParaRPr lang="en-US" sz="2400" dirty="0"/>
          </a:p>
          <a:p>
            <a:pPr marL="0" indent="0">
              <a:buNone/>
            </a:pPr>
            <a:r>
              <a:rPr lang="en-US" sz="2400" dirty="0"/>
              <a:t>What is the maximum PEP output allowed for Spread Spectrum Transmissions  </a:t>
            </a:r>
            <a:br>
              <a:rPr lang="en-US" sz="2400" dirty="0"/>
            </a:br>
            <a:r>
              <a:rPr lang="en-US" sz="2400" b="1" dirty="0">
                <a:solidFill>
                  <a:srgbClr val="00B050"/>
                </a:solidFill>
              </a:rPr>
              <a:t>10 watts</a:t>
            </a:r>
            <a:endParaRPr lang="en-US" sz="2400" dirty="0">
              <a:solidFill>
                <a:srgbClr val="00B050"/>
              </a:solidFill>
            </a:endParaRPr>
          </a:p>
          <a:p>
            <a:pPr marL="0" indent="0">
              <a:buNone/>
            </a:pPr>
            <a:r>
              <a:rPr lang="en-US" sz="2400" dirty="0"/>
              <a:t> </a:t>
            </a:r>
          </a:p>
          <a:p>
            <a:pPr marL="0" indent="0">
              <a:buNone/>
            </a:pPr>
            <a:r>
              <a:rPr lang="en-US" sz="2400" b="1" dirty="0"/>
              <a:t>G1E09 [97.115]</a:t>
            </a:r>
            <a:endParaRPr lang="en-US" sz="2400" dirty="0"/>
          </a:p>
          <a:p>
            <a:pPr marL="0" indent="0">
              <a:buNone/>
            </a:pPr>
            <a:r>
              <a:rPr lang="en-US" sz="2400" dirty="0"/>
              <a:t>Under what circumstances are messages that are sent via digital modes exempt from Part 97 third-party rules that apply to other modes of communication?      </a:t>
            </a:r>
            <a:r>
              <a:rPr lang="en-US" sz="2400" b="1" dirty="0">
                <a:solidFill>
                  <a:srgbClr val="00B050"/>
                </a:solidFill>
              </a:rPr>
              <a:t>Under no circumstances</a:t>
            </a:r>
            <a:endParaRPr lang="en-US" sz="2400" dirty="0">
              <a:solidFill>
                <a:srgbClr val="00B050"/>
              </a:solidFill>
            </a:endParaRPr>
          </a:p>
          <a:p>
            <a:pPr marL="0" indent="0">
              <a:buNone/>
            </a:pPr>
            <a:r>
              <a:rPr lang="en-US" sz="2400" dirty="0"/>
              <a:t> </a:t>
            </a:r>
          </a:p>
          <a:p>
            <a:pPr marL="0" indent="0">
              <a:buNone/>
            </a:pPr>
            <a:r>
              <a:rPr lang="en-US" sz="2400" dirty="0"/>
              <a:t> </a:t>
            </a:r>
          </a:p>
        </p:txBody>
      </p:sp>
    </p:spTree>
    <p:extLst>
      <p:ext uri="{BB962C8B-B14F-4D97-AF65-F5344CB8AC3E}">
        <p14:creationId xmlns:p14="http://schemas.microsoft.com/office/powerpoint/2010/main" val="2725389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4349EC1-8E91-40E8-908A-87C5F82EB8E9}"/>
              </a:ext>
            </a:extLst>
          </p:cNvPr>
          <p:cNvSpPr>
            <a:spLocks noGrp="1"/>
          </p:cNvSpPr>
          <p:nvPr>
            <p:ph idx="1"/>
          </p:nvPr>
        </p:nvSpPr>
        <p:spPr>
          <a:xfrm>
            <a:off x="838200" y="261257"/>
            <a:ext cx="10515600" cy="5915706"/>
          </a:xfrm>
        </p:spPr>
        <p:txBody>
          <a:bodyPr>
            <a:normAutofit/>
          </a:bodyPr>
          <a:lstStyle/>
          <a:p>
            <a:pPr marL="0" indent="0">
              <a:buNone/>
            </a:pPr>
            <a:r>
              <a:rPr lang="en-US" sz="2400" b="1" dirty="0"/>
              <a:t>G1E10 [97.101]</a:t>
            </a:r>
            <a:endParaRPr lang="en-US" sz="2400" dirty="0"/>
          </a:p>
          <a:p>
            <a:pPr marL="0" indent="0">
              <a:buNone/>
            </a:pPr>
            <a:r>
              <a:rPr lang="en-US" sz="2400" dirty="0"/>
              <a:t>Why should an amateur operator normally avoid transmitting on 14.100, 18.110, 21.150, 24. 930 and 28.200 MHz?    </a:t>
            </a:r>
            <a:r>
              <a:rPr lang="en-US" sz="2400" b="1" dirty="0">
                <a:solidFill>
                  <a:srgbClr val="00B050"/>
                </a:solidFill>
              </a:rPr>
              <a:t>A system of propagation beacon stations operates on those frequencies</a:t>
            </a:r>
            <a:endParaRPr lang="en-US" sz="2400" dirty="0">
              <a:solidFill>
                <a:srgbClr val="00B050"/>
              </a:solidFill>
            </a:endParaRPr>
          </a:p>
          <a:p>
            <a:pPr marL="0" indent="0">
              <a:buNone/>
            </a:pPr>
            <a:endParaRPr lang="en-US" sz="2400" b="1" dirty="0"/>
          </a:p>
          <a:p>
            <a:pPr marL="0" indent="0">
              <a:buNone/>
            </a:pPr>
            <a:r>
              <a:rPr lang="en-US" sz="2400" b="1" dirty="0"/>
              <a:t>G1E11 [97.221]</a:t>
            </a:r>
            <a:endParaRPr lang="en-US" sz="2400" dirty="0"/>
          </a:p>
          <a:p>
            <a:pPr marL="0" indent="0">
              <a:buNone/>
            </a:pPr>
            <a:r>
              <a:rPr lang="en-US" sz="2400" dirty="0"/>
              <a:t>On what bands may automatically controlled stations transmitting RTTY or data emissions communicate with other automatically controlled digital stations? </a:t>
            </a:r>
            <a:r>
              <a:rPr lang="en-US" sz="2400" b="1" dirty="0">
                <a:solidFill>
                  <a:srgbClr val="00B050"/>
                </a:solidFill>
              </a:rPr>
              <a:t>Anywhere in the 6 meter or shorter wavelength bands, and in limited segments of some of the HF bands</a:t>
            </a:r>
            <a:endParaRPr lang="en-US" sz="2400" dirty="0">
              <a:solidFill>
                <a:srgbClr val="00B050"/>
              </a:solidFill>
            </a:endParaRPr>
          </a:p>
        </p:txBody>
      </p:sp>
    </p:spTree>
    <p:extLst>
      <p:ext uri="{BB962C8B-B14F-4D97-AF65-F5344CB8AC3E}">
        <p14:creationId xmlns:p14="http://schemas.microsoft.com/office/powerpoint/2010/main" val="2809500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2DDC793-BAEF-4D37-9C9B-693F40F3152E}"/>
              </a:ext>
            </a:extLst>
          </p:cNvPr>
          <p:cNvSpPr>
            <a:spLocks noGrp="1"/>
          </p:cNvSpPr>
          <p:nvPr>
            <p:ph idx="1"/>
          </p:nvPr>
        </p:nvSpPr>
        <p:spPr>
          <a:xfrm>
            <a:off x="712765" y="1722412"/>
            <a:ext cx="11446327" cy="5135588"/>
          </a:xfrm>
        </p:spPr>
        <p:txBody>
          <a:bodyPr>
            <a:normAutofit/>
          </a:bodyPr>
          <a:lstStyle/>
          <a:p>
            <a:pPr marL="0" indent="0">
              <a:buNone/>
            </a:pPr>
            <a:r>
              <a:rPr lang="en-US" b="1" dirty="0">
                <a:solidFill>
                  <a:srgbClr val="7030A0"/>
                </a:solidFill>
              </a:rPr>
              <a:t>SUBELEMENT </a:t>
            </a:r>
            <a:r>
              <a:rPr lang="en-US" b="1" dirty="0" smtClean="0">
                <a:solidFill>
                  <a:srgbClr val="7030A0"/>
                </a:solidFill>
              </a:rPr>
              <a:t>G4 </a:t>
            </a:r>
            <a:r>
              <a:rPr lang="en-US" b="1" dirty="0">
                <a:solidFill>
                  <a:srgbClr val="7030A0"/>
                </a:solidFill>
              </a:rPr>
              <a:t>- </a:t>
            </a:r>
            <a:r>
              <a:rPr lang="en-US" b="1" dirty="0" smtClean="0">
                <a:solidFill>
                  <a:srgbClr val="7030A0"/>
                </a:solidFill>
              </a:rPr>
              <a:t>AMATEUR RADIO PRACTICES AND STATION SET-UP   </a:t>
            </a:r>
            <a:endParaRPr lang="en-US" dirty="0">
              <a:solidFill>
                <a:srgbClr val="7030A0"/>
              </a:solidFill>
            </a:endParaRPr>
          </a:p>
          <a:p>
            <a:pPr marL="0" indent="0">
              <a:buNone/>
            </a:pPr>
            <a:r>
              <a:rPr lang="en-US" b="1" i="1" dirty="0">
                <a:solidFill>
                  <a:srgbClr val="7030A0"/>
                </a:solidFill>
              </a:rPr>
              <a:t>            </a:t>
            </a:r>
            <a:r>
              <a:rPr lang="en-US" b="1" i="1" dirty="0">
                <a:solidFill>
                  <a:srgbClr val="00B050"/>
                </a:solidFill>
              </a:rPr>
              <a:t>[2 Exam Questions - one from each of 2 Groups]</a:t>
            </a:r>
          </a:p>
          <a:p>
            <a:pPr marL="0" indent="0">
              <a:buNone/>
            </a:pPr>
            <a:endParaRPr lang="en-US" b="1" i="1" dirty="0">
              <a:solidFill>
                <a:srgbClr val="00B050"/>
              </a:solidFill>
            </a:endParaRPr>
          </a:p>
          <a:p>
            <a:pPr marL="0" indent="0">
              <a:buNone/>
            </a:pPr>
            <a:r>
              <a:rPr lang="en-US" b="1" dirty="0">
                <a:solidFill>
                  <a:srgbClr val="7030A0"/>
                </a:solidFill>
              </a:rPr>
              <a:t>SUBELEMENT </a:t>
            </a:r>
            <a:r>
              <a:rPr lang="en-US" b="1" dirty="0" smtClean="0">
                <a:solidFill>
                  <a:srgbClr val="7030A0"/>
                </a:solidFill>
              </a:rPr>
              <a:t>G5 </a:t>
            </a:r>
            <a:r>
              <a:rPr lang="en-US" b="1" dirty="0">
                <a:solidFill>
                  <a:srgbClr val="7030A0"/>
                </a:solidFill>
              </a:rPr>
              <a:t>– ELECTRICAL </a:t>
            </a:r>
            <a:r>
              <a:rPr lang="en-US" b="1" dirty="0" smtClean="0">
                <a:solidFill>
                  <a:srgbClr val="7030A0"/>
                </a:solidFill>
              </a:rPr>
              <a:t>PRINCIPLES </a:t>
            </a:r>
          </a:p>
          <a:p>
            <a:pPr marL="0" indent="0">
              <a:buNone/>
            </a:pPr>
            <a:r>
              <a:rPr lang="en-US" b="1" i="1" dirty="0">
                <a:solidFill>
                  <a:srgbClr val="00B050"/>
                </a:solidFill>
              </a:rPr>
              <a:t>	</a:t>
            </a:r>
            <a:r>
              <a:rPr lang="en-US" b="1" i="1" dirty="0" smtClean="0">
                <a:solidFill>
                  <a:srgbClr val="00B050"/>
                </a:solidFill>
              </a:rPr>
              <a:t>[</a:t>
            </a:r>
            <a:r>
              <a:rPr lang="en-US" b="1" i="1" dirty="0">
                <a:solidFill>
                  <a:srgbClr val="00B050"/>
                </a:solidFill>
              </a:rPr>
              <a:t>3</a:t>
            </a:r>
            <a:r>
              <a:rPr lang="en-US" b="1" i="1" dirty="0" smtClean="0">
                <a:solidFill>
                  <a:srgbClr val="00B050"/>
                </a:solidFill>
              </a:rPr>
              <a:t> </a:t>
            </a:r>
            <a:r>
              <a:rPr lang="en-US" b="1" i="1" dirty="0">
                <a:solidFill>
                  <a:srgbClr val="00B050"/>
                </a:solidFill>
              </a:rPr>
              <a:t>Exam Questions - one from each of 3</a:t>
            </a:r>
            <a:r>
              <a:rPr lang="en-US" b="1" i="1" dirty="0" smtClean="0">
                <a:solidFill>
                  <a:srgbClr val="00B050"/>
                </a:solidFill>
              </a:rPr>
              <a:t> </a:t>
            </a:r>
            <a:r>
              <a:rPr lang="en-US" b="1" i="1" dirty="0">
                <a:solidFill>
                  <a:srgbClr val="00B050"/>
                </a:solidFill>
              </a:rPr>
              <a:t>Groups]</a:t>
            </a:r>
          </a:p>
          <a:p>
            <a:pPr marL="0" indent="0">
              <a:buNone/>
            </a:pPr>
            <a:endParaRPr lang="en-US" dirty="0">
              <a:solidFill>
                <a:srgbClr val="00B050"/>
              </a:solidFill>
            </a:endParaRPr>
          </a:p>
          <a:p>
            <a:pPr marL="0" indent="0">
              <a:buNone/>
            </a:pPr>
            <a:r>
              <a:rPr lang="en-US" b="1" dirty="0">
                <a:solidFill>
                  <a:srgbClr val="7030A0"/>
                </a:solidFill>
              </a:rPr>
              <a:t>SUBELEMENT </a:t>
            </a:r>
            <a:r>
              <a:rPr lang="en-US" b="1" dirty="0" smtClean="0">
                <a:solidFill>
                  <a:srgbClr val="7030A0"/>
                </a:solidFill>
              </a:rPr>
              <a:t>G6 </a:t>
            </a:r>
            <a:r>
              <a:rPr lang="en-US" b="1" dirty="0">
                <a:solidFill>
                  <a:srgbClr val="7030A0"/>
                </a:solidFill>
              </a:rPr>
              <a:t>– CIRCUIT COMPONENTS </a:t>
            </a:r>
          </a:p>
          <a:p>
            <a:pPr marL="0" indent="0">
              <a:buNone/>
            </a:pPr>
            <a:r>
              <a:rPr lang="en-US" b="1" i="1" dirty="0">
                <a:solidFill>
                  <a:srgbClr val="7030A0"/>
                </a:solidFill>
              </a:rPr>
              <a:t>	</a:t>
            </a:r>
            <a:r>
              <a:rPr lang="en-US" b="1" i="1" dirty="0" smtClean="0">
                <a:solidFill>
                  <a:srgbClr val="00B050"/>
                </a:solidFill>
              </a:rPr>
              <a:t>[2 </a:t>
            </a:r>
            <a:r>
              <a:rPr lang="en-US" b="1" i="1" dirty="0">
                <a:solidFill>
                  <a:srgbClr val="00B050"/>
                </a:solidFill>
              </a:rPr>
              <a:t>Exam Questions -  one from each of </a:t>
            </a:r>
            <a:r>
              <a:rPr lang="en-US" b="1" i="1" dirty="0" smtClean="0">
                <a:solidFill>
                  <a:srgbClr val="00B050"/>
                </a:solidFill>
              </a:rPr>
              <a:t>2 </a:t>
            </a:r>
            <a:r>
              <a:rPr lang="en-US" b="1" i="1" dirty="0">
                <a:solidFill>
                  <a:srgbClr val="00B050"/>
                </a:solidFill>
              </a:rPr>
              <a:t>Groups]</a:t>
            </a:r>
            <a:r>
              <a:rPr lang="en-US" b="1" dirty="0">
                <a:solidFill>
                  <a:srgbClr val="00B050"/>
                </a:solidFill>
              </a:rPr>
              <a:t> </a:t>
            </a:r>
            <a:endParaRPr lang="en-US" dirty="0">
              <a:solidFill>
                <a:srgbClr val="00B050"/>
              </a:solidFill>
            </a:endParaRPr>
          </a:p>
          <a:p>
            <a:pPr marL="0" indent="0">
              <a:buNone/>
            </a:pPr>
            <a:endParaRPr lang="en-US" dirty="0"/>
          </a:p>
        </p:txBody>
      </p:sp>
      <p:pic>
        <p:nvPicPr>
          <p:cNvPr id="2" name="Picture 1">
            <a:extLst>
              <a:ext uri="{FF2B5EF4-FFF2-40B4-BE49-F238E27FC236}">
                <a16:creationId xmlns="" xmlns:a16="http://schemas.microsoft.com/office/drawing/2014/main" id="{5EDE9D21-9305-47ED-9CC3-8448BEFC5878}"/>
              </a:ext>
            </a:extLst>
          </p:cNvPr>
          <p:cNvPicPr>
            <a:picLocks noChangeAspect="1"/>
          </p:cNvPicPr>
          <p:nvPr/>
        </p:nvPicPr>
        <p:blipFill>
          <a:blip r:embed="rId2"/>
          <a:stretch>
            <a:fillRect/>
          </a:stretch>
        </p:blipFill>
        <p:spPr>
          <a:xfrm>
            <a:off x="436605" y="266115"/>
            <a:ext cx="11017915" cy="1322947"/>
          </a:xfrm>
          <a:prstGeom prst="rect">
            <a:avLst/>
          </a:prstGeom>
        </p:spPr>
      </p:pic>
    </p:spTree>
    <p:extLst>
      <p:ext uri="{BB962C8B-B14F-4D97-AF65-F5344CB8AC3E}">
        <p14:creationId xmlns:p14="http://schemas.microsoft.com/office/powerpoint/2010/main" val="67509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A3D82F8-931F-427E-AAFD-98B8EEF361BC}"/>
              </a:ext>
            </a:extLst>
          </p:cNvPr>
          <p:cNvSpPr>
            <a:spLocks noGrp="1"/>
          </p:cNvSpPr>
          <p:nvPr>
            <p:ph idx="1"/>
          </p:nvPr>
        </p:nvSpPr>
        <p:spPr>
          <a:xfrm>
            <a:off x="508879" y="1845276"/>
            <a:ext cx="10140486" cy="4646140"/>
          </a:xfrm>
        </p:spPr>
        <p:txBody>
          <a:bodyPr>
            <a:normAutofit/>
          </a:bodyPr>
          <a:lstStyle/>
          <a:p>
            <a:pPr marL="0" indent="0">
              <a:buNone/>
            </a:pPr>
            <a:r>
              <a:rPr lang="en-US" b="1" dirty="0" smtClean="0">
                <a:solidFill>
                  <a:srgbClr val="7030A0"/>
                </a:solidFill>
              </a:rPr>
              <a:t>SUBELEMENT G7 </a:t>
            </a:r>
            <a:r>
              <a:rPr lang="en-US" b="1" dirty="0">
                <a:solidFill>
                  <a:srgbClr val="7030A0"/>
                </a:solidFill>
              </a:rPr>
              <a:t>– PRACTICAL </a:t>
            </a:r>
            <a:r>
              <a:rPr lang="en-US" b="1" dirty="0" smtClean="0">
                <a:solidFill>
                  <a:srgbClr val="7030A0"/>
                </a:solidFill>
              </a:rPr>
              <a:t>CIRCUITS</a:t>
            </a:r>
            <a:endParaRPr lang="en-US" dirty="0">
              <a:solidFill>
                <a:srgbClr val="7030A0"/>
              </a:solidFill>
            </a:endParaRPr>
          </a:p>
          <a:p>
            <a:pPr marL="0" indent="0">
              <a:buNone/>
            </a:pPr>
            <a:r>
              <a:rPr lang="en-US" b="1" i="1" dirty="0">
                <a:solidFill>
                  <a:srgbClr val="7030A0"/>
                </a:solidFill>
              </a:rPr>
              <a:t>	</a:t>
            </a:r>
            <a:r>
              <a:rPr lang="en-US" b="1" i="1" dirty="0" smtClean="0">
                <a:solidFill>
                  <a:srgbClr val="00B050"/>
                </a:solidFill>
              </a:rPr>
              <a:t>[</a:t>
            </a:r>
            <a:r>
              <a:rPr lang="en-US" b="1" i="1" dirty="0">
                <a:solidFill>
                  <a:srgbClr val="00B050"/>
                </a:solidFill>
              </a:rPr>
              <a:t>3</a:t>
            </a:r>
            <a:r>
              <a:rPr lang="en-US" b="1" i="1" dirty="0" smtClean="0">
                <a:solidFill>
                  <a:srgbClr val="00B050"/>
                </a:solidFill>
              </a:rPr>
              <a:t> </a:t>
            </a:r>
            <a:r>
              <a:rPr lang="en-US" b="1" i="1" dirty="0">
                <a:solidFill>
                  <a:srgbClr val="00B050"/>
                </a:solidFill>
              </a:rPr>
              <a:t>Exam Questions - one from each of </a:t>
            </a:r>
            <a:r>
              <a:rPr lang="en-US" b="1" i="1" dirty="0" smtClean="0">
                <a:solidFill>
                  <a:srgbClr val="00B050"/>
                </a:solidFill>
              </a:rPr>
              <a:t>3 </a:t>
            </a:r>
            <a:r>
              <a:rPr lang="en-US" b="1" i="1" dirty="0">
                <a:solidFill>
                  <a:srgbClr val="00B050"/>
                </a:solidFill>
              </a:rPr>
              <a:t>Groups] </a:t>
            </a:r>
          </a:p>
          <a:p>
            <a:pPr marL="0" indent="0" algn="ctr">
              <a:buNone/>
            </a:pPr>
            <a:endParaRPr lang="en-US" b="1" dirty="0">
              <a:solidFill>
                <a:srgbClr val="7030A0"/>
              </a:solidFill>
            </a:endParaRPr>
          </a:p>
          <a:p>
            <a:pPr marL="0" indent="0">
              <a:buNone/>
            </a:pPr>
            <a:r>
              <a:rPr lang="en-US" b="1" dirty="0">
                <a:solidFill>
                  <a:srgbClr val="7030A0"/>
                </a:solidFill>
              </a:rPr>
              <a:t>SUBELEMENT </a:t>
            </a:r>
            <a:r>
              <a:rPr lang="en-US" b="1" dirty="0" smtClean="0">
                <a:solidFill>
                  <a:srgbClr val="7030A0"/>
                </a:solidFill>
              </a:rPr>
              <a:t>G8 </a:t>
            </a:r>
            <a:r>
              <a:rPr lang="en-US" b="1" dirty="0">
                <a:solidFill>
                  <a:srgbClr val="7030A0"/>
                </a:solidFill>
              </a:rPr>
              <a:t>– SIGNALS AND </a:t>
            </a:r>
            <a:r>
              <a:rPr lang="en-US" b="1" dirty="0" smtClean="0">
                <a:solidFill>
                  <a:srgbClr val="7030A0"/>
                </a:solidFill>
              </a:rPr>
              <a:t>EMISSIONS</a:t>
            </a:r>
            <a:endParaRPr lang="en-US" dirty="0">
              <a:solidFill>
                <a:srgbClr val="7030A0"/>
              </a:solidFill>
            </a:endParaRPr>
          </a:p>
          <a:p>
            <a:pPr marL="0" indent="0">
              <a:buNone/>
            </a:pPr>
            <a:r>
              <a:rPr lang="en-US" b="1" i="1" dirty="0">
                <a:solidFill>
                  <a:srgbClr val="7030A0"/>
                </a:solidFill>
              </a:rPr>
              <a:t>	</a:t>
            </a:r>
            <a:r>
              <a:rPr lang="en-US" b="1" i="1" dirty="0" smtClean="0">
                <a:solidFill>
                  <a:srgbClr val="00B050"/>
                </a:solidFill>
              </a:rPr>
              <a:t>[3 </a:t>
            </a:r>
            <a:r>
              <a:rPr lang="en-US" b="1" i="1" dirty="0">
                <a:solidFill>
                  <a:srgbClr val="00B050"/>
                </a:solidFill>
              </a:rPr>
              <a:t>Exam Questions - one from each of </a:t>
            </a:r>
            <a:r>
              <a:rPr lang="en-US" b="1" i="1" dirty="0" smtClean="0">
                <a:solidFill>
                  <a:srgbClr val="00B050"/>
                </a:solidFill>
              </a:rPr>
              <a:t>3 </a:t>
            </a:r>
            <a:r>
              <a:rPr lang="en-US" b="1" i="1" dirty="0">
                <a:solidFill>
                  <a:srgbClr val="00B050"/>
                </a:solidFill>
              </a:rPr>
              <a:t>Groups]</a:t>
            </a:r>
            <a:endParaRPr lang="en-US" dirty="0">
              <a:solidFill>
                <a:srgbClr val="00B050"/>
              </a:solidFill>
            </a:endParaRPr>
          </a:p>
          <a:p>
            <a:pPr marL="0" lvl="0" indent="0">
              <a:buNone/>
            </a:pPr>
            <a:r>
              <a:rPr lang="en-US" sz="2400" dirty="0">
                <a:solidFill>
                  <a:srgbClr val="00B050"/>
                </a:solidFill>
              </a:rPr>
              <a:t> </a:t>
            </a:r>
          </a:p>
          <a:p>
            <a:pPr marL="0" indent="0">
              <a:buNone/>
            </a:pPr>
            <a:r>
              <a:rPr lang="en-US" b="1" dirty="0">
                <a:solidFill>
                  <a:srgbClr val="7030A0"/>
                </a:solidFill>
              </a:rPr>
              <a:t>SUBELEMENT </a:t>
            </a:r>
            <a:r>
              <a:rPr lang="en-US" b="1" dirty="0" smtClean="0">
                <a:solidFill>
                  <a:srgbClr val="7030A0"/>
                </a:solidFill>
              </a:rPr>
              <a:t>G9 </a:t>
            </a:r>
            <a:r>
              <a:rPr lang="en-US" b="1" dirty="0">
                <a:solidFill>
                  <a:srgbClr val="7030A0"/>
                </a:solidFill>
              </a:rPr>
              <a:t>– ANTENNAS AND FEED LINES </a:t>
            </a:r>
            <a:endParaRPr lang="en-US" b="1" dirty="0" smtClean="0">
              <a:solidFill>
                <a:srgbClr val="7030A0"/>
              </a:solidFill>
            </a:endParaRPr>
          </a:p>
          <a:p>
            <a:pPr marL="0" indent="0">
              <a:buNone/>
            </a:pPr>
            <a:r>
              <a:rPr lang="en-US" b="1" i="1" dirty="0">
                <a:solidFill>
                  <a:srgbClr val="7030A0"/>
                </a:solidFill>
              </a:rPr>
              <a:t>	</a:t>
            </a:r>
            <a:r>
              <a:rPr lang="en-US" b="1" i="1" dirty="0" smtClean="0">
                <a:solidFill>
                  <a:srgbClr val="00B050"/>
                </a:solidFill>
              </a:rPr>
              <a:t>[4 </a:t>
            </a:r>
            <a:r>
              <a:rPr lang="en-US" b="1" i="1" dirty="0">
                <a:solidFill>
                  <a:srgbClr val="00B050"/>
                </a:solidFill>
              </a:rPr>
              <a:t>Exam Questions - one from each of </a:t>
            </a:r>
            <a:r>
              <a:rPr lang="en-US" b="1" i="1" dirty="0" smtClean="0">
                <a:solidFill>
                  <a:srgbClr val="00B050"/>
                </a:solidFill>
              </a:rPr>
              <a:t>4 </a:t>
            </a:r>
            <a:r>
              <a:rPr lang="en-US" b="1" i="1" dirty="0">
                <a:solidFill>
                  <a:srgbClr val="00B050"/>
                </a:solidFill>
              </a:rPr>
              <a:t>Groups] </a:t>
            </a:r>
          </a:p>
          <a:p>
            <a:pPr marL="0" indent="0">
              <a:buNone/>
            </a:pPr>
            <a:endParaRPr lang="en-US" dirty="0"/>
          </a:p>
        </p:txBody>
      </p:sp>
      <p:pic>
        <p:nvPicPr>
          <p:cNvPr id="2" name="Picture 1">
            <a:extLst>
              <a:ext uri="{FF2B5EF4-FFF2-40B4-BE49-F238E27FC236}">
                <a16:creationId xmlns="" xmlns:a16="http://schemas.microsoft.com/office/drawing/2014/main" id="{82E1CB67-1343-4103-A33F-E9EB18E13A01}"/>
              </a:ext>
            </a:extLst>
          </p:cNvPr>
          <p:cNvPicPr>
            <a:picLocks noChangeAspect="1"/>
          </p:cNvPicPr>
          <p:nvPr/>
        </p:nvPicPr>
        <p:blipFill>
          <a:blip r:embed="rId2"/>
          <a:stretch>
            <a:fillRect/>
          </a:stretch>
        </p:blipFill>
        <p:spPr>
          <a:xfrm>
            <a:off x="345989" y="365810"/>
            <a:ext cx="10929359" cy="1322947"/>
          </a:xfrm>
          <a:prstGeom prst="rect">
            <a:avLst/>
          </a:prstGeom>
        </p:spPr>
      </p:pic>
    </p:spTree>
    <p:extLst>
      <p:ext uri="{BB962C8B-B14F-4D97-AF65-F5344CB8AC3E}">
        <p14:creationId xmlns:p14="http://schemas.microsoft.com/office/powerpoint/2010/main" val="3252162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5D85545-CDB9-4EAF-AA9C-0A45409A80B5}"/>
              </a:ext>
            </a:extLst>
          </p:cNvPr>
          <p:cNvSpPr>
            <a:spLocks noGrp="1"/>
          </p:cNvSpPr>
          <p:nvPr>
            <p:ph idx="1"/>
          </p:nvPr>
        </p:nvSpPr>
        <p:spPr>
          <a:xfrm>
            <a:off x="766413" y="1589903"/>
            <a:ext cx="10515600" cy="2644346"/>
          </a:xfrm>
        </p:spPr>
        <p:txBody>
          <a:bodyPr>
            <a:normAutofit/>
          </a:bodyPr>
          <a:lstStyle/>
          <a:p>
            <a:pPr marL="0" indent="0">
              <a:buNone/>
            </a:pPr>
            <a:r>
              <a:rPr lang="en-US" b="1" dirty="0">
                <a:solidFill>
                  <a:srgbClr val="7030A0"/>
                </a:solidFill>
              </a:rPr>
              <a:t>SUBELEMENT </a:t>
            </a:r>
            <a:r>
              <a:rPr lang="en-US" b="1" dirty="0" smtClean="0">
                <a:solidFill>
                  <a:srgbClr val="7030A0"/>
                </a:solidFill>
              </a:rPr>
              <a:t>G0 </a:t>
            </a:r>
            <a:r>
              <a:rPr lang="en-US" b="1" dirty="0">
                <a:solidFill>
                  <a:srgbClr val="7030A0"/>
                </a:solidFill>
              </a:rPr>
              <a:t>– ELECTRICAL AND RF SAFETY </a:t>
            </a:r>
            <a:endParaRPr lang="en-US" b="1" dirty="0" smtClean="0">
              <a:solidFill>
                <a:srgbClr val="7030A0"/>
              </a:solidFill>
            </a:endParaRPr>
          </a:p>
          <a:p>
            <a:pPr marL="0" indent="0">
              <a:buNone/>
            </a:pPr>
            <a:r>
              <a:rPr lang="en-US" b="1" i="1" dirty="0">
                <a:solidFill>
                  <a:srgbClr val="7030A0"/>
                </a:solidFill>
              </a:rPr>
              <a:t>	</a:t>
            </a:r>
            <a:r>
              <a:rPr lang="en-US" b="1" i="1" dirty="0" smtClean="0">
                <a:solidFill>
                  <a:srgbClr val="00B050"/>
                </a:solidFill>
              </a:rPr>
              <a:t>[2 </a:t>
            </a:r>
            <a:r>
              <a:rPr lang="en-US" b="1" i="1" dirty="0">
                <a:solidFill>
                  <a:srgbClr val="00B050"/>
                </a:solidFill>
              </a:rPr>
              <a:t>Exam Questions - one from each of </a:t>
            </a:r>
            <a:r>
              <a:rPr lang="en-US" b="1" i="1" dirty="0" smtClean="0">
                <a:solidFill>
                  <a:srgbClr val="00B050"/>
                </a:solidFill>
              </a:rPr>
              <a:t>2 </a:t>
            </a:r>
            <a:r>
              <a:rPr lang="en-US" b="1" i="1" dirty="0">
                <a:solidFill>
                  <a:srgbClr val="00B050"/>
                </a:solidFill>
              </a:rPr>
              <a:t>Groups]</a:t>
            </a:r>
            <a:endParaRPr lang="en-US" dirty="0">
              <a:solidFill>
                <a:srgbClr val="00B050"/>
              </a:solidFill>
            </a:endParaRPr>
          </a:p>
          <a:p>
            <a:pPr marL="0" indent="0">
              <a:buNone/>
            </a:pPr>
            <a:endParaRPr lang="en-US" b="1" i="1" dirty="0">
              <a:solidFill>
                <a:srgbClr val="00B050"/>
              </a:solidFill>
            </a:endParaRPr>
          </a:p>
          <a:p>
            <a:pPr marL="0" indent="0">
              <a:buNone/>
            </a:pPr>
            <a:endParaRPr lang="en-US" dirty="0">
              <a:solidFill>
                <a:srgbClr val="7030A0"/>
              </a:solidFill>
            </a:endParaRPr>
          </a:p>
          <a:p>
            <a:pPr marL="0" lvl="0" indent="0">
              <a:buNone/>
            </a:pPr>
            <a:r>
              <a:rPr lang="en-US" dirty="0"/>
              <a:t> </a:t>
            </a:r>
          </a:p>
          <a:p>
            <a:pPr marL="0" indent="0">
              <a:buNone/>
            </a:pPr>
            <a:endParaRPr lang="en-US" dirty="0"/>
          </a:p>
        </p:txBody>
      </p:sp>
      <p:pic>
        <p:nvPicPr>
          <p:cNvPr id="4" name="Picture 3">
            <a:extLst>
              <a:ext uri="{FF2B5EF4-FFF2-40B4-BE49-F238E27FC236}">
                <a16:creationId xmlns="" xmlns:a16="http://schemas.microsoft.com/office/drawing/2014/main" id="{D1651A75-D664-4B92-8D2C-D0B820D6970C}"/>
              </a:ext>
            </a:extLst>
          </p:cNvPr>
          <p:cNvPicPr>
            <a:picLocks noChangeAspect="1"/>
          </p:cNvPicPr>
          <p:nvPr/>
        </p:nvPicPr>
        <p:blipFill>
          <a:blip r:embed="rId2"/>
          <a:stretch>
            <a:fillRect/>
          </a:stretch>
        </p:blipFill>
        <p:spPr>
          <a:xfrm>
            <a:off x="0" y="342567"/>
            <a:ext cx="10772566" cy="132294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174" y="2575995"/>
            <a:ext cx="8810625" cy="4029075"/>
          </a:xfrm>
          <a:prstGeom prst="rect">
            <a:avLst/>
          </a:prstGeom>
        </p:spPr>
      </p:pic>
    </p:spTree>
    <p:extLst>
      <p:ext uri="{BB962C8B-B14F-4D97-AF65-F5344CB8AC3E}">
        <p14:creationId xmlns:p14="http://schemas.microsoft.com/office/powerpoint/2010/main" val="1433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rrl Band plan">
            <a:extLst>
              <a:ext uri="{FF2B5EF4-FFF2-40B4-BE49-F238E27FC236}">
                <a16:creationId xmlns:a16="http://schemas.microsoft.com/office/drawing/2014/main" xmlns="" id="{E4910CB6-F7C8-4452-B66A-751145D4F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331470"/>
            <a:ext cx="10469880" cy="6195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10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let's get started">
            <a:extLst>
              <a:ext uri="{FF2B5EF4-FFF2-40B4-BE49-F238E27FC236}">
                <a16:creationId xmlns="" xmlns:a16="http://schemas.microsoft.com/office/drawing/2014/main" id="{2FD0880E-7F37-4BE2-9DBD-E77A42ED5F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2757" y="-8466"/>
            <a:ext cx="13242471" cy="6866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1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623692-FB7B-4FF3-A8EA-D90ED504CAAE}"/>
              </a:ext>
            </a:extLst>
          </p:cNvPr>
          <p:cNvSpPr>
            <a:spLocks noGrp="1"/>
          </p:cNvSpPr>
          <p:nvPr>
            <p:ph type="title"/>
          </p:nvPr>
        </p:nvSpPr>
        <p:spPr>
          <a:xfrm>
            <a:off x="838200" y="273050"/>
            <a:ext cx="10515600" cy="1325563"/>
          </a:xfrm>
          <a:solidFill>
            <a:srgbClr val="FFFF00"/>
          </a:solidFill>
        </p:spPr>
        <p:txBody>
          <a:bodyPr>
            <a:noAutofit/>
          </a:bodyPr>
          <a:lstStyle/>
          <a:p>
            <a:pPr algn="ctr"/>
            <a:r>
              <a:rPr lang="en-US" sz="3600" b="1" dirty="0">
                <a:latin typeface="Times New Roman" panose="02020603050405020304" pitchFamily="18" charset="0"/>
                <a:cs typeface="Times New Roman" panose="02020603050405020304" pitchFamily="18" charset="0"/>
              </a:rPr>
              <a:t>SUBELEMENT G1 – COMMISSION’S RULES</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[5 Exam Questions – 5 Groups]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9316AA7-C917-4EFE-A760-836FD46B76AF}"/>
              </a:ext>
            </a:extLst>
          </p:cNvPr>
          <p:cNvSpPr>
            <a:spLocks noGrp="1"/>
          </p:cNvSpPr>
          <p:nvPr>
            <p:ph idx="1"/>
          </p:nvPr>
        </p:nvSpPr>
        <p:spPr/>
        <p:txBody>
          <a:bodyPr>
            <a:normAutofit fontScale="92500" lnSpcReduction="20000"/>
          </a:bodyPr>
          <a:lstStyle/>
          <a:p>
            <a:pPr marL="0" indent="0">
              <a:buNone/>
            </a:pPr>
            <a:r>
              <a:rPr lang="en-US" b="1" dirty="0">
                <a:solidFill>
                  <a:srgbClr val="FF0000"/>
                </a:solidFill>
              </a:rPr>
              <a:t>G1A – General class control operator frequency privileges; primary and secondary allocations</a:t>
            </a:r>
            <a:endParaRPr lang="en-US" dirty="0">
              <a:solidFill>
                <a:srgbClr val="FF0000"/>
              </a:solidFill>
            </a:endParaRPr>
          </a:p>
          <a:p>
            <a:pPr marL="0" indent="0">
              <a:buNone/>
            </a:pPr>
            <a:r>
              <a:rPr lang="en-US" dirty="0"/>
              <a:t> </a:t>
            </a:r>
          </a:p>
          <a:p>
            <a:pPr marL="0" indent="0">
              <a:buNone/>
            </a:pPr>
            <a:r>
              <a:rPr lang="en-US" b="1" dirty="0"/>
              <a:t>G1A01 [97.301(d)]</a:t>
            </a:r>
            <a:endParaRPr lang="en-US" dirty="0"/>
          </a:p>
          <a:p>
            <a:pPr marL="0" indent="0">
              <a:buNone/>
            </a:pPr>
            <a:r>
              <a:rPr lang="en-US" dirty="0"/>
              <a:t>On which HF/MF bands is a General class license holder granted all amateur frequency privileges?</a:t>
            </a:r>
          </a:p>
          <a:p>
            <a:pPr marL="0" indent="0">
              <a:buNone/>
            </a:pPr>
            <a:r>
              <a:rPr lang="en-US" b="1" dirty="0">
                <a:solidFill>
                  <a:srgbClr val="00B050"/>
                </a:solidFill>
              </a:rPr>
              <a:t>160 meters, 60 meters, 30 meters, 17 meters, 12 meters, and 10 meters</a:t>
            </a:r>
            <a:endParaRPr lang="en-US" dirty="0">
              <a:solidFill>
                <a:srgbClr val="00B050"/>
              </a:solidFill>
            </a:endParaRPr>
          </a:p>
          <a:p>
            <a:pPr marL="0" indent="0">
              <a:buNone/>
            </a:pPr>
            <a:r>
              <a:rPr lang="en-US" dirty="0"/>
              <a:t> </a:t>
            </a:r>
          </a:p>
          <a:p>
            <a:pPr marL="0" indent="0">
              <a:buNone/>
            </a:pPr>
            <a:r>
              <a:rPr lang="en-US" b="1" dirty="0"/>
              <a:t>G1A02 [97.305]</a:t>
            </a:r>
            <a:endParaRPr lang="en-US" dirty="0"/>
          </a:p>
          <a:p>
            <a:pPr marL="0" indent="0">
              <a:buNone/>
            </a:pPr>
            <a:r>
              <a:rPr lang="en-US" dirty="0"/>
              <a:t>On which of the following bands is phone operation prohibited?    </a:t>
            </a:r>
            <a:r>
              <a:rPr lang="en-US" b="1" dirty="0">
                <a:solidFill>
                  <a:srgbClr val="00B050"/>
                </a:solidFill>
              </a:rPr>
              <a:t>30 meters</a:t>
            </a:r>
            <a:endParaRPr lang="en-US" dirty="0">
              <a:solidFill>
                <a:srgbClr val="00B050"/>
              </a:solidFill>
            </a:endParaRPr>
          </a:p>
          <a:p>
            <a:pPr marL="0" indent="0">
              <a:buNone/>
            </a:pPr>
            <a:r>
              <a:rPr lang="en-US" dirty="0"/>
              <a:t> </a:t>
            </a:r>
          </a:p>
          <a:p>
            <a:endParaRPr lang="en-US" dirty="0"/>
          </a:p>
        </p:txBody>
      </p:sp>
      <p:sp>
        <p:nvSpPr>
          <p:cNvPr id="5" name="Rectangle 4">
            <a:extLst>
              <a:ext uri="{FF2B5EF4-FFF2-40B4-BE49-F238E27FC236}">
                <a16:creationId xmlns:a16="http://schemas.microsoft.com/office/drawing/2014/main" xmlns="" id="{488B5EC3-58DA-470B-9DAF-4BD58A2473E6}"/>
              </a:ext>
            </a:extLst>
          </p:cNvPr>
          <p:cNvSpPr>
            <a:spLocks noChangeArrowheads="1"/>
          </p:cNvSpPr>
          <p:nvPr/>
        </p:nvSpPr>
        <p:spPr bwMode="auto">
          <a:xfrm>
            <a:off x="0" y="137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xmlns="" id="{AEEB05D1-A6BB-41FA-8C30-79341904C22A}"/>
              </a:ext>
            </a:extLst>
          </p:cNvPr>
          <p:cNvSpPr>
            <a:spLocks noChangeArrowheads="1"/>
          </p:cNvSpPr>
          <p:nvPr/>
        </p:nvSpPr>
        <p:spPr bwMode="auto">
          <a:xfrm>
            <a:off x="0" y="2667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xmlns="" id="{BF14FCF7-14A0-4E25-B108-1CCA8987AC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52662" y="5793580"/>
            <a:ext cx="2628900" cy="914400"/>
          </a:xfrm>
          <a:prstGeom prst="rect">
            <a:avLst/>
          </a:prstGeom>
          <a:noFill/>
          <a:ln>
            <a:noFill/>
          </a:ln>
        </p:spPr>
      </p:pic>
      <p:pic>
        <p:nvPicPr>
          <p:cNvPr id="10" name="Picture 9">
            <a:extLst>
              <a:ext uri="{FF2B5EF4-FFF2-40B4-BE49-F238E27FC236}">
                <a16:creationId xmlns:a16="http://schemas.microsoft.com/office/drawing/2014/main" xmlns="" id="{E2912FF8-BCFD-4E31-A76F-E0E0A3E406E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14962" y="5642880"/>
            <a:ext cx="2210481" cy="1062037"/>
          </a:xfrm>
          <a:prstGeom prst="rect">
            <a:avLst/>
          </a:prstGeom>
          <a:noFill/>
          <a:ln>
            <a:noFill/>
          </a:ln>
        </p:spPr>
      </p:pic>
    </p:spTree>
    <p:extLst>
      <p:ext uri="{BB962C8B-B14F-4D97-AF65-F5344CB8AC3E}">
        <p14:creationId xmlns:p14="http://schemas.microsoft.com/office/powerpoint/2010/main" val="2122439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1721</Words>
  <Application>Microsoft Office PowerPoint</Application>
  <PresentationFormat>Widescreen</PresentationFormat>
  <Paragraphs>311</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Office Theme</vt:lpstr>
      <vt:lpstr>Amateur Radio General License Class</vt:lpstr>
      <vt:lpstr>Amateur Radio General License Class</vt:lpstr>
      <vt:lpstr>Question Pool Overview</vt:lpstr>
      <vt:lpstr>PowerPoint Presentation</vt:lpstr>
      <vt:lpstr>PowerPoint Presentation</vt:lpstr>
      <vt:lpstr>PowerPoint Presentation</vt:lpstr>
      <vt:lpstr>PowerPoint Presentation</vt:lpstr>
      <vt:lpstr>PowerPoint Presentation</vt:lpstr>
      <vt:lpstr>SUBELEMENT G1 – COMMISSION’S RULES [5 Exam Questions – 5 Groups]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Ronny</dc:creator>
  <cp:lastModifiedBy>Ronny</cp:lastModifiedBy>
  <cp:revision>7</cp:revision>
  <dcterms:created xsi:type="dcterms:W3CDTF">2020-11-08T23:48:42Z</dcterms:created>
  <dcterms:modified xsi:type="dcterms:W3CDTF">2020-11-09T00:41:31Z</dcterms:modified>
</cp:coreProperties>
</file>