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0B5CC-7D3D-4BD9-B1C7-2EC4F507F665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0833-7E76-460D-85D8-2793C8C6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2316-C69B-4805-886B-AA5038ABA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6BD2-CEAC-49D3-855D-1C50A969E8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BE35-75F1-4708-8350-F5EC4512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link#cite_note-1" TargetMode="External"/><Relationship Id="rId2" Type="http://schemas.openxmlformats.org/officeDocument/2006/relationships/hyperlink" Target="https://en.wikipedia.org/wiki/Radio_frequ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CD9774-884A-400A-9F45-67135923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  <a:solidFill>
            <a:srgbClr val="92D050"/>
          </a:solidFill>
          <a:ln w="38100">
            <a:solidFill>
              <a:schemeClr val="tx1"/>
            </a:solidFill>
          </a:ln>
          <a:effectLst/>
        </p:spPr>
        <p:txBody>
          <a:bodyPr>
            <a:normAutofit/>
          </a:bodyPr>
          <a:lstStyle/>
          <a:p>
            <a:r>
              <a:rPr lang="en-US" sz="7200" b="1" dirty="0"/>
              <a:t>Amateur Radio</a:t>
            </a:r>
            <a:br>
              <a:rPr lang="en-US" sz="7200" b="1" dirty="0"/>
            </a:br>
            <a:r>
              <a:rPr lang="en-US" sz="7200" b="1" dirty="0"/>
              <a:t>General License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5C51FA-CC4B-4EC5-B37F-330D5C2C0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Based on </a:t>
            </a:r>
            <a:r>
              <a:rPr lang="en-US" b="1" dirty="0">
                <a:solidFill>
                  <a:srgbClr val="FF0000"/>
                </a:solidFill>
              </a:rPr>
              <a:t>July 1, 2019 –June 30, 2023 Question pool </a:t>
            </a:r>
          </a:p>
          <a:p>
            <a:r>
              <a:rPr lang="en-US" b="1" dirty="0"/>
              <a:t>Author- Jack Tiley AD7FO</a:t>
            </a:r>
          </a:p>
          <a:p>
            <a:r>
              <a:rPr lang="en-US" b="1" dirty="0"/>
              <a:t>Revision 1.8 – October 23, 2019</a:t>
            </a:r>
          </a:p>
          <a:p>
            <a:r>
              <a:rPr lang="en-US" b="1" dirty="0"/>
              <a:t>With March 15, 2019 errata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D81BD4-133F-47E5-A660-3DDA4D22AB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874" y="4160520"/>
            <a:ext cx="2230166" cy="198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C09751-8E46-4FC9-8E03-E0B391BA76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77" y="4064000"/>
            <a:ext cx="3063240" cy="238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37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9"/>
            <a:ext cx="10515600" cy="6322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G2A02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modes is most commonly used for voice communications on the 160-meter, 75-meter, and 40-meter bands?   </a:t>
            </a:r>
            <a:r>
              <a:rPr lang="en-US" b="1" dirty="0">
                <a:solidFill>
                  <a:srgbClr val="00B050"/>
                </a:solidFill>
              </a:rPr>
              <a:t>Lower sideband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These frequencies are all below 10 MHz, therefore LSB.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G2A03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is most commonly used for SSB voice communications in the VHF and UHF bands? </a:t>
            </a:r>
            <a:r>
              <a:rPr lang="en-US" b="1" dirty="0">
                <a:solidFill>
                  <a:srgbClr val="00B050"/>
                </a:solidFill>
              </a:rPr>
              <a:t>Upper sideband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These frequencies are all above10 MHz, therefore USB.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G2A04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mode is most commonly used for voice communications on the 17-meter and 12-meter bands? </a:t>
            </a:r>
            <a:r>
              <a:rPr lang="en-US" b="1" dirty="0">
                <a:solidFill>
                  <a:srgbClr val="00B050"/>
                </a:solidFill>
              </a:rPr>
              <a:t>Upper sideband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These frequencies are all above10 MHz, therefore USB.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4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267834"/>
            <a:ext cx="10515600" cy="63223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G2A05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mode of voice communication is most commonly used on the HF amateur bands?  </a:t>
            </a:r>
            <a:r>
              <a:rPr lang="en-US" b="1" dirty="0">
                <a:solidFill>
                  <a:srgbClr val="00B050"/>
                </a:solidFill>
              </a:rPr>
              <a:t>Single sideband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G2A06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is an advantage when using single sideband, as compared to other analog voice modes on the HF amateur bands?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Less bandwidth used and greater power efficiency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SSB is an AM signal where the carrier is removed (suppressed) and only one of the two side bands is transmitted.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G2A07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statements is true of the single sideband voice mode?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Only one sideband is transmitted; the other sideband and carrier are suppressed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8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G2A08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is the recommended way to break into a phone contact?    </a:t>
            </a:r>
            <a:r>
              <a:rPr lang="en-US" b="1" dirty="0">
                <a:solidFill>
                  <a:srgbClr val="00B050"/>
                </a:solidFill>
              </a:rPr>
              <a:t>Say your call sign once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G2A09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do most amateur stations use lower sideband on the 160-meter, 75-meter, and 40-meter bands?  </a:t>
            </a:r>
            <a:r>
              <a:rPr lang="en-US" sz="2400" b="1" dirty="0">
                <a:solidFill>
                  <a:srgbClr val="00B050"/>
                </a:solidFill>
              </a:rPr>
              <a:t>It is good amateur practice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These frequencies are all below generally agreed on rule that below 10 MHz use LSB.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7456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G2A10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statements is true of voice VOX operation versus PTT operation?  </a:t>
            </a:r>
            <a:r>
              <a:rPr lang="en-US" b="1" dirty="0">
                <a:solidFill>
                  <a:srgbClr val="00B050"/>
                </a:solidFill>
              </a:rPr>
              <a:t>It allows “hands free” operation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VOX stands for Voice Operated Transmit.  Whenever you voice is sensed the radio goes into transmit mode.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G2A11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Generally, who should respond to a station in the contiguous 48 states who calls “CQ DX”?  </a:t>
            </a:r>
            <a:r>
              <a:rPr lang="en-US" b="1" dirty="0">
                <a:solidFill>
                  <a:srgbClr val="00B050"/>
                </a:solidFill>
              </a:rPr>
              <a:t>Any stations outside the lower 48 states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G2A12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control is typically adjusted for proper ALC setting on an amateur single sideband transceiver?  </a:t>
            </a:r>
            <a:r>
              <a:rPr lang="en-US" b="1" dirty="0">
                <a:solidFill>
                  <a:srgbClr val="00B050"/>
                </a:solidFill>
              </a:rPr>
              <a:t>Transmit audio or microphone gain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7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G2B – Operating courtesy; band plans; emergencies, including drills and emergency communications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b="1" dirty="0"/>
              <a:t>G2B01 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Which of the following is true concerning access to frequencies?</a:t>
            </a:r>
            <a:r>
              <a:rPr lang="en-US" sz="2600" dirty="0">
                <a:solidFill>
                  <a:srgbClr val="00B050"/>
                </a:solidFill>
              </a:rPr>
              <a:t>  </a:t>
            </a:r>
            <a:r>
              <a:rPr lang="en-US" sz="2600" b="1" dirty="0">
                <a:solidFill>
                  <a:srgbClr val="00B050"/>
                </a:solidFill>
              </a:rPr>
              <a:t>Except during  emergencies, no amateur station has priority access to any frequency</a:t>
            </a: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 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G2B02 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What is the first thing you should do if you are communicating with another amateur station and hear a station in distress break in?   </a:t>
            </a:r>
            <a:r>
              <a:rPr lang="en-US" sz="2600" b="1" dirty="0">
                <a:solidFill>
                  <a:srgbClr val="00B050"/>
                </a:solidFill>
              </a:rPr>
              <a:t>Acknowledge the station in distress and determine what assistance may be needed</a:t>
            </a: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b="1" dirty="0"/>
              <a:t>G2B03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What is good amateur practice if propagation changes during a contact and you notice interference from other stations on the frequency?     </a:t>
            </a:r>
            <a:r>
              <a:rPr lang="en-US" sz="2600" b="1" dirty="0">
                <a:solidFill>
                  <a:srgbClr val="00B050"/>
                </a:solidFill>
              </a:rPr>
              <a:t>Attempt to resolve the interference problem with the other stations in a mutually acceptable manner</a:t>
            </a:r>
            <a:endParaRPr lang="en-US" sz="26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9"/>
            <a:ext cx="10515600" cy="63223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G2B04 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When selecting a CW transmitting frequency, what minimum separation should be used to minimize interference to stations on adjacent frequencies?      </a:t>
            </a:r>
            <a:r>
              <a:rPr lang="en-US" sz="3400" b="1" dirty="0">
                <a:solidFill>
                  <a:srgbClr val="00B050"/>
                </a:solidFill>
              </a:rPr>
              <a:t>150 to 500 Hz</a:t>
            </a:r>
            <a:endParaRPr lang="en-US" sz="3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B050"/>
                </a:solidFill>
              </a:rPr>
              <a:t> </a:t>
            </a:r>
            <a:r>
              <a:rPr lang="en-US" sz="3400" b="1" dirty="0">
                <a:solidFill>
                  <a:srgbClr val="00B050"/>
                </a:solidFill>
              </a:rPr>
              <a:t> </a:t>
            </a:r>
            <a:endParaRPr lang="en-US" sz="3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400" b="1" dirty="0"/>
              <a:t>G2B05 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When selecting an SSB transmitting frequency, what minimum separation should be used to minimize interference to stations on adjacent frequencies?     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00B050"/>
                </a:solidFill>
              </a:rPr>
              <a:t>Approximately 3 kHz</a:t>
            </a:r>
            <a:endParaRPr lang="en-US" sz="3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b="1" dirty="0"/>
              <a:t>G2B06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What is a practical way to avoid harmful interference on an apparently clear frequency before calling CQ on CW or phone</a:t>
            </a:r>
            <a:r>
              <a:rPr lang="en-US" sz="3400" b="1" dirty="0"/>
              <a:t>?    </a:t>
            </a:r>
            <a:r>
              <a:rPr lang="en-US" sz="3400" b="1" dirty="0">
                <a:solidFill>
                  <a:srgbClr val="00B050"/>
                </a:solidFill>
              </a:rPr>
              <a:t>Send “QRL?” on CW, followed by your call sign; or, if using phone, ask if the frequency is in use, followed by your call sign</a:t>
            </a:r>
            <a:endParaRPr lang="en-US" sz="3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400" b="1" i="1" dirty="0">
                <a:solidFill>
                  <a:srgbClr val="0070C0"/>
                </a:solidFill>
              </a:rPr>
              <a:t>QRL is the Q signal for “Are you busy?” or “Is this frequency in use?”.</a:t>
            </a:r>
            <a:endParaRPr lang="en-US" sz="3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8"/>
            <a:ext cx="10515600" cy="65672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G2B07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complies with good amateur practice when choosing a frequency on which to initiate a call?    </a:t>
            </a:r>
            <a:r>
              <a:rPr lang="en-US" b="1" dirty="0">
                <a:solidFill>
                  <a:srgbClr val="00B050"/>
                </a:solidFill>
              </a:rPr>
              <a:t>Follow the voluntary band plan for the operating mode you intend to use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This would be the ARRL Band Plan at the beginning of this Syllabus.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G2B08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is the voluntary band plan restriction for U.S. stations transmitting within the 48 contiguous states in the 50.1 to 50.125 MHz band segment?    </a:t>
            </a:r>
            <a:r>
              <a:rPr lang="en-US" b="1" dirty="0">
                <a:solidFill>
                  <a:srgbClr val="00B050"/>
                </a:solidFill>
              </a:rPr>
              <a:t>Only contacts with stations not within the 48 contiguous states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This is not shown on the ARRL Band Plan.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G2B09 [97.407(a)]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Who may be the control operator of an amateur station transmitting in RACES to assist relief operations during a disaster</a:t>
            </a:r>
            <a:r>
              <a:rPr lang="en-US" dirty="0">
                <a:solidFill>
                  <a:srgbClr val="00B050"/>
                </a:solidFill>
              </a:rPr>
              <a:t>?   </a:t>
            </a:r>
            <a:r>
              <a:rPr lang="en-US" b="1" dirty="0">
                <a:solidFill>
                  <a:srgbClr val="00B050"/>
                </a:solidFill>
              </a:rPr>
              <a:t>Only a person holding an FCC-issued amateur operator license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4389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G2B10 [97.405(b)]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is an amateur station allowed to use any means at its disposal to assist another station in distress?  </a:t>
            </a:r>
            <a:r>
              <a:rPr lang="en-US" sz="2400" b="1" dirty="0">
                <a:solidFill>
                  <a:srgbClr val="00B050"/>
                </a:solidFill>
              </a:rPr>
              <a:t>At any time during an actual emergency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G2B11 [97.405]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frequency should be used to send a distress call?   </a:t>
            </a:r>
            <a:r>
              <a:rPr lang="en-US" sz="2400" b="1" dirty="0">
                <a:solidFill>
                  <a:srgbClr val="00B050"/>
                </a:solidFill>
              </a:rPr>
              <a:t>Whichever frequency has the best chance of communicating the distress message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2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G2C – CW operating procedures and procedural signals; Q signals and common abbreviations: full break-in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G2C01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describes full break-in telegraphy (QSK)?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Transmitting stations can receive between code characters and elements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 G2C02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should you do if a CW station sends “QRS?”  </a:t>
            </a:r>
            <a:r>
              <a:rPr lang="en-US" sz="2400" b="1" dirty="0">
                <a:solidFill>
                  <a:srgbClr val="00B050"/>
                </a:solidFill>
              </a:rPr>
              <a:t>Send slower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G2C03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it mean when a CW operator sends “KN” at the end of a transmission?  </a:t>
            </a:r>
            <a:r>
              <a:rPr lang="en-US" sz="2400" b="1" dirty="0">
                <a:solidFill>
                  <a:srgbClr val="00B050"/>
                </a:solidFill>
              </a:rPr>
              <a:t>Listening only for a specific station or stations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G2C04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Q signal “QRL?” mean?   </a:t>
            </a:r>
            <a:r>
              <a:rPr lang="en-US" sz="2400" b="1" dirty="0">
                <a:solidFill>
                  <a:srgbClr val="00B050"/>
                </a:solidFill>
              </a:rPr>
              <a:t>“Are you busy?” or “Is this frequency in use?”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G2C05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best speed to use when answering a CQ in Morse code?   </a:t>
            </a:r>
            <a:r>
              <a:rPr lang="en-US" sz="2400" b="1" dirty="0">
                <a:solidFill>
                  <a:srgbClr val="00B050"/>
                </a:solidFill>
              </a:rPr>
              <a:t>The fastest speed at which you are comfortable copying, but no faster than the CQ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G2C06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term “zero beat” mean in CW operation?  </a:t>
            </a:r>
            <a:r>
              <a:rPr lang="en-US" sz="2400" b="1" dirty="0">
                <a:solidFill>
                  <a:srgbClr val="00B050"/>
                </a:solidFill>
              </a:rPr>
              <a:t>Matching the transmit frequency to the frequency of a received signal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G2C07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sending CW, what does a “C” mean when added to the RST report?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Chirpy or unstable signal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4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CD9774-884A-400A-9F45-67135923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  <a:solidFill>
            <a:srgbClr val="92D050"/>
          </a:solidFill>
          <a:ln w="38100">
            <a:solidFill>
              <a:schemeClr val="tx1"/>
            </a:solidFill>
          </a:ln>
          <a:effectLst/>
        </p:spPr>
        <p:txBody>
          <a:bodyPr>
            <a:normAutofit/>
          </a:bodyPr>
          <a:lstStyle/>
          <a:p>
            <a:r>
              <a:rPr lang="en-US" sz="7200" b="1" dirty="0"/>
              <a:t>Amateur Radio</a:t>
            </a:r>
            <a:br>
              <a:rPr lang="en-US" sz="7200" b="1" dirty="0"/>
            </a:br>
            <a:r>
              <a:rPr lang="en-US" sz="7200" b="1" dirty="0"/>
              <a:t>General License Class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 Exam – </a:t>
            </a:r>
            <a:r>
              <a:rPr lang="en-US" b="1" dirty="0" smtClean="0">
                <a:solidFill>
                  <a:srgbClr val="FF0000"/>
                </a:solidFill>
              </a:rPr>
              <a:t>G2 </a:t>
            </a:r>
            <a:r>
              <a:rPr lang="en-US" b="1" dirty="0" smtClean="0">
                <a:solidFill>
                  <a:srgbClr val="FF0000"/>
                </a:solidFill>
              </a:rPr>
              <a:t>Questions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SUBELEMENT G2 - OPERATING </a:t>
            </a:r>
            <a:r>
              <a:rPr lang="en-US" b="1" dirty="0" smtClean="0">
                <a:solidFill>
                  <a:srgbClr val="7030A0"/>
                </a:solidFill>
              </a:rPr>
              <a:t>PROCEDURES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[5 Exam Questions- one from each of  5 Groups] 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7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9"/>
            <a:ext cx="10515600" cy="6322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G2C08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prosign is sent to indicate the end of a formal message when using CW?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AR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G2C09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Q signal “QSL” mean?    </a:t>
            </a:r>
            <a:r>
              <a:rPr lang="en-US" sz="2400" b="1" dirty="0">
                <a:solidFill>
                  <a:srgbClr val="00B050"/>
                </a:solidFill>
              </a:rPr>
              <a:t>I acknowledge receipt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G2C10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Q signal “QRN” mean?    </a:t>
            </a:r>
            <a:r>
              <a:rPr lang="en-US" sz="2400" b="1" dirty="0">
                <a:solidFill>
                  <a:srgbClr val="00B050"/>
                </a:solidFill>
              </a:rPr>
              <a:t>I am troubled by static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G2C11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Q signal “QRV” mean?   </a:t>
            </a:r>
            <a:r>
              <a:rPr lang="en-US" sz="2400" b="1" dirty="0">
                <a:solidFill>
                  <a:srgbClr val="00B050"/>
                </a:solidFill>
              </a:rPr>
              <a:t>I am ready to receive messages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2"/>
            <a:ext cx="10515600" cy="70244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600" b="1" dirty="0">
                <a:solidFill>
                  <a:srgbClr val="FF0000"/>
                </a:solidFill>
              </a:rPr>
              <a:t>G2D – Volunteer Monitoring Program; HF operations</a:t>
            </a:r>
            <a:endParaRPr lang="en-US" sz="8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600" dirty="0"/>
              <a:t> </a:t>
            </a:r>
          </a:p>
          <a:p>
            <a:pPr marL="0" indent="0">
              <a:buNone/>
            </a:pPr>
            <a:r>
              <a:rPr lang="en-US" sz="7400" b="1" dirty="0"/>
              <a:t>G2D01  </a:t>
            </a:r>
            <a:endParaRPr lang="en-US" sz="7400" dirty="0"/>
          </a:p>
          <a:p>
            <a:pPr marL="0" indent="0">
              <a:buNone/>
            </a:pPr>
            <a:r>
              <a:rPr lang="en-US" sz="7400" dirty="0"/>
              <a:t>What is the Volunteer Monitoring Program?    </a:t>
            </a:r>
            <a:r>
              <a:rPr lang="en-US" sz="7400" b="1" dirty="0">
                <a:solidFill>
                  <a:srgbClr val="00B050"/>
                </a:solidFill>
              </a:rPr>
              <a:t>Amateur volunteers who are formally enlisted to monitor the airwaves for rules violations</a:t>
            </a:r>
            <a:endParaRPr lang="en-US" sz="7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7400" b="1" i="1" dirty="0">
                <a:solidFill>
                  <a:srgbClr val="0070C0"/>
                </a:solidFill>
              </a:rPr>
              <a:t>Volunteer Monitors are accredited by the ARRL Volunteer Monitoring Program Administrator and the FCC.   These monitoring stations had been previously designated as Official Observer Stations.</a:t>
            </a:r>
            <a:endParaRPr lang="en-US" sz="7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7400" b="1" dirty="0"/>
              <a:t> </a:t>
            </a:r>
            <a:endParaRPr lang="en-US" sz="7400" dirty="0"/>
          </a:p>
          <a:p>
            <a:pPr marL="0" indent="0">
              <a:buNone/>
            </a:pPr>
            <a:r>
              <a:rPr lang="en-US" sz="7400" b="1" dirty="0"/>
              <a:t>G2D02 </a:t>
            </a:r>
            <a:endParaRPr lang="en-US" sz="7400" dirty="0"/>
          </a:p>
          <a:p>
            <a:pPr marL="0" indent="0">
              <a:buNone/>
            </a:pPr>
            <a:r>
              <a:rPr lang="en-US" sz="7400" dirty="0"/>
              <a:t>Which of the following are objectives of the Volunteer Monitoring Program?    </a:t>
            </a:r>
          </a:p>
          <a:p>
            <a:pPr marL="0" indent="0">
              <a:buNone/>
            </a:pPr>
            <a:r>
              <a:rPr lang="en-US" sz="7400" b="1" dirty="0">
                <a:solidFill>
                  <a:srgbClr val="00B050"/>
                </a:solidFill>
              </a:rPr>
              <a:t>To encourage amateur radio operators to self-regulate and comply with the rules</a:t>
            </a:r>
            <a:endParaRPr lang="en-US" sz="7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7400" b="1" dirty="0"/>
              <a:t>G2D03 </a:t>
            </a:r>
            <a:endParaRPr lang="en-US" sz="7400" dirty="0"/>
          </a:p>
          <a:p>
            <a:pPr marL="0" indent="0">
              <a:buNone/>
            </a:pPr>
            <a:r>
              <a:rPr lang="en-US" sz="7400" dirty="0"/>
              <a:t>What skills learned during hidden transmitter hunts are of help to the Volunteer Monitoring Program?  </a:t>
            </a:r>
            <a:r>
              <a:rPr lang="en-US" sz="7400" b="1" dirty="0">
                <a:solidFill>
                  <a:srgbClr val="00B050"/>
                </a:solidFill>
              </a:rPr>
              <a:t>Direction finding used to locate stations violating FCC rules</a:t>
            </a:r>
            <a:endParaRPr lang="en-US" sz="7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7400" dirty="0">
                <a:solidFill>
                  <a:srgbClr val="00B050"/>
                </a:solidFill>
              </a:rPr>
              <a:t> </a:t>
            </a: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425251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G2D04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describes an azimuthal projection map</a:t>
            </a:r>
            <a:r>
              <a:rPr lang="en-US" sz="2400" dirty="0">
                <a:solidFill>
                  <a:srgbClr val="00B050"/>
                </a:solidFill>
              </a:rPr>
              <a:t>?    </a:t>
            </a:r>
            <a:r>
              <a:rPr lang="en-US" sz="2400" b="1" dirty="0">
                <a:solidFill>
                  <a:srgbClr val="00B050"/>
                </a:solidFill>
              </a:rPr>
              <a:t>A map that shows true bearings and distances from a particular location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The azimuthal equidistant projection is an azimuthal </a:t>
            </a:r>
            <a:r>
              <a:rPr lang="en-US" sz="2400" b="1" dirty="0">
                <a:solidFill>
                  <a:srgbClr val="0070C0"/>
                </a:solidFill>
              </a:rPr>
              <a:t>map</a:t>
            </a:r>
            <a:r>
              <a:rPr lang="en-US" sz="2400" b="1" i="1" dirty="0">
                <a:solidFill>
                  <a:srgbClr val="0070C0"/>
                </a:solidFill>
              </a:rPr>
              <a:t> projection. It has the useful properties that all points on the map are at proportionally correct distances .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mage result for azimuthal projection map">
            <a:extLst>
              <a:ext uri="{FF2B5EF4-FFF2-40B4-BE49-F238E27FC236}">
                <a16:creationId xmlns:a16="http://schemas.microsoft.com/office/drawing/2014/main" xmlns="" id="{4E44541C-3887-47B5-88A5-17D22E8749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14" y="2939143"/>
            <a:ext cx="3649300" cy="3624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715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G2D05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is a good way to indicate on a clear frequency in the HF phone bands that you are looking for a contact with any station?</a:t>
            </a: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Repeat “CQ” a few times, followed by “this is,” then your call sign a few times, then pause to listen, repeat as necessary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G2D06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is a directional antenna pointed when making a “long-path” contact with another station?  </a:t>
            </a:r>
            <a:r>
              <a:rPr lang="en-US" sz="2400" b="1" dirty="0">
                <a:solidFill>
                  <a:srgbClr val="00B050"/>
                </a:solidFill>
              </a:rPr>
              <a:t>180 degrees from the station’s short-path heading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5C00B5-E96E-4419-9CC9-0706FC4C50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94" y="4055608"/>
            <a:ext cx="5534706" cy="2247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33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G2D07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are examples of the NATO Phonetic Alphabet?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Alpha, Bravo, Charlie, Delta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G2D08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a reason why many amateurs keep a station log?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To help with a reply if the FCC requests information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G2D09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is required when participating in a contest on HF frequencies?  </a:t>
            </a:r>
            <a:r>
              <a:rPr lang="en-US" sz="2400" b="1" dirty="0">
                <a:solidFill>
                  <a:srgbClr val="00B050"/>
                </a:solidFill>
              </a:rPr>
              <a:t>Identify your station per normal FCC regulations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" name="Picture 8" descr="Image result for phonetic alphabet table">
            <a:extLst>
              <a:ext uri="{FF2B5EF4-FFF2-40B4-BE49-F238E27FC236}">
                <a16:creationId xmlns:a16="http://schemas.microsoft.com/office/drawing/2014/main" xmlns="" id="{46FA87C5-1B3D-4363-BFB0-3CE3000A6A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1658711"/>
            <a:ext cx="2879725" cy="1770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0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9"/>
            <a:ext cx="10515600" cy="6322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G2D10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QRP operation?    </a:t>
            </a:r>
            <a:r>
              <a:rPr lang="en-US" sz="2400" b="1" dirty="0">
                <a:solidFill>
                  <a:srgbClr val="00B050"/>
                </a:solidFill>
              </a:rPr>
              <a:t>Low-power transmit operation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QRP is both a popular technical and operating challenge.  Low power transmitters and transceivers (typically 5 watts) are widely popular construction projects.  With power efficient modes like CW FT8 and PSK31, a skilled operator can work the globe!  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G2D11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is typical of the lower HF frequencies during the summer?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High levels of atmospheric noise or “static”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9"/>
            <a:ext cx="10515600" cy="6322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G2E – Digital operating procedures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b="1" dirty="0"/>
              <a:t>G2E01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mode is normally used when sending RTTY signals via AFSK with an SSB transmitter?   </a:t>
            </a:r>
            <a:r>
              <a:rPr lang="en-US" sz="2400" b="1" dirty="0">
                <a:solidFill>
                  <a:srgbClr val="00B050"/>
                </a:solidFill>
              </a:rPr>
              <a:t>LSB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RTTY is Radio Teletype – AFSK is Audio Frequency Shift Keying, SSB is Single Sideband, LSB is lower sideband.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 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G2E02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can a PACTOR modem or controller be used to determine if the channel is in use by other PACTOR stations?    </a:t>
            </a:r>
            <a:r>
              <a:rPr lang="en-US" sz="2400" b="1" dirty="0">
                <a:solidFill>
                  <a:srgbClr val="00B050"/>
                </a:solidFill>
              </a:rPr>
              <a:t>Put the modem or controller in a mode which allows monitoring communications without a connection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G2E03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symptoms may result from other signals interfering with a PACTOR or WINMOR transmission?</a:t>
            </a:r>
          </a:p>
          <a:p>
            <a:pPr marL="0" indent="0">
              <a:buNone/>
            </a:pPr>
            <a:r>
              <a:rPr lang="en-US" b="1" dirty="0"/>
              <a:t>A. Frequent retries or timeouts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B. Long pauses in message transmission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C. Failure to establish a connection between stations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D. All these choices are correct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G2E04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segment of the 20-meter band is most often used for digital transmissions (avoiding the DX propagation beacons)?   </a:t>
            </a:r>
            <a:r>
              <a:rPr lang="de-DE" b="1" dirty="0">
                <a:solidFill>
                  <a:srgbClr val="00B050"/>
                </a:solidFill>
              </a:rPr>
              <a:t>14.070 - 14.112 MHz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b="1" dirty="0"/>
              <a:t>G2E05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is the standard sideband used to generate a JT65, JT9, or FT8 digital signal when using AFSK in any amateur band?      </a:t>
            </a:r>
            <a:r>
              <a:rPr lang="en-US" b="1" dirty="0">
                <a:solidFill>
                  <a:srgbClr val="00B050"/>
                </a:solidFill>
              </a:rPr>
              <a:t>USB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This does not follow the normal Upper or Lower SSB rule.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731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G2E06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most common frequency shift for RTTY emissions in the amateur HF bands?    </a:t>
            </a:r>
            <a:r>
              <a:rPr lang="de-DE" sz="2400" b="1" dirty="0">
                <a:solidFill>
                  <a:srgbClr val="00B050"/>
                </a:solidFill>
              </a:rPr>
              <a:t>170 Hz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G2E07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segment of the 80-meter band is most commonly used for digital transmissions?    </a:t>
            </a:r>
            <a:r>
              <a:rPr lang="de-DE" sz="2400" b="1" dirty="0">
                <a:solidFill>
                  <a:srgbClr val="00B050"/>
                </a:solidFill>
              </a:rPr>
              <a:t>3570 – 3600 kHz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G2E08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what segment of the 20-meter band are most PSK31 operations commonly found? </a:t>
            </a:r>
            <a:r>
              <a:rPr lang="en-US" sz="2400" b="1" dirty="0">
                <a:solidFill>
                  <a:srgbClr val="00B050"/>
                </a:solidFill>
              </a:rPr>
              <a:t>Below the RTTY segment, near 14.070 MHz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G2E09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do you join a contact between two stations using the PACTOR protocol?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Joining an existing contact is not possible, PACTOR connections are limited to two stations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G2E10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is a way to establish contact with a digital messaging system gateway station?  </a:t>
            </a:r>
            <a:r>
              <a:rPr lang="en-US" sz="2400" b="1" dirty="0">
                <a:solidFill>
                  <a:srgbClr val="00B050"/>
                </a:solidFill>
              </a:rPr>
              <a:t>Transmit a connect message on the station’s published frequency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E93C9A-48FE-4FA9-A28F-E0F0F658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Pool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85545-CDB9-4EAF-AA9C-0A45409A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G1 </a:t>
            </a:r>
            <a:r>
              <a:rPr lang="en-US" b="1" dirty="0">
                <a:solidFill>
                  <a:srgbClr val="7030A0"/>
                </a:solidFill>
              </a:rPr>
              <a:t>– COMMISSION’S </a:t>
            </a:r>
            <a:r>
              <a:rPr lang="en-US" b="1" dirty="0" smtClean="0">
                <a:solidFill>
                  <a:srgbClr val="7030A0"/>
                </a:solidFill>
              </a:rPr>
              <a:t>RULES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[5 </a:t>
            </a:r>
            <a:r>
              <a:rPr lang="en-US" b="1" i="1" dirty="0">
                <a:solidFill>
                  <a:srgbClr val="00B050"/>
                </a:solidFill>
              </a:rPr>
              <a:t>exam Questions, one from each of </a:t>
            </a:r>
            <a:r>
              <a:rPr lang="en-US" b="1" i="1" dirty="0" smtClean="0">
                <a:solidFill>
                  <a:srgbClr val="00B050"/>
                </a:solidFill>
              </a:rPr>
              <a:t>5 </a:t>
            </a:r>
            <a:r>
              <a:rPr lang="en-US" b="1" i="1" dirty="0">
                <a:solidFill>
                  <a:srgbClr val="00B050"/>
                </a:solidFill>
              </a:rPr>
              <a:t>groups] </a:t>
            </a:r>
            <a:br>
              <a:rPr lang="en-US" b="1" i="1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G2 </a:t>
            </a:r>
            <a:r>
              <a:rPr lang="en-US" b="1" dirty="0">
                <a:solidFill>
                  <a:srgbClr val="7030A0"/>
                </a:solidFill>
              </a:rPr>
              <a:t>- OPERATING </a:t>
            </a:r>
            <a:r>
              <a:rPr lang="en-US" b="1" dirty="0" smtClean="0">
                <a:solidFill>
                  <a:srgbClr val="7030A0"/>
                </a:solidFill>
              </a:rPr>
              <a:t>PROCEDURES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[5 </a:t>
            </a:r>
            <a:r>
              <a:rPr lang="en-US" b="1" i="1" dirty="0">
                <a:solidFill>
                  <a:srgbClr val="00B050"/>
                </a:solidFill>
              </a:rPr>
              <a:t>Exam Questions- one from each of  </a:t>
            </a:r>
            <a:r>
              <a:rPr lang="en-US" b="1" i="1" dirty="0" smtClean="0">
                <a:solidFill>
                  <a:srgbClr val="00B050"/>
                </a:solidFill>
              </a:rPr>
              <a:t>5 </a:t>
            </a:r>
            <a:r>
              <a:rPr lang="en-US" b="1" i="1" dirty="0">
                <a:solidFill>
                  <a:srgbClr val="00B050"/>
                </a:solidFill>
              </a:rPr>
              <a:t>Groups] 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G3 </a:t>
            </a:r>
            <a:r>
              <a:rPr lang="en-US" b="1" dirty="0">
                <a:solidFill>
                  <a:srgbClr val="7030A0"/>
                </a:solidFill>
              </a:rPr>
              <a:t>– RADIO WAVE PROPAGATION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</a:t>
            </a:r>
            <a:r>
              <a:rPr lang="en-US" b="1" i="1" dirty="0">
                <a:solidFill>
                  <a:srgbClr val="00B050"/>
                </a:solidFill>
              </a:rPr>
              <a:t>3 Exam Questions - one from each of 3 Groups]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597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E63B-DD03-4C44-8DDD-D9AEF1DB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564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G2E11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is characteristic of the FT8 mode of the WSJT-X family?   </a:t>
            </a:r>
            <a:r>
              <a:rPr lang="en-US" sz="2400" b="1" dirty="0">
                <a:solidFill>
                  <a:srgbClr val="00B050"/>
                </a:solidFill>
              </a:rPr>
              <a:t>Typical exchanges are limited to call signs, grid locators, and signal reports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WSJT-X implements communication protocols or "modes" called FT4, FT8, JT4, JT9, JT65, QRA64, ISCAT, MSK144, and WSPR.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These modes were all designed for making reliable, confirmed QSOs under extreme weak-signal conditions. </a:t>
            </a:r>
          </a:p>
        </p:txBody>
      </p:sp>
    </p:spTree>
    <p:extLst>
      <p:ext uri="{BB962C8B-B14F-4D97-AF65-F5344CB8AC3E}">
        <p14:creationId xmlns:p14="http://schemas.microsoft.com/office/powerpoint/2010/main" val="2576341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535668"/>
            <a:ext cx="10515600" cy="63223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/>
              <a:t>G2E12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Which of the following connectors would be a good choice for a serial data port?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b="1" dirty="0">
                <a:solidFill>
                  <a:srgbClr val="00B050"/>
                </a:solidFill>
              </a:rPr>
              <a:t>DE-9</a:t>
            </a: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b="1" i="1" dirty="0"/>
              <a:t>                     </a:t>
            </a:r>
            <a:endParaRPr lang="en-US" sz="2600" dirty="0"/>
          </a:p>
          <a:p>
            <a:pPr marL="0" indent="0">
              <a:buNone/>
            </a:pPr>
            <a:endParaRPr lang="en-US" sz="2600" b="1" i="1" dirty="0"/>
          </a:p>
          <a:p>
            <a:pPr marL="0" indent="0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Sometimes referred to as a DB-9 connector.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G2E13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Which communication system sometimes uses the internet to transfer messages?   </a:t>
            </a:r>
            <a:r>
              <a:rPr lang="en-US" sz="2600" b="1" dirty="0">
                <a:solidFill>
                  <a:srgbClr val="00B050"/>
                </a:solidFill>
              </a:rPr>
              <a:t>Winlink</a:t>
            </a: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Winlink, also known as the Winlink 2000 Network, is a worldwide radio messaging system that uses amateur-band </a:t>
            </a:r>
            <a:r>
              <a:rPr lang="en-US" sz="2600" b="1" i="1" dirty="0">
                <a:solidFill>
                  <a:srgbClr val="0070C0"/>
                </a:solidFill>
                <a:hlinkClick r:id="rId2" tooltip="Radio frequency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radio frequencies</a:t>
            </a:r>
            <a:r>
              <a:rPr lang="en-US" sz="2600" b="1" i="1" dirty="0">
                <a:solidFill>
                  <a:srgbClr val="0070C0"/>
                </a:solidFill>
              </a:rPr>
              <a:t> as well as government and commercial marine frequencies </a:t>
            </a:r>
            <a:r>
              <a:rPr lang="en-US" sz="2600" b="1" i="1" baseline="30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[1]</a:t>
            </a:r>
            <a:r>
              <a:rPr lang="en-US" sz="2600" b="1" i="1" dirty="0">
                <a:solidFill>
                  <a:srgbClr val="0070C0"/>
                </a:solidFill>
              </a:rPr>
              <a:t> to provide radio interconnection services that include email with attachments, position reporting, weather bulletins, emergency relief communications, and message relay.‎ 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endParaRPr lang="en-US" dirty="0"/>
          </a:p>
        </p:txBody>
      </p:sp>
      <p:pic>
        <p:nvPicPr>
          <p:cNvPr id="4" name="Picture 3" descr="Image result for DB9 Connector">
            <a:extLst>
              <a:ext uri="{FF2B5EF4-FFF2-40B4-BE49-F238E27FC236}">
                <a16:creationId xmlns:a16="http://schemas.microsoft.com/office/drawing/2014/main" xmlns="" id="{F531EDF1-0BE7-42FE-A60A-12BA43BD26F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756" y="1273629"/>
            <a:ext cx="1529443" cy="1045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209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22DDD-7502-4009-AF1A-171DA9E1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9"/>
            <a:ext cx="10515600" cy="6322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G2E14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could be wrong if you cannot decode an RTTY or other FSK signal even though it is apparently tuned in properly?</a:t>
            </a:r>
          </a:p>
          <a:p>
            <a:pPr marL="0" indent="0">
              <a:buNone/>
            </a:pPr>
            <a:r>
              <a:rPr lang="en-US" sz="2400" b="1" dirty="0"/>
              <a:t>A. The mark and space frequencies may be reversed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B. You may have selected the wrong baud rate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C. You may be listening on the wrong sideband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D. All these choices are correct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G2E15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of the following is a requirement when using the FT8 digital mode? </a:t>
            </a:r>
            <a:r>
              <a:rPr lang="en-US" sz="2400" b="1" dirty="0">
                <a:solidFill>
                  <a:srgbClr val="00B050"/>
                </a:solidFill>
              </a:rPr>
              <a:t>Computer time accurate within approximately 1 second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DDC793-BAEF-4D37-9C9B-693F40F3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5" y="1722412"/>
            <a:ext cx="11446327" cy="5135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G4 </a:t>
            </a:r>
            <a:r>
              <a:rPr lang="en-US" b="1" dirty="0">
                <a:solidFill>
                  <a:srgbClr val="7030A0"/>
                </a:solidFill>
              </a:rPr>
              <a:t>- </a:t>
            </a:r>
            <a:r>
              <a:rPr lang="en-US" b="1" dirty="0" smtClean="0">
                <a:solidFill>
                  <a:srgbClr val="7030A0"/>
                </a:solidFill>
              </a:rPr>
              <a:t>AMATEUR RADIO PRACTICES AND STATION SET-UP  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            </a:t>
            </a:r>
            <a:r>
              <a:rPr lang="en-US" b="1" i="1" dirty="0">
                <a:solidFill>
                  <a:srgbClr val="00B050"/>
                </a:solidFill>
              </a:rPr>
              <a:t>[2 Exam Questions - one from each of 2 Groups]</a:t>
            </a:r>
          </a:p>
          <a:p>
            <a:pPr marL="0" indent="0">
              <a:buNone/>
            </a:pPr>
            <a:endParaRPr lang="en-US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G5 </a:t>
            </a:r>
            <a:r>
              <a:rPr lang="en-US" b="1" dirty="0">
                <a:solidFill>
                  <a:srgbClr val="7030A0"/>
                </a:solidFill>
              </a:rPr>
              <a:t>– ELECTRICAL </a:t>
            </a:r>
            <a:r>
              <a:rPr lang="en-US" b="1" dirty="0" smtClean="0">
                <a:solidFill>
                  <a:srgbClr val="7030A0"/>
                </a:solidFill>
              </a:rPr>
              <a:t>PRINCIPLES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</a:t>
            </a:r>
            <a:r>
              <a:rPr lang="en-US" b="1" i="1" dirty="0">
                <a:solidFill>
                  <a:srgbClr val="00B050"/>
                </a:solidFill>
              </a:rPr>
              <a:t>3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Exam Questions - one from each of 3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Groups]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G6 </a:t>
            </a:r>
            <a:r>
              <a:rPr lang="en-US" b="1" dirty="0">
                <a:solidFill>
                  <a:srgbClr val="7030A0"/>
                </a:solidFill>
              </a:rPr>
              <a:t>– CIRCUIT COMPONENTS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[2 </a:t>
            </a:r>
            <a:r>
              <a:rPr lang="en-US" b="1" i="1" dirty="0">
                <a:solidFill>
                  <a:srgbClr val="00B050"/>
                </a:solidFill>
              </a:rPr>
              <a:t>Exam Questions -  one from each of </a:t>
            </a:r>
            <a:r>
              <a:rPr lang="en-US" b="1" i="1" dirty="0" smtClean="0">
                <a:solidFill>
                  <a:srgbClr val="00B050"/>
                </a:solidFill>
              </a:rPr>
              <a:t>2 </a:t>
            </a:r>
            <a:r>
              <a:rPr lang="en-US" b="1" i="1" dirty="0">
                <a:solidFill>
                  <a:srgbClr val="00B050"/>
                </a:solidFill>
              </a:rPr>
              <a:t>Groups]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EDE9D21-9305-47ED-9CC3-8448BEF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5" y="266115"/>
            <a:ext cx="11017915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9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3D82F8-931F-427E-AAFD-98B8EEF3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9" y="1845276"/>
            <a:ext cx="10140486" cy="4646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SUBELEMENT G7 </a:t>
            </a:r>
            <a:r>
              <a:rPr lang="en-US" b="1" dirty="0">
                <a:solidFill>
                  <a:srgbClr val="7030A0"/>
                </a:solidFill>
              </a:rPr>
              <a:t>– PRACTICAL </a:t>
            </a:r>
            <a:r>
              <a:rPr lang="en-US" b="1" dirty="0" smtClean="0">
                <a:solidFill>
                  <a:srgbClr val="7030A0"/>
                </a:solidFill>
              </a:rPr>
              <a:t>CIRCUITS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</a:t>
            </a:r>
            <a:r>
              <a:rPr lang="en-US" b="1" i="1" dirty="0">
                <a:solidFill>
                  <a:srgbClr val="00B050"/>
                </a:solidFill>
              </a:rPr>
              <a:t>3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Exam Questions - one from each of </a:t>
            </a:r>
            <a:r>
              <a:rPr lang="en-US" b="1" i="1" dirty="0" smtClean="0">
                <a:solidFill>
                  <a:srgbClr val="00B050"/>
                </a:solidFill>
              </a:rPr>
              <a:t>3 </a:t>
            </a:r>
            <a:r>
              <a:rPr lang="en-US" b="1" i="1" dirty="0">
                <a:solidFill>
                  <a:srgbClr val="00B050"/>
                </a:solidFill>
              </a:rPr>
              <a:t>Groups] </a:t>
            </a:r>
          </a:p>
          <a:p>
            <a:pPr marL="0" indent="0" algn="ctr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G8 </a:t>
            </a:r>
            <a:r>
              <a:rPr lang="en-US" b="1" dirty="0">
                <a:solidFill>
                  <a:srgbClr val="7030A0"/>
                </a:solidFill>
              </a:rPr>
              <a:t>– SIGNALS AND </a:t>
            </a:r>
            <a:r>
              <a:rPr lang="en-US" b="1" dirty="0" smtClean="0">
                <a:solidFill>
                  <a:srgbClr val="7030A0"/>
                </a:solidFill>
              </a:rPr>
              <a:t>EMISSIONS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[3 </a:t>
            </a:r>
            <a:r>
              <a:rPr lang="en-US" b="1" i="1" dirty="0">
                <a:solidFill>
                  <a:srgbClr val="00B050"/>
                </a:solidFill>
              </a:rPr>
              <a:t>Exam Questions - one from each of </a:t>
            </a:r>
            <a:r>
              <a:rPr lang="en-US" b="1" i="1" dirty="0" smtClean="0">
                <a:solidFill>
                  <a:srgbClr val="00B050"/>
                </a:solidFill>
              </a:rPr>
              <a:t>3 </a:t>
            </a:r>
            <a:r>
              <a:rPr lang="en-US" b="1" i="1" dirty="0">
                <a:solidFill>
                  <a:srgbClr val="00B050"/>
                </a:solidFill>
              </a:rPr>
              <a:t>Groups]</a:t>
            </a:r>
            <a:endParaRPr lang="en-US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G9 </a:t>
            </a:r>
            <a:r>
              <a:rPr lang="en-US" b="1" dirty="0">
                <a:solidFill>
                  <a:srgbClr val="7030A0"/>
                </a:solidFill>
              </a:rPr>
              <a:t>– ANTENNAS AND FEED LINES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[4 </a:t>
            </a:r>
            <a:r>
              <a:rPr lang="en-US" b="1" i="1" dirty="0">
                <a:solidFill>
                  <a:srgbClr val="00B050"/>
                </a:solidFill>
              </a:rPr>
              <a:t>Exam Questions - one from each of </a:t>
            </a:r>
            <a:r>
              <a:rPr lang="en-US" b="1" i="1" dirty="0" smtClean="0">
                <a:solidFill>
                  <a:srgbClr val="00B050"/>
                </a:solidFill>
              </a:rPr>
              <a:t>4 </a:t>
            </a:r>
            <a:r>
              <a:rPr lang="en-US" b="1" i="1" dirty="0">
                <a:solidFill>
                  <a:srgbClr val="00B050"/>
                </a:solidFill>
              </a:rPr>
              <a:t>Groups]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2E1CB67-1343-4103-A33F-E9EB18E1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365810"/>
            <a:ext cx="1092935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85545-CDB9-4EAF-AA9C-0A45409A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13" y="1589903"/>
            <a:ext cx="10515600" cy="2644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SUBELEMENT </a:t>
            </a:r>
            <a:r>
              <a:rPr lang="en-US" b="1" dirty="0" smtClean="0">
                <a:solidFill>
                  <a:srgbClr val="7030A0"/>
                </a:solidFill>
              </a:rPr>
              <a:t>G0 </a:t>
            </a:r>
            <a:r>
              <a:rPr lang="en-US" b="1" dirty="0">
                <a:solidFill>
                  <a:srgbClr val="7030A0"/>
                </a:solidFill>
              </a:rPr>
              <a:t>– ELECTRICAL AND RF SAFETY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[2 </a:t>
            </a:r>
            <a:r>
              <a:rPr lang="en-US" b="1" i="1" dirty="0">
                <a:solidFill>
                  <a:srgbClr val="00B050"/>
                </a:solidFill>
              </a:rPr>
              <a:t>Exam Questions - one from each of </a:t>
            </a:r>
            <a:r>
              <a:rPr lang="en-US" b="1" i="1" dirty="0" smtClean="0">
                <a:solidFill>
                  <a:srgbClr val="00B050"/>
                </a:solidFill>
              </a:rPr>
              <a:t>2 </a:t>
            </a:r>
            <a:r>
              <a:rPr lang="en-US" b="1" i="1" dirty="0">
                <a:solidFill>
                  <a:srgbClr val="00B050"/>
                </a:solidFill>
              </a:rPr>
              <a:t>Groups]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651A75-D664-4B92-8D2C-D0B820D6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567"/>
            <a:ext cx="10772566" cy="1322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74" y="2575995"/>
            <a:ext cx="8810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rrl Band plan">
            <a:extLst>
              <a:ext uri="{FF2B5EF4-FFF2-40B4-BE49-F238E27FC236}">
                <a16:creationId xmlns:a16="http://schemas.microsoft.com/office/drawing/2014/main" xmlns="" id="{E4910CB6-F7C8-4452-B66A-751145D4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31470"/>
            <a:ext cx="10469880" cy="61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let's get started">
            <a:extLst>
              <a:ext uri="{FF2B5EF4-FFF2-40B4-BE49-F238E27FC236}">
                <a16:creationId xmlns="" xmlns:a16="http://schemas.microsoft.com/office/drawing/2014/main" id="{2FD0880E-7F37-4BE2-9DBD-E77A42ED5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2757" y="-8466"/>
            <a:ext cx="13242471" cy="68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23692-FB7B-4FF3-A8EA-D90ED504CA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SUBELEMENT G2 – OPERATING PROCEDURES</a:t>
            </a:r>
            <a:br>
              <a:rPr lang="en-US" b="1" dirty="0">
                <a:highlight>
                  <a:srgbClr val="FFFF00"/>
                </a:highlight>
              </a:rPr>
            </a:br>
            <a:r>
              <a:rPr lang="en-US" b="1" dirty="0">
                <a:highlight>
                  <a:srgbClr val="FFFF00"/>
                </a:highlight>
              </a:rPr>
              <a:t>[5 Exam Questions – 5 Groups]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16AA7-C917-4EFE-A760-836FD46B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G2A – Phone operating procedures; USB/LSB conventions; breaking into a contact; VOX operation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G2A01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sideband is most commonly used for voice communications on frequencies of 14 MHz or higher? </a:t>
            </a:r>
            <a:r>
              <a:rPr lang="en-US" sz="2400" b="1" dirty="0">
                <a:solidFill>
                  <a:srgbClr val="00B050"/>
                </a:solidFill>
              </a:rPr>
              <a:t>Upper sideband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Generally, we use upper sideband for all frequencies above 10 MHz and lower sideband for all frequencies below 10 MHz.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935</Words>
  <Application>Microsoft Office PowerPoint</Application>
  <PresentationFormat>Widescreen</PresentationFormat>
  <Paragraphs>287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Amateur Radio General License Class</vt:lpstr>
      <vt:lpstr>Amateur Radio General License Class</vt:lpstr>
      <vt:lpstr>Question Pool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SUBELEMENT G2 – OPERATING PROCEDURES [5 Exam Questions – 5 Groups]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Ronny</dc:creator>
  <cp:lastModifiedBy>Ronny</cp:lastModifiedBy>
  <cp:revision>6</cp:revision>
  <dcterms:created xsi:type="dcterms:W3CDTF">2020-11-08T23:48:42Z</dcterms:created>
  <dcterms:modified xsi:type="dcterms:W3CDTF">2020-11-13T04:38:54Z</dcterms:modified>
</cp:coreProperties>
</file>