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14"/>
  </p:normalViewPr>
  <p:slideViewPr>
    <p:cSldViewPr snapToGrid="0" snapToObjects="1">
      <p:cViewPr varScale="1">
        <p:scale>
          <a:sx n="142" d="100"/>
          <a:sy n="142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6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3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Momentum Factors to Predict Price Change: A New Cryptocurrency Ranking Methodology</a:t>
            </a:r>
          </a:p>
          <a:p>
            <a:r>
              <a:rPr lang="en-US" dirty="0"/>
              <a:t>Matt Baldree</a:t>
            </a:r>
          </a:p>
        </p:txBody>
      </p:sp>
    </p:spTree>
    <p:extLst>
      <p:ext uri="{BB962C8B-B14F-4D97-AF65-F5344CB8AC3E}">
        <p14:creationId xmlns:p14="http://schemas.microsoft.com/office/powerpoint/2010/main" val="19489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ranking of cryptocurrencies regarding future trends.</a:t>
            </a:r>
          </a:p>
          <a:p>
            <a:r>
              <a:rPr lang="en-US" dirty="0"/>
              <a:t>Current sites focus on the past statistics.</a:t>
            </a:r>
          </a:p>
          <a:p>
            <a:r>
              <a:rPr lang="en-US" dirty="0"/>
              <a:t>No investor tool to surface future opportunities for more in depth research.</a:t>
            </a:r>
          </a:p>
          <a:p>
            <a:r>
              <a:rPr lang="en-US" dirty="0"/>
              <a:t>Cryptocurrency market is young and highly volatile. Large investors or “whales” can have great influence on the market. Market has minimal regulations.</a:t>
            </a:r>
          </a:p>
          <a:p>
            <a:r>
              <a:rPr lang="en-US" dirty="0"/>
              <a:t>Most financial forecasting is univariate time series. This approach doesn’t capture other influential factor categories such as momentum.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money is flowing into the market.</a:t>
            </a:r>
          </a:p>
          <a:p>
            <a:r>
              <a:rPr lang="en-US" dirty="0"/>
              <a:t>Want to provide people tools to help them make better investments.</a:t>
            </a:r>
          </a:p>
          <a:p>
            <a:pPr lvl="1"/>
            <a:r>
              <a:rPr lang="en-US" dirty="0"/>
              <a:t>If investors had a ranking tool of cryptocurrencies, they would be exposed earlier to assets that are predicted to move allowing them to research, watch, and invest in them before market adoption.</a:t>
            </a:r>
          </a:p>
          <a:p>
            <a:pPr lvl="1"/>
            <a:r>
              <a:rPr lang="en-US" dirty="0"/>
              <a:t>Early movers have an advantage over late adopters because they can realize the gains and exit before the value peaks.</a:t>
            </a:r>
          </a:p>
          <a:p>
            <a:r>
              <a:rPr lang="en-US" dirty="0"/>
              <a:t>Limited research concerning cryptocurrency prediction.</a:t>
            </a:r>
          </a:p>
          <a:p>
            <a:r>
              <a:rPr lang="en-US" dirty="0"/>
              <a:t>Limited research using machine learning on time series models.</a:t>
            </a:r>
          </a:p>
        </p:txBody>
      </p:sp>
    </p:spTree>
    <p:extLst>
      <p:ext uri="{BB962C8B-B14F-4D97-AF65-F5344CB8AC3E}">
        <p14:creationId xmlns:p14="http://schemas.microsoft.com/office/powerpoint/2010/main" val="70686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Pull data from major ranking site. Filter out cryptocurrencies based on TBD criteria.</a:t>
            </a:r>
          </a:p>
          <a:p>
            <a:r>
              <a:rPr lang="en-US" dirty="0"/>
              <a:t>Transform data from time series into structure data with appropriate lag(s) to make it stationary.</a:t>
            </a:r>
          </a:p>
          <a:p>
            <a:r>
              <a:rPr lang="en-US" dirty="0"/>
              <a:t>Add other factors such as momentum indicators.</a:t>
            </a:r>
          </a:p>
          <a:p>
            <a:r>
              <a:rPr lang="en-US" dirty="0"/>
              <a:t>Train and validate candidate machine learning regression models such as GLM, Naive Bayes, Gradient Tree Boosting, and LSTM to determine which model performs the best.</a:t>
            </a:r>
          </a:p>
          <a:p>
            <a:r>
              <a:rPr lang="en-US" dirty="0"/>
              <a:t>Predict price change 1D, 5D, 15D</a:t>
            </a:r>
          </a:p>
          <a:p>
            <a:r>
              <a:rPr lang="en-US" dirty="0"/>
              <a:t>Select model with lowest errors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Compare results against traditional ARIMA model for </a:t>
            </a:r>
            <a:r>
              <a:rPr lang="en-US" smtClean="0"/>
              <a:t>price change and forecasting.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 or order ascending or descending based on normalized [price change * current price] for forecast filter; i.e., 1D, 5D, or 15D.</a:t>
            </a:r>
          </a:p>
          <a:p>
            <a:r>
              <a:rPr lang="en-US" dirty="0"/>
              <a:t>Provide basic website to view rankings by filter.</a:t>
            </a:r>
          </a:p>
          <a:p>
            <a:r>
              <a:rPr lang="en-US" dirty="0"/>
              <a:t>Retrain model daily.</a:t>
            </a:r>
          </a:p>
          <a:p>
            <a:r>
              <a:rPr lang="en-US" dirty="0"/>
              <a:t>Invest $1 in the top ten ranked assets for 30 days compared to investing $10 in bitcoin over the same time period. Which ones was a better investment?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3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D1070-2892-410A-AA79-E9C69ED2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4FB7C4-276A-42D7-A016-ECA73558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Cryptocurrency is in its infancy which means that there are challenges to be faced</a:t>
            </a:r>
          </a:p>
          <a:p>
            <a:pPr lvl="1"/>
            <a:r>
              <a:rPr lang="en-US" sz="3200" dirty="0"/>
              <a:t>Historical data analysis</a:t>
            </a:r>
          </a:p>
          <a:p>
            <a:pPr lvl="2"/>
            <a:r>
              <a:rPr lang="en-US" sz="2800" dirty="0"/>
              <a:t>Limited variables</a:t>
            </a:r>
          </a:p>
          <a:p>
            <a:pPr lvl="2"/>
            <a:r>
              <a:rPr lang="en-US" sz="2800" dirty="0"/>
              <a:t>Limited historical data (BTC has just eight years of data)</a:t>
            </a:r>
          </a:p>
          <a:p>
            <a:pPr lvl="1"/>
            <a:r>
              <a:rPr lang="en-US" sz="3200" dirty="0"/>
              <a:t>Many different exchanges</a:t>
            </a:r>
          </a:p>
          <a:p>
            <a:pPr lvl="2"/>
            <a:r>
              <a:rPr lang="en-US" sz="2800" dirty="0"/>
              <a:t>Different rules, data</a:t>
            </a:r>
          </a:p>
          <a:p>
            <a:pPr lvl="1"/>
            <a:r>
              <a:rPr lang="en-US" sz="3200" dirty="0"/>
              <a:t>Limited regulations, SEC just starting to look into regulations</a:t>
            </a:r>
          </a:p>
        </p:txBody>
      </p:sp>
    </p:spTree>
    <p:extLst>
      <p:ext uri="{BB962C8B-B14F-4D97-AF65-F5344CB8AC3E}">
        <p14:creationId xmlns:p14="http://schemas.microsoft.com/office/powerpoint/2010/main" val="307489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CBDF7D-23CE-4507-A8C1-3D974AC1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54146C-F688-416D-8020-C79FC9B4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strong detailed data for machine learning.</a:t>
            </a:r>
          </a:p>
          <a:p>
            <a:pPr lvl="1"/>
            <a:r>
              <a:rPr lang="en-US" dirty="0"/>
              <a:t>Historical prices</a:t>
            </a:r>
          </a:p>
          <a:p>
            <a:pPr lvl="1"/>
            <a:r>
              <a:rPr lang="en-US" dirty="0"/>
              <a:t>Market cap and volume </a:t>
            </a:r>
          </a:p>
          <a:p>
            <a:pPr lvl="1"/>
            <a:r>
              <a:rPr lang="en-US" dirty="0"/>
              <a:t>Tying into robust method of using other variables that may affect the market: </a:t>
            </a:r>
          </a:p>
          <a:p>
            <a:pPr lvl="2"/>
            <a:r>
              <a:rPr lang="en-US" dirty="0"/>
              <a:t>Sentiment Analysis</a:t>
            </a:r>
          </a:p>
          <a:p>
            <a:pPr lvl="2"/>
            <a:r>
              <a:rPr lang="en-US" dirty="0"/>
              <a:t>Popularity</a:t>
            </a:r>
          </a:p>
          <a:p>
            <a:pPr lvl="2"/>
            <a:r>
              <a:rPr lang="en-US" dirty="0"/>
              <a:t>Recent News Events</a:t>
            </a:r>
          </a:p>
          <a:p>
            <a:r>
              <a:rPr lang="en-US" dirty="0"/>
              <a:t>Avoiding issues with prior cryptocurrency studies</a:t>
            </a:r>
          </a:p>
          <a:p>
            <a:pPr lvl="1"/>
            <a:r>
              <a:rPr lang="en-US" dirty="0"/>
              <a:t>Cherry-picked data</a:t>
            </a:r>
          </a:p>
          <a:p>
            <a:pPr lvl="1"/>
            <a:r>
              <a:rPr lang="en-US" dirty="0"/>
              <a:t>Models unable to perform well outside of the </a:t>
            </a:r>
            <a:r>
              <a:rPr lang="en-US"/>
              <a:t>learned environment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9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463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Capstone</vt:lpstr>
      <vt:lpstr>Problem</vt:lpstr>
      <vt:lpstr>Motivation</vt:lpstr>
      <vt:lpstr>Solution</vt:lpstr>
      <vt:lpstr>Solution</vt:lpstr>
      <vt:lpstr>How is this different</vt:lpstr>
      <vt:lpstr>Challenges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matt baldree</dc:creator>
  <cp:lastModifiedBy>Microsoft Office User</cp:lastModifiedBy>
  <cp:revision>7</cp:revision>
  <dcterms:created xsi:type="dcterms:W3CDTF">2017-10-04T13:14:53Z</dcterms:created>
  <dcterms:modified xsi:type="dcterms:W3CDTF">2017-10-05T02:40:50Z</dcterms:modified>
</cp:coreProperties>
</file>