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75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79"/>
  </p:normalViewPr>
  <p:slideViewPr>
    <p:cSldViewPr snapToGrid="0" snapToObjects="1">
      <p:cViewPr varScale="1">
        <p:scale>
          <a:sx n="110" d="100"/>
          <a:sy n="110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9E0700"/>
                </a:solidFill>
              </a:rPr>
              <a:t>Cryptovisor</a:t>
            </a:r>
            <a:r>
              <a:rPr lang="en-US" dirty="0">
                <a:solidFill>
                  <a:srgbClr val="9E0700"/>
                </a:solidFill>
              </a:rPr>
              <a:t>: A Cryptocurrency Advisor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Baldree</a:t>
            </a:r>
          </a:p>
          <a:p>
            <a:r>
              <a:rPr lang="en-US" dirty="0"/>
              <a:t>Paul Widhalm</a:t>
            </a:r>
          </a:p>
          <a:p>
            <a:r>
              <a:rPr lang="en-US" dirty="0"/>
              <a:t>Brandon Hill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E0700"/>
                </a:solidFill>
              </a:rPr>
              <a:t>Cryptovisor</a:t>
            </a:r>
            <a:r>
              <a:rPr lang="en-US" dirty="0">
                <a:solidFill>
                  <a:srgbClr val="9E0700"/>
                </a:solidFill>
              </a:rPr>
              <a:t> : The Labeler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Reads in cryptocurrency exchange data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Appropriately and labels data as a buy, sell, or hold signal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 grid of parameters are used to tune the algorithm for best Sharpe Ratio.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Labeler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37AE3985-B515-492D-BFFD-CAB7128BCE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163094"/>
            <a:ext cx="69532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E0700"/>
                </a:solidFill>
              </a:rPr>
              <a:t>Cryptovisor</a:t>
            </a:r>
            <a:r>
              <a:rPr lang="en-US" dirty="0">
                <a:solidFill>
                  <a:srgbClr val="9E0700"/>
                </a:solidFill>
              </a:rPr>
              <a:t> : The Modeler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Reads in labeled data, separates out features from the labeled target.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 stochastic gradient boost classifier, is trained 5-fold cross validation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Features are pruned to yield simplified model is used as recommender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Modeler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35">
            <a:extLst>
              <a:ext uri="{FF2B5EF4-FFF2-40B4-BE49-F238E27FC236}">
                <a16:creationId xmlns:a16="http://schemas.microsoft.com/office/drawing/2014/main" id="{298D8461-5AF3-4DC3-A4B4-ABCB7D6380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534444"/>
            <a:ext cx="7753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</a:rPr>
              <a:t>Cryptovisor</a:t>
            </a:r>
            <a:r>
              <a:rPr lang="en-US" altLang="en-US" dirty="0">
                <a:latin typeface="Arial" panose="020B0604020202020204" pitchFamily="34" charset="0"/>
              </a:rPr>
              <a:t> is 95.5% accurate with a standard deviation of 0.54% and outperformed buy and hold in a bear market.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D5AFD-A965-4893-A270-4D4733BD4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170317"/>
            <a:ext cx="768096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824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labeler component.</a:t>
            </a:r>
          </a:p>
          <a:p>
            <a:pPr marL="0" indent="0" algn="ctr">
              <a:buNone/>
            </a:pPr>
            <a:r>
              <a:rPr lang="en-US" dirty="0"/>
              <a:t>Output charts from labeler component.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C4B2C4-13D8-4BFD-885F-B7DAF75E29EE}"/>
              </a:ext>
            </a:extLst>
          </p:cNvPr>
          <p:cNvPicPr/>
          <p:nvPr/>
        </p:nvPicPr>
        <p:blipFill rotWithShape="1">
          <a:blip r:embed="rId2"/>
          <a:srcRect l="1727" r="1" b="1"/>
          <a:stretch/>
        </p:blipFill>
        <p:spPr>
          <a:xfrm>
            <a:off x="1987374" y="2795451"/>
            <a:ext cx="5293729" cy="34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2,000 trading signals over a three-month period</a:t>
            </a:r>
          </a:p>
          <a:p>
            <a:endParaRPr lang="en-US" dirty="0"/>
          </a:p>
          <a:p>
            <a:r>
              <a:rPr lang="en-US" dirty="0"/>
              <a:t>The labeler component identified:</a:t>
            </a:r>
          </a:p>
          <a:p>
            <a:pPr lvl="1"/>
            <a:r>
              <a:rPr lang="en-US" dirty="0"/>
              <a:t>1.31% as sell signals </a:t>
            </a:r>
          </a:p>
          <a:p>
            <a:pPr lvl="1"/>
            <a:r>
              <a:rPr lang="en-US" dirty="0"/>
              <a:t>2.62% as buy signals</a:t>
            </a:r>
          </a:p>
          <a:p>
            <a:endParaRPr lang="en-US" dirty="0"/>
          </a:p>
          <a:p>
            <a:r>
              <a:rPr lang="en-US" dirty="0"/>
              <a:t>Trading strategy for the bear market beat the buy and hold strategy in an annualized return by 1.173 and Sharpe Ratio by 0.43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Sentiment Analysis</a:t>
            </a:r>
          </a:p>
          <a:p>
            <a:pPr lvl="1"/>
            <a:r>
              <a:rPr lang="en-US" dirty="0"/>
              <a:t>Reddit</a:t>
            </a:r>
          </a:p>
          <a:p>
            <a:pPr lvl="1"/>
            <a:r>
              <a:rPr lang="en-US" dirty="0"/>
              <a:t>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Utilizing Sentiment Analysis this tool can be further enhanced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9CD92-30D3-4129-ABE8-D218F63CF4EA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11053" r="1" b="11943"/>
          <a:stretch/>
        </p:blipFill>
        <p:spPr>
          <a:xfrm>
            <a:off x="941070" y="1898174"/>
            <a:ext cx="7261860" cy="420624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Cyrptovisor</a:t>
            </a:r>
            <a:r>
              <a:rPr lang="en-US" dirty="0"/>
              <a:t> is needed because BTC is not like other assets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Content Placeholder 7" descr="A close up of a map&#10;&#10;Description generated with high confidence">
            <a:extLst>
              <a:ext uri="{FF2B5EF4-FFF2-40B4-BE49-F238E27FC236}">
                <a16:creationId xmlns:a16="http://schemas.microsoft.com/office/drawing/2014/main" id="{D275218A-8C76-4712-832F-4D960618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84" y="2068427"/>
            <a:ext cx="4091937" cy="3273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A picture containing wall&#10;&#10;Description generated with high confidence">
            <a:extLst>
              <a:ext uri="{FF2B5EF4-FFF2-40B4-BE49-F238E27FC236}">
                <a16:creationId xmlns:a16="http://schemas.microsoft.com/office/drawing/2014/main" id="{F95A5CB2-BDB8-43AA-B83A-956885C2C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35" t="-8652" r="-2035" b="-8652"/>
          <a:stretch/>
        </p:blipFill>
        <p:spPr>
          <a:xfrm>
            <a:off x="5014506" y="2847101"/>
            <a:ext cx="3772443" cy="17162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58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as a digital asset</a:t>
            </a:r>
          </a:p>
          <a:p>
            <a:r>
              <a:rPr lang="en-US" dirty="0"/>
              <a:t>1,500+ Cryptocurrencies since 2009</a:t>
            </a:r>
          </a:p>
          <a:p>
            <a:r>
              <a:rPr lang="en-US" dirty="0"/>
              <a:t>Coin and Token Types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Cyrptovisor</a:t>
            </a:r>
            <a:r>
              <a:rPr lang="en-US" dirty="0"/>
              <a:t> is needed because BTC is not like other Fiat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Content Placeholder 5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E3155C9C-CD9C-48A4-BE9F-03A002648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47" y="1941225"/>
            <a:ext cx="4091937" cy="3273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A picture containing road, indoor&#10;&#10;Description generated with high confidence">
            <a:extLst>
              <a:ext uri="{FF2B5EF4-FFF2-40B4-BE49-F238E27FC236}">
                <a16:creationId xmlns:a16="http://schemas.microsoft.com/office/drawing/2014/main" id="{F8CFDD62-A033-4117-89C9-654055CD7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42" t="-6884" r="-3142" b="-6884"/>
          <a:stretch/>
        </p:blipFill>
        <p:spPr>
          <a:xfrm>
            <a:off x="4838436" y="2603078"/>
            <a:ext cx="4091938" cy="13523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crypto-currency market is volatile and in its infancy</a:t>
            </a:r>
          </a:p>
          <a:p>
            <a:r>
              <a:rPr lang="en-US" dirty="0"/>
              <a:t>Risky environment for individual investors</a:t>
            </a:r>
          </a:p>
          <a:p>
            <a:pPr lvl="0"/>
            <a:r>
              <a:rPr lang="en-US" dirty="0" err="1"/>
              <a:t>Cryptovisor</a:t>
            </a:r>
            <a:r>
              <a:rPr lang="en-US" dirty="0"/>
              <a:t>, that is 95.5% accurate in determining the buy, sell or hold position for Bitcoin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Investing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Young Market</a:t>
            </a:r>
          </a:p>
          <a:p>
            <a:r>
              <a:rPr lang="en-US" dirty="0"/>
              <a:t>Volatile</a:t>
            </a:r>
          </a:p>
          <a:p>
            <a:r>
              <a:rPr lang="en-US" dirty="0"/>
              <a:t>5,400 Exchanges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invest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2711"/>
            <a:ext cx="7886700" cy="4351338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Volatility makes the market impossible to forecast and difficult for an investor to know when to </a:t>
            </a:r>
            <a:r>
              <a:rPr lang="en-US" altLang="en-US" i="1" dirty="0">
                <a:latin typeface="Arial" panose="020B0604020202020204" pitchFamily="34" charset="0"/>
              </a:rPr>
              <a:t>Buy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i="1" dirty="0">
                <a:latin typeface="Arial" panose="020B0604020202020204" pitchFamily="34" charset="0"/>
              </a:rPr>
              <a:t>Sell</a:t>
            </a:r>
            <a:r>
              <a:rPr lang="en-US" altLang="en-US" dirty="0">
                <a:latin typeface="Arial" panose="020B0604020202020204" pitchFamily="34" charset="0"/>
              </a:rPr>
              <a:t> or </a:t>
            </a:r>
            <a:r>
              <a:rPr lang="en-US" altLang="en-US" i="1" dirty="0">
                <a:latin typeface="Arial" panose="020B0604020202020204" pitchFamily="34" charset="0"/>
              </a:rPr>
              <a:t>Hold</a:t>
            </a:r>
            <a:r>
              <a:rPr lang="en-US" altLang="en-US" dirty="0">
                <a:latin typeface="Arial" panose="020B0604020202020204" pitchFamily="34" charset="0"/>
              </a:rPr>
              <a:t> cryptos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774C-2E4F-4C80-A27D-E2240B40A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15" y="3310345"/>
            <a:ext cx="4438650" cy="26844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Investing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is a major factor</a:t>
            </a:r>
          </a:p>
          <a:p>
            <a:r>
              <a:rPr lang="en-US" dirty="0" err="1"/>
              <a:t>Marketcap</a:t>
            </a:r>
            <a:r>
              <a:rPr lang="en-US" dirty="0"/>
              <a:t> alone will not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Investment Tools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not a comprehensive tool that exists</a:t>
            </a:r>
          </a:p>
          <a:p>
            <a:r>
              <a:rPr lang="en-US" dirty="0"/>
              <a:t>Limited in their use of market indicators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alignment of data</a:t>
            </a:r>
          </a:p>
          <a:p>
            <a:r>
              <a:rPr lang="en-US" dirty="0"/>
              <a:t>Statistical Analysis of the data</a:t>
            </a:r>
          </a:p>
          <a:p>
            <a:r>
              <a:rPr lang="en-US" dirty="0"/>
              <a:t>Utilize complex market 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E0700"/>
                </a:solidFill>
              </a:rPr>
              <a:t>Cryptovisor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We designed and partially built a cryptocurrency recommendation system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The tool can recommend a buy, sell or hold trading strategy for an investor based on market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9E0700"/>
                </a:solidFill>
              </a:rPr>
              <a:t>Cryptovisor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during a bull market</a:t>
            </a:r>
          </a:p>
          <a:p>
            <a:endParaRPr lang="en-US" dirty="0"/>
          </a:p>
          <a:p>
            <a:r>
              <a:rPr lang="en-US" dirty="0"/>
              <a:t>Design resiliency was tested and proven during the bear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407</Words>
  <Application>Microsoft Office PowerPoint</Application>
  <PresentationFormat>On-screen Show (4:3)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Theme</vt:lpstr>
      <vt:lpstr>Cryptovisor: A Cryptocurrency Advisor Tool</vt:lpstr>
      <vt:lpstr>Cryptocurrencies</vt:lpstr>
      <vt:lpstr>Cryptocurrency Investing</vt:lpstr>
      <vt:lpstr>How to invest</vt:lpstr>
      <vt:lpstr>Cryptocurrency Investing Issues</vt:lpstr>
      <vt:lpstr>Cryptocurrency Investment Tools Available</vt:lpstr>
      <vt:lpstr>What Can Be Done</vt:lpstr>
      <vt:lpstr>Cryptovisor</vt:lpstr>
      <vt:lpstr>Cryptovisor</vt:lpstr>
      <vt:lpstr>Cryptovisor : The Labeler</vt:lpstr>
      <vt:lpstr>Labeler Algorithm</vt:lpstr>
      <vt:lpstr>Cryptovisor : The Modeler</vt:lpstr>
      <vt:lpstr>The Modeler Decision Tree</vt:lpstr>
      <vt:lpstr>Accuracy</vt:lpstr>
      <vt:lpstr>Results</vt:lpstr>
      <vt:lpstr>Results</vt:lpstr>
      <vt:lpstr>Future Improvements</vt:lpstr>
      <vt:lpstr>Utilizing Sentiment Analysis this tool can be further enhanced</vt:lpstr>
      <vt:lpstr>Cyrptovisor is needed because BTC is not like other assets </vt:lpstr>
      <vt:lpstr>Cyrptovisor is needed because BTC is not like other Fiat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Paul W</cp:lastModifiedBy>
  <cp:revision>21</cp:revision>
  <dcterms:created xsi:type="dcterms:W3CDTF">2017-03-18T16:30:52Z</dcterms:created>
  <dcterms:modified xsi:type="dcterms:W3CDTF">2018-04-20T01:13:48Z</dcterms:modified>
</cp:coreProperties>
</file>