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614"/>
  </p:normalViewPr>
  <p:slideViewPr>
    <p:cSldViewPr snapToGrid="0">
      <p:cViewPr>
        <p:scale>
          <a:sx n="130" d="100"/>
          <a:sy n="130" d="100"/>
        </p:scale>
        <p:origin x="384" y="-1136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8DD0E83-D616-4602-95C4-8D9E8BC927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ABCFA0-7511-4098-8066-E389A7785F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EF78C91-6B32-49C5-A149-14D6DA4F99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8A03C86-6DB8-4786-88D7-375506D6AE2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0845CCE-90BD-1D4B-BF14-61FA341E3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C09D00-237E-4040-8927-D75FED4143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D9F8B8-ADCC-4342-9732-6E874FF43B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987A07-22DC-4211-9300-C03C392C73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4916563-321A-4732-BCF1-507F2EF9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6CE07D1-DE6E-B74C-87B9-204DF604F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28DC2A2-1C05-411F-A402-379442581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7F4C722-DD0D-7C4B-ACDA-8D32E75124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5">
            <a:extLst>
              <a:ext uri="{FF2B5EF4-FFF2-40B4-BE49-F238E27FC236}">
                <a16:creationId xmlns:a16="http://schemas.microsoft.com/office/drawing/2014/main" id="{9B5DFE13-4050-4940-8898-21B7A6107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C2ACD3-F7EA-574D-8856-E75B752A6D71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1B1FA3-1671-A34A-8D92-7A359A141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5C435D-995D-204F-A422-2737096D3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5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45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90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8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0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0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2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6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0539E32-2348-D945-AF11-57B51F838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CC79401-538C-6246-A122-AA9319595C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FF8C5590-88DD-1F44-8392-C0ECD2B18F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998E0F-2D69-AF4B-BB76-4B87FECAF2E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7F89A6-C16A-C142-90A1-A9F4EF0114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29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78EC9038-9B54-B84B-B624-1DB540DB2C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5">
            <a:extLst>
              <a:ext uri="{FF2B5EF4-FFF2-40B4-BE49-F238E27FC236}">
                <a16:creationId xmlns:a16="http://schemas.microsoft.com/office/drawing/2014/main" id="{02F0FEE8-2C2F-EB46-BC14-38BECB5F9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288" y="7304088"/>
            <a:ext cx="23304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map&#13;&#10;&#13;&#10;Description generated with high confidence">
            <a:extLst>
              <a:ext uri="{FF2B5EF4-FFF2-40B4-BE49-F238E27FC236}">
                <a16:creationId xmlns:a16="http://schemas.microsoft.com/office/drawing/2014/main" id="{D3A6145B-E6FD-4F49-A94A-7BD860CD9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98" t="5338" r="22238" b="15444"/>
          <a:stretch/>
        </p:blipFill>
        <p:spPr>
          <a:xfrm>
            <a:off x="350838" y="2997200"/>
            <a:ext cx="4438650" cy="27273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8CB3A4D1-5B8A-AD45-B198-52290BC47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Clip" r:id="rId6" imgW="20459700" imgH="13385800" progId="MS_ClipArt_Gallery.2">
                  <p:embed/>
                </p:oleObj>
              </mc:Choice>
              <mc:Fallback>
                <p:oleObj name="Clip" r:id="rId6" imgW="20459700" imgH="1338580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4BB9E67D-051C-4B26-B42F-C3D5183C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8588"/>
            <a:ext cx="73152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2400" b="1" dirty="0">
                <a:solidFill>
                  <a:srgbClr val="9E0700"/>
                </a:solidFill>
                <a:latin typeface="Arial" charset="0"/>
              </a:rPr>
              <a:t>Cryptovisor: A Cryptocurrency Advisor Tool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dirty="0">
                <a:latin typeface="Arial" charset="0"/>
              </a:rPr>
              <a:t>Matthew Baldree, Paul Widhalm and Brandon Hill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2E18B8-BA32-4642-8E0D-8E1D3F28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7261225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Rectangle 104">
            <a:extLst>
              <a:ext uri="{FF2B5EF4-FFF2-40B4-BE49-F238E27FC236}">
                <a16:creationId xmlns:a16="http://schemas.microsoft.com/office/drawing/2014/main" id="{6A4E6FF3-46B6-F245-BEB5-5C7CEEED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7" name="Rectangle 461">
            <a:extLst>
              <a:ext uri="{FF2B5EF4-FFF2-40B4-BE49-F238E27FC236}">
                <a16:creationId xmlns:a16="http://schemas.microsoft.com/office/drawing/2014/main" id="{AFB55D25-E230-7542-80C8-79DDC933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913" y="3487738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142">
            <a:extLst>
              <a:ext uri="{FF2B5EF4-FFF2-40B4-BE49-F238E27FC236}">
                <a16:creationId xmlns:a16="http://schemas.microsoft.com/office/drawing/2014/main" id="{5118F515-B483-6F44-8F82-94C367B9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6088063"/>
            <a:ext cx="4467225" cy="3762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458">
            <a:extLst>
              <a:ext uri="{FF2B5EF4-FFF2-40B4-BE49-F238E27FC236}">
                <a16:creationId xmlns:a16="http://schemas.microsoft.com/office/drawing/2014/main" id="{48779B52-58D0-BE44-8F69-339A86E1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857875"/>
            <a:ext cx="23383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How to Invest ???</a:t>
            </a:r>
          </a:p>
        </p:txBody>
      </p:sp>
      <p:sp>
        <p:nvSpPr>
          <p:cNvPr id="5130" name="Rectangle 104">
            <a:extLst>
              <a:ext uri="{FF2B5EF4-FFF2-40B4-BE49-F238E27FC236}">
                <a16:creationId xmlns:a16="http://schemas.microsoft.com/office/drawing/2014/main" id="{04B138FE-1ADA-9A4E-90F0-B989B7BA0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08200"/>
            <a:ext cx="44656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Arial" panose="020B0604020202020204" pitchFamily="34" charset="0"/>
              </a:rPr>
              <a:t>Young, volatile and growing cryptocurrency market with over 1,500 </a:t>
            </a:r>
            <a:r>
              <a:rPr lang="en-US" altLang="en-US" dirty="0" err="1">
                <a:latin typeface="Arial" panose="020B0604020202020204" pitchFamily="34" charset="0"/>
              </a:rPr>
              <a:t>cyrptos</a:t>
            </a:r>
            <a:r>
              <a:rPr lang="en-US" altLang="en-US" dirty="0">
                <a:latin typeface="Arial" panose="020B0604020202020204" pitchFamily="34" charset="0"/>
              </a:rPr>
              <a:t> traded on 5,400 exchanges with $821B market capitalization at all time high in 2017.</a:t>
            </a:r>
          </a:p>
        </p:txBody>
      </p:sp>
      <p:sp>
        <p:nvSpPr>
          <p:cNvPr id="5131" name="Rectangle 106">
            <a:extLst>
              <a:ext uri="{FF2B5EF4-FFF2-40B4-BE49-F238E27FC236}">
                <a16:creationId xmlns:a16="http://schemas.microsoft.com/office/drawing/2014/main" id="{E72C0E86-2D9C-124A-AE7A-E32CE0E8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2000250"/>
            <a:ext cx="4471987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96">
            <a:extLst>
              <a:ext uri="{FF2B5EF4-FFF2-40B4-BE49-F238E27FC236}">
                <a16:creationId xmlns:a16="http://schemas.microsoft.com/office/drawing/2014/main" id="{B87BA897-3BDC-F244-9255-8835A7DE4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738313"/>
            <a:ext cx="3113087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Cryptocurrency Investing</a:t>
            </a:r>
          </a:p>
        </p:txBody>
      </p:sp>
      <p:sp>
        <p:nvSpPr>
          <p:cNvPr id="5133" name="Rectangle 141">
            <a:extLst>
              <a:ext uri="{FF2B5EF4-FFF2-40B4-BE49-F238E27FC236}">
                <a16:creationId xmlns:a16="http://schemas.microsoft.com/office/drawing/2014/main" id="{7D975463-8051-2343-BD37-18701E099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6194425"/>
            <a:ext cx="43307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30000"/>
              </a:spcBef>
            </a:pPr>
            <a:r>
              <a:rPr lang="en-US" altLang="en-US">
                <a:latin typeface="Arial" panose="020B0604020202020204" pitchFamily="34" charset="0"/>
              </a:rPr>
              <a:t>Volatility makes the market impossible to forecast and difficult for an investor to know when to </a:t>
            </a:r>
            <a:r>
              <a:rPr lang="en-US" altLang="en-US" i="1">
                <a:latin typeface="Arial" panose="020B0604020202020204" pitchFamily="34" charset="0"/>
              </a:rPr>
              <a:t>Buy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lang="en-US" altLang="en-US" i="1">
                <a:latin typeface="Arial" panose="020B0604020202020204" pitchFamily="34" charset="0"/>
              </a:rPr>
              <a:t>Sell</a:t>
            </a:r>
            <a:r>
              <a:rPr lang="en-US" altLang="en-US">
                <a:latin typeface="Arial" panose="020B0604020202020204" pitchFamily="34" charset="0"/>
              </a:rPr>
              <a:t> or </a:t>
            </a:r>
            <a:r>
              <a:rPr lang="en-US" altLang="en-US" i="1">
                <a:latin typeface="Arial" panose="020B0604020202020204" pitchFamily="34" charset="0"/>
              </a:rPr>
              <a:t>Hold</a:t>
            </a:r>
            <a:r>
              <a:rPr lang="en-US" altLang="en-US">
                <a:latin typeface="Arial" panose="020B0604020202020204" pitchFamily="34" charset="0"/>
              </a:rPr>
              <a:t> cryptos.</a:t>
            </a:r>
          </a:p>
        </p:txBody>
      </p:sp>
      <p:sp>
        <p:nvSpPr>
          <p:cNvPr id="5134" name="Rectangle 563">
            <a:extLst>
              <a:ext uri="{FF2B5EF4-FFF2-40B4-BE49-F238E27FC236}">
                <a16:creationId xmlns:a16="http://schemas.microsoft.com/office/drawing/2014/main" id="{CB13E982-299E-8749-AFE4-845F30F7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8626475"/>
            <a:ext cx="10293350" cy="1223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564">
            <a:extLst>
              <a:ext uri="{FF2B5EF4-FFF2-40B4-BE49-F238E27FC236}">
                <a16:creationId xmlns:a16="http://schemas.microsoft.com/office/drawing/2014/main" id="{6975CECB-96C6-514C-9A0F-DD46A155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8443913"/>
            <a:ext cx="1368425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5136" name="Rectangle 104">
            <a:extLst>
              <a:ext uri="{FF2B5EF4-FFF2-40B4-BE49-F238E27FC236}">
                <a16:creationId xmlns:a16="http://schemas.microsoft.com/office/drawing/2014/main" id="{F4019E5F-D763-EC48-AEF7-CC1B4BD9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8758238"/>
            <a:ext cx="94726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Arial" panose="020B0604020202020204" pitchFamily="34" charset="0"/>
              </a:rPr>
              <a:t>Cryptovisor is 95.5% accurate with a standard deviation of 0.54% and outperformed buy and hold in a bear market.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A1FC280-FCC1-4F25-8406-52C6AB0F0A1B}"/>
              </a:ext>
            </a:extLst>
          </p:cNvPr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pic>
        <p:nvPicPr>
          <p:cNvPr id="35" name="Picture 3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89AD2C-3B06-4AF4-951A-E557D1702200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 b="39891"/>
          <a:stretch/>
        </p:blipFill>
        <p:spPr>
          <a:xfrm>
            <a:off x="10164763" y="2000250"/>
            <a:ext cx="5099050" cy="15160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73D2B4-7610-4FD8-BA9A-968A7EC49E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838" y="7124700"/>
            <a:ext cx="4438650" cy="26844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40" name="Rectangle 106">
            <a:extLst>
              <a:ext uri="{FF2B5EF4-FFF2-40B4-BE49-F238E27FC236}">
                <a16:creationId xmlns:a16="http://schemas.microsoft.com/office/drawing/2014/main" id="{15B8A6F9-85AE-9A4D-8DC5-E1A76FFB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1989138"/>
            <a:ext cx="10274300" cy="152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1" name="Rectangle 96">
            <a:extLst>
              <a:ext uri="{FF2B5EF4-FFF2-40B4-BE49-F238E27FC236}">
                <a16:creationId xmlns:a16="http://schemas.microsoft.com/office/drawing/2014/main" id="{EE9F79EE-DDD7-E147-90F1-DFB21DD3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1793875"/>
            <a:ext cx="2830513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A New Investment Tool</a:t>
            </a:r>
          </a:p>
        </p:txBody>
      </p:sp>
      <p:sp>
        <p:nvSpPr>
          <p:cNvPr id="5142" name="Rectangle 5">
            <a:extLst>
              <a:ext uri="{FF2B5EF4-FFF2-40B4-BE49-F238E27FC236}">
                <a16:creationId xmlns:a16="http://schemas.microsoft.com/office/drawing/2014/main" id="{72B4C8D1-A47E-BA4D-A923-CBD12CA3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2301875"/>
            <a:ext cx="4579937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>
                <a:latin typeface="Arial" panose="020B0604020202020204" pitchFamily="34" charset="0"/>
              </a:rPr>
              <a:t>We designed and partially built a cryptocurrency recommendation system—Cryptovisor. The tool can recommend a buy, sell or hold trading strategy for an investor based on market history.</a:t>
            </a:r>
          </a:p>
        </p:txBody>
      </p:sp>
      <p:sp>
        <p:nvSpPr>
          <p:cNvPr id="5143" name="Rectangle 457">
            <a:extLst>
              <a:ext uri="{FF2B5EF4-FFF2-40B4-BE49-F238E27FC236}">
                <a16:creationId xmlns:a16="http://schemas.microsoft.com/office/drawing/2014/main" id="{76BA8635-AC08-9D4A-8C22-29BDB1EBF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3738563"/>
            <a:ext cx="10293350" cy="470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Rectangle 96">
            <a:extLst>
              <a:ext uri="{FF2B5EF4-FFF2-40B4-BE49-F238E27FC236}">
                <a16:creationId xmlns:a16="http://schemas.microsoft.com/office/drawing/2014/main" id="{A73F65BE-B9AD-E54D-8FF8-7E2AF3CC9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533775"/>
            <a:ext cx="177482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9E0700"/>
                </a:solidFill>
                <a:latin typeface="Arial" panose="020B0604020202020204" pitchFamily="34" charset="0"/>
              </a:rPr>
              <a:t>How it Works</a:t>
            </a:r>
          </a:p>
        </p:txBody>
      </p:sp>
      <p:sp>
        <p:nvSpPr>
          <p:cNvPr id="5145" name="TextBox 6">
            <a:extLst>
              <a:ext uri="{FF2B5EF4-FFF2-40B4-BE49-F238E27FC236}">
                <a16:creationId xmlns:a16="http://schemas.microsoft.com/office/drawing/2014/main" id="{CFC67E3A-46CB-C44F-A0D1-5FB4E6D5E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4038600"/>
            <a:ext cx="48133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The Labeler reads in cryptocurrency exchange data and up samples or down samples it appropriately and labels data as a buy, sell, or hold signal based on algorithm. A grid of parameters are used to tune the algorithm for best Sharpe Ratio. </a:t>
            </a:r>
          </a:p>
        </p:txBody>
      </p:sp>
      <p:sp>
        <p:nvSpPr>
          <p:cNvPr id="5146" name="TextBox 7">
            <a:extLst>
              <a:ext uri="{FF2B5EF4-FFF2-40B4-BE49-F238E27FC236}">
                <a16:creationId xmlns:a16="http://schemas.microsoft.com/office/drawing/2014/main" id="{6463F2BB-8337-2949-82F4-6D98FF9D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0275" y="3841750"/>
            <a:ext cx="53609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dirty="0">
                <a:latin typeface="Arial" panose="020B0604020202020204" pitchFamily="34" charset="0"/>
              </a:rPr>
              <a:t>For each time series data point, the moving average (1), standard deviation (2), Bollinger Bands (BB) (3), Relative Strength Indicator (RSI) are created. BB are volatility lines created from a close price moving average and its standard deviation. Relative Strength Indicator (RSI) is a momentum oscillator that measures speed and change of price movements between zero and 100. N is the average days up or down closes. Trading signals are generated followed by the returns and compared with a buy and hold strategy to ensure trading signals yield comparable results.</a:t>
            </a:r>
          </a:p>
        </p:txBody>
      </p:sp>
      <p:pic>
        <p:nvPicPr>
          <p:cNvPr id="5147" name="Picture 8">
            <a:extLst>
              <a:ext uri="{FF2B5EF4-FFF2-40B4-BE49-F238E27FC236}">
                <a16:creationId xmlns:a16="http://schemas.microsoft.com/office/drawing/2014/main" id="{2DF6755E-01AB-7845-9048-F517A608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7210425"/>
            <a:ext cx="44243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B5716-856E-4315-A6FB-059383D7ECF6}"/>
              </a:ext>
            </a:extLst>
          </p:cNvPr>
          <p:cNvSpPr/>
          <p:nvPr/>
        </p:nvSpPr>
        <p:spPr>
          <a:xfrm>
            <a:off x="5207000" y="3806825"/>
            <a:ext cx="4394200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Labeler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85E4DCF-EB6F-4045-AC42-6632D630211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994400" y="5176838"/>
            <a:ext cx="2905125" cy="168592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6E7104-A81E-4F0B-851E-AB0BE3D055CF}"/>
              </a:ext>
            </a:extLst>
          </p:cNvPr>
          <p:cNvGraphicFramePr>
            <a:graphicFrameLocks noGrp="1"/>
          </p:cNvGraphicFramePr>
          <p:nvPr/>
        </p:nvGraphicFramePr>
        <p:xfrm>
          <a:off x="6084888" y="9167813"/>
          <a:ext cx="7639051" cy="5746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9480">
                  <a:extLst>
                    <a:ext uri="{9D8B030D-6E8A-4147-A177-3AD203B41FA5}">
                      <a16:colId xmlns:a16="http://schemas.microsoft.com/office/drawing/2014/main" val="1555756699"/>
                    </a:ext>
                  </a:extLst>
                </a:gridCol>
                <a:gridCol w="863106">
                  <a:extLst>
                    <a:ext uri="{9D8B030D-6E8A-4147-A177-3AD203B41FA5}">
                      <a16:colId xmlns:a16="http://schemas.microsoft.com/office/drawing/2014/main" val="3962216149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454266417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29124619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1830078810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3875790066"/>
                    </a:ext>
                  </a:extLst>
                </a:gridCol>
                <a:gridCol w="1091293">
                  <a:extLst>
                    <a:ext uri="{9D8B030D-6E8A-4147-A177-3AD203B41FA5}">
                      <a16:colId xmlns:a16="http://schemas.microsoft.com/office/drawing/2014/main" val="4262556909"/>
                    </a:ext>
                  </a:extLst>
                </a:gridCol>
              </a:tblGrid>
              <a:tr h="191558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Summary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Bull Trade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Bull B&amp;H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Bear Trade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Bear B&amp; H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Both Trade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Both B&amp;H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3242781930"/>
                  </a:ext>
                </a:extLst>
              </a:tr>
              <a:tr h="19155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Return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13.66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16.78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1.18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5.17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5.96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653233109"/>
                  </a:ext>
                </a:extLst>
              </a:tr>
              <a:tr h="19155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Sharpe Ratio(</a:t>
                      </a:r>
                      <a:r>
                        <a:rPr lang="en-US" sz="900" dirty="0" err="1">
                          <a:effectLst/>
                        </a:rPr>
                        <a:t>Rf</a:t>
                      </a:r>
                      <a:r>
                        <a:rPr lang="en-US" sz="900" dirty="0">
                          <a:effectLst/>
                        </a:rPr>
                        <a:t>=0%)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3.67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3.54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1.26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0.83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2.16</a:t>
                      </a:r>
                      <a:endParaRPr lang="en-US" sz="100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2.17</a:t>
                      </a:r>
                      <a:endParaRPr lang="en-US" sz="1000" dirty="0">
                        <a:effectLst/>
                        <a:latin typeface="Times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4453" marR="44453" marT="0" marB="0" anchor="ctr"/>
                </a:tc>
                <a:extLst>
                  <a:ext uri="{0D108BD9-81ED-4DB2-BD59-A6C34878D82A}">
                    <a16:rowId xmlns:a16="http://schemas.microsoft.com/office/drawing/2014/main" val="1186004847"/>
                  </a:ext>
                </a:extLst>
              </a:tr>
            </a:tbl>
          </a:graphicData>
        </a:graphic>
      </p:graphicFrame>
      <p:sp>
        <p:nvSpPr>
          <p:cNvPr id="5184" name="Rectangle 11">
            <a:extLst>
              <a:ext uri="{FF2B5EF4-FFF2-40B4-BE49-F238E27FC236}">
                <a16:creationId xmlns:a16="http://schemas.microsoft.com/office/drawing/2014/main" id="{39E5461E-440C-A44C-97BE-2399E9B7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638" y="6062663"/>
            <a:ext cx="53816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>
                <a:latin typeface="Arial" panose="020B0604020202020204" pitchFamily="34" charset="0"/>
              </a:rPr>
              <a:t>The Modeler reads in labeled data, cleans it and separates out features from the labeled target. A stochastic gradient boost classifier, XGBoost, is trained with a stratified 5-fold cross validation to determine accuracy. Feature are pruned to yield simples model without sacrificing accuracy for maximum usability. Simplified model is used as recommender.</a:t>
            </a: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63ECAF-E247-4BA0-9BB3-25FA9D69EA25}"/>
              </a:ext>
            </a:extLst>
          </p:cNvPr>
          <p:cNvSpPr/>
          <p:nvPr/>
        </p:nvSpPr>
        <p:spPr>
          <a:xfrm>
            <a:off x="9928225" y="5807075"/>
            <a:ext cx="5159375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The Modeler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928BF8-B633-0443-9630-BF731E3422A2}"/>
              </a:ext>
            </a:extLst>
          </p:cNvPr>
          <p:cNvSpPr/>
          <p:nvPr/>
        </p:nvSpPr>
        <p:spPr>
          <a:xfrm>
            <a:off x="5197475" y="6923088"/>
            <a:ext cx="43942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Algorithm 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408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PMingLiU</vt:lpstr>
      <vt:lpstr>Arial</vt:lpstr>
      <vt:lpstr>Times</vt:lpstr>
      <vt:lpstr>Times New Roman</vt:lpstr>
      <vt:lpstr>Desktop</vt:lpstr>
      <vt:lpstr>Clip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matt baldree</cp:lastModifiedBy>
  <cp:revision>57</cp:revision>
  <dcterms:created xsi:type="dcterms:W3CDTF">2015-10-22T04:37:18Z</dcterms:created>
  <dcterms:modified xsi:type="dcterms:W3CDTF">2018-04-22T20:13:25Z</dcterms:modified>
</cp:coreProperties>
</file>