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69555"/>
  </p:normalViewPr>
  <p:slideViewPr>
    <p:cSldViewPr snapToGrid="0" snapToObjects="1">
      <p:cViewPr varScale="1">
        <p:scale>
          <a:sx n="102" d="100"/>
          <a:sy n="102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CA702-BAC4-F24A-A62B-CFD087069D43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968D3-67FA-0747-B16C-C2BA75BC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For cryptocurrency, there is no tool in the marketplace that combines price prediction and momentum analysis with sentiment analysis.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 The cryptocurrency market has not matured to the point where many of the common Financial tool functionalities are available .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 There is opportunity to benchmark said financial market tools and apply them to the emerging cryptocurrency market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 Have to do research for gap analysis between Financial market maturity and cryptocurrency </a:t>
            </a:r>
            <a:r>
              <a:rPr lang="en-US" dirty="0" smtClean="0"/>
              <a:t>to weight functionalities between the two.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968D3-67FA-0747-B16C-C2BA75BC0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Combine different data feeds we will develop a tool to enable both lay and experienced investors to quantify the world of cryptocurrency.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Determine suitable data sources for forecasting the movement of cryptocurrencies. (Price Prediction)</a:t>
            </a:r>
          </a:p>
          <a:p>
            <a:pPr lvl="2">
              <a:buFont typeface="Arial" charset="0"/>
              <a:buChar char="•"/>
            </a:pPr>
            <a:r>
              <a:rPr lang="en-US" b="1" u="sng" dirty="0" smtClean="0"/>
              <a:t>Sentiment Analysis</a:t>
            </a:r>
            <a:r>
              <a:rPr lang="en-US" dirty="0" smtClean="0"/>
              <a:t>: Need to find a feed that is sufficient at expressing public opinion concerning different crypto currencies. (Google Searches, Twitter Feeds, GitHub activity of code base, etc.)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Determine source(s) that covers a large portion of crypto currencies (new and “old”)</a:t>
            </a:r>
          </a:p>
          <a:p>
            <a:pPr lvl="2">
              <a:buFont typeface="Arial" charset="0"/>
              <a:buChar char="•"/>
            </a:pPr>
            <a:r>
              <a:rPr lang="en-US" b="1" u="sng" dirty="0" smtClean="0"/>
              <a:t>Momentum Analysis</a:t>
            </a:r>
            <a:r>
              <a:rPr lang="en-US" dirty="0" smtClean="0"/>
              <a:t>: Gather data from crypto currency ranking sites. (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coinmarketcap</a:t>
            </a:r>
            <a:r>
              <a:rPr lang="en-US" dirty="0" smtClean="0"/>
              <a:t>, </a:t>
            </a:r>
            <a:r>
              <a:rPr lang="en-US" dirty="0" err="1" smtClean="0"/>
              <a:t>coingecko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Combine different data feeds we will develop a tool to enable both lay and experienced investors to quantify the world of cryptocurrency.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Price prediction analysis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The ranking data is time series which needs to be transformed for machine learning purposes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 Currently looking at deriving lag from the data to remove the dependency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Pull other determining attributes from sentiment feeds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Apply various supervised machine learning models to with the accuracy of prediction as the driver for model ranking.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 Invest based on a few models and track results to grade success of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968D3-67FA-0747-B16C-C2BA75BC0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62B-872B-324B-9637-DF76BB0A373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Momentum Factors to Predict Price Change: A New Cryptocurrency Ranking Methodology</a:t>
            </a:r>
          </a:p>
          <a:p>
            <a:r>
              <a:rPr lang="en-US" dirty="0"/>
              <a:t>Matt Baldree</a:t>
            </a:r>
          </a:p>
        </p:txBody>
      </p:sp>
    </p:spTree>
    <p:extLst>
      <p:ext uri="{BB962C8B-B14F-4D97-AF65-F5344CB8AC3E}">
        <p14:creationId xmlns:p14="http://schemas.microsoft.com/office/powerpoint/2010/main" val="19489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ranking of cryptocurrencies regarding future trends.</a:t>
            </a:r>
          </a:p>
          <a:p>
            <a:r>
              <a:rPr lang="en-US" dirty="0"/>
              <a:t>Current sites focus on the past statistics.</a:t>
            </a:r>
          </a:p>
          <a:p>
            <a:r>
              <a:rPr lang="en-US" dirty="0"/>
              <a:t>No investor tool to surface future opportunities for more in depth research.</a:t>
            </a:r>
          </a:p>
          <a:p>
            <a:r>
              <a:rPr lang="en-US" dirty="0"/>
              <a:t>Cryptocurrency market is young and highly volatile. Large investors or “whales” can have great influence on the market. Market has minimal regulations.</a:t>
            </a:r>
          </a:p>
          <a:p>
            <a:r>
              <a:rPr lang="en-US" dirty="0"/>
              <a:t>Most financial forecasting is univariate time series. This approach doesn’t capture other influential factor categories such as momentum.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money is flowing into the market.</a:t>
            </a:r>
          </a:p>
          <a:p>
            <a:r>
              <a:rPr lang="en-US" dirty="0"/>
              <a:t>Want to provide people tools to help them make better investments.</a:t>
            </a:r>
          </a:p>
          <a:p>
            <a:pPr lvl="1"/>
            <a:r>
              <a:rPr lang="en-US" dirty="0"/>
              <a:t>If investors had a ranking tool of cryptocurrencies, they would be exposed earlier to assets that are predicted to move allowing them to research, watch, and invest in them before market adoption.</a:t>
            </a:r>
          </a:p>
          <a:p>
            <a:pPr lvl="1"/>
            <a:r>
              <a:rPr lang="en-US" dirty="0"/>
              <a:t>Early movers have an advantage over late adopters because they can realize the gains and exit before the value peaks.</a:t>
            </a:r>
          </a:p>
          <a:p>
            <a:r>
              <a:rPr lang="en-US" dirty="0"/>
              <a:t>Limited research concerning cryptocurrency prediction.</a:t>
            </a:r>
          </a:p>
          <a:p>
            <a:r>
              <a:rPr lang="en-US" dirty="0"/>
              <a:t>Limited research using machine learning on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7068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Pull data from major ranking site. Filter out cryptocurrencies based on TBD criteria.</a:t>
            </a:r>
          </a:p>
          <a:p>
            <a:r>
              <a:rPr lang="en-US" dirty="0"/>
              <a:t>Transform data from time series into structure data with appropriate lag(s) to make it stationary.</a:t>
            </a:r>
          </a:p>
          <a:p>
            <a:r>
              <a:rPr lang="en-US" dirty="0"/>
              <a:t>Add other factors such as momentum indicators.</a:t>
            </a:r>
          </a:p>
          <a:p>
            <a:r>
              <a:rPr lang="en-US" dirty="0"/>
              <a:t>Train and validate candidate machine learning regression models such as GLM, Naive Bayes, Gradient Tree Boosting, and LSTM to determine which model performs the best.</a:t>
            </a:r>
          </a:p>
          <a:p>
            <a:r>
              <a:rPr lang="en-US" dirty="0"/>
              <a:t>Predict price change 1D, 5D, 15D</a:t>
            </a:r>
          </a:p>
          <a:p>
            <a:r>
              <a:rPr lang="en-US" dirty="0"/>
              <a:t>Select model with lowest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results against traditional ARIMA model for </a:t>
            </a:r>
            <a:r>
              <a:rPr lang="en-US" smtClean="0"/>
              <a:t>price change and forecasting.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or order ascending or descending based on normalized [price change * current price] for forecast filter; i.e., 1D, 5D, or 15D.</a:t>
            </a:r>
          </a:p>
          <a:p>
            <a:r>
              <a:rPr lang="en-US" dirty="0"/>
              <a:t>Provide basic website to view rankings by filter.</a:t>
            </a:r>
          </a:p>
          <a:p>
            <a:r>
              <a:rPr lang="en-US" dirty="0"/>
              <a:t>Retrain model daily.</a:t>
            </a:r>
          </a:p>
          <a:p>
            <a:r>
              <a:rPr lang="en-US" dirty="0"/>
              <a:t>Invest $1 in the top ten ranked assets for 30 days compared to investing $10 in bitcoin over the same time period. Which ones was a better investment?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D1070-2892-410A-AA79-E9C69ED2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4FB7C4-276A-42D7-A016-ECA73558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Cryptocurrency is in its infancy which means that there are challenges to be faced</a:t>
            </a:r>
          </a:p>
          <a:p>
            <a:pPr lvl="1"/>
            <a:r>
              <a:rPr lang="en-US" sz="3200" dirty="0"/>
              <a:t>Historical data analysis</a:t>
            </a:r>
          </a:p>
          <a:p>
            <a:pPr lvl="2"/>
            <a:r>
              <a:rPr lang="en-US" sz="2800" dirty="0"/>
              <a:t>Limited variables</a:t>
            </a:r>
          </a:p>
          <a:p>
            <a:pPr lvl="2"/>
            <a:r>
              <a:rPr lang="en-US" sz="2800" dirty="0"/>
              <a:t>Limited historical data (BTC has just eight years of data)</a:t>
            </a:r>
          </a:p>
          <a:p>
            <a:pPr lvl="1"/>
            <a:r>
              <a:rPr lang="en-US" sz="3200" dirty="0"/>
              <a:t>Many different exchanges</a:t>
            </a:r>
          </a:p>
          <a:p>
            <a:pPr lvl="2"/>
            <a:r>
              <a:rPr lang="en-US" sz="2800" dirty="0"/>
              <a:t>Different rules, data</a:t>
            </a:r>
          </a:p>
          <a:p>
            <a:pPr lvl="1"/>
            <a:r>
              <a:rPr lang="en-US" sz="3200" dirty="0"/>
              <a:t>Limited regulations, SEC just starting to look into regulations</a:t>
            </a:r>
          </a:p>
        </p:txBody>
      </p:sp>
    </p:spTree>
    <p:extLst>
      <p:ext uri="{BB962C8B-B14F-4D97-AF65-F5344CB8AC3E}">
        <p14:creationId xmlns:p14="http://schemas.microsoft.com/office/powerpoint/2010/main" val="30748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CBDF7D-23CE-4507-A8C1-3D974AC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54146C-F688-416D-8020-C79FC9B4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strong detailed data for machine learning.</a:t>
            </a:r>
          </a:p>
          <a:p>
            <a:pPr lvl="1"/>
            <a:r>
              <a:rPr lang="en-US" dirty="0"/>
              <a:t>Historical prices</a:t>
            </a:r>
          </a:p>
          <a:p>
            <a:pPr lvl="1"/>
            <a:r>
              <a:rPr lang="en-US" dirty="0"/>
              <a:t>Market cap and volume </a:t>
            </a:r>
          </a:p>
          <a:p>
            <a:pPr lvl="1"/>
            <a:r>
              <a:rPr lang="en-US" dirty="0"/>
              <a:t>Tying into robust method of using other variables that may affect the market: </a:t>
            </a:r>
          </a:p>
          <a:p>
            <a:pPr lvl="2"/>
            <a:r>
              <a:rPr lang="en-US" dirty="0"/>
              <a:t>Sentiment Analysis</a:t>
            </a:r>
          </a:p>
          <a:p>
            <a:pPr lvl="2"/>
            <a:r>
              <a:rPr lang="en-US" dirty="0"/>
              <a:t>Popularity</a:t>
            </a:r>
          </a:p>
          <a:p>
            <a:pPr lvl="2"/>
            <a:r>
              <a:rPr lang="en-US" dirty="0"/>
              <a:t>Recent News Events</a:t>
            </a:r>
          </a:p>
          <a:p>
            <a:r>
              <a:rPr lang="en-US" dirty="0"/>
              <a:t>Avoiding issues with prior cryptocurrency studies</a:t>
            </a:r>
          </a:p>
          <a:p>
            <a:pPr lvl="1"/>
            <a:r>
              <a:rPr lang="en-US" dirty="0"/>
              <a:t>Cherry-picked data</a:t>
            </a:r>
          </a:p>
          <a:p>
            <a:pPr lvl="1"/>
            <a:r>
              <a:rPr lang="en-US" dirty="0"/>
              <a:t>Models unable to perform well outside of the learned environment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9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753</Words>
  <Application>Microsoft Macintosh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Capstone</vt:lpstr>
      <vt:lpstr>Problem</vt:lpstr>
      <vt:lpstr>Motivation</vt:lpstr>
      <vt:lpstr>Solution</vt:lpstr>
      <vt:lpstr>Solution</vt:lpstr>
      <vt:lpstr>How is this different</vt:lpstr>
      <vt:lpstr>Challenges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matt baldree</dc:creator>
  <cp:lastModifiedBy>Microsoft Office User</cp:lastModifiedBy>
  <cp:revision>16</cp:revision>
  <dcterms:created xsi:type="dcterms:W3CDTF">2017-10-04T13:14:53Z</dcterms:created>
  <dcterms:modified xsi:type="dcterms:W3CDTF">2017-10-07T13:49:34Z</dcterms:modified>
</cp:coreProperties>
</file>