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3" r:id="rId3"/>
    <p:sldId id="304" r:id="rId4"/>
    <p:sldId id="257" r:id="rId5"/>
    <p:sldId id="258" r:id="rId6"/>
    <p:sldId id="259" r:id="rId7"/>
    <p:sldId id="305" r:id="rId8"/>
    <p:sldId id="266" r:id="rId9"/>
    <p:sldId id="267" r:id="rId10"/>
    <p:sldId id="268" r:id="rId11"/>
    <p:sldId id="272" r:id="rId12"/>
    <p:sldId id="306" r:id="rId13"/>
    <p:sldId id="276" r:id="rId14"/>
    <p:sldId id="277" r:id="rId15"/>
    <p:sldId id="278" r:id="rId16"/>
    <p:sldId id="279" r:id="rId17"/>
    <p:sldId id="280" r:id="rId18"/>
    <p:sldId id="281" r:id="rId19"/>
    <p:sldId id="307" r:id="rId20"/>
    <p:sldId id="287" r:id="rId21"/>
    <p:sldId id="308" r:id="rId22"/>
    <p:sldId id="288" r:id="rId23"/>
    <p:sldId id="289" r:id="rId24"/>
    <p:sldId id="290" r:id="rId25"/>
    <p:sldId id="309" r:id="rId26"/>
    <p:sldId id="286" r:id="rId27"/>
    <p:sldId id="293" r:id="rId28"/>
    <p:sldId id="291" r:id="rId29"/>
    <p:sldId id="292" r:id="rId30"/>
    <p:sldId id="295" r:id="rId31"/>
    <p:sldId id="310" r:id="rId32"/>
    <p:sldId id="296" r:id="rId33"/>
    <p:sldId id="297" r:id="rId34"/>
    <p:sldId id="298" r:id="rId35"/>
    <p:sldId id="311" r:id="rId36"/>
    <p:sldId id="299" r:id="rId37"/>
    <p:sldId id="300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700"/>
  </p:normalViewPr>
  <p:slideViewPr>
    <p:cSldViewPr snapToGrid="0" snapToObjects="1">
      <p:cViewPr varScale="1">
        <p:scale>
          <a:sx n="167" d="100"/>
          <a:sy n="167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97A-FF63-AD45-AAF4-476B6E61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3E879-EC6E-034D-8B17-FBC75A60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F978-5AC2-7149-A1AF-F1DC6009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2595-6906-524A-9392-B74F2E07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83B5-B78B-904F-AA8F-D6FE1D21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0D3D-4A2A-224D-8833-D1086404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1791D-F4DC-7A44-BD2D-BE1BC9DB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7801-84DB-D640-BA01-1085E0EC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3796-869A-D54B-967A-833CB670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4FE1-8605-8B42-A716-33E28A0D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0B423-A2C5-6649-B49B-D7E0099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EED75-EAB9-1A4E-A5DD-5930E2A2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7D8-8FAD-D04D-8762-3FC5050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FD51-2DA3-8A48-B873-6D13966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5B35-7A17-FF4B-AB93-F80A7B8B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5125-485D-EE40-B7AA-6366B5D9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D734-7169-A249-9A09-20C6959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E93-9B78-4A45-9FC7-ED724553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CC28-6919-E24D-A0F1-CC4F0FD6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26F-5679-414F-8714-A40D6243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839-2138-3842-81B8-AF462A5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739E-A4AE-8D46-A797-85AC0F76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DAC3-E669-6C41-B091-C9602735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A8F9-31BA-3248-8957-CBE4A233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7975-2EA6-B44C-BDFF-AEC7F65E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98C-BA8B-A24B-9880-0AF920A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A616-172F-6041-93E7-4B4778675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36B1-928D-BC46-B98B-7DE3E949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D120-C972-7340-AC25-8C1BFEEF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0B7D-631B-F94E-AB15-9F62576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3B248-F1EC-5844-97ED-4B990AB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4F32-AC31-0A40-BF7D-CBC0F904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3CD4-23BC-4B44-A1D7-2D9AE9DC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613C-35E6-144F-ABF1-61869112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3A807-E3D3-1D43-AE38-BF12DD90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2FCC8-C2BF-E445-BDE1-94F2248A7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899DF-9424-D743-9410-70AC5A3D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A4369-A9CB-1940-90E2-11C0AE15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85BE4-6FFB-304D-BE05-63A4C38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543-A005-A248-A329-2626878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5153A-9405-6C41-B0D0-6F52AA1C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E8FB-E00C-2947-B1E2-EDCFC153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78512-3B95-754C-969F-D27C4FBA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122A-CE9F-6140-ACFD-9293CD2B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94141-9EA6-514F-9B98-CAD6FF6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54972-0A16-3944-88B2-ADF00804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586-B537-F746-B932-69AF5905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E6F0-DBBE-7D43-A03B-BF6B73C4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670C3-D256-5745-A9A9-13C575D2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3A35D-6847-3B42-BC3D-51536349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985F-4CB6-5F42-9073-D498B6E6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67127-7FD7-2648-9A1A-CB617E3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CD23-4686-C14F-BF8B-F890FE0E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640B0-638F-C942-916B-18F5F4BE1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2021-7DC9-2F4F-AD61-EFED2B10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6D23E-7704-C04C-A26C-DBC9F084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A728E-36E1-6146-BDF1-CDDCDDC1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C031-1304-9348-AB2D-A66C1466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2C09-F3F8-8147-8E3B-07F8EE16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3312-226C-BA4E-8ED0-8E1DCEFB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9E92-8EE0-C744-A9F2-9B38A705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D196-9844-E644-8F8C-BE649BA2ECC2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02B0-5D1D-4844-9275-80391F9C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3360-C0FB-2344-A156-24725C473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5ABD-71EF-5C43-8986-E973B771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hyperlink" Target="https://www.rstudio.com/products/rstud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rkernel.github.io/install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?wvideo=520zbd3tij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ss.princeton.edu/training/RStudio101.pdf" TargetMode="External"/><Relationship Id="rId4" Type="http://schemas.openxmlformats.org/officeDocument/2006/relationships/hyperlink" Target="https://sites.tufts.edu/datalab/files/2018/04/R_RStudio_Basics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pyter.org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ataquest.io/blog/jupyter-notebook-tutorial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instal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B82-7E80-DC41-A44B-8E7B5AB38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an R kernel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FBFBE-7BC1-B244-9FA8-30EA36771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Wilmarth</a:t>
            </a:r>
          </a:p>
          <a:p>
            <a:r>
              <a:rPr lang="en-US" dirty="0"/>
              <a:t>OHSU</a:t>
            </a:r>
          </a:p>
          <a:p>
            <a:r>
              <a:rPr lang="en-US" dirty="0"/>
              <a:t>August 27, 2021</a:t>
            </a:r>
          </a:p>
        </p:txBody>
      </p:sp>
    </p:spTree>
    <p:extLst>
      <p:ext uri="{BB962C8B-B14F-4D97-AF65-F5344CB8AC3E}">
        <p14:creationId xmlns:p14="http://schemas.microsoft.com/office/powerpoint/2010/main" val="355112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E28764-478C-2A45-9A4D-D681CEC9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76" y="441960"/>
            <a:ext cx="3799840" cy="298704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2B8A9F-8FAC-E343-9FFA-C23498AA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474" y="441960"/>
            <a:ext cx="3799840" cy="298704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C5F6C1-2C16-1C4D-9FE7-BA9673EE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76" y="3694898"/>
            <a:ext cx="3799840" cy="298704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9046F6-B0A2-8F4C-BDF0-7A565BF64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474" y="3694898"/>
            <a:ext cx="3799840" cy="2987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A4464-CCD2-5247-BA2C-AD7FC76FAF99}"/>
              </a:ext>
            </a:extLst>
          </p:cNvPr>
          <p:cNvSpPr txBox="1"/>
          <p:nvPr/>
        </p:nvSpPr>
        <p:spPr>
          <a:xfrm>
            <a:off x="500514" y="741145"/>
            <a:ext cx="267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 installation steps: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5CCE6F-08CE-2D4A-8F3D-C05BAFD6AF34}"/>
              </a:ext>
            </a:extLst>
          </p:cNvPr>
          <p:cNvSpPr/>
          <p:nvPr/>
        </p:nvSpPr>
        <p:spPr>
          <a:xfrm>
            <a:off x="5977288" y="3060834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1C73F4-ABED-7740-BD5E-3C605F025BE4}"/>
              </a:ext>
            </a:extLst>
          </p:cNvPr>
          <p:cNvSpPr/>
          <p:nvPr/>
        </p:nvSpPr>
        <p:spPr>
          <a:xfrm>
            <a:off x="10393679" y="3060834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CCA55-87E4-1649-B539-DD1056FE2AB9}"/>
              </a:ext>
            </a:extLst>
          </p:cNvPr>
          <p:cNvSpPr/>
          <p:nvPr/>
        </p:nvSpPr>
        <p:spPr>
          <a:xfrm>
            <a:off x="5977288" y="6313772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0AC9F-165D-4942-BD2C-9B9F0F1DF437}"/>
              </a:ext>
            </a:extLst>
          </p:cNvPr>
          <p:cNvSpPr/>
          <p:nvPr/>
        </p:nvSpPr>
        <p:spPr>
          <a:xfrm>
            <a:off x="10393679" y="6313772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1CDCC-BB5C-FF42-9F7C-CB50F76F7E82}"/>
              </a:ext>
            </a:extLst>
          </p:cNvPr>
          <p:cNvSpPr txBox="1"/>
          <p:nvPr/>
        </p:nvSpPr>
        <p:spPr>
          <a:xfrm>
            <a:off x="3657600" y="30139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C6165-9F07-AC41-BF69-2DBF2060C164}"/>
              </a:ext>
            </a:extLst>
          </p:cNvPr>
          <p:cNvSpPr txBox="1"/>
          <p:nvPr/>
        </p:nvSpPr>
        <p:spPr>
          <a:xfrm>
            <a:off x="8052474" y="30139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C58BB-EF7A-FC4A-9850-17E709B093BD}"/>
              </a:ext>
            </a:extLst>
          </p:cNvPr>
          <p:cNvSpPr txBox="1"/>
          <p:nvPr/>
        </p:nvSpPr>
        <p:spPr>
          <a:xfrm>
            <a:off x="3672976" y="6267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3FC94-3E6D-0349-BBB7-D80219A7E77D}"/>
              </a:ext>
            </a:extLst>
          </p:cNvPr>
          <p:cNvSpPr txBox="1"/>
          <p:nvPr/>
        </p:nvSpPr>
        <p:spPr>
          <a:xfrm>
            <a:off x="8052474" y="62566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2EAFD-3B18-B145-8175-845C824D4F0A}"/>
              </a:ext>
            </a:extLst>
          </p:cNvPr>
          <p:cNvSpPr txBox="1"/>
          <p:nvPr/>
        </p:nvSpPr>
        <p:spPr>
          <a:xfrm>
            <a:off x="1285377" y="2967742"/>
            <a:ext cx="113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Default settings are okay</a:t>
            </a:r>
          </a:p>
        </p:txBody>
      </p:sp>
    </p:spTree>
    <p:extLst>
      <p:ext uri="{BB962C8B-B14F-4D97-AF65-F5344CB8AC3E}">
        <p14:creationId xmlns:p14="http://schemas.microsoft.com/office/powerpoint/2010/main" val="210033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20C6AF-FBDE-C94F-8540-795F8F01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77" y="320441"/>
            <a:ext cx="3799840" cy="298704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F3257E-4B62-B545-996A-BA80BB99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93" y="320441"/>
            <a:ext cx="3799840" cy="29870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18B6D0-2B9D-5A40-96E8-DFEA684C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77" y="3550520"/>
            <a:ext cx="3799840" cy="2987040"/>
          </a:xfrm>
          <a:prstGeom prst="rect">
            <a:avLst/>
          </a:prstGeom>
        </p:spPr>
      </p:pic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5EC84D0-AB04-B642-A670-36D0BE84B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093" y="3550520"/>
            <a:ext cx="3799840" cy="2987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1B32D-16BB-1A49-A893-C616BC977710}"/>
              </a:ext>
            </a:extLst>
          </p:cNvPr>
          <p:cNvSpPr/>
          <p:nvPr/>
        </p:nvSpPr>
        <p:spPr>
          <a:xfrm>
            <a:off x="6102413" y="2935709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8E70C9-E793-4A40-A0DC-CBD6576B1D12}"/>
              </a:ext>
            </a:extLst>
          </p:cNvPr>
          <p:cNvSpPr/>
          <p:nvPr/>
        </p:nvSpPr>
        <p:spPr>
          <a:xfrm>
            <a:off x="10384054" y="2935709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02DBB8-0D1D-5143-8094-89059A640857}"/>
              </a:ext>
            </a:extLst>
          </p:cNvPr>
          <p:cNvSpPr/>
          <p:nvPr/>
        </p:nvSpPr>
        <p:spPr>
          <a:xfrm>
            <a:off x="10384054" y="6179022"/>
            <a:ext cx="895150" cy="368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D403E-C75C-4A46-BA4B-8CAA3EDAA1EB}"/>
              </a:ext>
            </a:extLst>
          </p:cNvPr>
          <p:cNvSpPr txBox="1"/>
          <p:nvPr/>
        </p:nvSpPr>
        <p:spPr>
          <a:xfrm>
            <a:off x="3782725" y="2888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E2B46-D1E5-A849-831F-B83E277D1970}"/>
              </a:ext>
            </a:extLst>
          </p:cNvPr>
          <p:cNvSpPr txBox="1"/>
          <p:nvPr/>
        </p:nvSpPr>
        <p:spPr>
          <a:xfrm>
            <a:off x="8042849" y="2888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8F3E6-9CE1-4C4D-910B-CE36997E52B1}"/>
              </a:ext>
            </a:extLst>
          </p:cNvPr>
          <p:cNvSpPr txBox="1"/>
          <p:nvPr/>
        </p:nvSpPr>
        <p:spPr>
          <a:xfrm>
            <a:off x="3798101" y="61322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5EAAE-824C-3845-B05C-6AD838CDE2AB}"/>
              </a:ext>
            </a:extLst>
          </p:cNvPr>
          <p:cNvSpPr txBox="1"/>
          <p:nvPr/>
        </p:nvSpPr>
        <p:spPr>
          <a:xfrm>
            <a:off x="8042849" y="61218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0F839-C7F6-884C-80FF-0429EA5199F5}"/>
              </a:ext>
            </a:extLst>
          </p:cNvPr>
          <p:cNvSpPr txBox="1"/>
          <p:nvPr/>
        </p:nvSpPr>
        <p:spPr>
          <a:xfrm>
            <a:off x="500514" y="741145"/>
            <a:ext cx="2387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 installation steps (cont.):</a:t>
            </a:r>
          </a:p>
        </p:txBody>
      </p:sp>
    </p:spTree>
    <p:extLst>
      <p:ext uri="{BB962C8B-B14F-4D97-AF65-F5344CB8AC3E}">
        <p14:creationId xmlns:p14="http://schemas.microsoft.com/office/powerpoint/2010/main" val="40300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D958-6D38-9446-865A-E2DC2405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RStudio to manage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FDB0-5094-654F-B0C4-91F8A2F9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than thousands of R packages</a:t>
            </a:r>
          </a:p>
          <a:p>
            <a:r>
              <a:rPr lang="en-US" dirty="0"/>
              <a:t>To manage R packages, you need to:</a:t>
            </a:r>
          </a:p>
          <a:p>
            <a:pPr lvl="1"/>
            <a:r>
              <a:rPr lang="en-US" dirty="0"/>
              <a:t>Find R packages</a:t>
            </a:r>
          </a:p>
          <a:p>
            <a:pPr lvl="1"/>
            <a:r>
              <a:rPr lang="en-US" dirty="0"/>
              <a:t>Install R packages for your R release</a:t>
            </a:r>
          </a:p>
          <a:p>
            <a:pPr lvl="1"/>
            <a:r>
              <a:rPr lang="en-US" dirty="0"/>
              <a:t>Update R packages</a:t>
            </a:r>
          </a:p>
          <a:p>
            <a:r>
              <a:rPr lang="en-US" dirty="0"/>
              <a:t>Use RStudio (</a:t>
            </a:r>
            <a:r>
              <a:rPr lang="en-US" dirty="0">
                <a:hlinkClick r:id="rId2"/>
              </a:rPr>
              <a:t>https://www.rstudio.com/products/rstudio/</a:t>
            </a:r>
            <a:r>
              <a:rPr lang="en-US" dirty="0"/>
              <a:t>)</a:t>
            </a:r>
          </a:p>
          <a:p>
            <a:r>
              <a:rPr lang="en-US" dirty="0"/>
              <a:t>Download RStudio</a:t>
            </a:r>
          </a:p>
          <a:p>
            <a:pPr lvl="1"/>
            <a:r>
              <a:rPr lang="en-US" dirty="0">
                <a:hlinkClick r:id="rId3"/>
              </a:rPr>
              <a:t>https://www.rstudio.com/products/rstudio/download/#download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08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4DD0596-C4A0-7E41-AB3C-868B04F1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9CBE442-7D6D-244C-AB29-D0E91FC0281F}"/>
              </a:ext>
            </a:extLst>
          </p:cNvPr>
          <p:cNvSpPr/>
          <p:nvPr/>
        </p:nvSpPr>
        <p:spPr>
          <a:xfrm>
            <a:off x="2377440" y="3108960"/>
            <a:ext cx="4235116" cy="2329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120C9-E0C0-DC41-8302-4BBF1FD088E3}"/>
              </a:ext>
            </a:extLst>
          </p:cNvPr>
          <p:cNvSpPr txBox="1"/>
          <p:nvPr/>
        </p:nvSpPr>
        <p:spPr>
          <a:xfrm>
            <a:off x="2522086" y="2570293"/>
            <a:ext cx="39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We want the desktop version</a:t>
            </a:r>
          </a:p>
        </p:txBody>
      </p:sp>
    </p:spTree>
    <p:extLst>
      <p:ext uri="{BB962C8B-B14F-4D97-AF65-F5344CB8AC3E}">
        <p14:creationId xmlns:p14="http://schemas.microsoft.com/office/powerpoint/2010/main" val="244672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6A30E9-0861-374E-90C1-6B027DBA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D7DE2C-6EC3-5A4A-B3D1-4C8CCCDCF19E}"/>
              </a:ext>
            </a:extLst>
          </p:cNvPr>
          <p:cNvSpPr/>
          <p:nvPr/>
        </p:nvSpPr>
        <p:spPr>
          <a:xfrm>
            <a:off x="3349593" y="5630779"/>
            <a:ext cx="2688657" cy="770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8EE724-7586-2944-94CD-F0CEFBA520C8}"/>
              </a:ext>
            </a:extLst>
          </p:cNvPr>
          <p:cNvSpPr/>
          <p:nvPr/>
        </p:nvSpPr>
        <p:spPr>
          <a:xfrm>
            <a:off x="3349593" y="5476775"/>
            <a:ext cx="346508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A7686122-8205-854F-91C8-3BF5B646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D46F02-987E-E04E-B69E-2D7E3D814D46}"/>
              </a:ext>
            </a:extLst>
          </p:cNvPr>
          <p:cNvSpPr/>
          <p:nvPr/>
        </p:nvSpPr>
        <p:spPr>
          <a:xfrm>
            <a:off x="3359217" y="3927107"/>
            <a:ext cx="2098307" cy="847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1EE970E-DD4C-4A4E-B705-5C2948A78911}"/>
              </a:ext>
            </a:extLst>
          </p:cNvPr>
          <p:cNvSpPr/>
          <p:nvPr/>
        </p:nvSpPr>
        <p:spPr>
          <a:xfrm>
            <a:off x="3638350" y="3276199"/>
            <a:ext cx="462011" cy="2370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5FA7436-31AA-D64C-88CD-84BB8A78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6B0D49-0C28-8149-8CCD-0BCF6EDD7CF9}"/>
              </a:ext>
            </a:extLst>
          </p:cNvPr>
          <p:cNvSpPr/>
          <p:nvPr/>
        </p:nvSpPr>
        <p:spPr>
          <a:xfrm>
            <a:off x="1626669" y="2223438"/>
            <a:ext cx="3513222" cy="12127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C0B4C-41E7-5C46-83B7-F340EF79A3D0}"/>
              </a:ext>
            </a:extLst>
          </p:cNvPr>
          <p:cNvSpPr txBox="1"/>
          <p:nvPr/>
        </p:nvSpPr>
        <p:spPr>
          <a:xfrm>
            <a:off x="5139891" y="3205388"/>
            <a:ext cx="309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Download the installer</a:t>
            </a:r>
          </a:p>
        </p:txBody>
      </p:sp>
    </p:spTree>
    <p:extLst>
      <p:ext uri="{BB962C8B-B14F-4D97-AF65-F5344CB8AC3E}">
        <p14:creationId xmlns:p14="http://schemas.microsoft.com/office/powerpoint/2010/main" val="98410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E7E1FE-05EE-9943-8A6D-F5E9ADE8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730250"/>
            <a:ext cx="8775700" cy="5397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AE21DF-3885-1247-899A-F4E296F535DB}"/>
              </a:ext>
            </a:extLst>
          </p:cNvPr>
          <p:cNvSpPr/>
          <p:nvPr/>
        </p:nvSpPr>
        <p:spPr>
          <a:xfrm>
            <a:off x="3157086" y="2531444"/>
            <a:ext cx="1645920" cy="3946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A02FE-060E-844D-8DF4-F4CAEA176EEA}"/>
              </a:ext>
            </a:extLst>
          </p:cNvPr>
          <p:cNvSpPr txBox="1"/>
          <p:nvPr/>
        </p:nvSpPr>
        <p:spPr>
          <a:xfrm>
            <a:off x="3980046" y="3366439"/>
            <a:ext cx="4503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 the RStudio installer program</a:t>
            </a:r>
          </a:p>
        </p:txBody>
      </p:sp>
    </p:spTree>
    <p:extLst>
      <p:ext uri="{BB962C8B-B14F-4D97-AF65-F5344CB8AC3E}">
        <p14:creationId xmlns:p14="http://schemas.microsoft.com/office/powerpoint/2010/main" val="41235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5268CB-2542-C84E-A94B-5CF5635F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13" y="339490"/>
            <a:ext cx="3799840" cy="295656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0F96C6-FB7F-F444-90CF-ACC68679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530" y="339490"/>
            <a:ext cx="3799840" cy="295656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893D0A-076F-DD4C-8157-0F136778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0" y="3600450"/>
            <a:ext cx="3799840" cy="295656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0D46E5-043A-E84A-882D-F6E0F7522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080" y="3600450"/>
            <a:ext cx="3799840" cy="2956560"/>
          </a:xfrm>
          <a:prstGeom prst="rect">
            <a:avLst/>
          </a:prstGeo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22F97EB-4DDE-AD46-A858-5635B2430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6530" y="3606668"/>
            <a:ext cx="3799840" cy="2956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A5F9F1-1E83-954F-AA6D-EF7322EAE54C}"/>
              </a:ext>
            </a:extLst>
          </p:cNvPr>
          <p:cNvSpPr txBox="1"/>
          <p:nvPr/>
        </p:nvSpPr>
        <p:spPr>
          <a:xfrm>
            <a:off x="4196614" y="288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37C2D-577A-E146-8667-772AC848C0AE}"/>
              </a:ext>
            </a:extLst>
          </p:cNvPr>
          <p:cNvSpPr txBox="1"/>
          <p:nvPr/>
        </p:nvSpPr>
        <p:spPr>
          <a:xfrm>
            <a:off x="8126530" y="28875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39E1B-4558-D74C-B09D-07418D06CE83}"/>
              </a:ext>
            </a:extLst>
          </p:cNvPr>
          <p:cNvSpPr txBox="1"/>
          <p:nvPr/>
        </p:nvSpPr>
        <p:spPr>
          <a:xfrm>
            <a:off x="4196614" y="614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F23D5-317A-E94E-ADCE-455D3E3A2EE6}"/>
              </a:ext>
            </a:extLst>
          </p:cNvPr>
          <p:cNvSpPr txBox="1"/>
          <p:nvPr/>
        </p:nvSpPr>
        <p:spPr>
          <a:xfrm>
            <a:off x="266164" y="614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4CDC4-507B-7042-829A-DA46B51D895F}"/>
              </a:ext>
            </a:extLst>
          </p:cNvPr>
          <p:cNvSpPr txBox="1"/>
          <p:nvPr/>
        </p:nvSpPr>
        <p:spPr>
          <a:xfrm>
            <a:off x="8126530" y="614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7B3B30-DDF8-B344-8B4B-E8417CFBD8F4}"/>
              </a:ext>
            </a:extLst>
          </p:cNvPr>
          <p:cNvSpPr/>
          <p:nvPr/>
        </p:nvSpPr>
        <p:spPr>
          <a:xfrm>
            <a:off x="6497053" y="2887580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176815-2E38-AB47-9970-EE3F28BD2D88}"/>
              </a:ext>
            </a:extLst>
          </p:cNvPr>
          <p:cNvSpPr/>
          <p:nvPr/>
        </p:nvSpPr>
        <p:spPr>
          <a:xfrm>
            <a:off x="10422557" y="2887579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16CB3B-4366-274A-880A-CBD21D503B62}"/>
              </a:ext>
            </a:extLst>
          </p:cNvPr>
          <p:cNvSpPr/>
          <p:nvPr/>
        </p:nvSpPr>
        <p:spPr>
          <a:xfrm>
            <a:off x="10449830" y="6148940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F1D6D-F1DE-104C-B452-0C2A95494C26}"/>
              </a:ext>
            </a:extLst>
          </p:cNvPr>
          <p:cNvSpPr/>
          <p:nvPr/>
        </p:nvSpPr>
        <p:spPr>
          <a:xfrm>
            <a:off x="2589464" y="6148939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2F1D2-F770-1B4F-B555-344E6C062432}"/>
              </a:ext>
            </a:extLst>
          </p:cNvPr>
          <p:cNvSpPr txBox="1"/>
          <p:nvPr/>
        </p:nvSpPr>
        <p:spPr>
          <a:xfrm>
            <a:off x="529389" y="1125876"/>
            <a:ext cx="312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Install RStudio: (default settings okay)</a:t>
            </a:r>
          </a:p>
        </p:txBody>
      </p:sp>
    </p:spTree>
    <p:extLst>
      <p:ext uri="{BB962C8B-B14F-4D97-AF65-F5344CB8AC3E}">
        <p14:creationId xmlns:p14="http://schemas.microsoft.com/office/powerpoint/2010/main" val="98162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67D0-A8F3-CF47-8EC0-5FD55A6B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Jupyter</a:t>
            </a:r>
            <a:r>
              <a:rPr lang="en-US" dirty="0"/>
              <a:t> that we have R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88E6-95F4-8045-91A3-1E856CC8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at </a:t>
            </a:r>
            <a:r>
              <a:rPr lang="en-US" dirty="0">
                <a:hlinkClick r:id="rId2"/>
              </a:rPr>
              <a:t>https://irkernel.github.io/installation/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needs to know what R to run for its R kernel</a:t>
            </a:r>
          </a:p>
          <a:p>
            <a:r>
              <a:rPr lang="en-US" dirty="0"/>
              <a:t>It is a two-step process</a:t>
            </a:r>
          </a:p>
          <a:p>
            <a:pPr lvl="1"/>
            <a:r>
              <a:rPr lang="en-US" dirty="0"/>
              <a:t>Need to install a package in our R release</a:t>
            </a:r>
          </a:p>
          <a:p>
            <a:pPr lvl="1"/>
            <a:r>
              <a:rPr lang="en-US" dirty="0"/>
              <a:t>Need to install an R kernel spec in a way that </a:t>
            </a:r>
            <a:r>
              <a:rPr lang="en-US" dirty="0" err="1"/>
              <a:t>Jupyter</a:t>
            </a:r>
            <a:r>
              <a:rPr lang="en-US" dirty="0"/>
              <a:t> can see it</a:t>
            </a:r>
          </a:p>
        </p:txBody>
      </p:sp>
    </p:spTree>
    <p:extLst>
      <p:ext uri="{BB962C8B-B14F-4D97-AF65-F5344CB8AC3E}">
        <p14:creationId xmlns:p14="http://schemas.microsoft.com/office/powerpoint/2010/main" val="24583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8B99-63E8-9346-9E63-5B3EB79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possible ways to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4D3-1129-B748-AFFE-6F446314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most generic install (easier to do it again)</a:t>
            </a:r>
          </a:p>
          <a:p>
            <a:r>
              <a:rPr lang="en-US" dirty="0"/>
              <a:t>We want a hassle-free Python installation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not part of the </a:t>
            </a:r>
            <a:r>
              <a:rPr lang="en-US" dirty="0" err="1"/>
              <a:t>Python.org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Ability to update Python packages desirable</a:t>
            </a:r>
          </a:p>
          <a:p>
            <a:r>
              <a:rPr lang="en-US" dirty="0"/>
              <a:t>We want to be able to maintain R (add and update packages)</a:t>
            </a:r>
          </a:p>
          <a:p>
            <a:pPr lvl="1"/>
            <a:r>
              <a:rPr lang="en-US" dirty="0"/>
              <a:t>Need to search and install R packages</a:t>
            </a:r>
          </a:p>
          <a:p>
            <a:pPr lvl="1"/>
            <a:r>
              <a:rPr lang="en-US" dirty="0"/>
              <a:t>Need to update packages</a:t>
            </a:r>
          </a:p>
          <a:p>
            <a:pPr lvl="1"/>
            <a:r>
              <a:rPr lang="en-US" dirty="0"/>
              <a:t>Additional R support (IDE, </a:t>
            </a:r>
            <a:r>
              <a:rPr lang="en-US" dirty="0" err="1"/>
              <a:t>RMarkdown</a:t>
            </a:r>
            <a:r>
              <a:rPr lang="en-US" dirty="0"/>
              <a:t>, etc.) could be nice</a:t>
            </a:r>
          </a:p>
        </p:txBody>
      </p:sp>
    </p:spTree>
    <p:extLst>
      <p:ext uri="{BB962C8B-B14F-4D97-AF65-F5344CB8AC3E}">
        <p14:creationId xmlns:p14="http://schemas.microsoft.com/office/powerpoint/2010/main" val="305371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A38CA9-1954-C34B-9F64-F00A61AD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1" y="0"/>
            <a:ext cx="8526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BCDB-0416-1246-84D1-F7D7A382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 package with RStudio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2067-DF17-FA49-B0E5-68E9C648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installed RStudio to manage packages</a:t>
            </a:r>
          </a:p>
          <a:p>
            <a:r>
              <a:rPr lang="en-US" dirty="0"/>
              <a:t>RStudio has a very nice interface</a:t>
            </a:r>
          </a:p>
          <a:p>
            <a:r>
              <a:rPr lang="en-US" dirty="0"/>
              <a:t>RStudio is a great IDE for developing R scripts, functions, packages</a:t>
            </a:r>
          </a:p>
          <a:p>
            <a:r>
              <a:rPr lang="en-US" dirty="0" err="1"/>
              <a:t>RMarkdown</a:t>
            </a:r>
            <a:r>
              <a:rPr lang="en-US" dirty="0"/>
              <a:t> is an alternative way to create notebooks</a:t>
            </a:r>
          </a:p>
        </p:txBody>
      </p:sp>
    </p:spTree>
    <p:extLst>
      <p:ext uri="{BB962C8B-B14F-4D97-AF65-F5344CB8AC3E}">
        <p14:creationId xmlns:p14="http://schemas.microsoft.com/office/powerpoint/2010/main" val="138316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nu&#10;&#10;Description automatically generated with medium confidence">
            <a:extLst>
              <a:ext uri="{FF2B5EF4-FFF2-40B4-BE49-F238E27FC236}">
                <a16:creationId xmlns:a16="http://schemas.microsoft.com/office/drawing/2014/main" id="{82478457-1370-E144-BA10-DDFB91C7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45" y="190500"/>
            <a:ext cx="8039100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041D47-8C52-1849-B814-11D085AB10C1}"/>
              </a:ext>
            </a:extLst>
          </p:cNvPr>
          <p:cNvSpPr txBox="1"/>
          <p:nvPr/>
        </p:nvSpPr>
        <p:spPr>
          <a:xfrm>
            <a:off x="731521" y="789272"/>
            <a:ext cx="260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Launch RStudio from the Start Menu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0A67DC-4A12-9444-93FE-5551A0EBF313}"/>
              </a:ext>
            </a:extLst>
          </p:cNvPr>
          <p:cNvSpPr/>
          <p:nvPr/>
        </p:nvSpPr>
        <p:spPr>
          <a:xfrm>
            <a:off x="3917482" y="2666198"/>
            <a:ext cx="2290813" cy="762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535B22-0197-8347-86BF-8840C527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67" y="0"/>
            <a:ext cx="77115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0E73B-43BB-E344-B82B-579005F5813E}"/>
              </a:ext>
            </a:extLst>
          </p:cNvPr>
          <p:cNvSpPr txBox="1"/>
          <p:nvPr/>
        </p:nvSpPr>
        <p:spPr>
          <a:xfrm>
            <a:off x="541965" y="4775917"/>
            <a:ext cx="695735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3"/>
              </a:rPr>
              <a:t>https://www.rstudio.com/products/rstudio/?wvideo=520zbd3tij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4"/>
              </a:rPr>
              <a:t>https://sites.tufts.edu/datalab/files/2018/04/R_RStudio_Basics.pdf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5"/>
              </a:rPr>
              <a:t>https://dss.princeton.edu/training/RStudio101.pdf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DEFF0C-5D6E-4B49-AF19-0BCD89BC5EB2}"/>
              </a:ext>
            </a:extLst>
          </p:cNvPr>
          <p:cNvSpPr/>
          <p:nvPr/>
        </p:nvSpPr>
        <p:spPr>
          <a:xfrm>
            <a:off x="3876017" y="2627697"/>
            <a:ext cx="2669162" cy="5293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3FF4B-03FF-334C-A62C-7BBEE5B8B7C5}"/>
              </a:ext>
            </a:extLst>
          </p:cNvPr>
          <p:cNvSpPr txBox="1"/>
          <p:nvPr/>
        </p:nvSpPr>
        <p:spPr>
          <a:xfrm>
            <a:off x="731520" y="741145"/>
            <a:ext cx="295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Install the ‘</a:t>
            </a:r>
            <a:r>
              <a:rPr lang="en-US" sz="2400" b="1" dirty="0" err="1">
                <a:solidFill>
                  <a:srgbClr val="FF0000"/>
                </a:solidFill>
              </a:rPr>
              <a:t>IRkernel</a:t>
            </a:r>
            <a:r>
              <a:rPr lang="en-US" sz="2400" b="1" dirty="0">
                <a:solidFill>
                  <a:srgbClr val="FF0000"/>
                </a:solidFill>
              </a:rPr>
              <a:t>’ package in the Console pane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F1AD-1B0E-B44F-9523-64E8386A7B50}"/>
              </a:ext>
            </a:extLst>
          </p:cNvPr>
          <p:cNvSpPr txBox="1"/>
          <p:nvPr/>
        </p:nvSpPr>
        <p:spPr>
          <a:xfrm>
            <a:off x="541965" y="4384505"/>
            <a:ext cx="66397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Resources to learn about the RStudio environment</a:t>
            </a:r>
          </a:p>
        </p:txBody>
      </p:sp>
    </p:spTree>
    <p:extLst>
      <p:ext uri="{BB962C8B-B14F-4D97-AF65-F5344CB8AC3E}">
        <p14:creationId xmlns:p14="http://schemas.microsoft.com/office/powerpoint/2010/main" val="261923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C25AB5-E2AE-C041-802F-A04D8DFE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14" y="0"/>
            <a:ext cx="7711571" cy="68580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E589671-F160-B240-A323-89B44E9101B0}"/>
              </a:ext>
            </a:extLst>
          </p:cNvPr>
          <p:cNvSpPr/>
          <p:nvPr/>
        </p:nvSpPr>
        <p:spPr>
          <a:xfrm>
            <a:off x="1482291" y="4360243"/>
            <a:ext cx="683393" cy="1323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A700-8AB9-7346-86F0-EFDBF0A8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other R command directly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5C07-48A8-684C-BBAA-B0F46D3D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not need to be this formal on Windows</a:t>
            </a:r>
          </a:p>
          <a:p>
            <a:r>
              <a:rPr lang="en-US" dirty="0"/>
              <a:t>We need to do similar steps for Mac OS</a:t>
            </a:r>
          </a:p>
          <a:p>
            <a:r>
              <a:rPr lang="en-US" dirty="0"/>
              <a:t>We need to use the command line (as little as possible)</a:t>
            </a:r>
          </a:p>
          <a:p>
            <a:r>
              <a:rPr lang="en-US" dirty="0" err="1"/>
              <a:t>Anacoda</a:t>
            </a:r>
            <a:r>
              <a:rPr lang="en-US" dirty="0"/>
              <a:t> sets up a command line environment we will use</a:t>
            </a:r>
          </a:p>
          <a:p>
            <a:pPr lvl="1"/>
            <a:r>
              <a:rPr lang="en-US" dirty="0"/>
              <a:t>The environment set some paths for Anaconda packages</a:t>
            </a:r>
          </a:p>
          <a:p>
            <a:pPr lvl="1"/>
            <a:r>
              <a:rPr lang="en-US" dirty="0"/>
              <a:t>The Anaconda prompt is a Windows command shell</a:t>
            </a:r>
          </a:p>
        </p:txBody>
      </p:sp>
    </p:spTree>
    <p:extLst>
      <p:ext uri="{BB962C8B-B14F-4D97-AF65-F5344CB8AC3E}">
        <p14:creationId xmlns:p14="http://schemas.microsoft.com/office/powerpoint/2010/main" val="296572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A95FA4-BDE9-4144-880E-6D06592E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76" y="190500"/>
            <a:ext cx="7467600" cy="6477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184376-C68B-F243-BE43-49D4FF52E365}"/>
              </a:ext>
            </a:extLst>
          </p:cNvPr>
          <p:cNvSpPr/>
          <p:nvPr/>
        </p:nvSpPr>
        <p:spPr>
          <a:xfrm>
            <a:off x="8527983" y="4985886"/>
            <a:ext cx="1645920" cy="1549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4696-431B-9E49-9035-EC5FAB502314}"/>
              </a:ext>
            </a:extLst>
          </p:cNvPr>
          <p:cNvSpPr txBox="1"/>
          <p:nvPr/>
        </p:nvSpPr>
        <p:spPr>
          <a:xfrm>
            <a:off x="606392" y="760396"/>
            <a:ext cx="30704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Find and click the Anaconda Prompt icon from the Start menu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Running as an administrator is often good (right click on the icon, follow More submenu, Run as administrator…</a:t>
            </a:r>
          </a:p>
        </p:txBody>
      </p:sp>
    </p:spTree>
    <p:extLst>
      <p:ext uri="{BB962C8B-B14F-4D97-AF65-F5344CB8AC3E}">
        <p14:creationId xmlns:p14="http://schemas.microsoft.com/office/powerpoint/2010/main" val="181761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75F7609-ADA0-D441-A341-EE824C1E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DE6B955-B9BF-EF44-BC77-1E02779BFE02}"/>
              </a:ext>
            </a:extLst>
          </p:cNvPr>
          <p:cNvSpPr/>
          <p:nvPr/>
        </p:nvSpPr>
        <p:spPr>
          <a:xfrm>
            <a:off x="1328286" y="904774"/>
            <a:ext cx="2415941" cy="4331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72AE4-6592-7C42-B6AF-79D99D0CEBFE}"/>
              </a:ext>
            </a:extLst>
          </p:cNvPr>
          <p:cNvSpPr txBox="1"/>
          <p:nvPr/>
        </p:nvSpPr>
        <p:spPr>
          <a:xfrm>
            <a:off x="4340994" y="1867301"/>
            <a:ext cx="252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Command prompt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A8715E-6AA4-3148-8962-7EA08B997116}"/>
              </a:ext>
            </a:extLst>
          </p:cNvPr>
          <p:cNvCxnSpPr>
            <a:cxnSpLocks/>
          </p:cNvCxnSpPr>
          <p:nvPr/>
        </p:nvCxnSpPr>
        <p:spPr>
          <a:xfrm flipH="1" flipV="1">
            <a:off x="3522846" y="1578543"/>
            <a:ext cx="818148" cy="394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4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EA8383-D17E-4241-B9CA-87FD6E69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565150"/>
            <a:ext cx="9321800" cy="572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8BFB1-2B75-C146-B7F5-A6FD7809B5E0}"/>
              </a:ext>
            </a:extLst>
          </p:cNvPr>
          <p:cNvSpPr txBox="1"/>
          <p:nvPr/>
        </p:nvSpPr>
        <p:spPr>
          <a:xfrm>
            <a:off x="3792357" y="904775"/>
            <a:ext cx="35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See where we are in the file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6BDC83-6B39-0D45-890C-E663AE03DCFD}"/>
              </a:ext>
            </a:extLst>
          </p:cNvPr>
          <p:cNvSpPr/>
          <p:nvPr/>
        </p:nvSpPr>
        <p:spPr>
          <a:xfrm>
            <a:off x="3224463" y="952901"/>
            <a:ext cx="375385" cy="279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65FBD1-8328-B643-A603-24A1E76040D5}"/>
              </a:ext>
            </a:extLst>
          </p:cNvPr>
          <p:cNvSpPr/>
          <p:nvPr/>
        </p:nvSpPr>
        <p:spPr>
          <a:xfrm>
            <a:off x="3224463" y="1414914"/>
            <a:ext cx="866274" cy="28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38241-1552-9544-929E-B88D35C6BD7F}"/>
              </a:ext>
            </a:extLst>
          </p:cNvPr>
          <p:cNvSpPr/>
          <p:nvPr/>
        </p:nvSpPr>
        <p:spPr>
          <a:xfrm>
            <a:off x="2040556" y="1703672"/>
            <a:ext cx="3108960" cy="308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B1C79-763A-A145-8B17-B366A012121A}"/>
              </a:ext>
            </a:extLst>
          </p:cNvPr>
          <p:cNvSpPr txBox="1"/>
          <p:nvPr/>
        </p:nvSpPr>
        <p:spPr>
          <a:xfrm>
            <a:off x="4243138" y="1311775"/>
            <a:ext cx="387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two levels to the C: root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3AD80-E56B-0B40-AC13-B9F400D8CCAF}"/>
              </a:ext>
            </a:extLst>
          </p:cNvPr>
          <p:cNvSpPr txBox="1"/>
          <p:nvPr/>
        </p:nvSpPr>
        <p:spPr>
          <a:xfrm>
            <a:off x="5283920" y="1684422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Change directory to our R installation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182B9-74C5-E449-BDAE-B5577C1083C7}"/>
              </a:ext>
            </a:extLst>
          </p:cNvPr>
          <p:cNvSpPr/>
          <p:nvPr/>
        </p:nvSpPr>
        <p:spPr>
          <a:xfrm>
            <a:off x="4243138" y="2011680"/>
            <a:ext cx="386614" cy="298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08A57CA-2609-ED45-915C-3638DA387F63}"/>
              </a:ext>
            </a:extLst>
          </p:cNvPr>
          <p:cNvSpPr/>
          <p:nvPr/>
        </p:nvSpPr>
        <p:spPr>
          <a:xfrm>
            <a:off x="4947391" y="3660006"/>
            <a:ext cx="673768" cy="45719"/>
          </a:xfrm>
          <a:prstGeom prst="leftArrow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1BA65-4894-1041-A9B2-39EF683CE98F}"/>
              </a:ext>
            </a:extLst>
          </p:cNvPr>
          <p:cNvSpPr/>
          <p:nvPr/>
        </p:nvSpPr>
        <p:spPr>
          <a:xfrm>
            <a:off x="4243138" y="4466122"/>
            <a:ext cx="271110" cy="250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5B35C-4D3E-974D-8A35-9EE8CCDFA83F}"/>
              </a:ext>
            </a:extLst>
          </p:cNvPr>
          <p:cNvSpPr txBox="1"/>
          <p:nvPr/>
        </p:nvSpPr>
        <p:spPr>
          <a:xfrm>
            <a:off x="4629752" y="440658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590237-71E9-414B-880D-0E66CD361016}"/>
              </a:ext>
            </a:extLst>
          </p:cNvPr>
          <p:cNvSpPr/>
          <p:nvPr/>
        </p:nvSpPr>
        <p:spPr>
          <a:xfrm>
            <a:off x="4468528" y="6156960"/>
            <a:ext cx="187292" cy="2209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6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29C5E99-C1C4-9045-8C49-A7A38185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061B3-6E7F-8142-A8CB-36BB00CDB372}"/>
              </a:ext>
            </a:extLst>
          </p:cNvPr>
          <p:cNvSpPr txBox="1"/>
          <p:nvPr/>
        </p:nvSpPr>
        <p:spPr>
          <a:xfrm>
            <a:off x="6926580" y="3665011"/>
            <a:ext cx="241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a typical R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start up message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525D2AF-950D-0E4C-8A00-14C5790EFA1E}"/>
              </a:ext>
            </a:extLst>
          </p:cNvPr>
          <p:cNvSpPr/>
          <p:nvPr/>
        </p:nvSpPr>
        <p:spPr>
          <a:xfrm>
            <a:off x="6278880" y="2948940"/>
            <a:ext cx="449580" cy="22631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94F69-077C-9645-AFB4-1F9C77B708F4}"/>
              </a:ext>
            </a:extLst>
          </p:cNvPr>
          <p:cNvSpPr txBox="1"/>
          <p:nvPr/>
        </p:nvSpPr>
        <p:spPr>
          <a:xfrm>
            <a:off x="2125980" y="549806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command prompt is “&gt;”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48E31-FA76-9742-A754-7996090CC972}"/>
              </a:ext>
            </a:extLst>
          </p:cNvPr>
          <p:cNvCxnSpPr>
            <a:cxnSpLocks/>
          </p:cNvCxnSpPr>
          <p:nvPr/>
        </p:nvCxnSpPr>
        <p:spPr>
          <a:xfrm flipH="1">
            <a:off x="1615440" y="5682734"/>
            <a:ext cx="510540" cy="77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3551-2D10-4945-83F9-61A3E01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3 Individual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C229-4937-6041-891B-6C4F3C74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Current Python 3 version</a:t>
            </a:r>
          </a:p>
          <a:p>
            <a:r>
              <a:rPr lang="en-US" dirty="0"/>
              <a:t>Core scientific Python packages already installed</a:t>
            </a:r>
          </a:p>
          <a:p>
            <a:r>
              <a:rPr lang="en-US" dirty="0"/>
              <a:t>Support for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 err="1"/>
              <a:t>Conda</a:t>
            </a:r>
            <a:r>
              <a:rPr lang="en-US" dirty="0"/>
              <a:t> package manager for updates</a:t>
            </a:r>
          </a:p>
          <a:p>
            <a:r>
              <a:rPr lang="en-US" dirty="0"/>
              <a:t>Other tools included in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5347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2BFAF33-B4AD-0945-B735-15C0CF28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F944400-892B-DE41-88FE-56BE96DAF0C4}"/>
              </a:ext>
            </a:extLst>
          </p:cNvPr>
          <p:cNvSpPr/>
          <p:nvPr/>
        </p:nvSpPr>
        <p:spPr>
          <a:xfrm>
            <a:off x="1435100" y="4838700"/>
            <a:ext cx="2207260" cy="350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0AC36-A540-1541-953E-519B05CAEDD5}"/>
              </a:ext>
            </a:extLst>
          </p:cNvPr>
          <p:cNvSpPr txBox="1"/>
          <p:nvPr/>
        </p:nvSpPr>
        <p:spPr>
          <a:xfrm>
            <a:off x="3779520" y="4754880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Install the R kernel spec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042ED-4B38-BE4D-8E3C-F3524D1EECBE}"/>
              </a:ext>
            </a:extLst>
          </p:cNvPr>
          <p:cNvSpPr/>
          <p:nvPr/>
        </p:nvSpPr>
        <p:spPr>
          <a:xfrm>
            <a:off x="1501140" y="5189220"/>
            <a:ext cx="457200" cy="28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963083-3617-C04E-BA6B-0B8C58416379}"/>
              </a:ext>
            </a:extLst>
          </p:cNvPr>
          <p:cNvSpPr/>
          <p:nvPr/>
        </p:nvSpPr>
        <p:spPr>
          <a:xfrm>
            <a:off x="3710940" y="5334000"/>
            <a:ext cx="259080" cy="281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5A929-0BDC-DA4A-A5A8-D60D28F6F66D}"/>
              </a:ext>
            </a:extLst>
          </p:cNvPr>
          <p:cNvSpPr txBox="1"/>
          <p:nvPr/>
        </p:nvSpPr>
        <p:spPr>
          <a:xfrm>
            <a:off x="4156160" y="5290304"/>
            <a:ext cx="44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Quit R and do not save the workspace image</a:t>
            </a:r>
          </a:p>
        </p:txBody>
      </p:sp>
    </p:spTree>
    <p:extLst>
      <p:ext uri="{BB962C8B-B14F-4D97-AF65-F5344CB8AC3E}">
        <p14:creationId xmlns:p14="http://schemas.microsoft.com/office/powerpoint/2010/main" val="427550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D3F4-519A-1E41-BC06-1380114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folder and create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8851-96BE-4844-A924-0EAE1AAE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Anaconda Prompt command shell</a:t>
            </a:r>
          </a:p>
          <a:p>
            <a:r>
              <a:rPr lang="en-US" dirty="0"/>
              <a:t>Navigate to desired data analysis folder location</a:t>
            </a:r>
          </a:p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7609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CCA6EE0-7264-444E-8B81-6F564A5A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90600"/>
            <a:ext cx="9321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1DA09AE-21D3-7146-94D5-521283A385E0}"/>
              </a:ext>
            </a:extLst>
          </p:cNvPr>
          <p:cNvSpPr/>
          <p:nvPr/>
        </p:nvSpPr>
        <p:spPr>
          <a:xfrm>
            <a:off x="1427480" y="960120"/>
            <a:ext cx="200914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F61D5-C5BA-F546-8081-006076280DB0}"/>
              </a:ext>
            </a:extLst>
          </p:cNvPr>
          <p:cNvSpPr/>
          <p:nvPr/>
        </p:nvSpPr>
        <p:spPr>
          <a:xfrm>
            <a:off x="3238500" y="135636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8D678-0456-274D-86FE-DC4B64CF3B53}"/>
              </a:ext>
            </a:extLst>
          </p:cNvPr>
          <p:cNvSpPr txBox="1"/>
          <p:nvPr/>
        </p:nvSpPr>
        <p:spPr>
          <a:xfrm>
            <a:off x="3675697" y="1333500"/>
            <a:ext cx="334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may be on a second volume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69BD88-9637-1F44-8384-E3FA1F49DB3A}"/>
              </a:ext>
            </a:extLst>
          </p:cNvPr>
          <p:cNvSpPr/>
          <p:nvPr/>
        </p:nvSpPr>
        <p:spPr>
          <a:xfrm>
            <a:off x="2125980" y="1661160"/>
            <a:ext cx="1112520" cy="312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0310F-F5EB-CB41-9CCD-FB556CF57209}"/>
              </a:ext>
            </a:extLst>
          </p:cNvPr>
          <p:cNvSpPr txBox="1"/>
          <p:nvPr/>
        </p:nvSpPr>
        <p:spPr>
          <a:xfrm>
            <a:off x="3309937" y="1634490"/>
            <a:ext cx="701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Change directory to analysis folder location (remember tab completion)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917D8-FF8E-6143-B222-F30F3A9A31E9}"/>
              </a:ext>
            </a:extLst>
          </p:cNvPr>
          <p:cNvSpPr/>
          <p:nvPr/>
        </p:nvSpPr>
        <p:spPr>
          <a:xfrm>
            <a:off x="2728392" y="1973580"/>
            <a:ext cx="403427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6E3E-A986-9143-A215-7EFBA36737E8}"/>
              </a:ext>
            </a:extLst>
          </p:cNvPr>
          <p:cNvSpPr txBox="1"/>
          <p:nvPr/>
        </p:nvSpPr>
        <p:spPr>
          <a:xfrm>
            <a:off x="3230880" y="1909048"/>
            <a:ext cx="357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files in your new location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679B4-6871-3D4B-9E53-D09409AD1FFB}"/>
              </a:ext>
            </a:extLst>
          </p:cNvPr>
          <p:cNvSpPr/>
          <p:nvPr/>
        </p:nvSpPr>
        <p:spPr>
          <a:xfrm>
            <a:off x="2590800" y="3626882"/>
            <a:ext cx="1684020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428C6-433C-CB49-B2DA-954DE80B965E}"/>
              </a:ext>
            </a:extLst>
          </p:cNvPr>
          <p:cNvSpPr txBox="1"/>
          <p:nvPr/>
        </p:nvSpPr>
        <p:spPr>
          <a:xfrm>
            <a:off x="4369117" y="3556992"/>
            <a:ext cx="425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Launch the </a:t>
            </a:r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 environment</a:t>
            </a:r>
          </a:p>
        </p:txBody>
      </p:sp>
    </p:spTree>
    <p:extLst>
      <p:ext uri="{BB962C8B-B14F-4D97-AF65-F5344CB8AC3E}">
        <p14:creationId xmlns:p14="http://schemas.microsoft.com/office/powerpoint/2010/main" val="867141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57B678-1551-864B-BF40-B79602D0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1" y="0"/>
            <a:ext cx="85266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665EE-5E9D-D746-92FF-04975B7E389C}"/>
              </a:ext>
            </a:extLst>
          </p:cNvPr>
          <p:cNvSpPr txBox="1"/>
          <p:nvPr/>
        </p:nvSpPr>
        <p:spPr>
          <a:xfrm>
            <a:off x="1895234" y="3368040"/>
            <a:ext cx="711489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 learn more about </a:t>
            </a:r>
            <a:r>
              <a:rPr lang="en-US" sz="2800" dirty="0" err="1">
                <a:solidFill>
                  <a:srgbClr val="FF0000"/>
                </a:solidFill>
              </a:rPr>
              <a:t>Jupyter</a:t>
            </a:r>
            <a:r>
              <a:rPr lang="en-US" sz="2800" dirty="0">
                <a:solidFill>
                  <a:srgbClr val="FF0000"/>
                </a:solidFill>
              </a:rPr>
              <a:t> notebooks: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Documentation at 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www.jupyter.org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Tutorials on the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hlinkClick r:id="rId4"/>
              </a:rPr>
              <a:t>https://www.dataquest.io/blog/jupyter-notebook-tutorial/</a:t>
            </a:r>
            <a:endParaRPr lang="en-US" sz="20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Most tutorials cover Python notebooks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51C6C3-54F5-5D4F-A2D5-0A2F147B4DCB}"/>
              </a:ext>
            </a:extLst>
          </p:cNvPr>
          <p:cNvSpPr/>
          <p:nvPr/>
        </p:nvSpPr>
        <p:spPr>
          <a:xfrm>
            <a:off x="9403080" y="1165860"/>
            <a:ext cx="54102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F30F3-7CD1-B943-8C47-19D28B1D3239}"/>
              </a:ext>
            </a:extLst>
          </p:cNvPr>
          <p:cNvSpPr/>
          <p:nvPr/>
        </p:nvSpPr>
        <p:spPr>
          <a:xfrm>
            <a:off x="8724900" y="1747897"/>
            <a:ext cx="403860" cy="218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B6739-E789-D04D-84B5-2B3DDB7A1C81}"/>
              </a:ext>
            </a:extLst>
          </p:cNvPr>
          <p:cNvSpPr txBox="1"/>
          <p:nvPr/>
        </p:nvSpPr>
        <p:spPr>
          <a:xfrm>
            <a:off x="5971485" y="816025"/>
            <a:ext cx="339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Create a new R notebook</a:t>
            </a:r>
          </a:p>
        </p:txBody>
      </p:sp>
    </p:spTree>
    <p:extLst>
      <p:ext uri="{BB962C8B-B14F-4D97-AF65-F5344CB8AC3E}">
        <p14:creationId xmlns:p14="http://schemas.microsoft.com/office/powerpoint/2010/main" val="2356239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37CF571-1A2B-2145-AD0B-2966BB68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71" y="0"/>
            <a:ext cx="85266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AC36B-1A99-1640-946B-0EB6208F9EBE}"/>
              </a:ext>
            </a:extLst>
          </p:cNvPr>
          <p:cNvSpPr txBox="1"/>
          <p:nvPr/>
        </p:nvSpPr>
        <p:spPr>
          <a:xfrm>
            <a:off x="139096" y="1599248"/>
            <a:ext cx="320802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an R notebook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in our web browser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It was renamed to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my_first_R_notebook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It is running the 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release we installed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335B60-4EFF-934F-8D1A-40F7A06CAE31}"/>
              </a:ext>
            </a:extLst>
          </p:cNvPr>
          <p:cNvSpPr/>
          <p:nvPr/>
        </p:nvSpPr>
        <p:spPr>
          <a:xfrm>
            <a:off x="4069081" y="1599248"/>
            <a:ext cx="1242060" cy="267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3F2E3-0961-B44B-AF8F-17DBD2ED0DFF}"/>
              </a:ext>
            </a:extLst>
          </p:cNvPr>
          <p:cNvSpPr txBox="1"/>
          <p:nvPr/>
        </p:nvSpPr>
        <p:spPr>
          <a:xfrm>
            <a:off x="6736080" y="1844040"/>
            <a:ext cx="448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Execute “</a:t>
            </a:r>
            <a:r>
              <a:rPr lang="en-US" sz="2400" b="1" dirty="0" err="1">
                <a:solidFill>
                  <a:srgbClr val="FF0000"/>
                </a:solidFill>
              </a:rPr>
              <a:t>sessionInfo</a:t>
            </a:r>
            <a:r>
              <a:rPr lang="en-US" sz="2400" b="1" dirty="0">
                <a:solidFill>
                  <a:srgbClr val="FF0000"/>
                </a:solidFill>
              </a:rPr>
              <a:t>()”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R command and check what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R version notebook is running</a:t>
            </a:r>
          </a:p>
        </p:txBody>
      </p:sp>
    </p:spTree>
    <p:extLst>
      <p:ext uri="{BB962C8B-B14F-4D97-AF65-F5344CB8AC3E}">
        <p14:creationId xmlns:p14="http://schemas.microsoft.com/office/powerpoint/2010/main" val="381551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C910-6B43-E540-86B8-B113EA5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 packages using RStudio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C4DC-AAE9-1B4F-9D05-0DA1AB54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338"/>
          </a:xfrm>
        </p:spPr>
        <p:txBody>
          <a:bodyPr/>
          <a:lstStyle/>
          <a:p>
            <a:r>
              <a:rPr lang="en-US" dirty="0"/>
              <a:t>Install Bioconductor and other R packages in RStudio </a:t>
            </a:r>
          </a:p>
          <a:p>
            <a:r>
              <a:rPr lang="en-US" dirty="0"/>
              <a:t>RStudio’s interface for packages is very good</a:t>
            </a:r>
          </a:p>
        </p:txBody>
      </p:sp>
    </p:spTree>
    <p:extLst>
      <p:ext uri="{BB962C8B-B14F-4D97-AF65-F5344CB8AC3E}">
        <p14:creationId xmlns:p14="http://schemas.microsoft.com/office/powerpoint/2010/main" val="1706593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3AF0D7-7DC4-1E41-9256-4C7EDF2B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54" y="0"/>
            <a:ext cx="77115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1D840-BE4A-A24C-A27C-CCCDC4E3D108}"/>
              </a:ext>
            </a:extLst>
          </p:cNvPr>
          <p:cNvSpPr txBox="1"/>
          <p:nvPr/>
        </p:nvSpPr>
        <p:spPr>
          <a:xfrm>
            <a:off x="220980" y="472440"/>
            <a:ext cx="39394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Bioconductor is not integrated into RStudio’s package manager by default</a:t>
            </a:r>
          </a:p>
          <a:p>
            <a:endParaRPr lang="en-US" sz="2400" dirty="0"/>
          </a:p>
          <a:p>
            <a:r>
              <a:rPr lang="en-US" sz="2400" dirty="0"/>
              <a:t>Follow instructions at:</a:t>
            </a:r>
            <a:br>
              <a:rPr lang="en-US" sz="2400" dirty="0"/>
            </a:br>
            <a:r>
              <a:rPr lang="en-US" dirty="0">
                <a:hlinkClick r:id="rId3"/>
              </a:rPr>
              <a:t>https://www.bioconductor.org/install/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Install any desired Bioconductor packages like ‘edgeR’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RStudio manages packages after they are installed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BD1469-5640-6545-B96F-2ACCCE9CBE2B}"/>
              </a:ext>
            </a:extLst>
          </p:cNvPr>
          <p:cNvSpPr/>
          <p:nvPr/>
        </p:nvSpPr>
        <p:spPr>
          <a:xfrm>
            <a:off x="4251960" y="899160"/>
            <a:ext cx="3474720" cy="4191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9CEF31-0107-034A-BEE4-5DCCCE11CBE9}"/>
              </a:ext>
            </a:extLst>
          </p:cNvPr>
          <p:cNvSpPr/>
          <p:nvPr/>
        </p:nvSpPr>
        <p:spPr>
          <a:xfrm>
            <a:off x="4251960" y="3916680"/>
            <a:ext cx="2034540" cy="32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7D7B6C-0AB6-2F4D-8E19-066D99B5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1" y="0"/>
            <a:ext cx="8526658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AD712D3-C4AB-1140-9A5C-8AB239AFE4E1}"/>
              </a:ext>
            </a:extLst>
          </p:cNvPr>
          <p:cNvSpPr/>
          <p:nvPr/>
        </p:nvSpPr>
        <p:spPr>
          <a:xfrm>
            <a:off x="2705100" y="4472940"/>
            <a:ext cx="1516380" cy="426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5AB15-D881-E246-8A57-970F48C5AE25}"/>
              </a:ext>
            </a:extLst>
          </p:cNvPr>
          <p:cNvSpPr txBox="1"/>
          <p:nvPr/>
        </p:nvSpPr>
        <p:spPr>
          <a:xfrm>
            <a:off x="2320479" y="5821680"/>
            <a:ext cx="755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Bioconductor packages are now available in the notebook</a:t>
            </a:r>
          </a:p>
        </p:txBody>
      </p:sp>
    </p:spTree>
    <p:extLst>
      <p:ext uri="{BB962C8B-B14F-4D97-AF65-F5344CB8AC3E}">
        <p14:creationId xmlns:p14="http://schemas.microsoft.com/office/powerpoint/2010/main" val="3562758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EC3D-3C07-1F47-A0A2-A23A78F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82B4-4E6B-AA46-86D9-E69013C1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Anoconda</a:t>
            </a:r>
            <a:r>
              <a:rPr lang="en-US" dirty="0"/>
              <a:t>, R, and RStudio using default installations</a:t>
            </a:r>
          </a:p>
          <a:p>
            <a:r>
              <a:rPr lang="en-US" dirty="0"/>
              <a:t>Anaconda gives us Python 3, </a:t>
            </a:r>
            <a:r>
              <a:rPr lang="en-US" dirty="0" err="1"/>
              <a:t>Jupyter</a:t>
            </a:r>
            <a:r>
              <a:rPr lang="en-US" dirty="0"/>
              <a:t>, and much more</a:t>
            </a:r>
          </a:p>
          <a:p>
            <a:r>
              <a:rPr lang="en-US" dirty="0"/>
              <a:t>RStudio is the best R work environment</a:t>
            </a:r>
          </a:p>
          <a:p>
            <a:pPr lvl="1"/>
            <a:r>
              <a:rPr lang="en-US" dirty="0"/>
              <a:t>Very nice IDE (integrated development environment)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RMarkdown</a:t>
            </a:r>
            <a:r>
              <a:rPr lang="en-US" dirty="0"/>
              <a:t> and many other tools</a:t>
            </a:r>
          </a:p>
          <a:p>
            <a:pPr lvl="1"/>
            <a:r>
              <a:rPr lang="en-US" dirty="0"/>
              <a:t>RStudio does not install R or manage R installations</a:t>
            </a:r>
          </a:p>
          <a:p>
            <a:r>
              <a:rPr lang="en-US" dirty="0" err="1"/>
              <a:t>Jupyter</a:t>
            </a:r>
            <a:r>
              <a:rPr lang="en-US" dirty="0"/>
              <a:t> notebooks were configured for an R kernel</a:t>
            </a:r>
          </a:p>
        </p:txBody>
      </p:sp>
    </p:spTree>
    <p:extLst>
      <p:ext uri="{BB962C8B-B14F-4D97-AF65-F5344CB8AC3E}">
        <p14:creationId xmlns:p14="http://schemas.microsoft.com/office/powerpoint/2010/main" val="14735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A7C78B9-166B-5C40-B297-85997819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3EA743-984D-A241-A767-CD01F171ED04}"/>
              </a:ext>
            </a:extLst>
          </p:cNvPr>
          <p:cNvSpPr/>
          <p:nvPr/>
        </p:nvSpPr>
        <p:spPr>
          <a:xfrm>
            <a:off x="7028481" y="3355383"/>
            <a:ext cx="2836190" cy="2448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EF2EF-1C7A-1342-9836-D2633020347A}"/>
              </a:ext>
            </a:extLst>
          </p:cNvPr>
          <p:cNvSpPr txBox="1"/>
          <p:nvPr/>
        </p:nvSpPr>
        <p:spPr>
          <a:xfrm>
            <a:off x="6579030" y="1503335"/>
            <a:ext cx="3587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Python version and platform may differ from what is shown here</a:t>
            </a:r>
          </a:p>
        </p:txBody>
      </p:sp>
    </p:spTree>
    <p:extLst>
      <p:ext uri="{BB962C8B-B14F-4D97-AF65-F5344CB8AC3E}">
        <p14:creationId xmlns:p14="http://schemas.microsoft.com/office/powerpoint/2010/main" val="342444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ED7150-2882-1944-80D2-7C4C9773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730250"/>
            <a:ext cx="8775700" cy="539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DBEC2-DD56-814E-8160-E71ECE9A1F18}"/>
              </a:ext>
            </a:extLst>
          </p:cNvPr>
          <p:cNvSpPr txBox="1"/>
          <p:nvPr/>
        </p:nvSpPr>
        <p:spPr>
          <a:xfrm>
            <a:off x="3812584" y="2952427"/>
            <a:ext cx="352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An installer file will be in your downloads folder. Run the installer.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79F83C-2F4D-E64B-8620-56EA875CD697}"/>
              </a:ext>
            </a:extLst>
          </p:cNvPr>
          <p:cNvSpPr/>
          <p:nvPr/>
        </p:nvSpPr>
        <p:spPr>
          <a:xfrm>
            <a:off x="3307080" y="2110740"/>
            <a:ext cx="2476500" cy="411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4808A3-5377-6D42-855F-6B8A2F58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5" y="260682"/>
            <a:ext cx="3799840" cy="295656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05D59-E1AE-D147-844F-CCA0A1B0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20" y="260682"/>
            <a:ext cx="3799840" cy="295656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EA2B28-AAC7-0745-ACB6-78CDED56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586" y="260682"/>
            <a:ext cx="3799840" cy="295656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43A7E5-2A5E-644A-BB6E-3E20D1DC2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05" y="3506202"/>
            <a:ext cx="3799840" cy="295656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6E4C4F-C5B4-054D-B9EA-13C5428F6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920" y="3506202"/>
            <a:ext cx="3799840" cy="295656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915C739-4C68-EB44-98B6-C95CD681A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586" y="3506202"/>
            <a:ext cx="3799840" cy="2956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15967-80F4-0D44-9096-25870A8E6497}"/>
              </a:ext>
            </a:extLst>
          </p:cNvPr>
          <p:cNvSpPr txBox="1"/>
          <p:nvPr/>
        </p:nvSpPr>
        <p:spPr>
          <a:xfrm>
            <a:off x="217505" y="27555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0996F-9DFE-CF47-8DE8-03CAA77E0793}"/>
              </a:ext>
            </a:extLst>
          </p:cNvPr>
          <p:cNvSpPr txBox="1"/>
          <p:nvPr/>
        </p:nvSpPr>
        <p:spPr>
          <a:xfrm>
            <a:off x="4210920" y="28309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2CC5B-B2D8-5F45-9B0F-95D137101176}"/>
              </a:ext>
            </a:extLst>
          </p:cNvPr>
          <p:cNvSpPr txBox="1"/>
          <p:nvPr/>
        </p:nvSpPr>
        <p:spPr>
          <a:xfrm>
            <a:off x="8223586" y="2755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7E8A4-48ED-9E4C-943B-3374584A947D}"/>
              </a:ext>
            </a:extLst>
          </p:cNvPr>
          <p:cNvSpPr txBox="1"/>
          <p:nvPr/>
        </p:nvSpPr>
        <p:spPr>
          <a:xfrm>
            <a:off x="8223586" y="60010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E66A8-35A8-0947-AE60-5E1C69C58A91}"/>
              </a:ext>
            </a:extLst>
          </p:cNvPr>
          <p:cNvSpPr txBox="1"/>
          <p:nvPr/>
        </p:nvSpPr>
        <p:spPr>
          <a:xfrm>
            <a:off x="4210920" y="60010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A75D9-C238-7D4F-B80A-F2AA9F3F93BA}"/>
              </a:ext>
            </a:extLst>
          </p:cNvPr>
          <p:cNvSpPr txBox="1"/>
          <p:nvPr/>
        </p:nvSpPr>
        <p:spPr>
          <a:xfrm>
            <a:off x="216904" y="60010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418A6-4858-244C-A2A3-C2112FFB02C8}"/>
              </a:ext>
            </a:extLst>
          </p:cNvPr>
          <p:cNvSpPr/>
          <p:nvPr/>
        </p:nvSpPr>
        <p:spPr>
          <a:xfrm>
            <a:off x="2521819" y="2830975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DBEE11-4882-8843-8082-EB671CA79999}"/>
              </a:ext>
            </a:extLst>
          </p:cNvPr>
          <p:cNvSpPr/>
          <p:nvPr/>
        </p:nvSpPr>
        <p:spPr>
          <a:xfrm>
            <a:off x="6533949" y="2798361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E1799F-226E-014C-BC35-211AF8023F62}"/>
              </a:ext>
            </a:extLst>
          </p:cNvPr>
          <p:cNvSpPr/>
          <p:nvPr/>
        </p:nvSpPr>
        <p:spPr>
          <a:xfrm>
            <a:off x="10536455" y="2793278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EBB9C5-4F3A-9C43-87C4-74829F9B4A40}"/>
              </a:ext>
            </a:extLst>
          </p:cNvPr>
          <p:cNvSpPr/>
          <p:nvPr/>
        </p:nvSpPr>
        <p:spPr>
          <a:xfrm>
            <a:off x="8292165" y="1347885"/>
            <a:ext cx="1294597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83C30C-79AA-EE40-A6BA-8B8C240D11A1}"/>
              </a:ext>
            </a:extLst>
          </p:cNvPr>
          <p:cNvSpPr/>
          <p:nvPr/>
        </p:nvSpPr>
        <p:spPr>
          <a:xfrm>
            <a:off x="2521819" y="6073089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F1916A-D672-9741-9FBC-34C59ED20A9A}"/>
              </a:ext>
            </a:extLst>
          </p:cNvPr>
          <p:cNvSpPr/>
          <p:nvPr/>
        </p:nvSpPr>
        <p:spPr>
          <a:xfrm>
            <a:off x="6549391" y="6045016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DD4725-0B76-BB43-B417-EAA7416F9B3B}"/>
              </a:ext>
            </a:extLst>
          </p:cNvPr>
          <p:cNvSpPr/>
          <p:nvPr/>
        </p:nvSpPr>
        <p:spPr>
          <a:xfrm>
            <a:off x="4389120" y="4945181"/>
            <a:ext cx="56789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3224B-79FF-8244-90DC-FE5650E36EE1}"/>
              </a:ext>
            </a:extLst>
          </p:cNvPr>
          <p:cNvSpPr/>
          <p:nvPr/>
        </p:nvSpPr>
        <p:spPr>
          <a:xfrm>
            <a:off x="10533247" y="6049227"/>
            <a:ext cx="88552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252C5-7849-6942-B4AD-F1C087CC8398}"/>
              </a:ext>
            </a:extLst>
          </p:cNvPr>
          <p:cNvSpPr txBox="1"/>
          <p:nvPr/>
        </p:nvSpPr>
        <p:spPr>
          <a:xfrm>
            <a:off x="216904" y="125905"/>
            <a:ext cx="38138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Anaconda Installation Steps:</a:t>
            </a:r>
          </a:p>
        </p:txBody>
      </p:sp>
    </p:spTree>
    <p:extLst>
      <p:ext uri="{BB962C8B-B14F-4D97-AF65-F5344CB8AC3E}">
        <p14:creationId xmlns:p14="http://schemas.microsoft.com/office/powerpoint/2010/main" val="3012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0BF3-B790-AF47-AE6F-A8A09FE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release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886E-B91F-0449-93AC-F7D5E4B8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r>
              <a:rPr lang="en-US" dirty="0"/>
              <a:t>Latest release of R and Bioconductor are usually compatible</a:t>
            </a:r>
          </a:p>
          <a:p>
            <a:r>
              <a:rPr lang="en-US" dirty="0"/>
              <a:t>If a major R release was done very recently, check Bioconductor’s website (</a:t>
            </a:r>
            <a:r>
              <a:rPr lang="en-US" dirty="0">
                <a:hlinkClick r:id="rId3"/>
              </a:rPr>
              <a:t>www.bioconductor.org</a:t>
            </a:r>
            <a:r>
              <a:rPr lang="en-US" dirty="0"/>
              <a:t>) for compatibility</a:t>
            </a:r>
          </a:p>
          <a:p>
            <a:r>
              <a:rPr lang="en-US" dirty="0"/>
              <a:t>Older R releases are available, too</a:t>
            </a:r>
          </a:p>
        </p:txBody>
      </p:sp>
    </p:spTree>
    <p:extLst>
      <p:ext uri="{BB962C8B-B14F-4D97-AF65-F5344CB8AC3E}">
        <p14:creationId xmlns:p14="http://schemas.microsoft.com/office/powerpoint/2010/main" val="403255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CB776F-A4D8-B540-BD12-E8D09E92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9" y="0"/>
            <a:ext cx="9748642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D0BC99D-4E20-DF4D-BE2B-2272D48BD866}"/>
              </a:ext>
            </a:extLst>
          </p:cNvPr>
          <p:cNvSpPr/>
          <p:nvPr/>
        </p:nvSpPr>
        <p:spPr>
          <a:xfrm>
            <a:off x="779646" y="731520"/>
            <a:ext cx="4100362" cy="770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980C26C-DED5-3842-95F2-7A1A7081ECFE}"/>
              </a:ext>
            </a:extLst>
          </p:cNvPr>
          <p:cNvSpPr/>
          <p:nvPr/>
        </p:nvSpPr>
        <p:spPr>
          <a:xfrm flipH="1" flipV="1">
            <a:off x="5428648" y="353727"/>
            <a:ext cx="519764" cy="2237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92474-0873-284B-B82B-6E853DD74216}"/>
              </a:ext>
            </a:extLst>
          </p:cNvPr>
          <p:cNvSpPr txBox="1"/>
          <p:nvPr/>
        </p:nvSpPr>
        <p:spPr>
          <a:xfrm>
            <a:off x="3850802" y="5024387"/>
            <a:ext cx="449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Download the R installer program</a:t>
            </a:r>
          </a:p>
        </p:txBody>
      </p:sp>
    </p:spTree>
    <p:extLst>
      <p:ext uri="{BB962C8B-B14F-4D97-AF65-F5344CB8AC3E}">
        <p14:creationId xmlns:p14="http://schemas.microsoft.com/office/powerpoint/2010/main" val="77355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E128E6-1142-F347-91D5-4D25773B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730250"/>
            <a:ext cx="8775700" cy="5397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D94EF2-00F0-9046-B665-FCF4711A5DA7}"/>
              </a:ext>
            </a:extLst>
          </p:cNvPr>
          <p:cNvSpPr/>
          <p:nvPr/>
        </p:nvSpPr>
        <p:spPr>
          <a:xfrm>
            <a:off x="2935705" y="2377440"/>
            <a:ext cx="1809550" cy="28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29C8C-C93F-0546-87AB-308FE15F756E}"/>
              </a:ext>
            </a:extLst>
          </p:cNvPr>
          <p:cNvSpPr txBox="1"/>
          <p:nvPr/>
        </p:nvSpPr>
        <p:spPr>
          <a:xfrm>
            <a:off x="4090738" y="3253339"/>
            <a:ext cx="368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Run the R installer program in the downloads folder</a:t>
            </a:r>
          </a:p>
        </p:txBody>
      </p:sp>
    </p:spTree>
    <p:extLst>
      <p:ext uri="{BB962C8B-B14F-4D97-AF65-F5344CB8AC3E}">
        <p14:creationId xmlns:p14="http://schemas.microsoft.com/office/powerpoint/2010/main" val="4983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970</Words>
  <Application>Microsoft Macintosh PowerPoint</Application>
  <PresentationFormat>Widescreen</PresentationFormat>
  <Paragraphs>133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Adding an R kernel to Jupyter notebooks</vt:lpstr>
      <vt:lpstr>There are many possible ways to do this</vt:lpstr>
      <vt:lpstr>Anaconda Python 3 Individual Edition</vt:lpstr>
      <vt:lpstr>PowerPoint Presentation</vt:lpstr>
      <vt:lpstr>PowerPoint Presentation</vt:lpstr>
      <vt:lpstr>PowerPoint Presentation</vt:lpstr>
      <vt:lpstr>Install the latest release of R</vt:lpstr>
      <vt:lpstr>PowerPoint Presentation</vt:lpstr>
      <vt:lpstr>PowerPoint Presentation</vt:lpstr>
      <vt:lpstr>PowerPoint Presentation</vt:lpstr>
      <vt:lpstr>PowerPoint Presentation</vt:lpstr>
      <vt:lpstr>Install RStudio to manage R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Tell Jupyter that we have R installed</vt:lpstr>
      <vt:lpstr>PowerPoint Presentation</vt:lpstr>
      <vt:lpstr>Install the R package with RStudio </vt:lpstr>
      <vt:lpstr>PowerPoint Presentation</vt:lpstr>
      <vt:lpstr>PowerPoint Presentation</vt:lpstr>
      <vt:lpstr>PowerPoint Presentation</vt:lpstr>
      <vt:lpstr>Run the other R command directly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Navigate to folder and create a Jupyter notebook</vt:lpstr>
      <vt:lpstr>PowerPoint Presentation</vt:lpstr>
      <vt:lpstr>PowerPoint Presentation</vt:lpstr>
      <vt:lpstr>PowerPoint Presentation</vt:lpstr>
      <vt:lpstr>Add R packages using RStudio 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23</cp:revision>
  <dcterms:created xsi:type="dcterms:W3CDTF">2021-08-17T15:13:41Z</dcterms:created>
  <dcterms:modified xsi:type="dcterms:W3CDTF">2021-08-29T16:28:45Z</dcterms:modified>
</cp:coreProperties>
</file>