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13" autoAdjust="0"/>
    <p:restoredTop sz="94649"/>
  </p:normalViewPr>
  <p:slideViewPr>
    <p:cSldViewPr snapToGrid="0" snapToObjects="1">
      <p:cViewPr>
        <p:scale>
          <a:sx n="146" d="100"/>
          <a:sy n="146" d="100"/>
        </p:scale>
        <p:origin x="-264" y="1056"/>
      </p:cViewPr>
      <p:guideLst>
        <p:guide orient="horz" pos="2160"/>
        <p:guide pos="2880"/>
      </p:guideLst>
    </p:cSldViewPr>
  </p:slideViewPr>
  <p:notesTextViewPr>
    <p:cViewPr>
      <p:scale>
        <a:sx n="100" d="100"/>
        <a:sy n="100" d="100"/>
      </p:scale>
      <p:origin x="0" y="0"/>
    </p:cViewPr>
  </p:notesTextViewPr>
  <p:sorterViewPr>
    <p:cViewPr>
      <p:scale>
        <a:sx n="232" d="100"/>
        <a:sy n="232" d="100"/>
      </p:scale>
      <p:origin x="0" y="1353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8296A3-E92A-FA4C-84C1-C2B1CEE7952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98155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296A3-E92A-FA4C-84C1-C2B1CEE7952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235223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296A3-E92A-FA4C-84C1-C2B1CEE7952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78409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296A3-E92A-FA4C-84C1-C2B1CEE7952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319338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296A3-E92A-FA4C-84C1-C2B1CEE7952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212021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8296A3-E92A-FA4C-84C1-C2B1CEE7952C}"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393805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8296A3-E92A-FA4C-84C1-C2B1CEE7952C}" type="datetimeFigureOut">
              <a:rPr lang="en-US" smtClean="0"/>
              <a:t>2/24/17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79088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8296A3-E92A-FA4C-84C1-C2B1CEE7952C}" type="datetimeFigureOut">
              <a:rPr lang="en-US" smtClean="0"/>
              <a:t>2/24/17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300931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296A3-E92A-FA4C-84C1-C2B1CEE7952C}" type="datetimeFigureOut">
              <a:rPr lang="en-US" smtClean="0"/>
              <a:t>2/24/17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158804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296A3-E92A-FA4C-84C1-C2B1CEE7952C}"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158042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296A3-E92A-FA4C-84C1-C2B1CEE7952C}"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910A-156D-2C49-B00E-383AA6F64648}" type="slidenum">
              <a:rPr lang="en-US" smtClean="0"/>
              <a:t>‹#›</a:t>
            </a:fld>
            <a:endParaRPr lang="en-US"/>
          </a:p>
        </p:txBody>
      </p:sp>
    </p:spTree>
    <p:extLst>
      <p:ext uri="{BB962C8B-B14F-4D97-AF65-F5344CB8AC3E}">
        <p14:creationId xmlns:p14="http://schemas.microsoft.com/office/powerpoint/2010/main" val="2682734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296A3-E92A-FA4C-84C1-C2B1CEE7952C}" type="datetimeFigureOut">
              <a:rPr lang="en-US" smtClean="0"/>
              <a:t>2/24/17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2910A-156D-2C49-B00E-383AA6F64648}" type="slidenum">
              <a:rPr lang="en-US" smtClean="0"/>
              <a:t>‹#›</a:t>
            </a:fld>
            <a:endParaRPr lang="en-US"/>
          </a:p>
        </p:txBody>
      </p:sp>
    </p:spTree>
    <p:extLst>
      <p:ext uri="{BB962C8B-B14F-4D97-AF65-F5344CB8AC3E}">
        <p14:creationId xmlns:p14="http://schemas.microsoft.com/office/powerpoint/2010/main" val="1732777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HCEC and HREC Project</a:t>
            </a:r>
            <a:br>
              <a:rPr lang="en-US" dirty="0"/>
            </a:br>
            <a:r>
              <a:rPr lang="en-US" dirty="0"/>
              <a:t>Justine Smith Lab,</a:t>
            </a:r>
            <a:br>
              <a:rPr lang="en-US" dirty="0"/>
            </a:br>
            <a:r>
              <a:rPr lang="en-US" dirty="0"/>
              <a:t>Flinders University AU</a:t>
            </a:r>
          </a:p>
        </p:txBody>
      </p:sp>
      <p:sp>
        <p:nvSpPr>
          <p:cNvPr id="3" name="Subtitle 2"/>
          <p:cNvSpPr>
            <a:spLocks noGrp="1"/>
          </p:cNvSpPr>
          <p:nvPr>
            <p:ph type="subTitle" idx="1"/>
          </p:nvPr>
        </p:nvSpPr>
        <p:spPr/>
        <p:txBody>
          <a:bodyPr/>
          <a:lstStyle/>
          <a:p>
            <a:r>
              <a:rPr lang="en-US" dirty="0"/>
              <a:t>Phil Wilmarth, PSR Core, OHSU</a:t>
            </a:r>
          </a:p>
          <a:p>
            <a:r>
              <a:rPr lang="en-US" dirty="0"/>
              <a:t>August 31, 2016</a:t>
            </a:r>
          </a:p>
        </p:txBody>
      </p:sp>
    </p:spTree>
    <p:extLst>
      <p:ext uri="{BB962C8B-B14F-4D97-AF65-F5344CB8AC3E}">
        <p14:creationId xmlns:p14="http://schemas.microsoft.com/office/powerpoint/2010/main" val="33473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Comparison of results between databases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25401"/>
              </p:ext>
            </p:extLst>
          </p:nvPr>
        </p:nvGraphicFramePr>
        <p:xfrm>
          <a:off x="724807" y="3366111"/>
          <a:ext cx="7708900" cy="1760220"/>
        </p:xfrm>
        <a:graphic>
          <a:graphicData uri="http://schemas.openxmlformats.org/drawingml/2006/table">
            <a:tbl>
              <a:tblPr/>
              <a:tblGrid>
                <a:gridCol w="3238500">
                  <a:extLst>
                    <a:ext uri="{9D8B030D-6E8A-4147-A177-3AD203B41FA5}">
                      <a16:colId xmlns:a16="http://schemas.microsoft.com/office/drawing/2014/main" xmlns="" val="20000"/>
                    </a:ext>
                  </a:extLst>
                </a:gridCol>
                <a:gridCol w="2298700">
                  <a:extLst>
                    <a:ext uri="{9D8B030D-6E8A-4147-A177-3AD203B41FA5}">
                      <a16:colId xmlns:a16="http://schemas.microsoft.com/office/drawing/2014/main" xmlns="" val="20001"/>
                    </a:ext>
                  </a:extLst>
                </a:gridCol>
                <a:gridCol w="1346200">
                  <a:extLst>
                    <a:ext uri="{9D8B030D-6E8A-4147-A177-3AD203B41FA5}">
                      <a16:colId xmlns:a16="http://schemas.microsoft.com/office/drawing/2014/main" xmlns="" val="20002"/>
                    </a:ext>
                  </a:extLst>
                </a:gridCol>
                <a:gridCol w="825500">
                  <a:extLst>
                    <a:ext uri="{9D8B030D-6E8A-4147-A177-3AD203B41FA5}">
                      <a16:colId xmlns:a16="http://schemas.microsoft.com/office/drawing/2014/main" xmlns="" val="20003"/>
                    </a:ext>
                  </a:extLst>
                </a:gridCol>
              </a:tblGrid>
              <a:tr h="190500">
                <a:tc>
                  <a:txBody>
                    <a:bodyPr/>
                    <a:lstStyle/>
                    <a:p>
                      <a:pPr algn="l" fontAlgn="b"/>
                      <a:r>
                        <a:rPr lang="en-US" sz="1200" b="1" i="0" u="none" strike="noStrike">
                          <a:solidFill>
                            <a:srgbClr val="000000"/>
                          </a:solidFill>
                          <a:effectLst/>
                          <a:latin typeface="Calibri"/>
                        </a:rPr>
                        <a:t>Category</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Reference proteome with isoforms</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Sprot canonical only</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Size Factor</a:t>
                      </a:r>
                    </a:p>
                  </a:txBody>
                  <a:tcPr marL="12700" marR="12700" marT="12700" marB="0" anchor="b">
                    <a:lnL>
                      <a:noFill/>
                    </a:lnL>
                    <a:lnR>
                      <a:noFill/>
                    </a:lnR>
                    <a:lnT>
                      <a:noFill/>
                    </a:lnT>
                    <a:lnB>
                      <a:noFill/>
                    </a:lnB>
                  </a:tcPr>
                </a:tc>
                <a:extLst>
                  <a:ext uri="{0D108BD9-81ED-4DB2-BD59-A6C34878D82A}">
                    <a16:rowId xmlns:a16="http://schemas.microsoft.com/office/drawing/2014/main" xmlns="" val="10000"/>
                  </a:ext>
                </a:extLst>
              </a:tr>
              <a:tr h="190500">
                <a:tc>
                  <a:txBody>
                    <a:bodyPr/>
                    <a:lstStyle/>
                    <a:p>
                      <a:pPr algn="l" fontAlgn="b"/>
                      <a:r>
                        <a:rPr lang="en-US" sz="1200" b="0" i="0" u="none" strike="noStrike" dirty="0">
                          <a:solidFill>
                            <a:srgbClr val="000000"/>
                          </a:solidFill>
                          <a:effectLst/>
                          <a:latin typeface="Calibri"/>
                        </a:rPr>
                        <a:t>Number of proteins in database (target only)</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a:rPr>
                        <a:t>91,738</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a:rPr>
                        <a:t>20,146</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a:rPr>
                        <a:t>4.55</a:t>
                      </a:r>
                    </a:p>
                  </a:txBody>
                  <a:tcPr marL="12700" marR="12700" marT="12700" marB="0" anchor="b">
                    <a:lnL>
                      <a:noFill/>
                    </a:lnL>
                    <a:lnR>
                      <a:noFill/>
                    </a:lnR>
                    <a:lnT>
                      <a:noFill/>
                    </a:lnT>
                    <a:lnB>
                      <a:noFill/>
                    </a:lnB>
                  </a:tcPr>
                </a:tc>
                <a:extLst>
                  <a:ext uri="{0D108BD9-81ED-4DB2-BD59-A6C34878D82A}">
                    <a16:rowId xmlns:a16="http://schemas.microsoft.com/office/drawing/2014/main" xmlns="" val="10001"/>
                  </a:ext>
                </a:extLst>
              </a:tr>
              <a:tr h="190500">
                <a:tc>
                  <a:txBody>
                    <a:bodyPr/>
                    <a:lstStyle/>
                    <a:p>
                      <a:pPr algn="l" fontAlgn="b"/>
                      <a:r>
                        <a:rPr lang="en-US" sz="1200" b="0" i="0" u="none" strike="noStrike">
                          <a:solidFill>
                            <a:srgbClr val="000000"/>
                          </a:solidFill>
                          <a:effectLst/>
                          <a:latin typeface="Calibri"/>
                        </a:rPr>
                        <a:t>Number of distinct theoretical peptides</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a:rPr>
                        <a:t>5,472,886</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a:rPr>
                        <a:t>4,637,980</a:t>
                      </a:r>
                    </a:p>
                  </a:txBody>
                  <a:tcPr marL="12700" marR="12700" marT="12700" marB="0" anchor="b">
                    <a:lnL>
                      <a:noFill/>
                    </a:lnL>
                    <a:lnR>
                      <a:noFill/>
                    </a:lnR>
                    <a:lnT>
                      <a:noFill/>
                    </a:lnT>
                    <a:lnB>
                      <a:noFill/>
                    </a:lnB>
                  </a:tcPr>
                </a:tc>
                <a:tc>
                  <a:txBody>
                    <a:bodyPr/>
                    <a:lstStyle/>
                    <a:p>
                      <a:pPr algn="r" fontAlgn="b"/>
                      <a:r>
                        <a:rPr lang="nb-NO" sz="1200" b="0" i="0" u="none" strike="noStrike">
                          <a:solidFill>
                            <a:srgbClr val="000000"/>
                          </a:solidFill>
                          <a:effectLst/>
                          <a:latin typeface="Calibri"/>
                        </a:rPr>
                        <a:t>1.18</a:t>
                      </a:r>
                    </a:p>
                  </a:txBody>
                  <a:tcPr marL="12700" marR="12700" marT="12700" marB="0" anchor="b">
                    <a:lnL>
                      <a:noFill/>
                    </a:lnL>
                    <a:lnR>
                      <a:noFill/>
                    </a:lnR>
                    <a:lnT>
                      <a:noFill/>
                    </a:lnT>
                    <a:lnB>
                      <a:noFill/>
                    </a:lnB>
                  </a:tcPr>
                </a:tc>
                <a:extLst>
                  <a:ext uri="{0D108BD9-81ED-4DB2-BD59-A6C34878D82A}">
                    <a16:rowId xmlns:a16="http://schemas.microsoft.com/office/drawing/2014/main" xmlns="" val="10002"/>
                  </a:ext>
                </a:extLst>
              </a:tr>
              <a:tr h="190500">
                <a:tc>
                  <a:txBody>
                    <a:bodyPr/>
                    <a:lstStyle/>
                    <a:p>
                      <a:pPr algn="l" fontAlgn="b"/>
                      <a:r>
                        <a:rPr lang="en-US" sz="1200" b="0" i="0" u="none" strike="noStrike" dirty="0">
                          <a:solidFill>
                            <a:srgbClr val="000000"/>
                          </a:solidFill>
                          <a:effectLst/>
                          <a:latin typeface="Calibri"/>
                        </a:rPr>
                        <a:t>Number of confident PSMs (expanded by proteins)</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a:rPr>
                        <a:t>6,078,135</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a:rPr>
                        <a:t>2,012,371</a:t>
                      </a:r>
                    </a:p>
                  </a:txBody>
                  <a:tcPr marL="12700" marR="12700" marT="12700" marB="0" anchor="b">
                    <a:lnL>
                      <a:noFill/>
                    </a:lnL>
                    <a:lnR>
                      <a:noFill/>
                    </a:lnR>
                    <a:lnT>
                      <a:noFill/>
                    </a:lnT>
                    <a:lnB>
                      <a:noFill/>
                    </a:lnB>
                  </a:tcPr>
                </a:tc>
                <a:tc>
                  <a:txBody>
                    <a:bodyPr/>
                    <a:lstStyle/>
                    <a:p>
                      <a:pPr algn="r" fontAlgn="b"/>
                      <a:r>
                        <a:rPr lang="nb-NO" sz="1200" b="0" i="0" u="none" strike="noStrike">
                          <a:solidFill>
                            <a:srgbClr val="000000"/>
                          </a:solidFill>
                          <a:effectLst/>
                          <a:latin typeface="Calibri"/>
                        </a:rPr>
                        <a:t>3.02</a:t>
                      </a:r>
                    </a:p>
                  </a:txBody>
                  <a:tcPr marL="12700" marR="12700" marT="12700" marB="0" anchor="b">
                    <a:lnL>
                      <a:noFill/>
                    </a:lnL>
                    <a:lnR>
                      <a:noFill/>
                    </a:lnR>
                    <a:lnT>
                      <a:noFill/>
                    </a:lnT>
                    <a:lnB>
                      <a:noFill/>
                    </a:lnB>
                  </a:tcPr>
                </a:tc>
                <a:extLst>
                  <a:ext uri="{0D108BD9-81ED-4DB2-BD59-A6C34878D82A}">
                    <a16:rowId xmlns:a16="http://schemas.microsoft.com/office/drawing/2014/main" xmlns="" val="10003"/>
                  </a:ext>
                </a:extLst>
              </a:tr>
              <a:tr h="190500">
                <a:tc>
                  <a:txBody>
                    <a:bodyPr/>
                    <a:lstStyle/>
                    <a:p>
                      <a:pPr algn="l" fontAlgn="b"/>
                      <a:r>
                        <a:rPr lang="en-US" sz="1200" b="0" i="0" u="none" strike="noStrike">
                          <a:solidFill>
                            <a:srgbClr val="000000"/>
                          </a:solidFill>
                          <a:effectLst/>
                          <a:latin typeface="Calibri"/>
                        </a:rPr>
                        <a:t>Number of associated proteins</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a:rPr>
                        <a:t>33,965</a:t>
                      </a:r>
                    </a:p>
                  </a:txBody>
                  <a:tcPr marL="12700" marR="12700" marT="12700" marB="0" anchor="b">
                    <a:lnL>
                      <a:noFill/>
                    </a:lnL>
                    <a:lnR>
                      <a:noFill/>
                    </a:lnR>
                    <a:lnT>
                      <a:noFill/>
                    </a:lnT>
                    <a:lnB>
                      <a:noFill/>
                    </a:lnB>
                  </a:tcPr>
                </a:tc>
                <a:tc>
                  <a:txBody>
                    <a:bodyPr/>
                    <a:lstStyle/>
                    <a:p>
                      <a:pPr algn="r" fontAlgn="b"/>
                      <a:r>
                        <a:rPr lang="cs-CZ" sz="1200" b="0" i="0" u="none" strike="noStrike">
                          <a:solidFill>
                            <a:srgbClr val="000000"/>
                          </a:solidFill>
                          <a:effectLst/>
                          <a:latin typeface="Calibri"/>
                        </a:rPr>
                        <a:t>9,616</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a:rPr>
                        <a:t>3.53</a:t>
                      </a:r>
                    </a:p>
                  </a:txBody>
                  <a:tcPr marL="12700" marR="12700" marT="12700" marB="0" anchor="b">
                    <a:lnL>
                      <a:noFill/>
                    </a:lnL>
                    <a:lnR>
                      <a:noFill/>
                    </a:lnR>
                    <a:lnT>
                      <a:noFill/>
                    </a:lnT>
                    <a:lnB>
                      <a:noFill/>
                    </a:lnB>
                  </a:tcPr>
                </a:tc>
                <a:extLst>
                  <a:ext uri="{0D108BD9-81ED-4DB2-BD59-A6C34878D82A}">
                    <a16:rowId xmlns:a16="http://schemas.microsoft.com/office/drawing/2014/main" xmlns="" val="10004"/>
                  </a:ext>
                </a:extLst>
              </a:tr>
              <a:tr h="190500">
                <a:tc>
                  <a:txBody>
                    <a:bodyPr/>
                    <a:lstStyle/>
                    <a:p>
                      <a:pPr algn="l" fontAlgn="b"/>
                      <a:r>
                        <a:rPr lang="en-US" sz="1200" b="0" i="0" u="none" strike="noStrike">
                          <a:solidFill>
                            <a:srgbClr val="000000"/>
                          </a:solidFill>
                          <a:effectLst/>
                          <a:latin typeface="Calibri"/>
                        </a:rPr>
                        <a:t>Number after grouping redundant peptide sets</a:t>
                      </a:r>
                    </a:p>
                  </a:txBody>
                  <a:tcPr marL="12700" marR="12700" marT="12700" marB="0" anchor="b">
                    <a:lnL>
                      <a:noFill/>
                    </a:lnL>
                    <a:lnR>
                      <a:noFill/>
                    </a:lnR>
                    <a:lnT>
                      <a:noFill/>
                    </a:lnT>
                    <a:lnB>
                      <a:noFill/>
                    </a:lnB>
                  </a:tcPr>
                </a:tc>
                <a:tc>
                  <a:txBody>
                    <a:bodyPr/>
                    <a:lstStyle/>
                    <a:p>
                      <a:pPr algn="r" fontAlgn="b"/>
                      <a:r>
                        <a:rPr lang="cs-CZ" sz="1200" b="0" i="0" u="none" strike="noStrike">
                          <a:solidFill>
                            <a:srgbClr val="000000"/>
                          </a:solidFill>
                          <a:effectLst/>
                          <a:latin typeface="Calibri"/>
                        </a:rPr>
                        <a:t>21,835</a:t>
                      </a:r>
                    </a:p>
                  </a:txBody>
                  <a:tcPr marL="12700" marR="12700" marT="12700" marB="0" anchor="b">
                    <a:lnL>
                      <a:noFill/>
                    </a:lnL>
                    <a:lnR>
                      <a:noFill/>
                    </a:lnR>
                    <a:lnT>
                      <a:noFill/>
                    </a:lnT>
                    <a:lnB>
                      <a:noFill/>
                    </a:lnB>
                  </a:tcPr>
                </a:tc>
                <a:tc>
                  <a:txBody>
                    <a:bodyPr/>
                    <a:lstStyle/>
                    <a:p>
                      <a:pPr algn="r" fontAlgn="b"/>
                      <a:r>
                        <a:rPr lang="cs-CZ" sz="1200" b="0" i="0" u="none" strike="noStrike">
                          <a:solidFill>
                            <a:srgbClr val="000000"/>
                          </a:solidFill>
                          <a:effectLst/>
                          <a:latin typeface="Calibri"/>
                        </a:rPr>
                        <a:t>9,449</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a:rPr>
                        <a:t>2.31</a:t>
                      </a:r>
                    </a:p>
                  </a:txBody>
                  <a:tcPr marL="12700" marR="12700" marT="12700" marB="0" anchor="b">
                    <a:lnL>
                      <a:noFill/>
                    </a:lnL>
                    <a:lnR>
                      <a:noFill/>
                    </a:lnR>
                    <a:lnT>
                      <a:noFill/>
                    </a:lnT>
                    <a:lnB>
                      <a:noFill/>
                    </a:lnB>
                  </a:tcPr>
                </a:tc>
                <a:extLst>
                  <a:ext uri="{0D108BD9-81ED-4DB2-BD59-A6C34878D82A}">
                    <a16:rowId xmlns:a16="http://schemas.microsoft.com/office/drawing/2014/main" xmlns="" val="10005"/>
                  </a:ext>
                </a:extLst>
              </a:tr>
              <a:tr h="190500">
                <a:tc>
                  <a:txBody>
                    <a:bodyPr/>
                    <a:lstStyle/>
                    <a:p>
                      <a:pPr algn="l" fontAlgn="b"/>
                      <a:r>
                        <a:rPr lang="en-US" sz="1200" b="0" i="0" u="none" strike="noStrike">
                          <a:solidFill>
                            <a:srgbClr val="000000"/>
                          </a:solidFill>
                          <a:effectLst/>
                          <a:latin typeface="Calibri"/>
                        </a:rPr>
                        <a:t>Number after removing peptide subsets</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a:rPr>
                        <a:t>9,463</a:t>
                      </a:r>
                    </a:p>
                  </a:txBody>
                  <a:tcPr marL="12700" marR="12700" marT="12700" marB="0" anchor="b">
                    <a:lnL>
                      <a:noFill/>
                    </a:lnL>
                    <a:lnR>
                      <a:noFill/>
                    </a:lnR>
                    <a:lnT>
                      <a:noFill/>
                    </a:lnT>
                    <a:lnB>
                      <a:noFill/>
                    </a:lnB>
                  </a:tcPr>
                </a:tc>
                <a:tc>
                  <a:txBody>
                    <a:bodyPr/>
                    <a:lstStyle/>
                    <a:p>
                      <a:pPr algn="r" fontAlgn="b"/>
                      <a:r>
                        <a:rPr lang="cs-CZ" sz="1200" b="0" i="0" u="none" strike="noStrike">
                          <a:solidFill>
                            <a:srgbClr val="000000"/>
                          </a:solidFill>
                          <a:effectLst/>
                          <a:latin typeface="Calibri"/>
                        </a:rPr>
                        <a:t>9,153</a:t>
                      </a:r>
                    </a:p>
                  </a:txBody>
                  <a:tcPr marL="12700" marR="12700" marT="12700" marB="0" anchor="b">
                    <a:lnL>
                      <a:noFill/>
                    </a:lnL>
                    <a:lnR>
                      <a:noFill/>
                    </a:lnR>
                    <a:lnT>
                      <a:noFill/>
                    </a:lnT>
                    <a:lnB>
                      <a:noFill/>
                    </a:lnB>
                  </a:tcPr>
                </a:tc>
                <a:tc>
                  <a:txBody>
                    <a:bodyPr/>
                    <a:lstStyle/>
                    <a:p>
                      <a:pPr algn="r" fontAlgn="b"/>
                      <a:r>
                        <a:rPr lang="nb-NO" sz="1200" b="0" i="0" u="none" strike="noStrike">
                          <a:solidFill>
                            <a:srgbClr val="000000"/>
                          </a:solidFill>
                          <a:effectLst/>
                          <a:latin typeface="Calibri"/>
                        </a:rPr>
                        <a:t>1.03</a:t>
                      </a:r>
                    </a:p>
                  </a:txBody>
                  <a:tcPr marL="12700" marR="12700" marT="12700" marB="0" anchor="b">
                    <a:lnL>
                      <a:noFill/>
                    </a:lnL>
                    <a:lnR>
                      <a:noFill/>
                    </a:lnR>
                    <a:lnT>
                      <a:noFill/>
                    </a:lnT>
                    <a:lnB>
                      <a:noFill/>
                    </a:lnB>
                  </a:tcPr>
                </a:tc>
                <a:extLst>
                  <a:ext uri="{0D108BD9-81ED-4DB2-BD59-A6C34878D82A}">
                    <a16:rowId xmlns:a16="http://schemas.microsoft.com/office/drawing/2014/main" xmlns="" val="10006"/>
                  </a:ext>
                </a:extLst>
              </a:tr>
              <a:tr h="190500">
                <a:tc>
                  <a:txBody>
                    <a:bodyPr/>
                    <a:lstStyle/>
                    <a:p>
                      <a:pPr algn="l" fontAlgn="b"/>
                      <a:r>
                        <a:rPr lang="en-US" sz="1200" b="0" i="0" u="none" strike="noStrike">
                          <a:solidFill>
                            <a:srgbClr val="000000"/>
                          </a:solidFill>
                          <a:effectLst/>
                          <a:latin typeface="Calibri"/>
                        </a:rPr>
                        <a:t>Number after 2 peptide per sample criteria</a:t>
                      </a:r>
                    </a:p>
                  </a:txBody>
                  <a:tcPr marL="12700" marR="12700" marT="12700" marB="0" anchor="b">
                    <a:lnL>
                      <a:noFill/>
                    </a:lnL>
                    <a:lnR>
                      <a:noFill/>
                    </a:lnR>
                    <a:lnT>
                      <a:noFill/>
                    </a:lnT>
                    <a:lnB>
                      <a:noFill/>
                    </a:lnB>
                  </a:tcPr>
                </a:tc>
                <a:tc>
                  <a:txBody>
                    <a:bodyPr/>
                    <a:lstStyle/>
                    <a:p>
                      <a:pPr algn="r" fontAlgn="b"/>
                      <a:r>
                        <a:rPr lang="uk-UA" sz="1200" b="0" i="0" u="none" strike="noStrike">
                          <a:solidFill>
                            <a:srgbClr val="000000"/>
                          </a:solidFill>
                          <a:effectLst/>
                          <a:latin typeface="Calibri"/>
                        </a:rPr>
                        <a:t>6,880</a:t>
                      </a:r>
                    </a:p>
                  </a:txBody>
                  <a:tcPr marL="12700" marR="12700" marT="12700" marB="0" anchor="b">
                    <a:lnL>
                      <a:noFill/>
                    </a:lnL>
                    <a:lnR>
                      <a:noFill/>
                    </a:lnR>
                    <a:lnT>
                      <a:noFill/>
                    </a:lnT>
                    <a:lnB>
                      <a:noFill/>
                    </a:lnB>
                  </a:tcPr>
                </a:tc>
                <a:tc>
                  <a:txBody>
                    <a:bodyPr/>
                    <a:lstStyle/>
                    <a:p>
                      <a:pPr algn="r" fontAlgn="b"/>
                      <a:r>
                        <a:rPr lang="cs-CZ" sz="1200" b="0" i="0" u="none" strike="noStrike">
                          <a:solidFill>
                            <a:srgbClr val="000000"/>
                          </a:solidFill>
                          <a:effectLst/>
                          <a:latin typeface="Calibri"/>
                        </a:rPr>
                        <a:t>6,495</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a:rPr>
                        <a:t>1.06</a:t>
                      </a:r>
                    </a:p>
                  </a:txBody>
                  <a:tcPr marL="12700" marR="12700" marT="12700" marB="0" anchor="b">
                    <a:lnL>
                      <a:noFill/>
                    </a:lnL>
                    <a:lnR>
                      <a:noFill/>
                    </a:lnR>
                    <a:lnT>
                      <a:noFill/>
                    </a:lnT>
                    <a:lnB>
                      <a:noFill/>
                    </a:lnB>
                  </a:tcPr>
                </a:tc>
                <a:extLst>
                  <a:ext uri="{0D108BD9-81ED-4DB2-BD59-A6C34878D82A}">
                    <a16:rowId xmlns:a16="http://schemas.microsoft.com/office/drawing/2014/main" xmlns="" val="10007"/>
                  </a:ext>
                </a:extLst>
              </a:tr>
              <a:tr h="190500">
                <a:tc>
                  <a:txBody>
                    <a:bodyPr/>
                    <a:lstStyle/>
                    <a:p>
                      <a:pPr algn="l" fontAlgn="b"/>
                      <a:r>
                        <a:rPr lang="en-US" sz="1200" b="0" i="0" u="none" strike="noStrike">
                          <a:solidFill>
                            <a:srgbClr val="000000"/>
                          </a:solidFill>
                          <a:effectLst/>
                          <a:latin typeface="Calibri"/>
                        </a:rPr>
                        <a:t>Number after homology grouping</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a:rPr>
                        <a:t>6,274</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a:rPr>
                        <a:t>6,274</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000000"/>
                          </a:solidFill>
                          <a:effectLst/>
                          <a:latin typeface="Calibri"/>
                        </a:rPr>
                        <a:t>1.00</a:t>
                      </a:r>
                    </a:p>
                  </a:txBody>
                  <a:tcPr marL="12700" marR="12700" marT="12700" marB="0" anchor="b">
                    <a:lnL>
                      <a:noFill/>
                    </a:lnL>
                    <a:lnR>
                      <a:noFill/>
                    </a:lnR>
                    <a:lnT>
                      <a:noFill/>
                    </a:lnT>
                    <a:lnB>
                      <a:noFill/>
                    </a:lnB>
                  </a:tcPr>
                </a:tc>
                <a:extLst>
                  <a:ext uri="{0D108BD9-81ED-4DB2-BD59-A6C34878D82A}">
                    <a16:rowId xmlns:a16="http://schemas.microsoft.com/office/drawing/2014/main" xmlns="" val="10008"/>
                  </a:ext>
                </a:extLst>
              </a:tr>
            </a:tbl>
          </a:graphicData>
        </a:graphic>
      </p:graphicFrame>
      <p:sp>
        <p:nvSpPr>
          <p:cNvPr id="5" name="TextBox 4"/>
          <p:cNvSpPr txBox="1"/>
          <p:nvPr/>
        </p:nvSpPr>
        <p:spPr>
          <a:xfrm>
            <a:off x="624115" y="1524000"/>
            <a:ext cx="7961086" cy="1585049"/>
          </a:xfrm>
          <a:prstGeom prst="rect">
            <a:avLst/>
          </a:prstGeom>
          <a:noFill/>
        </p:spPr>
        <p:txBody>
          <a:bodyPr wrap="square" rtlCol="0">
            <a:spAutoFit/>
          </a:bodyPr>
          <a:lstStyle/>
          <a:p>
            <a:pPr marL="285750" indent="-285750">
              <a:spcAft>
                <a:spcPts val="1500"/>
              </a:spcAft>
              <a:buFont typeface="Arial"/>
              <a:buChar char="•"/>
            </a:pPr>
            <a:r>
              <a:rPr lang="en-US" dirty="0"/>
              <a:t>MS2 scans passing thresholds were 1.41 million in both cases at an FDR of 1.1%</a:t>
            </a:r>
          </a:p>
          <a:p>
            <a:pPr marL="285750" indent="-285750">
              <a:spcAft>
                <a:spcPts val="1500"/>
              </a:spcAft>
              <a:buFont typeface="Arial"/>
              <a:buChar char="•"/>
            </a:pPr>
            <a:r>
              <a:rPr lang="en-US" dirty="0"/>
              <a:t>Despite much larger numbers of protein sequences, reference DB results in a proteome that is only 6% larger after basic parsimony logic</a:t>
            </a:r>
          </a:p>
          <a:p>
            <a:pPr marL="285750" indent="-285750">
              <a:spcAft>
                <a:spcPts val="1500"/>
              </a:spcAft>
              <a:buFont typeface="Arial"/>
              <a:buChar char="•"/>
            </a:pPr>
            <a:r>
              <a:rPr lang="en-US" dirty="0"/>
              <a:t>After extended parsimony logic, the number of identified proteins is the same</a:t>
            </a:r>
          </a:p>
        </p:txBody>
      </p:sp>
    </p:spTree>
    <p:extLst>
      <p:ext uri="{BB962C8B-B14F-4D97-AF65-F5344CB8AC3E}">
        <p14:creationId xmlns:p14="http://schemas.microsoft.com/office/powerpoint/2010/main" val="268594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Why doesn’t reference DB result in more IDs?</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Low sequence coverage for most proteins does not contain the informative peptides that distinguish isoforms</a:t>
            </a:r>
          </a:p>
          <a:p>
            <a:r>
              <a:rPr lang="en-US" sz="2400" dirty="0"/>
              <a:t>There are 24,000 isoforms for human currently</a:t>
            </a:r>
          </a:p>
          <a:p>
            <a:r>
              <a:rPr lang="en-US" sz="2400" dirty="0"/>
              <a:t>Most human proteins have annotated isoforms</a:t>
            </a:r>
          </a:p>
          <a:p>
            <a:r>
              <a:rPr lang="en-US" sz="2400" dirty="0"/>
              <a:t>This dataset has evidence for just 368 isoforms of 168 proteins from 5000+ proteins/proteins groups</a:t>
            </a:r>
          </a:p>
          <a:p>
            <a:r>
              <a:rPr lang="en-US" sz="2400" dirty="0"/>
              <a:t>There were 310 proteins/protein groups identified from </a:t>
            </a:r>
            <a:r>
              <a:rPr lang="en-US" sz="2400" dirty="0" err="1"/>
              <a:t>TrEMBL</a:t>
            </a:r>
            <a:r>
              <a:rPr lang="en-US" sz="2400" dirty="0"/>
              <a:t> entries (majority carry valid descriptions)</a:t>
            </a:r>
          </a:p>
          <a:p>
            <a:r>
              <a:rPr lang="en-US" sz="2400" dirty="0"/>
              <a:t>Majority of human proteome already represented in Swiss-</a:t>
            </a:r>
            <a:r>
              <a:rPr lang="en-US" sz="2400" dirty="0" err="1"/>
              <a:t>Prot</a:t>
            </a:r>
            <a:endParaRPr lang="en-US" sz="2400" dirty="0"/>
          </a:p>
          <a:p>
            <a:endParaRPr lang="en-US" sz="2400" dirty="0"/>
          </a:p>
        </p:txBody>
      </p:sp>
    </p:spTree>
    <p:extLst>
      <p:ext uri="{BB962C8B-B14F-4D97-AF65-F5344CB8AC3E}">
        <p14:creationId xmlns:p14="http://schemas.microsoft.com/office/powerpoint/2010/main" val="268594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Protein errors grow rapidly in larger experiments</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Reference proteome results in 11,874 redundant protein IDs from the 1.41 million PSMs (1.1% PSM FDR).</a:t>
            </a:r>
          </a:p>
          <a:p>
            <a:r>
              <a:rPr lang="en-US" sz="2400" dirty="0"/>
              <a:t>There are 85 contaminant proteins and 1098 decoy proteins.</a:t>
            </a:r>
          </a:p>
          <a:p>
            <a:r>
              <a:rPr lang="en-US" sz="2400" dirty="0"/>
              <a:t>Non-redundant counts are 6880 (total); 55 contaminants and 458 decoys. The raw protein FDR is 7.2%.</a:t>
            </a:r>
          </a:p>
          <a:p>
            <a:r>
              <a:rPr lang="en-US" sz="2400" dirty="0"/>
              <a:t>Decoy protein matches tend to be unique to each sample and grow linearly with number of samples.</a:t>
            </a:r>
          </a:p>
          <a:p>
            <a:r>
              <a:rPr lang="en-US" sz="2400" dirty="0"/>
              <a:t>Correct protein numbers grow asymptotically with increasing sample number.</a:t>
            </a:r>
          </a:p>
          <a:p>
            <a:r>
              <a:rPr lang="en-US" sz="2400" dirty="0"/>
              <a:t>Per sample protein IDs are about 4500 with about 45 decoys; per sample protein FDR is low (&lt;1%).</a:t>
            </a:r>
          </a:p>
          <a:p>
            <a:r>
              <a:rPr lang="en-US" sz="2400" dirty="0"/>
              <a:t>Experiment-wide protein FDR is too large.</a:t>
            </a:r>
          </a:p>
        </p:txBody>
      </p:sp>
    </p:spTree>
    <p:extLst>
      <p:ext uri="{BB962C8B-B14F-4D97-AF65-F5344CB8AC3E}">
        <p14:creationId xmlns:p14="http://schemas.microsoft.com/office/powerpoint/2010/main" val="268594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Options for controlling protein FDR</a:t>
            </a:r>
          </a:p>
        </p:txBody>
      </p:sp>
      <p:sp>
        <p:nvSpPr>
          <p:cNvPr id="3" name="Content Placeholder 2"/>
          <p:cNvSpPr>
            <a:spLocks noGrp="1"/>
          </p:cNvSpPr>
          <p:nvPr>
            <p:ph idx="1"/>
          </p:nvPr>
        </p:nvSpPr>
        <p:spPr>
          <a:xfrm>
            <a:off x="457200" y="1277926"/>
            <a:ext cx="8229600" cy="5166918"/>
          </a:xfrm>
        </p:spPr>
        <p:txBody>
          <a:bodyPr>
            <a:normAutofit lnSpcReduction="10000"/>
          </a:bodyPr>
          <a:lstStyle/>
          <a:p>
            <a:r>
              <a:rPr lang="en-US" sz="2400" dirty="0"/>
              <a:t>Reduce incorrect peptides by decreasing PSM FDR until desired experiment-wide FDR is achieved</a:t>
            </a:r>
          </a:p>
          <a:p>
            <a:pPr lvl="1"/>
            <a:r>
              <a:rPr lang="en-US" sz="2000" dirty="0"/>
              <a:t>This will hurt overall sensitivity</a:t>
            </a:r>
          </a:p>
          <a:p>
            <a:r>
              <a:rPr lang="en-US" sz="2400" dirty="0"/>
              <a:t>Reduce the chance for incorrect proteins by requiring protein to be observed in more than one sample</a:t>
            </a:r>
          </a:p>
          <a:p>
            <a:pPr lvl="1"/>
            <a:r>
              <a:rPr lang="en-US" sz="2000" dirty="0"/>
              <a:t>This is somewhat arbitrary and there is not much fine control</a:t>
            </a:r>
          </a:p>
          <a:p>
            <a:r>
              <a:rPr lang="en-US" sz="2400" dirty="0"/>
              <a:t>Exploit repeated observation and the fact that correct PSMs have larger discriminant scores than incorrect PSMs</a:t>
            </a:r>
          </a:p>
          <a:p>
            <a:pPr lvl="1"/>
            <a:r>
              <a:rPr lang="en-US" sz="2000" dirty="0"/>
              <a:t>Compute the sum of discriminant scores from all PSMs associated with proteins </a:t>
            </a:r>
            <a:r>
              <a:rPr lang="en-US" sz="2000" u="sng" dirty="0"/>
              <a:t>experiment-wide</a:t>
            </a:r>
          </a:p>
          <a:p>
            <a:pPr lvl="1"/>
            <a:r>
              <a:rPr lang="en-US" sz="2000" dirty="0"/>
              <a:t>Rank proteins by decreasing score total</a:t>
            </a:r>
          </a:p>
          <a:p>
            <a:pPr lvl="1"/>
            <a:r>
              <a:rPr lang="en-US" sz="2000" dirty="0"/>
              <a:t>Use counts of target and decoy proteins to compute protein FDRs</a:t>
            </a:r>
          </a:p>
          <a:p>
            <a:pPr lvl="1"/>
            <a:r>
              <a:rPr lang="en-US" sz="2000" dirty="0"/>
              <a:t>Convert protein FDRs to q-values</a:t>
            </a:r>
          </a:p>
          <a:p>
            <a:pPr lvl="1"/>
            <a:r>
              <a:rPr lang="en-US" sz="2000" dirty="0"/>
              <a:t>Filter on q-values to achieve desired overall protein FDR </a:t>
            </a:r>
          </a:p>
        </p:txBody>
      </p:sp>
    </p:spTree>
    <p:extLst>
      <p:ext uri="{BB962C8B-B14F-4D97-AF65-F5344CB8AC3E}">
        <p14:creationId xmlns:p14="http://schemas.microsoft.com/office/powerpoint/2010/main" val="268594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Protein FDR results</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Reference proteome DB (excluding contaminants)</a:t>
            </a:r>
          </a:p>
          <a:p>
            <a:pPr lvl="1"/>
            <a:r>
              <a:rPr lang="en-US" sz="2000" dirty="0"/>
              <a:t>6367 non-redundant target proteins with 458 decoy proteins</a:t>
            </a:r>
          </a:p>
          <a:p>
            <a:pPr lvl="1"/>
            <a:r>
              <a:rPr lang="en-US" sz="2000" dirty="0"/>
              <a:t>7.2% protein FDR is much greater than commonly accepted 1%</a:t>
            </a:r>
          </a:p>
          <a:p>
            <a:r>
              <a:rPr lang="en-US" sz="2400" dirty="0"/>
              <a:t>Multiple sample heuristic </a:t>
            </a:r>
          </a:p>
          <a:p>
            <a:pPr lvl="1"/>
            <a:r>
              <a:rPr lang="en-US" sz="2000" dirty="0"/>
              <a:t>2 or more samples: 5747 (177) 3.1%</a:t>
            </a:r>
          </a:p>
          <a:p>
            <a:pPr lvl="1"/>
            <a:r>
              <a:rPr lang="en-US" sz="2000" dirty="0"/>
              <a:t>3 or more samples: 5294 (114) 2.2%</a:t>
            </a:r>
          </a:p>
          <a:p>
            <a:pPr lvl="1"/>
            <a:r>
              <a:rPr lang="en-US" sz="2000" dirty="0"/>
              <a:t>5 or more samples: 4629 (54) 1.2%</a:t>
            </a:r>
          </a:p>
          <a:p>
            <a:r>
              <a:rPr lang="en-US" sz="2400" dirty="0"/>
              <a:t>Total experiment-wide protein score ranking function</a:t>
            </a:r>
          </a:p>
          <a:p>
            <a:pPr lvl="1"/>
            <a:r>
              <a:rPr lang="en-US" sz="2000" dirty="0"/>
              <a:t>0.03 q-value: 5938 (178) 3.0%</a:t>
            </a:r>
          </a:p>
          <a:p>
            <a:pPr lvl="1"/>
            <a:r>
              <a:rPr lang="en-US" sz="2000" dirty="0"/>
              <a:t>0.02 q-value: 5655 (113) 2.0%</a:t>
            </a:r>
          </a:p>
          <a:p>
            <a:pPr lvl="1"/>
            <a:r>
              <a:rPr lang="en-US" sz="2000" dirty="0"/>
              <a:t>0.01 q-value: 5042 (50) 1.0%</a:t>
            </a:r>
          </a:p>
          <a:p>
            <a:r>
              <a:rPr lang="en-US" sz="2400" dirty="0"/>
              <a:t>Protein ranking approach outperforms multiple sample heuristic at similar protein FDR values </a:t>
            </a:r>
          </a:p>
          <a:p>
            <a:endParaRPr lang="en-US" sz="2400" dirty="0"/>
          </a:p>
        </p:txBody>
      </p:sp>
    </p:spTree>
    <p:extLst>
      <p:ext uri="{BB962C8B-B14F-4D97-AF65-F5344CB8AC3E}">
        <p14:creationId xmlns:p14="http://schemas.microsoft.com/office/powerpoint/2010/main" val="268594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Final protein identification numbers</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Experiment-wide protein ranking function used to achieve 1% protein FDR</a:t>
            </a:r>
          </a:p>
          <a:p>
            <a:r>
              <a:rPr lang="en-US" sz="2400" dirty="0"/>
              <a:t>Reference proteome DB: 5042 (50) non-redundant proteins/protein groups, excluding contaminants</a:t>
            </a:r>
          </a:p>
          <a:p>
            <a:r>
              <a:rPr lang="en-US" sz="2400" dirty="0"/>
              <a:t>Swiss-</a:t>
            </a:r>
            <a:r>
              <a:rPr lang="en-US" sz="2400" dirty="0" err="1"/>
              <a:t>Prot</a:t>
            </a:r>
            <a:r>
              <a:rPr lang="en-US" sz="2400" dirty="0"/>
              <a:t> canonical DB: 4343 (43) non-redundant proteins/protein groups, excluding contaminants</a:t>
            </a:r>
          </a:p>
          <a:p>
            <a:pPr lvl="1"/>
            <a:r>
              <a:rPr lang="en-US" sz="2000" dirty="0"/>
              <a:t>Smaller DB results in more decoy proteins from similar number of decoy PSMs</a:t>
            </a:r>
          </a:p>
          <a:p>
            <a:pPr lvl="1"/>
            <a:r>
              <a:rPr lang="en-US" sz="2000" dirty="0"/>
              <a:t>More decoys means that the list cut at a 1% protein FDR will result in a smaller number of proteins (all other factors being equal)</a:t>
            </a:r>
          </a:p>
          <a:p>
            <a:pPr lvl="1"/>
            <a:r>
              <a:rPr lang="en-US" sz="2000" dirty="0"/>
              <a:t>There are 478 identified proteins in the reference proteome analysis that are missing from Swiss-</a:t>
            </a:r>
            <a:r>
              <a:rPr lang="en-US" sz="2000" dirty="0" err="1"/>
              <a:t>Prot</a:t>
            </a:r>
            <a:endParaRPr lang="en-US" sz="2000" dirty="0"/>
          </a:p>
          <a:p>
            <a:pPr lvl="1"/>
            <a:r>
              <a:rPr lang="en-US" sz="2000" dirty="0"/>
              <a:t>Difference in ID numbers matches expectation</a:t>
            </a:r>
          </a:p>
        </p:txBody>
      </p:sp>
    </p:spTree>
    <p:extLst>
      <p:ext uri="{BB962C8B-B14F-4D97-AF65-F5344CB8AC3E}">
        <p14:creationId xmlns:p14="http://schemas.microsoft.com/office/powerpoint/2010/main" val="268594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Quantification is different from identification</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In large scale proteomics studies, many low abundance proteins will not be observed consistently across samples</a:t>
            </a:r>
          </a:p>
          <a:p>
            <a:r>
              <a:rPr lang="en-US" sz="2400" dirty="0"/>
              <a:t>Most statistical testing is not very tolerant of missing data</a:t>
            </a:r>
          </a:p>
          <a:p>
            <a:r>
              <a:rPr lang="en-US" sz="2400" dirty="0"/>
              <a:t>Consistent detection becomes likely at modest abundance levels above the mass spec detection threshold</a:t>
            </a:r>
          </a:p>
          <a:p>
            <a:r>
              <a:rPr lang="en-US" sz="2400" dirty="0"/>
              <a:t>Instead of requiring some sort of missing data threshold (e.g. protein seen in at least 4 out of 5 samples in each cell type), an alternative is to require a minimum average spectral count where the average is across all 10 samples</a:t>
            </a:r>
          </a:p>
          <a:p>
            <a:r>
              <a:rPr lang="en-US" sz="2400" dirty="0"/>
              <a:t>This is more tolerant of a protein present in one cell type but absent in the other cell type</a:t>
            </a:r>
          </a:p>
          <a:p>
            <a:r>
              <a:rPr lang="en-US" sz="2400" dirty="0"/>
              <a:t>A minimum average </a:t>
            </a:r>
            <a:r>
              <a:rPr lang="en-US" sz="2400" dirty="0" err="1"/>
              <a:t>SpC</a:t>
            </a:r>
            <a:r>
              <a:rPr lang="en-US" sz="2400" dirty="0"/>
              <a:t> of 2.5 was chosen</a:t>
            </a:r>
          </a:p>
        </p:txBody>
      </p:sp>
    </p:spTree>
    <p:extLst>
      <p:ext uri="{BB962C8B-B14F-4D97-AF65-F5344CB8AC3E}">
        <p14:creationId xmlns:p14="http://schemas.microsoft.com/office/powerpoint/2010/main" val="2685945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Bottom-up proteomic considerations</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Shared peptides (mapping to multiple proteins) are ambiguous and, therefore, problematic</a:t>
            </a:r>
          </a:p>
          <a:p>
            <a:r>
              <a:rPr lang="en-US" sz="2400" dirty="0"/>
              <a:t>Swiss-</a:t>
            </a:r>
            <a:r>
              <a:rPr lang="en-US" sz="2400" dirty="0" err="1"/>
              <a:t>Prot</a:t>
            </a:r>
            <a:r>
              <a:rPr lang="en-US" sz="2400" dirty="0"/>
              <a:t> canonical was used to reduce peptide degeneracy</a:t>
            </a:r>
          </a:p>
          <a:p>
            <a:r>
              <a:rPr lang="en-US" sz="2400" dirty="0"/>
              <a:t>There are still protein families with very similar sequences</a:t>
            </a:r>
          </a:p>
          <a:p>
            <a:pPr lvl="1"/>
            <a:r>
              <a:rPr lang="en-US" sz="2000" dirty="0"/>
              <a:t>A separate, extended parsimony algorithm was run to identify and combine proteins into families if distinguishing peptide evidence was insufficient for independent quantification</a:t>
            </a:r>
          </a:p>
          <a:p>
            <a:r>
              <a:rPr lang="en-US" sz="2400" dirty="0"/>
              <a:t>There can also be motifs shared among more distant proteins that result in shared peptides between quantifiable proteins</a:t>
            </a:r>
          </a:p>
          <a:p>
            <a:pPr lvl="1"/>
            <a:r>
              <a:rPr lang="en-US" sz="2000" dirty="0"/>
              <a:t>Spectral counts from shared peptides were fractionally split based on relative unique total spectral counts between the respective proteins</a:t>
            </a:r>
          </a:p>
        </p:txBody>
      </p:sp>
    </p:spTree>
    <p:extLst>
      <p:ext uri="{BB962C8B-B14F-4D97-AF65-F5344CB8AC3E}">
        <p14:creationId xmlns:p14="http://schemas.microsoft.com/office/powerpoint/2010/main" val="268594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13933"/>
          </a:xfrm>
        </p:spPr>
        <p:txBody>
          <a:bodyPr>
            <a:normAutofit/>
          </a:bodyPr>
          <a:lstStyle/>
          <a:p>
            <a:r>
              <a:rPr lang="en-US" sz="3200" dirty="0"/>
              <a:t>Study design and statistical testing</a:t>
            </a:r>
          </a:p>
        </p:txBody>
      </p:sp>
      <p:sp>
        <p:nvSpPr>
          <p:cNvPr id="5" name="Content Placeholder 4"/>
          <p:cNvSpPr>
            <a:spLocks noGrp="1"/>
          </p:cNvSpPr>
          <p:nvPr>
            <p:ph idx="1"/>
          </p:nvPr>
        </p:nvSpPr>
        <p:spPr>
          <a:xfrm>
            <a:off x="457200" y="1277258"/>
            <a:ext cx="8229600" cy="4848906"/>
          </a:xfrm>
        </p:spPr>
        <p:txBody>
          <a:bodyPr>
            <a:normAutofit/>
          </a:bodyPr>
          <a:lstStyle/>
          <a:p>
            <a:r>
              <a:rPr lang="en-US" sz="2400" dirty="0"/>
              <a:t>Choroid and retina cells were from the same 5 donors</a:t>
            </a:r>
          </a:p>
          <a:p>
            <a:r>
              <a:rPr lang="en-US" sz="2400" dirty="0"/>
              <a:t>Paired study design was used</a:t>
            </a:r>
          </a:p>
          <a:p>
            <a:r>
              <a:rPr lang="en-US" sz="2400" dirty="0"/>
              <a:t>The R package </a:t>
            </a:r>
            <a:r>
              <a:rPr lang="en-US" sz="2400" dirty="0" err="1"/>
              <a:t>edgeR</a:t>
            </a:r>
            <a:r>
              <a:rPr lang="en-US" sz="2400" dirty="0"/>
              <a:t> was used on integral spectral count data exported from the results file</a:t>
            </a:r>
          </a:p>
          <a:p>
            <a:r>
              <a:rPr lang="en-US" sz="2400" dirty="0"/>
              <a:t>3454 proteins had average spectral counts exceeding 2.5</a:t>
            </a:r>
          </a:p>
          <a:p>
            <a:r>
              <a:rPr lang="en-US" sz="2400" dirty="0"/>
              <a:t>TMM normalization and </a:t>
            </a:r>
            <a:r>
              <a:rPr lang="en-US" sz="2400" dirty="0" err="1"/>
              <a:t>glm</a:t>
            </a:r>
            <a:r>
              <a:rPr lang="en-US" sz="2400" dirty="0"/>
              <a:t> models configured for a paired study design were used in </a:t>
            </a:r>
            <a:r>
              <a:rPr lang="en-US" sz="2400" dirty="0" err="1"/>
              <a:t>edgeR</a:t>
            </a:r>
            <a:endParaRPr lang="en-US" sz="2400" dirty="0"/>
          </a:p>
          <a:p>
            <a:r>
              <a:rPr lang="en-US" sz="2400" dirty="0"/>
              <a:t>There were 626 expression candidates at an estimated FDR of 10% or less, 498 at 5% or less, and 338 at 1% or less</a:t>
            </a:r>
          </a:p>
        </p:txBody>
      </p:sp>
    </p:spTree>
    <p:extLst>
      <p:ext uri="{BB962C8B-B14F-4D97-AF65-F5344CB8AC3E}">
        <p14:creationId xmlns:p14="http://schemas.microsoft.com/office/powerpoint/2010/main" val="135217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13933"/>
          </a:xfrm>
        </p:spPr>
        <p:txBody>
          <a:bodyPr>
            <a:normAutofit/>
          </a:bodyPr>
          <a:lstStyle/>
          <a:p>
            <a:r>
              <a:rPr lang="en-US" sz="3200" dirty="0" err="1"/>
              <a:t>edgeR</a:t>
            </a:r>
            <a:r>
              <a:rPr lang="en-US" sz="3200" dirty="0"/>
              <a:t> model test</a:t>
            </a:r>
          </a:p>
        </p:txBody>
      </p:sp>
      <p:pic>
        <p:nvPicPr>
          <p:cNvPr id="2" name="Content Placeholder 1"/>
          <p:cNvPicPr>
            <a:picLocks noGrp="1" noChangeAspect="1"/>
          </p:cNvPicPr>
          <p:nvPr>
            <p:ph idx="1"/>
          </p:nvPr>
        </p:nvPicPr>
        <p:blipFill>
          <a:blip r:embed="rId2"/>
          <a:srcRect t="777" b="777"/>
          <a:stretch>
            <a:fillRect/>
          </a:stretch>
        </p:blipFill>
        <p:spPr>
          <a:xfrm>
            <a:off x="457200" y="1277938"/>
            <a:ext cx="8229600" cy="4848225"/>
          </a:xfrm>
        </p:spPr>
      </p:pic>
      <p:sp>
        <p:nvSpPr>
          <p:cNvPr id="3" name="TextBox 2"/>
          <p:cNvSpPr txBox="1"/>
          <p:nvPr/>
        </p:nvSpPr>
        <p:spPr>
          <a:xfrm>
            <a:off x="478971" y="6126163"/>
            <a:ext cx="8040915" cy="646331"/>
          </a:xfrm>
          <a:prstGeom prst="rect">
            <a:avLst/>
          </a:prstGeom>
          <a:noFill/>
        </p:spPr>
        <p:txBody>
          <a:bodyPr wrap="square" rtlCol="0">
            <a:spAutoFit/>
          </a:bodyPr>
          <a:lstStyle/>
          <a:p>
            <a:r>
              <a:rPr lang="en-US" dirty="0"/>
              <a:t>We expect a flat p-value distribution for non-candidates, and small p-values for true differential candidates. This looks correct.</a:t>
            </a:r>
          </a:p>
        </p:txBody>
      </p:sp>
    </p:spTree>
    <p:extLst>
      <p:ext uri="{BB962C8B-B14F-4D97-AF65-F5344CB8AC3E}">
        <p14:creationId xmlns:p14="http://schemas.microsoft.com/office/powerpoint/2010/main" val="259627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Background</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5 paired biological samples: </a:t>
            </a:r>
            <a:r>
              <a:rPr lang="en-US" sz="2400"/>
              <a:t>cultured </a:t>
            </a:r>
            <a:r>
              <a:rPr lang="en-US" sz="2400" smtClean="0"/>
              <a:t>endothelial cells </a:t>
            </a:r>
            <a:r>
              <a:rPr lang="en-US" sz="2400" dirty="0"/>
              <a:t>from human choroid and retina tissues</a:t>
            </a:r>
          </a:p>
          <a:p>
            <a:r>
              <a:rPr lang="en-US" sz="2400" dirty="0"/>
              <a:t>Large-scale, deep proteomics sequencing using fast linear ion trap</a:t>
            </a:r>
          </a:p>
          <a:p>
            <a:pPr lvl="1"/>
            <a:r>
              <a:rPr lang="en-US" sz="2000" dirty="0"/>
              <a:t>Off-line SCX into 35-40 fractions</a:t>
            </a:r>
          </a:p>
          <a:p>
            <a:pPr lvl="1"/>
            <a:r>
              <a:rPr lang="en-US" sz="2000" dirty="0"/>
              <a:t>2-hour RP second dimension separations</a:t>
            </a:r>
          </a:p>
          <a:p>
            <a:pPr lvl="1"/>
            <a:r>
              <a:rPr lang="en-US" sz="2000" dirty="0"/>
              <a:t>Roughly 500,000 MS2 scans per sample</a:t>
            </a:r>
          </a:p>
          <a:p>
            <a:pPr lvl="1"/>
            <a:r>
              <a:rPr lang="en-US" sz="2000" dirty="0"/>
              <a:t>4.6 million MS2 scans in total</a:t>
            </a:r>
          </a:p>
          <a:p>
            <a:r>
              <a:rPr lang="en-US" sz="2400" dirty="0"/>
              <a:t>General goals</a:t>
            </a:r>
          </a:p>
          <a:p>
            <a:pPr lvl="1"/>
            <a:r>
              <a:rPr lang="en-US" sz="2000" dirty="0"/>
              <a:t>Definitive proteome determination</a:t>
            </a:r>
          </a:p>
          <a:p>
            <a:pPr lvl="1"/>
            <a:r>
              <a:rPr lang="en-US" sz="2000" dirty="0"/>
              <a:t>Accurate quantitative comparison</a:t>
            </a:r>
          </a:p>
          <a:p>
            <a:pPr lvl="1"/>
            <a:r>
              <a:rPr lang="en-US" sz="2000" dirty="0"/>
              <a:t>Strict control of errors</a:t>
            </a:r>
          </a:p>
        </p:txBody>
      </p:sp>
    </p:spTree>
    <p:extLst>
      <p:ext uri="{BB962C8B-B14F-4D97-AF65-F5344CB8AC3E}">
        <p14:creationId xmlns:p14="http://schemas.microsoft.com/office/powerpoint/2010/main" val="73942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13933"/>
          </a:xfrm>
        </p:spPr>
        <p:txBody>
          <a:bodyPr>
            <a:normAutofit/>
          </a:bodyPr>
          <a:lstStyle/>
          <a:p>
            <a:r>
              <a:rPr lang="en-US" sz="3200" dirty="0"/>
              <a:t>Expression candidate correlation plot</a:t>
            </a:r>
          </a:p>
        </p:txBody>
      </p:sp>
      <p:pic>
        <p:nvPicPr>
          <p:cNvPr id="2" name="Content Placeholder 1"/>
          <p:cNvPicPr>
            <a:picLocks noGrp="1" noChangeAspect="1"/>
          </p:cNvPicPr>
          <p:nvPr>
            <p:ph idx="1"/>
          </p:nvPr>
        </p:nvPicPr>
        <p:blipFill>
          <a:blip r:embed="rId2"/>
          <a:srcRect t="10222" b="10222"/>
          <a:stretch>
            <a:fillRect/>
          </a:stretch>
        </p:blipFill>
        <p:spPr>
          <a:xfrm>
            <a:off x="457200" y="1277938"/>
            <a:ext cx="8229600" cy="4848225"/>
          </a:xfrm>
        </p:spPr>
      </p:pic>
      <p:sp>
        <p:nvSpPr>
          <p:cNvPr id="3" name="TextBox 2"/>
          <p:cNvSpPr txBox="1"/>
          <p:nvPr/>
        </p:nvSpPr>
        <p:spPr>
          <a:xfrm>
            <a:off x="4542971" y="5660571"/>
            <a:ext cx="1095172" cy="369332"/>
          </a:xfrm>
          <a:prstGeom prst="rect">
            <a:avLst/>
          </a:prstGeom>
          <a:noFill/>
        </p:spPr>
        <p:txBody>
          <a:bodyPr wrap="none" rtlCol="0">
            <a:spAutoFit/>
          </a:bodyPr>
          <a:lstStyle/>
          <a:p>
            <a:r>
              <a:rPr lang="en-US" dirty="0"/>
              <a:t>Ave HCEC</a:t>
            </a:r>
          </a:p>
        </p:txBody>
      </p:sp>
    </p:spTree>
    <p:extLst>
      <p:ext uri="{BB962C8B-B14F-4D97-AF65-F5344CB8AC3E}">
        <p14:creationId xmlns:p14="http://schemas.microsoft.com/office/powerpoint/2010/main" val="259627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13933"/>
          </a:xfrm>
        </p:spPr>
        <p:txBody>
          <a:bodyPr>
            <a:normAutofit/>
          </a:bodyPr>
          <a:lstStyle/>
          <a:p>
            <a:r>
              <a:rPr lang="en-US" sz="3200" dirty="0"/>
              <a:t>Annotations</a:t>
            </a:r>
          </a:p>
        </p:txBody>
      </p:sp>
      <p:sp>
        <p:nvSpPr>
          <p:cNvPr id="5" name="Content Placeholder 4"/>
          <p:cNvSpPr>
            <a:spLocks noGrp="1"/>
          </p:cNvSpPr>
          <p:nvPr>
            <p:ph idx="1"/>
          </p:nvPr>
        </p:nvSpPr>
        <p:spPr>
          <a:xfrm>
            <a:off x="457200" y="1277258"/>
            <a:ext cx="8229600" cy="4848906"/>
          </a:xfrm>
        </p:spPr>
        <p:txBody>
          <a:bodyPr>
            <a:normAutofit/>
          </a:bodyPr>
          <a:lstStyle/>
          <a:p>
            <a:r>
              <a:rPr lang="en-US" sz="2400" dirty="0" err="1"/>
              <a:t>UniProt</a:t>
            </a:r>
            <a:r>
              <a:rPr lang="en-US" sz="2400" dirty="0"/>
              <a:t> provides flat text format files for proteins that contain most of the information available in the web page views</a:t>
            </a:r>
          </a:p>
          <a:p>
            <a:r>
              <a:rPr lang="en-US" sz="2400" dirty="0"/>
              <a:t>These files can be parsed and annotations added to results sheets</a:t>
            </a:r>
          </a:p>
          <a:p>
            <a:r>
              <a:rPr lang="en-US" sz="2400" dirty="0"/>
              <a:t>Protein names, gene symbols, identifiers, accessions, key words, GO terms, comment fields, and cross-referenced information from other databases are available</a:t>
            </a:r>
          </a:p>
          <a:p>
            <a:r>
              <a:rPr lang="en-US" sz="2400" dirty="0"/>
              <a:t>Additional annotation columns were added for each protein</a:t>
            </a:r>
          </a:p>
          <a:p>
            <a:r>
              <a:rPr lang="en-US" sz="2400" dirty="0"/>
              <a:t>Selected annotation summaries were also generated for key words, GO terms, and </a:t>
            </a:r>
            <a:r>
              <a:rPr lang="en-US" sz="2400" dirty="0" err="1"/>
              <a:t>Reactome</a:t>
            </a:r>
            <a:r>
              <a:rPr lang="en-US" sz="2400" dirty="0"/>
              <a:t> pathways </a:t>
            </a:r>
          </a:p>
        </p:txBody>
      </p:sp>
    </p:spTree>
    <p:extLst>
      <p:ext uri="{BB962C8B-B14F-4D97-AF65-F5344CB8AC3E}">
        <p14:creationId xmlns:p14="http://schemas.microsoft.com/office/powerpoint/2010/main" val="259627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13933"/>
          </a:xfrm>
        </p:spPr>
        <p:txBody>
          <a:bodyPr>
            <a:normAutofit/>
          </a:bodyPr>
          <a:lstStyle/>
          <a:p>
            <a:r>
              <a:rPr lang="en-US" sz="3200" dirty="0"/>
              <a:t>Files in preliminary summaries</a:t>
            </a:r>
          </a:p>
        </p:txBody>
      </p:sp>
      <p:sp>
        <p:nvSpPr>
          <p:cNvPr id="5" name="Content Placeholder 4"/>
          <p:cNvSpPr>
            <a:spLocks noGrp="1"/>
          </p:cNvSpPr>
          <p:nvPr>
            <p:ph idx="1"/>
          </p:nvPr>
        </p:nvSpPr>
        <p:spPr>
          <a:xfrm>
            <a:off x="457200" y="1277258"/>
            <a:ext cx="8229600" cy="4848906"/>
          </a:xfrm>
        </p:spPr>
        <p:txBody>
          <a:bodyPr>
            <a:normAutofit/>
          </a:bodyPr>
          <a:lstStyle/>
          <a:p>
            <a:r>
              <a:rPr lang="en-US" sz="1800" dirty="0" err="1"/>
              <a:t>HCEC_HREC_protein_summary_reference.xlsx</a:t>
            </a:r>
            <a:r>
              <a:rPr lang="en-US" sz="1800" dirty="0"/>
              <a:t>, </a:t>
            </a:r>
            <a:r>
              <a:rPr lang="en-US" sz="1800" dirty="0" err="1"/>
              <a:t>HCEC_HREC_protein_summary_sprot.xlsx</a:t>
            </a:r>
            <a:r>
              <a:rPr lang="en-US" sz="1800" dirty="0"/>
              <a:t>, and </a:t>
            </a:r>
            <a:r>
              <a:rPr lang="en-US" sz="1800" dirty="0" err="1"/>
              <a:t>HCEC_HREC_quant_protein_summary_sprot.xlsx</a:t>
            </a:r>
            <a:r>
              <a:rPr lang="en-US" sz="1800" dirty="0"/>
              <a:t>: main results sheets. Identifications for each protein database (reference and quantitative results sheet.</a:t>
            </a:r>
          </a:p>
          <a:p>
            <a:r>
              <a:rPr lang="en-US" sz="1800" dirty="0" err="1"/>
              <a:t>candidate_plotter.xls</a:t>
            </a:r>
            <a:r>
              <a:rPr lang="en-US" sz="1800" dirty="0"/>
              <a:t>: correlation plot showing differential candidates</a:t>
            </a:r>
          </a:p>
          <a:p>
            <a:r>
              <a:rPr lang="en-US" sz="1800" dirty="0" err="1"/>
              <a:t>GOTerms_report_high_candidates.txt</a:t>
            </a:r>
            <a:r>
              <a:rPr lang="en-US" sz="1800" dirty="0"/>
              <a:t>: one of 4 GO term summaries. Text files can be opened in Excel for viewing. Organized by GO terms instead of by protein. Has frequency counts and hyperlinks. The three GO categories are stacked vertically in a single report. The suffixes tell what set of proteins were summarized (this one is the “high” designation expression candidates to see what terms are associated with those proteins.)</a:t>
            </a:r>
          </a:p>
          <a:p>
            <a:r>
              <a:rPr lang="en-US" sz="1800" dirty="0" err="1"/>
              <a:t>keyword_report</a:t>
            </a:r>
            <a:r>
              <a:rPr lang="is-IS" sz="1800" dirty="0"/>
              <a:t>… and pathway_report...</a:t>
            </a:r>
            <a:r>
              <a:rPr lang="en-US" sz="1800" dirty="0"/>
              <a:t> : similar types of reports for other types of annotations.</a:t>
            </a:r>
          </a:p>
          <a:p>
            <a:r>
              <a:rPr lang="is-IS" sz="1800" dirty="0"/>
              <a:t>…protein_ranker_results_v3.xlsx: worksheets for the protein ranking function q-value calculations</a:t>
            </a:r>
            <a:endParaRPr lang="en-US" sz="1800" dirty="0"/>
          </a:p>
        </p:txBody>
      </p:sp>
    </p:spTree>
    <p:extLst>
      <p:ext uri="{BB962C8B-B14F-4D97-AF65-F5344CB8AC3E}">
        <p14:creationId xmlns:p14="http://schemas.microsoft.com/office/powerpoint/2010/main" val="2596270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13933"/>
          </a:xfrm>
        </p:spPr>
        <p:txBody>
          <a:bodyPr>
            <a:normAutofit/>
          </a:bodyPr>
          <a:lstStyle/>
          <a:p>
            <a:endParaRPr lang="en-US" sz="3200" dirty="0"/>
          </a:p>
        </p:txBody>
      </p:sp>
      <p:sp>
        <p:nvSpPr>
          <p:cNvPr id="5" name="Content Placeholder 4"/>
          <p:cNvSpPr>
            <a:spLocks noGrp="1"/>
          </p:cNvSpPr>
          <p:nvPr>
            <p:ph idx="1"/>
          </p:nvPr>
        </p:nvSpPr>
        <p:spPr>
          <a:xfrm>
            <a:off x="457200" y="1277258"/>
            <a:ext cx="8229600" cy="4848906"/>
          </a:xfrm>
        </p:spPr>
        <p:txBody>
          <a:bodyPr>
            <a:normAutofit/>
          </a:bodyPr>
          <a:lstStyle/>
          <a:p>
            <a:endParaRPr lang="en-US" sz="2400" dirty="0"/>
          </a:p>
        </p:txBody>
      </p:sp>
    </p:spTree>
    <p:extLst>
      <p:ext uri="{BB962C8B-B14F-4D97-AF65-F5344CB8AC3E}">
        <p14:creationId xmlns:p14="http://schemas.microsoft.com/office/powerpoint/2010/main" val="259627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13933"/>
          </a:xfrm>
        </p:spPr>
        <p:txBody>
          <a:bodyPr>
            <a:normAutofit/>
          </a:bodyPr>
          <a:lstStyle/>
          <a:p>
            <a:endParaRPr lang="en-US" sz="3200" dirty="0"/>
          </a:p>
        </p:txBody>
      </p:sp>
      <p:sp>
        <p:nvSpPr>
          <p:cNvPr id="5" name="Content Placeholder 4"/>
          <p:cNvSpPr>
            <a:spLocks noGrp="1"/>
          </p:cNvSpPr>
          <p:nvPr>
            <p:ph idx="1"/>
          </p:nvPr>
        </p:nvSpPr>
        <p:spPr>
          <a:xfrm>
            <a:off x="457200" y="1277258"/>
            <a:ext cx="8229600" cy="4848906"/>
          </a:xfrm>
        </p:spPr>
        <p:txBody>
          <a:bodyPr>
            <a:normAutofit/>
          </a:bodyPr>
          <a:lstStyle/>
          <a:p>
            <a:endParaRPr lang="en-US" sz="2400" dirty="0"/>
          </a:p>
        </p:txBody>
      </p:sp>
    </p:spTree>
    <p:extLst>
      <p:ext uri="{BB962C8B-B14F-4D97-AF65-F5344CB8AC3E}">
        <p14:creationId xmlns:p14="http://schemas.microsoft.com/office/powerpoint/2010/main" val="259627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Proteome determination</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Can only ID proteins if they are in protein database</a:t>
            </a:r>
          </a:p>
          <a:p>
            <a:r>
              <a:rPr lang="en-US" sz="2400" dirty="0"/>
              <a:t>What protein database to use?</a:t>
            </a:r>
          </a:p>
          <a:p>
            <a:r>
              <a:rPr lang="en-US" sz="2400" dirty="0"/>
              <a:t>UniProt best for protein </a:t>
            </a:r>
            <a:r>
              <a:rPr lang="en-US" sz="2400" dirty="0" err="1"/>
              <a:t>curation</a:t>
            </a:r>
            <a:r>
              <a:rPr lang="en-US" sz="2400" dirty="0"/>
              <a:t> and annotation</a:t>
            </a:r>
          </a:p>
          <a:p>
            <a:r>
              <a:rPr lang="en-US" sz="2400" dirty="0"/>
              <a:t>UniProt now creates reference proteomes</a:t>
            </a:r>
          </a:p>
          <a:p>
            <a:pPr lvl="1"/>
            <a:r>
              <a:rPr lang="en-US" sz="2000" dirty="0"/>
              <a:t>Response to termination of IPI (international protein index) project </a:t>
            </a:r>
          </a:p>
          <a:p>
            <a:pPr lvl="1"/>
            <a:r>
              <a:rPr lang="en-US" sz="2000" dirty="0"/>
              <a:t>Combination of Swiss-</a:t>
            </a:r>
            <a:r>
              <a:rPr lang="en-US" sz="2000" dirty="0" err="1"/>
              <a:t>Prot</a:t>
            </a:r>
            <a:r>
              <a:rPr lang="en-US" sz="2000" dirty="0"/>
              <a:t> (manually curated) and </a:t>
            </a:r>
            <a:r>
              <a:rPr lang="en-US" sz="2000" dirty="0" err="1"/>
              <a:t>TrEMBL</a:t>
            </a:r>
            <a:r>
              <a:rPr lang="en-US" sz="2000" dirty="0"/>
              <a:t> (computer annotated) entries.</a:t>
            </a:r>
          </a:p>
          <a:p>
            <a:pPr lvl="1"/>
            <a:r>
              <a:rPr lang="en-US" sz="2000" dirty="0" err="1"/>
              <a:t>TrEMBL</a:t>
            </a:r>
            <a:r>
              <a:rPr lang="en-US" sz="2000" dirty="0"/>
              <a:t> entries are filtered (how?)</a:t>
            </a:r>
          </a:p>
          <a:p>
            <a:pPr lvl="1"/>
            <a:r>
              <a:rPr lang="en-US" sz="2000" dirty="0"/>
              <a:t>Swiss-</a:t>
            </a:r>
            <a:r>
              <a:rPr lang="en-US" sz="2000" dirty="0" err="1"/>
              <a:t>Prot</a:t>
            </a:r>
            <a:r>
              <a:rPr lang="en-US" sz="2000" dirty="0"/>
              <a:t> entries for some species also have defined isoforms</a:t>
            </a:r>
          </a:p>
          <a:p>
            <a:pPr lvl="2"/>
            <a:r>
              <a:rPr lang="en-US" sz="1600" dirty="0"/>
              <a:t>These are available in FASTA format and can be used in proteomics</a:t>
            </a:r>
          </a:p>
          <a:p>
            <a:pPr lvl="2"/>
            <a:r>
              <a:rPr lang="en-US" sz="1600" dirty="0"/>
              <a:t>Human and mouse mainly</a:t>
            </a:r>
          </a:p>
          <a:p>
            <a:pPr lvl="2"/>
            <a:r>
              <a:rPr lang="en-US" sz="1600" dirty="0"/>
              <a:t>Human now has 24,000 isoforms, more than the 20,000 canonical sequences</a:t>
            </a:r>
          </a:p>
        </p:txBody>
      </p:sp>
    </p:spTree>
    <p:extLst>
      <p:ext uri="{BB962C8B-B14F-4D97-AF65-F5344CB8AC3E}">
        <p14:creationId xmlns:p14="http://schemas.microsoft.com/office/powerpoint/2010/main" val="323394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Complete vs. minimally redundant protein DB</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A very large dataset has potential to discover alternative and rare proteins</a:t>
            </a:r>
          </a:p>
          <a:p>
            <a:r>
              <a:rPr lang="en-US" sz="2400" dirty="0"/>
              <a:t>A more “complete” protein database is necessary to identify alternative protein forms</a:t>
            </a:r>
          </a:p>
          <a:p>
            <a:r>
              <a:rPr lang="en-US" sz="2400" dirty="0"/>
              <a:t>“Complete” databases have increased peptide redundancy (peptides that map to more than one protein sequence)</a:t>
            </a:r>
          </a:p>
          <a:p>
            <a:r>
              <a:rPr lang="en-US" sz="2400" dirty="0"/>
              <a:t>Peptide redundancy complicates quantification</a:t>
            </a:r>
          </a:p>
          <a:p>
            <a:r>
              <a:rPr lang="en-US" sz="2400" dirty="0"/>
              <a:t>Minimally redundant protein databases (Swiss-</a:t>
            </a:r>
            <a:r>
              <a:rPr lang="en-US" sz="2400" dirty="0" err="1"/>
              <a:t>Prot</a:t>
            </a:r>
            <a:r>
              <a:rPr lang="en-US" sz="2400" dirty="0"/>
              <a:t> canonical sequences) are better for quantification and annotation</a:t>
            </a:r>
          </a:p>
          <a:p>
            <a:r>
              <a:rPr lang="en-US" sz="2400" dirty="0"/>
              <a:t>We have conflicting goals (deep identifications and accurate quantification) so use </a:t>
            </a:r>
            <a:r>
              <a:rPr lang="en-US" sz="2400" u="sng" dirty="0"/>
              <a:t>both</a:t>
            </a:r>
            <a:r>
              <a:rPr lang="en-US" sz="2400" dirty="0"/>
              <a:t> databases</a:t>
            </a:r>
          </a:p>
        </p:txBody>
      </p:sp>
    </p:spTree>
    <p:extLst>
      <p:ext uri="{BB962C8B-B14F-4D97-AF65-F5344CB8AC3E}">
        <p14:creationId xmlns:p14="http://schemas.microsoft.com/office/powerpoint/2010/main" val="323394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fontScale="90000"/>
          </a:bodyPr>
          <a:lstStyle/>
          <a:p>
            <a:r>
              <a:rPr lang="en-US" sz="3200" dirty="0"/>
              <a:t>Data analyzed with </a:t>
            </a:r>
            <a:r>
              <a:rPr lang="en-US" sz="3200" dirty="0" err="1"/>
              <a:t>UniProt</a:t>
            </a:r>
            <a:r>
              <a:rPr lang="en-US" sz="3200" dirty="0"/>
              <a:t> reference proteome DB and with Swiss-</a:t>
            </a:r>
            <a:r>
              <a:rPr lang="en-US" sz="3200" dirty="0" err="1"/>
              <a:t>Prot</a:t>
            </a:r>
            <a:r>
              <a:rPr lang="en-US" sz="3200" dirty="0"/>
              <a:t> DB</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Human reference proteome (UP000005640) with isoforms was used for maximal identifications</a:t>
            </a:r>
          </a:p>
          <a:p>
            <a:r>
              <a:rPr lang="en-US" sz="2400" dirty="0"/>
              <a:t>Reference DB had 91,738 sequences (downloaded Jan. 2016)</a:t>
            </a:r>
          </a:p>
          <a:p>
            <a:r>
              <a:rPr lang="en-US" sz="2400" dirty="0"/>
              <a:t>Human Swiss-</a:t>
            </a:r>
            <a:r>
              <a:rPr lang="en-US" sz="2400" dirty="0" err="1"/>
              <a:t>Prot</a:t>
            </a:r>
            <a:r>
              <a:rPr lang="en-US" sz="2400" dirty="0"/>
              <a:t> (reviewed sequences) without isoforms (canonical sequences only) was used for quantification</a:t>
            </a:r>
          </a:p>
          <a:p>
            <a:r>
              <a:rPr lang="en-US" sz="2400" dirty="0"/>
              <a:t>Swiss-</a:t>
            </a:r>
            <a:r>
              <a:rPr lang="en-US" sz="2400" dirty="0" err="1"/>
              <a:t>Prot</a:t>
            </a:r>
            <a:r>
              <a:rPr lang="en-US" sz="2400" dirty="0"/>
              <a:t> DB (</a:t>
            </a:r>
            <a:r>
              <a:rPr lang="en-US" sz="2400" dirty="0" err="1"/>
              <a:t>Sprot</a:t>
            </a:r>
            <a:r>
              <a:rPr lang="en-US" sz="2400" dirty="0"/>
              <a:t>) had 20,146 sequences (downloaded Jan. 2016)</a:t>
            </a:r>
          </a:p>
        </p:txBody>
      </p:sp>
    </p:spTree>
    <p:extLst>
      <p:ext uri="{BB962C8B-B14F-4D97-AF65-F5344CB8AC3E}">
        <p14:creationId xmlns:p14="http://schemas.microsoft.com/office/powerpoint/2010/main" val="323394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fontScale="90000"/>
          </a:bodyPr>
          <a:lstStyle/>
          <a:p>
            <a:r>
              <a:rPr lang="en-US" sz="3200" dirty="0"/>
              <a:t>PAW pipeline </a:t>
            </a:r>
            <a:r>
              <a:rPr lang="en-US" sz="2000" dirty="0"/>
              <a:t>(http://link.springer.com/article/10.1007/s12177-009-9042-6)</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Suite of Python programs with precise error control of large datasets and extensions for quantification and annotations</a:t>
            </a:r>
          </a:p>
          <a:p>
            <a:r>
              <a:rPr lang="en-US" sz="2400" dirty="0"/>
              <a:t>Uses </a:t>
            </a:r>
            <a:r>
              <a:rPr lang="en-US" sz="2400" dirty="0" err="1"/>
              <a:t>Proteowizard</a:t>
            </a:r>
            <a:r>
              <a:rPr lang="en-US" sz="2400" dirty="0"/>
              <a:t> </a:t>
            </a:r>
            <a:r>
              <a:rPr lang="en-US" sz="2400" dirty="0" err="1"/>
              <a:t>MSConvert</a:t>
            </a:r>
            <a:r>
              <a:rPr lang="en-US" sz="2400" dirty="0"/>
              <a:t> to create MS2 format search engine input files</a:t>
            </a:r>
          </a:p>
          <a:p>
            <a:r>
              <a:rPr lang="en-US" sz="2400" dirty="0"/>
              <a:t>Uses Comet (open-source SEQUEST) for protein database searching</a:t>
            </a:r>
          </a:p>
          <a:p>
            <a:r>
              <a:rPr lang="en-US" sz="2400" dirty="0"/>
              <a:t>Uses target/decoy strategy and peptide </a:t>
            </a:r>
            <a:r>
              <a:rPr lang="en-US" sz="2400" dirty="0" err="1"/>
              <a:t>subclassing</a:t>
            </a:r>
            <a:r>
              <a:rPr lang="en-US" sz="2400" dirty="0"/>
              <a:t> to visually set score threshold for strict error control</a:t>
            </a:r>
          </a:p>
          <a:p>
            <a:r>
              <a:rPr lang="en-US" sz="2400" dirty="0"/>
              <a:t>Uses accepted parsimony logic for protein inference adapted for large datasets</a:t>
            </a:r>
          </a:p>
          <a:p>
            <a:r>
              <a:rPr lang="en-US" sz="2400" dirty="0"/>
              <a:t>Differential expression analysis with R package </a:t>
            </a:r>
            <a:r>
              <a:rPr lang="en-US" sz="2400" dirty="0" err="1"/>
              <a:t>edgeR</a:t>
            </a:r>
            <a:r>
              <a:rPr lang="en-US" sz="2400" dirty="0"/>
              <a:t> </a:t>
            </a:r>
          </a:p>
        </p:txBody>
      </p:sp>
    </p:spTree>
    <p:extLst>
      <p:ext uri="{BB962C8B-B14F-4D97-AF65-F5344CB8AC3E}">
        <p14:creationId xmlns:p14="http://schemas.microsoft.com/office/powerpoint/2010/main" val="323394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MS2 file creation</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There were 415 RAW files</a:t>
            </a:r>
          </a:p>
          <a:p>
            <a:r>
              <a:rPr lang="en-US" sz="2400" dirty="0" err="1"/>
              <a:t>Proteowizard</a:t>
            </a:r>
            <a:r>
              <a:rPr lang="en-US" sz="2400" dirty="0"/>
              <a:t> release: 3.0.9490 (2016-3-22)</a:t>
            </a:r>
          </a:p>
          <a:p>
            <a:r>
              <a:rPr lang="en-US" sz="2400" dirty="0"/>
              <a:t>Compressed text files from MS2 scans were created using command line calls to </a:t>
            </a:r>
            <a:r>
              <a:rPr lang="en-US" sz="2400" dirty="0" err="1"/>
              <a:t>MSConvert</a:t>
            </a:r>
            <a:endParaRPr lang="en-US" sz="2400" dirty="0"/>
          </a:p>
          <a:p>
            <a:r>
              <a:rPr lang="en-US" sz="2400" dirty="0"/>
              <a:t>Text files converted to MS2 format using Python script</a:t>
            </a:r>
          </a:p>
          <a:p>
            <a:pPr lvl="1"/>
            <a:r>
              <a:rPr lang="en-US" sz="2000" dirty="0"/>
              <a:t>Computes correct MH+ mass</a:t>
            </a:r>
          </a:p>
          <a:p>
            <a:pPr lvl="1"/>
            <a:r>
              <a:rPr lang="en-US" sz="2000" dirty="0"/>
              <a:t>Appropriately rounds m/z and intensity values</a:t>
            </a:r>
          </a:p>
          <a:p>
            <a:pPr lvl="1"/>
            <a:endParaRPr lang="en-US" sz="2000" dirty="0"/>
          </a:p>
        </p:txBody>
      </p:sp>
    </p:spTree>
    <p:extLst>
      <p:ext uri="{BB962C8B-B14F-4D97-AF65-F5344CB8AC3E}">
        <p14:creationId xmlns:p14="http://schemas.microsoft.com/office/powerpoint/2010/main" val="323394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Comet searches</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Comet Version 2016.01 rev. 2</a:t>
            </a:r>
          </a:p>
          <a:p>
            <a:r>
              <a:rPr lang="en-US" sz="2400" dirty="0"/>
              <a:t>Mass tolerances: parent ion 2.5 Da Ave, fragment ions 1.0005 Da Mono (optimal parameters for linear ion traps)</a:t>
            </a:r>
          </a:p>
          <a:p>
            <a:r>
              <a:rPr lang="en-US" sz="2400" dirty="0"/>
              <a:t>y- and b-ions with neutral loss ions used in scoring</a:t>
            </a:r>
          </a:p>
          <a:p>
            <a:r>
              <a:rPr lang="en-US" sz="2400" dirty="0"/>
              <a:t>Trypsin cleavage with a maximum of 2 missed cleavages</a:t>
            </a:r>
          </a:p>
          <a:p>
            <a:r>
              <a:rPr lang="en-US" sz="2400" dirty="0"/>
              <a:t>Variable oxidized Met modification (M+16)</a:t>
            </a:r>
          </a:p>
          <a:p>
            <a:r>
              <a:rPr lang="en-US" sz="2400" dirty="0"/>
              <a:t>Static alkylated </a:t>
            </a:r>
            <a:r>
              <a:rPr lang="en-US" sz="2400" dirty="0" err="1"/>
              <a:t>Cys</a:t>
            </a:r>
            <a:r>
              <a:rPr lang="en-US" sz="2400" dirty="0"/>
              <a:t> modification (C+57) </a:t>
            </a:r>
          </a:p>
        </p:txBody>
      </p:sp>
    </p:spTree>
    <p:extLst>
      <p:ext uri="{BB962C8B-B14F-4D97-AF65-F5344CB8AC3E}">
        <p14:creationId xmlns:p14="http://schemas.microsoft.com/office/powerpoint/2010/main" val="268594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3965"/>
          </a:xfrm>
        </p:spPr>
        <p:txBody>
          <a:bodyPr>
            <a:normAutofit/>
          </a:bodyPr>
          <a:lstStyle/>
          <a:p>
            <a:r>
              <a:rPr lang="en-US" sz="3200" dirty="0"/>
              <a:t>PAW error control</a:t>
            </a:r>
          </a:p>
        </p:txBody>
      </p:sp>
      <p:sp>
        <p:nvSpPr>
          <p:cNvPr id="3" name="Content Placeholder 2"/>
          <p:cNvSpPr>
            <a:spLocks noGrp="1"/>
          </p:cNvSpPr>
          <p:nvPr>
            <p:ph idx="1"/>
          </p:nvPr>
        </p:nvSpPr>
        <p:spPr>
          <a:xfrm>
            <a:off x="457200" y="1277926"/>
            <a:ext cx="8229600" cy="5166918"/>
          </a:xfrm>
        </p:spPr>
        <p:txBody>
          <a:bodyPr>
            <a:normAutofit/>
          </a:bodyPr>
          <a:lstStyle/>
          <a:p>
            <a:r>
              <a:rPr lang="en-US" sz="2400" dirty="0"/>
              <a:t>All data combined for global score distribution histograms</a:t>
            </a:r>
          </a:p>
          <a:p>
            <a:r>
              <a:rPr lang="en-US" sz="2400" dirty="0"/>
              <a:t>Histograms separated by peptide charge state (1+, 2+, and 3+) and modification state (unmodified and oxidized Met)</a:t>
            </a:r>
          </a:p>
          <a:p>
            <a:r>
              <a:rPr lang="en-US" sz="2400" dirty="0"/>
              <a:t>Distributions to target matches overlaid with distributions to decoy matches in threshold-setting GUI application</a:t>
            </a:r>
          </a:p>
          <a:p>
            <a:r>
              <a:rPr lang="en-US" sz="2400" dirty="0"/>
              <a:t>Score thresholds were set at 1.0% PSM FRD independently in each peptide class</a:t>
            </a:r>
          </a:p>
          <a:p>
            <a:r>
              <a:rPr lang="en-US" sz="2400" dirty="0"/>
              <a:t>PSMs with scores below thresholds were removed</a:t>
            </a:r>
          </a:p>
          <a:p>
            <a:r>
              <a:rPr lang="en-US" sz="2400" dirty="0"/>
              <a:t>All filtered PSMs were mapped to proteins experiment-wide</a:t>
            </a:r>
          </a:p>
          <a:p>
            <a:r>
              <a:rPr lang="en-US" sz="2400" dirty="0"/>
              <a:t>Identical peptide sets were grouped and peptide subsets were removed (parsimony logic)</a:t>
            </a:r>
          </a:p>
          <a:p>
            <a:r>
              <a:rPr lang="en-US" sz="2400" dirty="0"/>
              <a:t>Two peptide rule applied per sample for final noise removal </a:t>
            </a:r>
          </a:p>
        </p:txBody>
      </p:sp>
    </p:spTree>
    <p:extLst>
      <p:ext uri="{BB962C8B-B14F-4D97-AF65-F5344CB8AC3E}">
        <p14:creationId xmlns:p14="http://schemas.microsoft.com/office/powerpoint/2010/main" val="268594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2267</TotalTime>
  <Words>1825</Words>
  <Application>Microsoft Macintosh PowerPoint</Application>
  <PresentationFormat>On-screen Show (4:3)</PresentationFormat>
  <Paragraphs>192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HCEC and HREC Project Justine Smith Lab, Flinders University AU</vt:lpstr>
      <vt:lpstr>Background</vt:lpstr>
      <vt:lpstr>Proteome determination</vt:lpstr>
      <vt:lpstr>Complete vs. minimally redundant protein DB</vt:lpstr>
      <vt:lpstr>Data analyzed with UniProt reference proteome DB and with Swiss-Prot DB</vt:lpstr>
      <vt:lpstr>PAW pipeline (http://link.springer.com/article/10.1007/s12177-009-9042-6)</vt:lpstr>
      <vt:lpstr>MS2 file creation</vt:lpstr>
      <vt:lpstr>Comet searches</vt:lpstr>
      <vt:lpstr>PAW error control</vt:lpstr>
      <vt:lpstr>Comparison of results between databases</vt:lpstr>
      <vt:lpstr>Why doesn’t reference DB result in more IDs?</vt:lpstr>
      <vt:lpstr>Protein errors grow rapidly in larger experiments</vt:lpstr>
      <vt:lpstr>Options for controlling protein FDR</vt:lpstr>
      <vt:lpstr>Protein FDR results</vt:lpstr>
      <vt:lpstr>Final protein identification numbers</vt:lpstr>
      <vt:lpstr>Quantification is different from identification</vt:lpstr>
      <vt:lpstr>Bottom-up proteomic considerations</vt:lpstr>
      <vt:lpstr>Study design and statistical testing</vt:lpstr>
      <vt:lpstr>edgeR model test</vt:lpstr>
      <vt:lpstr>Expression candidate correlation plot</vt:lpstr>
      <vt:lpstr>Annotations</vt:lpstr>
      <vt:lpstr>Files in preliminary summaries</vt:lpstr>
      <vt:lpstr>PowerPoint Presentation</vt:lpstr>
      <vt:lpstr>PowerPoint Presentation</vt:lpstr>
    </vt:vector>
  </TitlesOfParts>
  <Company>OHSU</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HCEC and HREC Project Justine Smith Lab</dc:title>
  <dc:creator>Phillip Wilmarth</dc:creator>
  <cp:lastModifiedBy>Phillip Wilmarth</cp:lastModifiedBy>
  <cp:revision>43</cp:revision>
  <dcterms:created xsi:type="dcterms:W3CDTF">2016-08-31T14:43:02Z</dcterms:created>
  <dcterms:modified xsi:type="dcterms:W3CDTF">2017-02-24T16:56:01Z</dcterms:modified>
</cp:coreProperties>
</file>