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535"/>
    <p:restoredTop sz="85578"/>
  </p:normalViewPr>
  <p:slideViewPr>
    <p:cSldViewPr snapToGrid="0">
      <p:cViewPr varScale="1">
        <p:scale>
          <a:sx n="90" d="100"/>
          <a:sy n="90" d="100"/>
        </p:scale>
        <p:origin x="232" y="592"/>
      </p:cViewPr>
      <p:guideLst/>
    </p:cSldViewPr>
  </p:slideViewPr>
  <p:notesTextViewPr>
    <p:cViewPr>
      <p:scale>
        <a:sx n="1" d="1"/>
        <a:sy n="1" d="1"/>
      </p:scale>
      <p:origin x="0" y="-17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0E4E8C-BD2F-EA45-8AE0-93B2773BE138}" type="datetimeFigureOut">
              <a:rPr lang="en-US" smtClean="0"/>
              <a:t>12/1/22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63770A-BA93-F747-A6F5-6B9E28E65E39}" type="slidenum">
              <a:rPr lang="en-US" smtClean="0"/>
              <a:t>‹#›</a:t>
            </a:fld>
            <a:endParaRPr lang="en-US"/>
          </a:p>
        </p:txBody>
      </p:sp>
    </p:spTree>
    <p:extLst>
      <p:ext uri="{BB962C8B-B14F-4D97-AF65-F5344CB8AC3E}">
        <p14:creationId xmlns:p14="http://schemas.microsoft.com/office/powerpoint/2010/main" val="3322585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back-of-the-envelope calculation of TMT channel crosstalk for 18-plex reagents.</a:t>
            </a:r>
          </a:p>
        </p:txBody>
      </p:sp>
      <p:sp>
        <p:nvSpPr>
          <p:cNvPr id="4" name="Slide Number Placeholder 3"/>
          <p:cNvSpPr>
            <a:spLocks noGrp="1"/>
          </p:cNvSpPr>
          <p:nvPr>
            <p:ph type="sldNum" sz="quarter" idx="5"/>
          </p:nvPr>
        </p:nvSpPr>
        <p:spPr/>
        <p:txBody>
          <a:bodyPr/>
          <a:lstStyle/>
          <a:p>
            <a:fld id="{7163770A-BA93-F747-A6F5-6B9E28E65E39}" type="slidenum">
              <a:rPr lang="en-US" smtClean="0"/>
              <a:t>1</a:t>
            </a:fld>
            <a:endParaRPr lang="en-US"/>
          </a:p>
        </p:txBody>
      </p:sp>
    </p:spTree>
    <p:extLst>
      <p:ext uri="{BB962C8B-B14F-4D97-AF65-F5344CB8AC3E}">
        <p14:creationId xmlns:p14="http://schemas.microsoft.com/office/powerpoint/2010/main" val="181580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Carbon-13 has a natural abundance of about 1% in nature. TMT tags have 8 carbon atoms. The 126C tag, with all carbons being natural carbon (a mix is 99% C-12 and 1% C-13) would have about 8% of its total intensity in the 127C tag peak and 92% of the intensity in the 126C peak. Each nominal one mass unit heavier tag has a naturally occurring atom replaced by an isotopically enriched heavier isotope. We have progressively fewer natural atoms and the percentage of the intensity that falls into the next heavier tag (in its respective series - N or C) decreases as we go from light tags to heavier tags, as shown in the top row for the C-series tags.</a:t>
            </a:r>
          </a:p>
          <a:p>
            <a:endParaRPr lang="en-US" dirty="0"/>
          </a:p>
          <a:p>
            <a:r>
              <a:rPr lang="en-US" dirty="0"/>
              <a:t>We will assuming we have high resolution in the reporter ion region and can resolve the N- and C-series peaks. There is a similar natural C-13 effect in the carbon atoms in the N-series tags but it is shifted, as shown in the bottom row. The 127N tag has 8 natural carbon atoms.</a:t>
            </a:r>
          </a:p>
          <a:p>
            <a:endParaRPr lang="en-US" dirty="0"/>
          </a:p>
          <a:p>
            <a:r>
              <a:rPr lang="en-US" dirty="0"/>
              <a:t>Note: these numbers are approximate. No attempt was made to model the isotopic distributions of each tag. We would have to assume a purity for the C-13 and N-15 atoms to do that. If you look at the spec sheets for the isotopic distributions of the tags that are measured for TMT reagent batches, you will see that these numbers are pretty close.</a:t>
            </a:r>
          </a:p>
        </p:txBody>
      </p:sp>
      <p:sp>
        <p:nvSpPr>
          <p:cNvPr id="4" name="Slide Number Placeholder 3"/>
          <p:cNvSpPr>
            <a:spLocks noGrp="1"/>
          </p:cNvSpPr>
          <p:nvPr>
            <p:ph type="sldNum" sz="quarter" idx="5"/>
          </p:nvPr>
        </p:nvSpPr>
        <p:spPr/>
        <p:txBody>
          <a:bodyPr/>
          <a:lstStyle/>
          <a:p>
            <a:fld id="{7163770A-BA93-F747-A6F5-6B9E28E65E39}" type="slidenum">
              <a:rPr lang="en-US" smtClean="0"/>
              <a:t>2</a:t>
            </a:fld>
            <a:endParaRPr lang="en-US"/>
          </a:p>
        </p:txBody>
      </p:sp>
    </p:spTree>
    <p:extLst>
      <p:ext uri="{BB962C8B-B14F-4D97-AF65-F5344CB8AC3E}">
        <p14:creationId xmlns:p14="http://schemas.microsoft.com/office/powerpoint/2010/main" val="412829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C-13 and N-15 isotopically enriched atoms used to substitute the natural carbon and nitrogen atoms are probably 99% pure. That means that they have about 1% C-12 and N-14, respectively. This creates kind of an inverse isotopic distribution for the C-series tags where the heavies tags contribute more to the "N-1" tags that the light tags do. This is seen in the top row.</a:t>
            </a:r>
          </a:p>
          <a:p>
            <a:endParaRPr lang="en-US" dirty="0"/>
          </a:p>
          <a:p>
            <a:r>
              <a:rPr lang="en-US" dirty="0"/>
              <a:t>The situation for the N-series tags is more complicated. The have a mixture of C-13 atoms and one N-15 atom. Most of the "N-1" intensity crosstalk stays in the N-series (from the C-13 atoms). However, the delta-delta masses of the N- and C-series tags are 6 </a:t>
            </a:r>
            <a:r>
              <a:rPr lang="en-US" dirty="0" err="1"/>
              <a:t>milliDa</a:t>
            </a:r>
            <a:r>
              <a:rPr lang="en-US" dirty="0"/>
              <a:t> different. The N-15 atom </a:t>
            </a:r>
            <a:r>
              <a:rPr lang="en-US" dirty="0" err="1"/>
              <a:t>crosstalks</a:t>
            </a:r>
            <a:r>
              <a:rPr lang="en-US" dirty="0"/>
              <a:t> into the "N-1" C-series tag. There is a little scrambling between the N- and C-series, as shown in the bottom row.</a:t>
            </a:r>
          </a:p>
        </p:txBody>
      </p:sp>
      <p:sp>
        <p:nvSpPr>
          <p:cNvPr id="4" name="Slide Number Placeholder 3"/>
          <p:cNvSpPr>
            <a:spLocks noGrp="1"/>
          </p:cNvSpPr>
          <p:nvPr>
            <p:ph type="sldNum" sz="quarter" idx="5"/>
          </p:nvPr>
        </p:nvSpPr>
        <p:spPr/>
        <p:txBody>
          <a:bodyPr/>
          <a:lstStyle/>
          <a:p>
            <a:fld id="{7163770A-BA93-F747-A6F5-6B9E28E65E39}" type="slidenum">
              <a:rPr lang="en-US" smtClean="0"/>
              <a:t>3</a:t>
            </a:fld>
            <a:endParaRPr lang="en-US"/>
          </a:p>
        </p:txBody>
      </p:sp>
    </p:spTree>
    <p:extLst>
      <p:ext uri="{BB962C8B-B14F-4D97-AF65-F5344CB8AC3E}">
        <p14:creationId xmlns:p14="http://schemas.microsoft.com/office/powerpoint/2010/main" val="3704938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net effect of the "N+1" and "N-1" isotopic carryover is that each tag's peak is about 92% due to that channel and 8% that comes from adjacent channels, and this is (mostly) independent of tag. This carryover/crosstalk limits the dynamic range of TMT measurements. 5-fold changes are about as far as you can go before accuracy is affected. This is okay for most differential abundance measurements.</a:t>
            </a:r>
          </a:p>
          <a:p>
            <a:endParaRPr lang="en-US" dirty="0"/>
          </a:p>
          <a:p>
            <a:r>
              <a:rPr lang="en-US" dirty="0"/>
              <a:t>If you need more dynamic range for accuracy at larger fold-changes, you can create tag series that basically have every other channel empty. You can't get crosstalk from something that is not there. There is a series with 10 tags (top row) and the complement series with 8 tags (bottom row).</a:t>
            </a:r>
          </a:p>
        </p:txBody>
      </p:sp>
      <p:sp>
        <p:nvSpPr>
          <p:cNvPr id="4" name="Slide Number Placeholder 3"/>
          <p:cNvSpPr>
            <a:spLocks noGrp="1"/>
          </p:cNvSpPr>
          <p:nvPr>
            <p:ph type="sldNum" sz="quarter" idx="5"/>
          </p:nvPr>
        </p:nvSpPr>
        <p:spPr/>
        <p:txBody>
          <a:bodyPr/>
          <a:lstStyle/>
          <a:p>
            <a:fld id="{7163770A-BA93-F747-A6F5-6B9E28E65E39}" type="slidenum">
              <a:rPr lang="en-US" smtClean="0"/>
              <a:t>4</a:t>
            </a:fld>
            <a:endParaRPr lang="en-US"/>
          </a:p>
        </p:txBody>
      </p:sp>
    </p:spTree>
    <p:extLst>
      <p:ext uri="{BB962C8B-B14F-4D97-AF65-F5344CB8AC3E}">
        <p14:creationId xmlns:p14="http://schemas.microsoft.com/office/powerpoint/2010/main" val="2546391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compute how much of each tag's peak area comes from that actual tag. We see that all of the middle tags are similar and have more crosstalk issues that the tags at either end of the tag masses. There is nothing lighter than 126C and 127 that can add to their intensities, so the crosstalk is only from heavier tags. Conversely, there are no heavier tags than 134C and 135N and the crosstalk only comes from lighter tags.</a:t>
            </a:r>
          </a:p>
        </p:txBody>
      </p:sp>
      <p:sp>
        <p:nvSpPr>
          <p:cNvPr id="4" name="Slide Number Placeholder 3"/>
          <p:cNvSpPr>
            <a:spLocks noGrp="1"/>
          </p:cNvSpPr>
          <p:nvPr>
            <p:ph type="sldNum" sz="quarter" idx="5"/>
          </p:nvPr>
        </p:nvSpPr>
        <p:spPr/>
        <p:txBody>
          <a:bodyPr/>
          <a:lstStyle/>
          <a:p>
            <a:fld id="{7163770A-BA93-F747-A6F5-6B9E28E65E39}" type="slidenum">
              <a:rPr lang="en-US" smtClean="0"/>
              <a:t>5</a:t>
            </a:fld>
            <a:endParaRPr lang="en-US"/>
          </a:p>
        </p:txBody>
      </p:sp>
    </p:spTree>
    <p:extLst>
      <p:ext uri="{BB962C8B-B14F-4D97-AF65-F5344CB8AC3E}">
        <p14:creationId xmlns:p14="http://schemas.microsoft.com/office/powerpoint/2010/main" val="2069074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mixed samples in amounts such that the monoisotopic peak of each tag was 100%, we would see these total intensities for each tag.</a:t>
            </a:r>
          </a:p>
        </p:txBody>
      </p:sp>
      <p:sp>
        <p:nvSpPr>
          <p:cNvPr id="4" name="Slide Number Placeholder 3"/>
          <p:cNvSpPr>
            <a:spLocks noGrp="1"/>
          </p:cNvSpPr>
          <p:nvPr>
            <p:ph type="sldNum" sz="quarter" idx="5"/>
          </p:nvPr>
        </p:nvSpPr>
        <p:spPr/>
        <p:txBody>
          <a:bodyPr/>
          <a:lstStyle/>
          <a:p>
            <a:fld id="{7163770A-BA93-F747-A6F5-6B9E28E65E39}" type="slidenum">
              <a:rPr lang="en-US" smtClean="0"/>
              <a:t>6</a:t>
            </a:fld>
            <a:endParaRPr lang="en-US"/>
          </a:p>
        </p:txBody>
      </p:sp>
    </p:spTree>
    <p:extLst>
      <p:ext uri="{BB962C8B-B14F-4D97-AF65-F5344CB8AC3E}">
        <p14:creationId xmlns:p14="http://schemas.microsoft.com/office/powerpoint/2010/main" val="3923161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combine the purity and total relative intensity information into this stacked bar plot where each tag has a different color. We see that the purity of the two lightest tags and the two heaviest tags are higher that the middle tags. Because less crosstalk contributes to the total intensity for the two lightest and two heaviest tags, they have reduced relative intensity totals.</a:t>
            </a:r>
          </a:p>
          <a:p>
            <a:endParaRPr lang="en-US" dirty="0"/>
          </a:p>
          <a:p>
            <a:r>
              <a:rPr lang="en-US" dirty="0"/>
              <a:t>I do not try to deconvolute tag intensities based on the measured tag isotopic distributions (the numbers in the spec sheets). That is more complicated than early algorithms were designed to handle because of the N-series tags. I just assume (and live with) the fact that large fold changes may be less accurate. </a:t>
            </a:r>
            <a:r>
              <a:rPr lang="en-US"/>
              <a:t>It is safer to understand measurement limits (provided they are still usable) than to make corrections that may be error prone (noisy values, missing values). </a:t>
            </a:r>
          </a:p>
        </p:txBody>
      </p:sp>
      <p:sp>
        <p:nvSpPr>
          <p:cNvPr id="4" name="Slide Number Placeholder 3"/>
          <p:cNvSpPr>
            <a:spLocks noGrp="1"/>
          </p:cNvSpPr>
          <p:nvPr>
            <p:ph type="sldNum" sz="quarter" idx="5"/>
          </p:nvPr>
        </p:nvSpPr>
        <p:spPr/>
        <p:txBody>
          <a:bodyPr/>
          <a:lstStyle/>
          <a:p>
            <a:fld id="{7163770A-BA93-F747-A6F5-6B9E28E65E39}" type="slidenum">
              <a:rPr lang="en-US" smtClean="0"/>
              <a:t>7</a:t>
            </a:fld>
            <a:endParaRPr lang="en-US"/>
          </a:p>
        </p:txBody>
      </p:sp>
    </p:spTree>
    <p:extLst>
      <p:ext uri="{BB962C8B-B14F-4D97-AF65-F5344CB8AC3E}">
        <p14:creationId xmlns:p14="http://schemas.microsoft.com/office/powerpoint/2010/main" val="688814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0187A-5D33-3594-0F41-066B0C5F89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99F096-7676-573A-4ABD-AE434F3CEE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E6F5B9-B802-F4B9-BC0C-896620DA7724}"/>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5" name="Footer Placeholder 4">
            <a:extLst>
              <a:ext uri="{FF2B5EF4-FFF2-40B4-BE49-F238E27FC236}">
                <a16:creationId xmlns:a16="http://schemas.microsoft.com/office/drawing/2014/main" id="{7D49A528-8EE1-F1FC-6635-4A9F0E304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2A13B-304C-6F07-A04E-D8709DFC0EE3}"/>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3866313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0491-3802-89CA-B0C6-496EAB5770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79D08B-374C-7C73-761D-2D97537B6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C4CD8-D527-5858-D335-3EDC9761453A}"/>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5" name="Footer Placeholder 4">
            <a:extLst>
              <a:ext uri="{FF2B5EF4-FFF2-40B4-BE49-F238E27FC236}">
                <a16:creationId xmlns:a16="http://schemas.microsoft.com/office/drawing/2014/main" id="{55F31E0B-F838-FAAF-C00A-3424230C7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FDFDA-98D3-B3BA-1D1D-F552B98D995C}"/>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4066935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D851D6-4A6C-81E0-1CFA-D5C127E7FA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A548A1-875F-D4A2-4276-1E3B5BF8DC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927B2F-72AD-0822-4A22-1239D5D41B42}"/>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5" name="Footer Placeholder 4">
            <a:extLst>
              <a:ext uri="{FF2B5EF4-FFF2-40B4-BE49-F238E27FC236}">
                <a16:creationId xmlns:a16="http://schemas.microsoft.com/office/drawing/2014/main" id="{44608671-69D0-E424-699A-0242E7047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E7B0F-D392-2038-D444-A4DB13271E89}"/>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378522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DD16-A1C7-1F25-B4D4-15535CCC15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283C9B-7453-FC73-2B93-E85455BCC8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4D58B-7142-981C-C1AB-79890DA755D8}"/>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5" name="Footer Placeholder 4">
            <a:extLst>
              <a:ext uri="{FF2B5EF4-FFF2-40B4-BE49-F238E27FC236}">
                <a16:creationId xmlns:a16="http://schemas.microsoft.com/office/drawing/2014/main" id="{5D70CA86-E8FC-E4A6-7159-99DD46CE7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46011-8D58-A682-B343-4236FCCF2D59}"/>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1641327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1F29-B2A1-DF2C-9529-29FF94F83D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69592C-D9D2-3C54-AE10-F2531167DA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003231-782E-041B-05D0-6A197E73F6C7}"/>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5" name="Footer Placeholder 4">
            <a:extLst>
              <a:ext uri="{FF2B5EF4-FFF2-40B4-BE49-F238E27FC236}">
                <a16:creationId xmlns:a16="http://schemas.microsoft.com/office/drawing/2014/main" id="{D2DE79CC-37B8-DA18-2225-5DD73721F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94163-42C8-B626-ED72-C295736EB1C9}"/>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3906374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62D5A-521A-B4D3-A6CB-5A1C04F61E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4E64A-E058-001F-FFBD-710A90C1CA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A23A23-18CF-5ABD-E08A-C81BF95F43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3A79E7-49B6-5EFA-67AD-93391564A9ED}"/>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6" name="Footer Placeholder 5">
            <a:extLst>
              <a:ext uri="{FF2B5EF4-FFF2-40B4-BE49-F238E27FC236}">
                <a16:creationId xmlns:a16="http://schemas.microsoft.com/office/drawing/2014/main" id="{B60DCDA6-2963-A979-1E95-6E2F6279EE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AA113-04CD-FB8A-6A29-A7F5872B1DE4}"/>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313420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AEE7-655F-B042-6F5D-A4D742263C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9A1963-2CD2-4730-9F6B-31F39D5589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9D018C-694A-781F-5282-C8EC4AFCAF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547964-F0E9-D9E3-D41E-E94F1575A2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9205A-7F59-7426-3527-A47BC05DAD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A3CB83-37E4-6AA3-5630-C24D066F9C3A}"/>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8" name="Footer Placeholder 7">
            <a:extLst>
              <a:ext uri="{FF2B5EF4-FFF2-40B4-BE49-F238E27FC236}">
                <a16:creationId xmlns:a16="http://schemas.microsoft.com/office/drawing/2014/main" id="{0C0CF017-88DE-5221-616D-67A14DACF0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647194-EBE7-9DFB-61F6-B6F7960CF6AA}"/>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4030730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64B6-2E90-26B5-D77C-416D87867F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46387C-E713-ADF2-9B03-785DC01D2816}"/>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4" name="Footer Placeholder 3">
            <a:extLst>
              <a:ext uri="{FF2B5EF4-FFF2-40B4-BE49-F238E27FC236}">
                <a16:creationId xmlns:a16="http://schemas.microsoft.com/office/drawing/2014/main" id="{D30AF322-FCD1-E98E-2187-825EF0CACD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FF42BB-79D5-230D-03B2-C35FA9EA367A}"/>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424546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8F717-3844-A887-B5E3-EB10DE33AFD9}"/>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3" name="Footer Placeholder 2">
            <a:extLst>
              <a:ext uri="{FF2B5EF4-FFF2-40B4-BE49-F238E27FC236}">
                <a16:creationId xmlns:a16="http://schemas.microsoft.com/office/drawing/2014/main" id="{B2630C63-63C1-AC52-FAAC-93E3D1F0EE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A71021-A013-A67F-E4EA-3456010AAF4F}"/>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967726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2566C-438E-016E-7A7C-81EA383353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C62A6E-2CDA-DE36-3192-F8707DCD80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EB5F18-4F3D-0AC4-21A2-A1250113D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1CC63-84C2-5092-9DA9-8398B25FC277}"/>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6" name="Footer Placeholder 5">
            <a:extLst>
              <a:ext uri="{FF2B5EF4-FFF2-40B4-BE49-F238E27FC236}">
                <a16:creationId xmlns:a16="http://schemas.microsoft.com/office/drawing/2014/main" id="{5D037CA9-ED2F-924B-4A6E-10374BAC1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186C0-5C1B-DC28-2F2D-F04350EF8AC0}"/>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1582454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1A3D-9FE4-1D84-C33C-CB013CCA6E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F9111F-BB74-4B89-A212-DCC5CF6003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AD5938-93B8-6710-2D0F-802384786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0F77E-D75A-0F4D-9D17-2542D78F7120}"/>
              </a:ext>
            </a:extLst>
          </p:cNvPr>
          <p:cNvSpPr>
            <a:spLocks noGrp="1"/>
          </p:cNvSpPr>
          <p:nvPr>
            <p:ph type="dt" sz="half" idx="10"/>
          </p:nvPr>
        </p:nvSpPr>
        <p:spPr/>
        <p:txBody>
          <a:bodyPr/>
          <a:lstStyle/>
          <a:p>
            <a:fld id="{AAC98710-FAC5-4946-ADAF-482467A9B789}" type="datetimeFigureOut">
              <a:rPr lang="en-US" smtClean="0"/>
              <a:t>12/1/22</a:t>
            </a:fld>
            <a:endParaRPr lang="en-US"/>
          </a:p>
        </p:txBody>
      </p:sp>
      <p:sp>
        <p:nvSpPr>
          <p:cNvPr id="6" name="Footer Placeholder 5">
            <a:extLst>
              <a:ext uri="{FF2B5EF4-FFF2-40B4-BE49-F238E27FC236}">
                <a16:creationId xmlns:a16="http://schemas.microsoft.com/office/drawing/2014/main" id="{0CD93854-DFDC-987C-060F-C061D88662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3D14E-7DD3-EC4B-3A84-2789B0999721}"/>
              </a:ext>
            </a:extLst>
          </p:cNvPr>
          <p:cNvSpPr>
            <a:spLocks noGrp="1"/>
          </p:cNvSpPr>
          <p:nvPr>
            <p:ph type="sldNum" sz="quarter" idx="12"/>
          </p:nvPr>
        </p:nvSpPr>
        <p:spPr/>
        <p:txBody>
          <a:bodyPr/>
          <a:lstStyle/>
          <a:p>
            <a:fld id="{CBE62C9C-9279-E94B-8625-5027BEE04F14}" type="slidenum">
              <a:rPr lang="en-US" smtClean="0"/>
              <a:t>‹#›</a:t>
            </a:fld>
            <a:endParaRPr lang="en-US"/>
          </a:p>
        </p:txBody>
      </p:sp>
    </p:spTree>
    <p:extLst>
      <p:ext uri="{BB962C8B-B14F-4D97-AF65-F5344CB8AC3E}">
        <p14:creationId xmlns:p14="http://schemas.microsoft.com/office/powerpoint/2010/main" val="1267439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6417A-B5C2-FCCF-DA96-2225DA89D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A75C16-4AB9-62E2-B784-64474E65C5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E883E-DF81-3676-93D8-CAC78BBBEE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C98710-FAC5-4946-ADAF-482467A9B789}" type="datetimeFigureOut">
              <a:rPr lang="en-US" smtClean="0"/>
              <a:t>12/1/22</a:t>
            </a:fld>
            <a:endParaRPr lang="en-US"/>
          </a:p>
        </p:txBody>
      </p:sp>
      <p:sp>
        <p:nvSpPr>
          <p:cNvPr id="5" name="Footer Placeholder 4">
            <a:extLst>
              <a:ext uri="{FF2B5EF4-FFF2-40B4-BE49-F238E27FC236}">
                <a16:creationId xmlns:a16="http://schemas.microsoft.com/office/drawing/2014/main" id="{85D24711-C570-03CD-D835-C9906B0731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818F32-1F6C-B0D5-E2B9-64CC238C18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62C9C-9279-E94B-8625-5027BEE04F14}" type="slidenum">
              <a:rPr lang="en-US" smtClean="0"/>
              <a:t>‹#›</a:t>
            </a:fld>
            <a:endParaRPr lang="en-US"/>
          </a:p>
        </p:txBody>
      </p:sp>
    </p:spTree>
    <p:extLst>
      <p:ext uri="{BB962C8B-B14F-4D97-AF65-F5344CB8AC3E}">
        <p14:creationId xmlns:p14="http://schemas.microsoft.com/office/powerpoint/2010/main" val="2414979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2874-0998-11BD-F736-62250CFB55B6}"/>
              </a:ext>
            </a:extLst>
          </p:cNvPr>
          <p:cNvSpPr>
            <a:spLocks noGrp="1"/>
          </p:cNvSpPr>
          <p:nvPr>
            <p:ph type="ctrTitle"/>
          </p:nvPr>
        </p:nvSpPr>
        <p:spPr/>
        <p:txBody>
          <a:bodyPr/>
          <a:lstStyle/>
          <a:p>
            <a:r>
              <a:rPr lang="en-US" dirty="0"/>
              <a:t>TMT channel cross-talk</a:t>
            </a:r>
          </a:p>
        </p:txBody>
      </p:sp>
      <p:sp>
        <p:nvSpPr>
          <p:cNvPr id="3" name="Subtitle 2">
            <a:extLst>
              <a:ext uri="{FF2B5EF4-FFF2-40B4-BE49-F238E27FC236}">
                <a16:creationId xmlns:a16="http://schemas.microsoft.com/office/drawing/2014/main" id="{CE025DFD-4A80-A0ED-CFD0-D71AE22CF9AF}"/>
              </a:ext>
            </a:extLst>
          </p:cNvPr>
          <p:cNvSpPr>
            <a:spLocks noGrp="1"/>
          </p:cNvSpPr>
          <p:nvPr>
            <p:ph type="subTitle" idx="1"/>
          </p:nvPr>
        </p:nvSpPr>
        <p:spPr/>
        <p:txBody>
          <a:bodyPr/>
          <a:lstStyle/>
          <a:p>
            <a:r>
              <a:rPr lang="en-US" dirty="0"/>
              <a:t>Phil Wilmarth</a:t>
            </a:r>
          </a:p>
          <a:p>
            <a:r>
              <a:rPr lang="en-US" dirty="0"/>
              <a:t>August 20, 2022</a:t>
            </a:r>
          </a:p>
        </p:txBody>
      </p:sp>
    </p:spTree>
    <p:extLst>
      <p:ext uri="{BB962C8B-B14F-4D97-AF65-F5344CB8AC3E}">
        <p14:creationId xmlns:p14="http://schemas.microsoft.com/office/powerpoint/2010/main" val="4082160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7793374-27C4-06DE-A482-4C3AED136FC8}"/>
              </a:ext>
            </a:extLst>
          </p:cNvPr>
          <p:cNvSpPr/>
          <p:nvPr/>
        </p:nvSpPr>
        <p:spPr>
          <a:xfrm>
            <a:off x="603668" y="2621132"/>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B0AF5CB9-0F2D-7EB8-8263-E2C83F2C41D4}"/>
              </a:ext>
            </a:extLst>
          </p:cNvPr>
          <p:cNvSpPr/>
          <p:nvPr/>
        </p:nvSpPr>
        <p:spPr>
          <a:xfrm>
            <a:off x="1155461" y="2621132"/>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09C396C-95EC-05E3-7014-33470B7352C3}"/>
              </a:ext>
            </a:extLst>
          </p:cNvPr>
          <p:cNvSpPr/>
          <p:nvPr/>
        </p:nvSpPr>
        <p:spPr>
          <a:xfrm>
            <a:off x="2251165" y="2621132"/>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AE7D13F-B54A-1A67-D964-4DB22C038F9F}"/>
              </a:ext>
            </a:extLst>
          </p:cNvPr>
          <p:cNvSpPr/>
          <p:nvPr/>
        </p:nvSpPr>
        <p:spPr>
          <a:xfrm>
            <a:off x="1699372" y="2621132"/>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E28B3D6-11CF-2F3F-EBA2-9BEE803DF7F3}"/>
              </a:ext>
            </a:extLst>
          </p:cNvPr>
          <p:cNvSpPr/>
          <p:nvPr/>
        </p:nvSpPr>
        <p:spPr>
          <a:xfrm>
            <a:off x="10016954" y="2621134"/>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B919B6D-E17A-4794-BF2D-FF5FF5C464AF}"/>
              </a:ext>
            </a:extLst>
          </p:cNvPr>
          <p:cNvSpPr/>
          <p:nvPr/>
        </p:nvSpPr>
        <p:spPr>
          <a:xfrm>
            <a:off x="9461753" y="2621132"/>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E75730-1BCD-F9D3-85FE-833FF32A0205}"/>
              </a:ext>
            </a:extLst>
          </p:cNvPr>
          <p:cNvSpPr/>
          <p:nvPr/>
        </p:nvSpPr>
        <p:spPr>
          <a:xfrm>
            <a:off x="8906552" y="263008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07996E1-555F-9218-EC23-DF4A641CC132}"/>
              </a:ext>
            </a:extLst>
          </p:cNvPr>
          <p:cNvSpPr/>
          <p:nvPr/>
        </p:nvSpPr>
        <p:spPr>
          <a:xfrm>
            <a:off x="8351351" y="2621132"/>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21CE8AD-FB99-63C1-5A76-2D2642376FCA}"/>
              </a:ext>
            </a:extLst>
          </p:cNvPr>
          <p:cNvSpPr/>
          <p:nvPr/>
        </p:nvSpPr>
        <p:spPr>
          <a:xfrm>
            <a:off x="7796150" y="2621132"/>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8170808-1D7A-7C07-45E9-2042B380C7D4}"/>
              </a:ext>
            </a:extLst>
          </p:cNvPr>
          <p:cNvSpPr/>
          <p:nvPr/>
        </p:nvSpPr>
        <p:spPr>
          <a:xfrm>
            <a:off x="7240949" y="2617724"/>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3F3513A-AD85-1978-1A89-4AF51AB7AB69}"/>
              </a:ext>
            </a:extLst>
          </p:cNvPr>
          <p:cNvSpPr/>
          <p:nvPr/>
        </p:nvSpPr>
        <p:spPr>
          <a:xfrm>
            <a:off x="6681274" y="2629016"/>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055B02B-0938-8396-653F-894F1F2D88AC}"/>
              </a:ext>
            </a:extLst>
          </p:cNvPr>
          <p:cNvSpPr/>
          <p:nvPr/>
        </p:nvSpPr>
        <p:spPr>
          <a:xfrm>
            <a:off x="6121598" y="2613250"/>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6ADEED9-734E-825C-3FB0-29C4C0CA5B20}"/>
              </a:ext>
            </a:extLst>
          </p:cNvPr>
          <p:cNvSpPr/>
          <p:nvPr/>
        </p:nvSpPr>
        <p:spPr>
          <a:xfrm>
            <a:off x="5566397" y="2621132"/>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5D8999E-E6A4-12EC-E45A-C8099C241DFB}"/>
              </a:ext>
            </a:extLst>
          </p:cNvPr>
          <p:cNvSpPr/>
          <p:nvPr/>
        </p:nvSpPr>
        <p:spPr>
          <a:xfrm>
            <a:off x="5010130" y="2629016"/>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1036F2E-9F07-EA0F-483B-AB951D567764}"/>
              </a:ext>
            </a:extLst>
          </p:cNvPr>
          <p:cNvSpPr/>
          <p:nvPr/>
        </p:nvSpPr>
        <p:spPr>
          <a:xfrm>
            <a:off x="4458337" y="2621132"/>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8B59664-157A-1F29-B18C-8D9321E76D92}"/>
              </a:ext>
            </a:extLst>
          </p:cNvPr>
          <p:cNvSpPr/>
          <p:nvPr/>
        </p:nvSpPr>
        <p:spPr>
          <a:xfrm>
            <a:off x="3906544" y="2621132"/>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6B66FDD-56D2-8763-333E-ED5D2AFB3E84}"/>
              </a:ext>
            </a:extLst>
          </p:cNvPr>
          <p:cNvSpPr/>
          <p:nvPr/>
        </p:nvSpPr>
        <p:spPr>
          <a:xfrm>
            <a:off x="3346868" y="2621132"/>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A4A12DE-F740-628C-6CD6-F0D998E93690}"/>
              </a:ext>
            </a:extLst>
          </p:cNvPr>
          <p:cNvSpPr/>
          <p:nvPr/>
        </p:nvSpPr>
        <p:spPr>
          <a:xfrm>
            <a:off x="2802958" y="2621132"/>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DF6F6B1-0FB7-FA4C-CB3C-0A328851BDC1}"/>
              </a:ext>
            </a:extLst>
          </p:cNvPr>
          <p:cNvSpPr txBox="1"/>
          <p:nvPr/>
        </p:nvSpPr>
        <p:spPr>
          <a:xfrm>
            <a:off x="602083" y="2645846"/>
            <a:ext cx="554960" cy="523220"/>
          </a:xfrm>
          <a:prstGeom prst="rect">
            <a:avLst/>
          </a:prstGeom>
          <a:noFill/>
        </p:spPr>
        <p:txBody>
          <a:bodyPr wrap="none" rtlCol="0">
            <a:spAutoFit/>
          </a:bodyPr>
          <a:lstStyle/>
          <a:p>
            <a:pPr algn="ctr"/>
            <a:r>
              <a:rPr lang="en-US" sz="1400" dirty="0">
                <a:solidFill>
                  <a:schemeClr val="bg1"/>
                </a:solidFill>
              </a:rPr>
              <a:t>126C</a:t>
            </a:r>
            <a:br>
              <a:rPr lang="en-US" sz="1400" dirty="0">
                <a:solidFill>
                  <a:schemeClr val="bg1"/>
                </a:solidFill>
              </a:rPr>
            </a:br>
            <a:r>
              <a:rPr lang="en-US" sz="1400" dirty="0">
                <a:solidFill>
                  <a:schemeClr val="bg1"/>
                </a:solidFill>
              </a:rPr>
              <a:t>100</a:t>
            </a:r>
          </a:p>
        </p:txBody>
      </p:sp>
      <p:sp>
        <p:nvSpPr>
          <p:cNvPr id="25" name="TextBox 24">
            <a:extLst>
              <a:ext uri="{FF2B5EF4-FFF2-40B4-BE49-F238E27FC236}">
                <a16:creationId xmlns:a16="http://schemas.microsoft.com/office/drawing/2014/main" id="{2831439E-6536-FFFA-505E-89CB63613F49}"/>
              </a:ext>
            </a:extLst>
          </p:cNvPr>
          <p:cNvSpPr txBox="1"/>
          <p:nvPr/>
        </p:nvSpPr>
        <p:spPr>
          <a:xfrm>
            <a:off x="1692529" y="2645846"/>
            <a:ext cx="554960" cy="523220"/>
          </a:xfrm>
          <a:prstGeom prst="rect">
            <a:avLst/>
          </a:prstGeom>
          <a:noFill/>
        </p:spPr>
        <p:txBody>
          <a:bodyPr wrap="none" rtlCol="0">
            <a:spAutoFit/>
          </a:bodyPr>
          <a:lstStyle/>
          <a:p>
            <a:pPr algn="ctr"/>
            <a:r>
              <a:rPr lang="en-US" sz="1400" dirty="0">
                <a:solidFill>
                  <a:schemeClr val="bg1"/>
                </a:solidFill>
              </a:rPr>
              <a:t>127C</a:t>
            </a:r>
            <a:br>
              <a:rPr lang="en-US" sz="1400" dirty="0">
                <a:solidFill>
                  <a:schemeClr val="bg1"/>
                </a:solidFill>
              </a:rPr>
            </a:br>
            <a:r>
              <a:rPr lang="en-US" sz="1400" dirty="0">
                <a:solidFill>
                  <a:schemeClr val="bg1"/>
                </a:solidFill>
              </a:rPr>
              <a:t>100</a:t>
            </a:r>
          </a:p>
        </p:txBody>
      </p:sp>
      <p:sp>
        <p:nvSpPr>
          <p:cNvPr id="26" name="TextBox 25">
            <a:extLst>
              <a:ext uri="{FF2B5EF4-FFF2-40B4-BE49-F238E27FC236}">
                <a16:creationId xmlns:a16="http://schemas.microsoft.com/office/drawing/2014/main" id="{56CE6D6B-7CC1-9EF8-59EC-E351721A7892}"/>
              </a:ext>
            </a:extLst>
          </p:cNvPr>
          <p:cNvSpPr txBox="1"/>
          <p:nvPr/>
        </p:nvSpPr>
        <p:spPr>
          <a:xfrm>
            <a:off x="2784025" y="2645846"/>
            <a:ext cx="554960" cy="523220"/>
          </a:xfrm>
          <a:prstGeom prst="rect">
            <a:avLst/>
          </a:prstGeom>
          <a:noFill/>
        </p:spPr>
        <p:txBody>
          <a:bodyPr wrap="none" rtlCol="0">
            <a:spAutoFit/>
          </a:bodyPr>
          <a:lstStyle/>
          <a:p>
            <a:pPr algn="ctr"/>
            <a:r>
              <a:rPr lang="en-US" sz="1400" dirty="0">
                <a:solidFill>
                  <a:schemeClr val="bg1"/>
                </a:solidFill>
              </a:rPr>
              <a:t>128C</a:t>
            </a:r>
            <a:br>
              <a:rPr lang="en-US" sz="1400" dirty="0">
                <a:solidFill>
                  <a:schemeClr val="bg1"/>
                </a:solidFill>
              </a:rPr>
            </a:br>
            <a:r>
              <a:rPr lang="en-US" sz="1400" dirty="0">
                <a:solidFill>
                  <a:schemeClr val="bg1"/>
                </a:solidFill>
              </a:rPr>
              <a:t>100</a:t>
            </a:r>
          </a:p>
        </p:txBody>
      </p:sp>
      <p:sp>
        <p:nvSpPr>
          <p:cNvPr id="27" name="TextBox 26">
            <a:extLst>
              <a:ext uri="{FF2B5EF4-FFF2-40B4-BE49-F238E27FC236}">
                <a16:creationId xmlns:a16="http://schemas.microsoft.com/office/drawing/2014/main" id="{F0CDA8AA-D8D6-AC4A-DF05-5EA1B550342E}"/>
              </a:ext>
            </a:extLst>
          </p:cNvPr>
          <p:cNvSpPr txBox="1"/>
          <p:nvPr/>
        </p:nvSpPr>
        <p:spPr>
          <a:xfrm>
            <a:off x="3901032" y="2645846"/>
            <a:ext cx="554960" cy="523220"/>
          </a:xfrm>
          <a:prstGeom prst="rect">
            <a:avLst/>
          </a:prstGeom>
          <a:noFill/>
        </p:spPr>
        <p:txBody>
          <a:bodyPr wrap="none" rtlCol="0">
            <a:spAutoFit/>
          </a:bodyPr>
          <a:lstStyle/>
          <a:p>
            <a:pPr algn="ctr"/>
            <a:r>
              <a:rPr lang="en-US" sz="1400" dirty="0">
                <a:solidFill>
                  <a:schemeClr val="bg1"/>
                </a:solidFill>
              </a:rPr>
              <a:t>129C</a:t>
            </a:r>
            <a:br>
              <a:rPr lang="en-US" sz="1400" dirty="0">
                <a:solidFill>
                  <a:schemeClr val="bg1"/>
                </a:solidFill>
              </a:rPr>
            </a:br>
            <a:r>
              <a:rPr lang="en-US" sz="1400" dirty="0">
                <a:solidFill>
                  <a:schemeClr val="bg1"/>
                </a:solidFill>
              </a:rPr>
              <a:t>100</a:t>
            </a:r>
          </a:p>
        </p:txBody>
      </p:sp>
      <p:sp>
        <p:nvSpPr>
          <p:cNvPr id="28" name="TextBox 27">
            <a:extLst>
              <a:ext uri="{FF2B5EF4-FFF2-40B4-BE49-F238E27FC236}">
                <a16:creationId xmlns:a16="http://schemas.microsoft.com/office/drawing/2014/main" id="{3D80EB8E-8186-8E75-EAA3-267EE6EF4D5B}"/>
              </a:ext>
            </a:extLst>
          </p:cNvPr>
          <p:cNvSpPr txBox="1"/>
          <p:nvPr/>
        </p:nvSpPr>
        <p:spPr>
          <a:xfrm>
            <a:off x="5016832" y="2645846"/>
            <a:ext cx="554960" cy="523220"/>
          </a:xfrm>
          <a:prstGeom prst="rect">
            <a:avLst/>
          </a:prstGeom>
          <a:noFill/>
        </p:spPr>
        <p:txBody>
          <a:bodyPr wrap="none" rtlCol="0">
            <a:spAutoFit/>
          </a:bodyPr>
          <a:lstStyle/>
          <a:p>
            <a:pPr algn="ctr"/>
            <a:r>
              <a:rPr lang="en-US" sz="1400" dirty="0">
                <a:solidFill>
                  <a:schemeClr val="bg1"/>
                </a:solidFill>
              </a:rPr>
              <a:t>130C</a:t>
            </a:r>
            <a:br>
              <a:rPr lang="en-US" sz="1400" dirty="0">
                <a:solidFill>
                  <a:schemeClr val="bg1"/>
                </a:solidFill>
              </a:rPr>
            </a:br>
            <a:r>
              <a:rPr lang="en-US" sz="1400" dirty="0">
                <a:solidFill>
                  <a:schemeClr val="bg1"/>
                </a:solidFill>
              </a:rPr>
              <a:t>100</a:t>
            </a:r>
          </a:p>
        </p:txBody>
      </p:sp>
      <p:sp>
        <p:nvSpPr>
          <p:cNvPr id="29" name="TextBox 28">
            <a:extLst>
              <a:ext uri="{FF2B5EF4-FFF2-40B4-BE49-F238E27FC236}">
                <a16:creationId xmlns:a16="http://schemas.microsoft.com/office/drawing/2014/main" id="{5C6EA9B8-1CF4-FC77-E3BB-BA2A14C89EEB}"/>
              </a:ext>
            </a:extLst>
          </p:cNvPr>
          <p:cNvSpPr txBox="1"/>
          <p:nvPr/>
        </p:nvSpPr>
        <p:spPr>
          <a:xfrm>
            <a:off x="6120532" y="2645846"/>
            <a:ext cx="554960" cy="523220"/>
          </a:xfrm>
          <a:prstGeom prst="rect">
            <a:avLst/>
          </a:prstGeom>
          <a:noFill/>
        </p:spPr>
        <p:txBody>
          <a:bodyPr wrap="none" rtlCol="0">
            <a:spAutoFit/>
          </a:bodyPr>
          <a:lstStyle/>
          <a:p>
            <a:pPr algn="ctr"/>
            <a:r>
              <a:rPr lang="en-US" sz="1400" dirty="0">
                <a:solidFill>
                  <a:schemeClr val="bg1"/>
                </a:solidFill>
              </a:rPr>
              <a:t>131C</a:t>
            </a:r>
            <a:br>
              <a:rPr lang="en-US" sz="1400" dirty="0">
                <a:solidFill>
                  <a:schemeClr val="bg1"/>
                </a:solidFill>
              </a:rPr>
            </a:br>
            <a:r>
              <a:rPr lang="en-US" sz="1400" dirty="0">
                <a:solidFill>
                  <a:schemeClr val="bg1"/>
                </a:solidFill>
              </a:rPr>
              <a:t>100</a:t>
            </a:r>
          </a:p>
        </p:txBody>
      </p:sp>
      <p:sp>
        <p:nvSpPr>
          <p:cNvPr id="30" name="TextBox 29">
            <a:extLst>
              <a:ext uri="{FF2B5EF4-FFF2-40B4-BE49-F238E27FC236}">
                <a16:creationId xmlns:a16="http://schemas.microsoft.com/office/drawing/2014/main" id="{74DEA17A-1E64-77CA-A048-5A518E84D517}"/>
              </a:ext>
            </a:extLst>
          </p:cNvPr>
          <p:cNvSpPr txBox="1"/>
          <p:nvPr/>
        </p:nvSpPr>
        <p:spPr>
          <a:xfrm>
            <a:off x="7223791" y="2645846"/>
            <a:ext cx="554960" cy="523220"/>
          </a:xfrm>
          <a:prstGeom prst="rect">
            <a:avLst/>
          </a:prstGeom>
          <a:noFill/>
        </p:spPr>
        <p:txBody>
          <a:bodyPr wrap="none" rtlCol="0">
            <a:spAutoFit/>
          </a:bodyPr>
          <a:lstStyle/>
          <a:p>
            <a:pPr algn="ctr"/>
            <a:r>
              <a:rPr lang="en-US" sz="1400" dirty="0">
                <a:solidFill>
                  <a:schemeClr val="bg1"/>
                </a:solidFill>
              </a:rPr>
              <a:t>132C</a:t>
            </a:r>
            <a:br>
              <a:rPr lang="en-US" sz="1400" dirty="0">
                <a:solidFill>
                  <a:schemeClr val="bg1"/>
                </a:solidFill>
              </a:rPr>
            </a:br>
            <a:r>
              <a:rPr lang="en-US" sz="1400" dirty="0">
                <a:solidFill>
                  <a:schemeClr val="bg1"/>
                </a:solidFill>
              </a:rPr>
              <a:t>100</a:t>
            </a:r>
          </a:p>
        </p:txBody>
      </p:sp>
      <p:sp>
        <p:nvSpPr>
          <p:cNvPr id="31" name="TextBox 30">
            <a:extLst>
              <a:ext uri="{FF2B5EF4-FFF2-40B4-BE49-F238E27FC236}">
                <a16:creationId xmlns:a16="http://schemas.microsoft.com/office/drawing/2014/main" id="{868BD2B0-F6D5-6C22-D5D8-75E9E27619E2}"/>
              </a:ext>
            </a:extLst>
          </p:cNvPr>
          <p:cNvSpPr txBox="1"/>
          <p:nvPr/>
        </p:nvSpPr>
        <p:spPr>
          <a:xfrm>
            <a:off x="8327772" y="2645846"/>
            <a:ext cx="554960" cy="523220"/>
          </a:xfrm>
          <a:prstGeom prst="rect">
            <a:avLst/>
          </a:prstGeom>
          <a:noFill/>
        </p:spPr>
        <p:txBody>
          <a:bodyPr wrap="none" rtlCol="0">
            <a:spAutoFit/>
          </a:bodyPr>
          <a:lstStyle/>
          <a:p>
            <a:pPr algn="ctr"/>
            <a:r>
              <a:rPr lang="en-US" sz="1400" dirty="0">
                <a:solidFill>
                  <a:schemeClr val="bg1"/>
                </a:solidFill>
              </a:rPr>
              <a:t>133C</a:t>
            </a:r>
            <a:br>
              <a:rPr lang="en-US" sz="1400" dirty="0">
                <a:solidFill>
                  <a:schemeClr val="bg1"/>
                </a:solidFill>
              </a:rPr>
            </a:br>
            <a:r>
              <a:rPr lang="en-US" sz="1400" dirty="0">
                <a:solidFill>
                  <a:schemeClr val="bg1"/>
                </a:solidFill>
              </a:rPr>
              <a:t>100</a:t>
            </a:r>
          </a:p>
        </p:txBody>
      </p:sp>
      <p:sp>
        <p:nvSpPr>
          <p:cNvPr id="32" name="TextBox 31">
            <a:extLst>
              <a:ext uri="{FF2B5EF4-FFF2-40B4-BE49-F238E27FC236}">
                <a16:creationId xmlns:a16="http://schemas.microsoft.com/office/drawing/2014/main" id="{D5DC5E32-B39E-3CBE-D2BE-09FA789B2E86}"/>
              </a:ext>
            </a:extLst>
          </p:cNvPr>
          <p:cNvSpPr txBox="1"/>
          <p:nvPr/>
        </p:nvSpPr>
        <p:spPr>
          <a:xfrm>
            <a:off x="9444376" y="2645846"/>
            <a:ext cx="554960" cy="523220"/>
          </a:xfrm>
          <a:prstGeom prst="rect">
            <a:avLst/>
          </a:prstGeom>
          <a:noFill/>
        </p:spPr>
        <p:txBody>
          <a:bodyPr wrap="none" rtlCol="0">
            <a:spAutoFit/>
          </a:bodyPr>
          <a:lstStyle/>
          <a:p>
            <a:pPr algn="ctr"/>
            <a:r>
              <a:rPr lang="en-US" sz="1400" dirty="0">
                <a:solidFill>
                  <a:schemeClr val="bg1"/>
                </a:solidFill>
              </a:rPr>
              <a:t>134C</a:t>
            </a:r>
            <a:br>
              <a:rPr lang="en-US" sz="1400" dirty="0">
                <a:solidFill>
                  <a:schemeClr val="bg1"/>
                </a:solidFill>
              </a:rPr>
            </a:br>
            <a:r>
              <a:rPr lang="en-US" sz="1400" dirty="0">
                <a:solidFill>
                  <a:schemeClr val="bg1"/>
                </a:solidFill>
              </a:rPr>
              <a:t>100</a:t>
            </a:r>
          </a:p>
        </p:txBody>
      </p:sp>
      <p:sp>
        <p:nvSpPr>
          <p:cNvPr id="34" name="TextBox 33">
            <a:extLst>
              <a:ext uri="{FF2B5EF4-FFF2-40B4-BE49-F238E27FC236}">
                <a16:creationId xmlns:a16="http://schemas.microsoft.com/office/drawing/2014/main" id="{C8594A7F-8259-BAF3-C630-7EEA979E405B}"/>
              </a:ext>
            </a:extLst>
          </p:cNvPr>
          <p:cNvSpPr txBox="1"/>
          <p:nvPr/>
        </p:nvSpPr>
        <p:spPr>
          <a:xfrm>
            <a:off x="1140289" y="2649962"/>
            <a:ext cx="574196" cy="523220"/>
          </a:xfrm>
          <a:prstGeom prst="rect">
            <a:avLst/>
          </a:prstGeom>
          <a:noFill/>
        </p:spPr>
        <p:txBody>
          <a:bodyPr wrap="none" rtlCol="0">
            <a:spAutoFit/>
          </a:bodyPr>
          <a:lstStyle/>
          <a:p>
            <a:pPr algn="ctr"/>
            <a:r>
              <a:rPr lang="en-US" sz="1400" dirty="0"/>
              <a:t>127N</a:t>
            </a:r>
            <a:br>
              <a:rPr lang="en-US" sz="1400" dirty="0"/>
            </a:br>
            <a:r>
              <a:rPr lang="en-US" sz="1400" dirty="0"/>
              <a:t>100</a:t>
            </a:r>
          </a:p>
        </p:txBody>
      </p:sp>
      <p:sp>
        <p:nvSpPr>
          <p:cNvPr id="35" name="TextBox 34">
            <a:extLst>
              <a:ext uri="{FF2B5EF4-FFF2-40B4-BE49-F238E27FC236}">
                <a16:creationId xmlns:a16="http://schemas.microsoft.com/office/drawing/2014/main" id="{5641D6F9-0A89-B757-7D9F-D65444C9476D}"/>
              </a:ext>
            </a:extLst>
          </p:cNvPr>
          <p:cNvSpPr txBox="1"/>
          <p:nvPr/>
        </p:nvSpPr>
        <p:spPr>
          <a:xfrm>
            <a:off x="2230735" y="2649962"/>
            <a:ext cx="574196" cy="523220"/>
          </a:xfrm>
          <a:prstGeom prst="rect">
            <a:avLst/>
          </a:prstGeom>
          <a:noFill/>
        </p:spPr>
        <p:txBody>
          <a:bodyPr wrap="none" rtlCol="0">
            <a:spAutoFit/>
          </a:bodyPr>
          <a:lstStyle/>
          <a:p>
            <a:pPr algn="ctr"/>
            <a:r>
              <a:rPr lang="en-US" sz="1400" dirty="0"/>
              <a:t>128N</a:t>
            </a:r>
            <a:br>
              <a:rPr lang="en-US" sz="1400" dirty="0"/>
            </a:br>
            <a:r>
              <a:rPr lang="en-US" sz="1400" dirty="0"/>
              <a:t>100</a:t>
            </a:r>
          </a:p>
        </p:txBody>
      </p:sp>
      <p:sp>
        <p:nvSpPr>
          <p:cNvPr id="36" name="TextBox 35">
            <a:extLst>
              <a:ext uri="{FF2B5EF4-FFF2-40B4-BE49-F238E27FC236}">
                <a16:creationId xmlns:a16="http://schemas.microsoft.com/office/drawing/2014/main" id="{F9707792-398B-23A3-8EB2-FAF5915663A8}"/>
              </a:ext>
            </a:extLst>
          </p:cNvPr>
          <p:cNvSpPr txBox="1"/>
          <p:nvPr/>
        </p:nvSpPr>
        <p:spPr>
          <a:xfrm>
            <a:off x="3322231" y="2649962"/>
            <a:ext cx="574196" cy="523220"/>
          </a:xfrm>
          <a:prstGeom prst="rect">
            <a:avLst/>
          </a:prstGeom>
          <a:noFill/>
        </p:spPr>
        <p:txBody>
          <a:bodyPr wrap="none" rtlCol="0">
            <a:spAutoFit/>
          </a:bodyPr>
          <a:lstStyle/>
          <a:p>
            <a:pPr algn="ctr"/>
            <a:r>
              <a:rPr lang="en-US" sz="1400" dirty="0"/>
              <a:t>129N</a:t>
            </a:r>
            <a:br>
              <a:rPr lang="en-US" sz="1400" dirty="0"/>
            </a:br>
            <a:r>
              <a:rPr lang="en-US" sz="1400" dirty="0"/>
              <a:t>100</a:t>
            </a:r>
          </a:p>
        </p:txBody>
      </p:sp>
      <p:sp>
        <p:nvSpPr>
          <p:cNvPr id="37" name="TextBox 36">
            <a:extLst>
              <a:ext uri="{FF2B5EF4-FFF2-40B4-BE49-F238E27FC236}">
                <a16:creationId xmlns:a16="http://schemas.microsoft.com/office/drawing/2014/main" id="{92E5A46B-886D-E36E-6238-9EE9E78FF6C3}"/>
              </a:ext>
            </a:extLst>
          </p:cNvPr>
          <p:cNvSpPr txBox="1"/>
          <p:nvPr/>
        </p:nvSpPr>
        <p:spPr>
          <a:xfrm>
            <a:off x="4439238" y="2649962"/>
            <a:ext cx="574196" cy="523220"/>
          </a:xfrm>
          <a:prstGeom prst="rect">
            <a:avLst/>
          </a:prstGeom>
          <a:noFill/>
        </p:spPr>
        <p:txBody>
          <a:bodyPr wrap="none" rtlCol="0">
            <a:spAutoFit/>
          </a:bodyPr>
          <a:lstStyle/>
          <a:p>
            <a:pPr algn="ctr"/>
            <a:r>
              <a:rPr lang="en-US" sz="1400" dirty="0"/>
              <a:t>130N</a:t>
            </a:r>
            <a:br>
              <a:rPr lang="en-US" sz="1400" dirty="0"/>
            </a:br>
            <a:r>
              <a:rPr lang="en-US" sz="1400" dirty="0"/>
              <a:t>100</a:t>
            </a:r>
          </a:p>
        </p:txBody>
      </p:sp>
      <p:sp>
        <p:nvSpPr>
          <p:cNvPr id="38" name="TextBox 37">
            <a:extLst>
              <a:ext uri="{FF2B5EF4-FFF2-40B4-BE49-F238E27FC236}">
                <a16:creationId xmlns:a16="http://schemas.microsoft.com/office/drawing/2014/main" id="{08F19F7E-4E54-9658-12A9-74F2A6F87E4E}"/>
              </a:ext>
            </a:extLst>
          </p:cNvPr>
          <p:cNvSpPr txBox="1"/>
          <p:nvPr/>
        </p:nvSpPr>
        <p:spPr>
          <a:xfrm>
            <a:off x="5555038" y="2649962"/>
            <a:ext cx="574196" cy="523220"/>
          </a:xfrm>
          <a:prstGeom prst="rect">
            <a:avLst/>
          </a:prstGeom>
          <a:noFill/>
        </p:spPr>
        <p:txBody>
          <a:bodyPr wrap="none" rtlCol="0">
            <a:spAutoFit/>
          </a:bodyPr>
          <a:lstStyle/>
          <a:p>
            <a:pPr algn="ctr"/>
            <a:r>
              <a:rPr lang="en-US" sz="1400" dirty="0"/>
              <a:t>131N</a:t>
            </a:r>
            <a:br>
              <a:rPr lang="en-US" sz="1400" dirty="0"/>
            </a:br>
            <a:r>
              <a:rPr lang="en-US" sz="1400" dirty="0"/>
              <a:t>100</a:t>
            </a:r>
          </a:p>
        </p:txBody>
      </p:sp>
      <p:sp>
        <p:nvSpPr>
          <p:cNvPr id="39" name="TextBox 38">
            <a:extLst>
              <a:ext uri="{FF2B5EF4-FFF2-40B4-BE49-F238E27FC236}">
                <a16:creationId xmlns:a16="http://schemas.microsoft.com/office/drawing/2014/main" id="{57A5D6B4-E82E-94A6-D602-9FADF7B89D48}"/>
              </a:ext>
            </a:extLst>
          </p:cNvPr>
          <p:cNvSpPr txBox="1"/>
          <p:nvPr/>
        </p:nvSpPr>
        <p:spPr>
          <a:xfrm>
            <a:off x="6658738" y="2649962"/>
            <a:ext cx="574196" cy="523220"/>
          </a:xfrm>
          <a:prstGeom prst="rect">
            <a:avLst/>
          </a:prstGeom>
          <a:noFill/>
        </p:spPr>
        <p:txBody>
          <a:bodyPr wrap="none" rtlCol="0">
            <a:spAutoFit/>
          </a:bodyPr>
          <a:lstStyle/>
          <a:p>
            <a:pPr algn="ctr"/>
            <a:r>
              <a:rPr lang="en-US" sz="1400" dirty="0"/>
              <a:t>132N</a:t>
            </a:r>
            <a:br>
              <a:rPr lang="en-US" sz="1400" dirty="0"/>
            </a:br>
            <a:r>
              <a:rPr lang="en-US" sz="1400" dirty="0"/>
              <a:t>100</a:t>
            </a:r>
          </a:p>
        </p:txBody>
      </p:sp>
      <p:sp>
        <p:nvSpPr>
          <p:cNvPr id="40" name="TextBox 39">
            <a:extLst>
              <a:ext uri="{FF2B5EF4-FFF2-40B4-BE49-F238E27FC236}">
                <a16:creationId xmlns:a16="http://schemas.microsoft.com/office/drawing/2014/main" id="{AAE35229-4603-60D1-BF25-69989AD37BE1}"/>
              </a:ext>
            </a:extLst>
          </p:cNvPr>
          <p:cNvSpPr txBox="1"/>
          <p:nvPr/>
        </p:nvSpPr>
        <p:spPr>
          <a:xfrm>
            <a:off x="7761997" y="2649962"/>
            <a:ext cx="574196" cy="523220"/>
          </a:xfrm>
          <a:prstGeom prst="rect">
            <a:avLst/>
          </a:prstGeom>
          <a:noFill/>
        </p:spPr>
        <p:txBody>
          <a:bodyPr wrap="none" rtlCol="0">
            <a:spAutoFit/>
          </a:bodyPr>
          <a:lstStyle/>
          <a:p>
            <a:pPr algn="ctr"/>
            <a:r>
              <a:rPr lang="en-US" sz="1400" dirty="0"/>
              <a:t>133N</a:t>
            </a:r>
            <a:br>
              <a:rPr lang="en-US" sz="1400" dirty="0"/>
            </a:br>
            <a:r>
              <a:rPr lang="en-US" sz="1400" dirty="0"/>
              <a:t>100</a:t>
            </a:r>
          </a:p>
        </p:txBody>
      </p:sp>
      <p:sp>
        <p:nvSpPr>
          <p:cNvPr id="41" name="TextBox 40">
            <a:extLst>
              <a:ext uri="{FF2B5EF4-FFF2-40B4-BE49-F238E27FC236}">
                <a16:creationId xmlns:a16="http://schemas.microsoft.com/office/drawing/2014/main" id="{1A7FCD0E-91EC-53F3-A20A-01C1A3108C5F}"/>
              </a:ext>
            </a:extLst>
          </p:cNvPr>
          <p:cNvSpPr txBox="1"/>
          <p:nvPr/>
        </p:nvSpPr>
        <p:spPr>
          <a:xfrm>
            <a:off x="8865978" y="2649962"/>
            <a:ext cx="574196" cy="523220"/>
          </a:xfrm>
          <a:prstGeom prst="rect">
            <a:avLst/>
          </a:prstGeom>
          <a:noFill/>
        </p:spPr>
        <p:txBody>
          <a:bodyPr wrap="none" rtlCol="0">
            <a:spAutoFit/>
          </a:bodyPr>
          <a:lstStyle/>
          <a:p>
            <a:pPr algn="ctr"/>
            <a:r>
              <a:rPr lang="en-US" sz="1400" dirty="0"/>
              <a:t>134N</a:t>
            </a:r>
            <a:br>
              <a:rPr lang="en-US" sz="1400" dirty="0"/>
            </a:br>
            <a:r>
              <a:rPr lang="en-US" sz="1400" dirty="0"/>
              <a:t>100</a:t>
            </a:r>
          </a:p>
        </p:txBody>
      </p:sp>
      <p:sp>
        <p:nvSpPr>
          <p:cNvPr id="42" name="TextBox 41">
            <a:extLst>
              <a:ext uri="{FF2B5EF4-FFF2-40B4-BE49-F238E27FC236}">
                <a16:creationId xmlns:a16="http://schemas.microsoft.com/office/drawing/2014/main" id="{134EE547-528C-0264-5A01-2C673D3B68D6}"/>
              </a:ext>
            </a:extLst>
          </p:cNvPr>
          <p:cNvSpPr txBox="1"/>
          <p:nvPr/>
        </p:nvSpPr>
        <p:spPr>
          <a:xfrm>
            <a:off x="9982582" y="2649962"/>
            <a:ext cx="574196" cy="523220"/>
          </a:xfrm>
          <a:prstGeom prst="rect">
            <a:avLst/>
          </a:prstGeom>
          <a:noFill/>
        </p:spPr>
        <p:txBody>
          <a:bodyPr wrap="none" rtlCol="0">
            <a:spAutoFit/>
          </a:bodyPr>
          <a:lstStyle/>
          <a:p>
            <a:pPr algn="ctr"/>
            <a:r>
              <a:rPr lang="en-US" sz="1400" dirty="0"/>
              <a:t>135N</a:t>
            </a:r>
            <a:br>
              <a:rPr lang="en-US" sz="1400" dirty="0"/>
            </a:br>
            <a:r>
              <a:rPr lang="en-US" sz="1400" dirty="0"/>
              <a:t>100</a:t>
            </a:r>
          </a:p>
        </p:txBody>
      </p:sp>
      <p:sp>
        <p:nvSpPr>
          <p:cNvPr id="44" name="TextBox 43">
            <a:extLst>
              <a:ext uri="{FF2B5EF4-FFF2-40B4-BE49-F238E27FC236}">
                <a16:creationId xmlns:a16="http://schemas.microsoft.com/office/drawing/2014/main" id="{64978876-E40A-3C36-56A5-6123B1FB1A45}"/>
              </a:ext>
            </a:extLst>
          </p:cNvPr>
          <p:cNvSpPr txBox="1"/>
          <p:nvPr/>
        </p:nvSpPr>
        <p:spPr>
          <a:xfrm>
            <a:off x="1300762" y="1911874"/>
            <a:ext cx="301686" cy="369332"/>
          </a:xfrm>
          <a:prstGeom prst="rect">
            <a:avLst/>
          </a:prstGeom>
          <a:noFill/>
        </p:spPr>
        <p:txBody>
          <a:bodyPr wrap="none" rtlCol="0">
            <a:spAutoFit/>
          </a:bodyPr>
          <a:lstStyle/>
          <a:p>
            <a:pPr algn="ctr"/>
            <a:r>
              <a:rPr lang="en-US" dirty="0"/>
              <a:t>8</a:t>
            </a:r>
          </a:p>
        </p:txBody>
      </p:sp>
      <p:cxnSp>
        <p:nvCxnSpPr>
          <p:cNvPr id="46" name="Straight Connector 45">
            <a:extLst>
              <a:ext uri="{FF2B5EF4-FFF2-40B4-BE49-F238E27FC236}">
                <a16:creationId xmlns:a16="http://schemas.microsoft.com/office/drawing/2014/main" id="{02BF64BA-FD74-4711-2324-236C3450F2E0}"/>
              </a:ext>
            </a:extLst>
          </p:cNvPr>
          <p:cNvCxnSpPr>
            <a:cxnSpLocks/>
          </p:cNvCxnSpPr>
          <p:nvPr/>
        </p:nvCxnSpPr>
        <p:spPr>
          <a:xfrm flipV="1">
            <a:off x="1013251" y="2197348"/>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8212C92-A994-5FF3-59E5-3EAA0A1EA00F}"/>
              </a:ext>
            </a:extLst>
          </p:cNvPr>
          <p:cNvCxnSpPr>
            <a:cxnSpLocks/>
          </p:cNvCxnSpPr>
          <p:nvPr/>
        </p:nvCxnSpPr>
        <p:spPr>
          <a:xfrm>
            <a:off x="1594018" y="2197348"/>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3CBFD2A-26C2-B51F-3D2C-7339451FCEED}"/>
              </a:ext>
            </a:extLst>
          </p:cNvPr>
          <p:cNvSpPr txBox="1"/>
          <p:nvPr/>
        </p:nvSpPr>
        <p:spPr>
          <a:xfrm>
            <a:off x="2366989" y="1911874"/>
            <a:ext cx="301686" cy="369332"/>
          </a:xfrm>
          <a:prstGeom prst="rect">
            <a:avLst/>
          </a:prstGeom>
          <a:noFill/>
        </p:spPr>
        <p:txBody>
          <a:bodyPr wrap="none" rtlCol="0">
            <a:spAutoFit/>
          </a:bodyPr>
          <a:lstStyle/>
          <a:p>
            <a:pPr algn="ctr"/>
            <a:r>
              <a:rPr lang="en-US" dirty="0"/>
              <a:t>7</a:t>
            </a:r>
          </a:p>
        </p:txBody>
      </p:sp>
      <p:cxnSp>
        <p:nvCxnSpPr>
          <p:cNvPr id="59" name="Straight Connector 58">
            <a:extLst>
              <a:ext uri="{FF2B5EF4-FFF2-40B4-BE49-F238E27FC236}">
                <a16:creationId xmlns:a16="http://schemas.microsoft.com/office/drawing/2014/main" id="{458B0179-C731-5912-F1EC-F535B8AF6416}"/>
              </a:ext>
            </a:extLst>
          </p:cNvPr>
          <p:cNvCxnSpPr>
            <a:cxnSpLocks/>
          </p:cNvCxnSpPr>
          <p:nvPr/>
        </p:nvCxnSpPr>
        <p:spPr>
          <a:xfrm flipV="1">
            <a:off x="2079478" y="2197348"/>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06D01B2-AD6D-1A7F-3739-76A50AA133B4}"/>
              </a:ext>
            </a:extLst>
          </p:cNvPr>
          <p:cNvCxnSpPr>
            <a:cxnSpLocks/>
          </p:cNvCxnSpPr>
          <p:nvPr/>
        </p:nvCxnSpPr>
        <p:spPr>
          <a:xfrm>
            <a:off x="2660245" y="2197348"/>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C4813811-01D2-8ADB-A052-3787C6B0D12B}"/>
              </a:ext>
            </a:extLst>
          </p:cNvPr>
          <p:cNvSpPr txBox="1"/>
          <p:nvPr/>
        </p:nvSpPr>
        <p:spPr>
          <a:xfrm>
            <a:off x="3446193" y="1911874"/>
            <a:ext cx="301686" cy="369332"/>
          </a:xfrm>
          <a:prstGeom prst="rect">
            <a:avLst/>
          </a:prstGeom>
          <a:noFill/>
        </p:spPr>
        <p:txBody>
          <a:bodyPr wrap="none" rtlCol="0">
            <a:spAutoFit/>
          </a:bodyPr>
          <a:lstStyle/>
          <a:p>
            <a:pPr algn="ctr"/>
            <a:r>
              <a:rPr lang="en-US" dirty="0"/>
              <a:t>6</a:t>
            </a:r>
          </a:p>
        </p:txBody>
      </p:sp>
      <p:cxnSp>
        <p:nvCxnSpPr>
          <p:cNvPr id="63" name="Straight Connector 62">
            <a:extLst>
              <a:ext uri="{FF2B5EF4-FFF2-40B4-BE49-F238E27FC236}">
                <a16:creationId xmlns:a16="http://schemas.microsoft.com/office/drawing/2014/main" id="{ABFA5599-85F7-0B9C-9C8A-D87F4FFBA45D}"/>
              </a:ext>
            </a:extLst>
          </p:cNvPr>
          <p:cNvCxnSpPr>
            <a:cxnSpLocks/>
          </p:cNvCxnSpPr>
          <p:nvPr/>
        </p:nvCxnSpPr>
        <p:spPr>
          <a:xfrm flipV="1">
            <a:off x="3158682" y="2197348"/>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0B3EB35-65DC-75B8-56D2-7B2806E8AD82}"/>
              </a:ext>
            </a:extLst>
          </p:cNvPr>
          <p:cNvCxnSpPr>
            <a:cxnSpLocks/>
          </p:cNvCxnSpPr>
          <p:nvPr/>
        </p:nvCxnSpPr>
        <p:spPr>
          <a:xfrm>
            <a:off x="3739449" y="2197348"/>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502891B8-D1A8-FA1C-2151-B560FDA0F63E}"/>
              </a:ext>
            </a:extLst>
          </p:cNvPr>
          <p:cNvSpPr txBox="1"/>
          <p:nvPr/>
        </p:nvSpPr>
        <p:spPr>
          <a:xfrm>
            <a:off x="4607107" y="1911874"/>
            <a:ext cx="301686" cy="369332"/>
          </a:xfrm>
          <a:prstGeom prst="rect">
            <a:avLst/>
          </a:prstGeom>
          <a:noFill/>
        </p:spPr>
        <p:txBody>
          <a:bodyPr wrap="none" rtlCol="0">
            <a:spAutoFit/>
          </a:bodyPr>
          <a:lstStyle/>
          <a:p>
            <a:pPr algn="ctr"/>
            <a:r>
              <a:rPr lang="en-US" dirty="0"/>
              <a:t>5</a:t>
            </a:r>
          </a:p>
        </p:txBody>
      </p:sp>
      <p:cxnSp>
        <p:nvCxnSpPr>
          <p:cNvPr id="67" name="Straight Connector 66">
            <a:extLst>
              <a:ext uri="{FF2B5EF4-FFF2-40B4-BE49-F238E27FC236}">
                <a16:creationId xmlns:a16="http://schemas.microsoft.com/office/drawing/2014/main" id="{B9515DAF-4D3A-A66F-6708-2CC707B0C1E7}"/>
              </a:ext>
            </a:extLst>
          </p:cNvPr>
          <p:cNvCxnSpPr>
            <a:cxnSpLocks/>
          </p:cNvCxnSpPr>
          <p:nvPr/>
        </p:nvCxnSpPr>
        <p:spPr>
          <a:xfrm flipV="1">
            <a:off x="4319596" y="2197348"/>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AC4919B-C0AA-D258-30AB-7871AE865EC2}"/>
              </a:ext>
            </a:extLst>
          </p:cNvPr>
          <p:cNvCxnSpPr>
            <a:cxnSpLocks/>
          </p:cNvCxnSpPr>
          <p:nvPr/>
        </p:nvCxnSpPr>
        <p:spPr>
          <a:xfrm>
            <a:off x="4900363" y="2197348"/>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7A1B9188-4716-A7FC-CE50-99A8A22BEC33}"/>
              </a:ext>
            </a:extLst>
          </p:cNvPr>
          <p:cNvSpPr txBox="1"/>
          <p:nvPr/>
        </p:nvSpPr>
        <p:spPr>
          <a:xfrm>
            <a:off x="5705476" y="1911874"/>
            <a:ext cx="301686" cy="369332"/>
          </a:xfrm>
          <a:prstGeom prst="rect">
            <a:avLst/>
          </a:prstGeom>
          <a:noFill/>
        </p:spPr>
        <p:txBody>
          <a:bodyPr wrap="none" rtlCol="0">
            <a:spAutoFit/>
          </a:bodyPr>
          <a:lstStyle/>
          <a:p>
            <a:pPr algn="ctr"/>
            <a:r>
              <a:rPr lang="en-US" dirty="0"/>
              <a:t>4</a:t>
            </a:r>
          </a:p>
        </p:txBody>
      </p:sp>
      <p:cxnSp>
        <p:nvCxnSpPr>
          <p:cNvPr id="71" name="Straight Connector 70">
            <a:extLst>
              <a:ext uri="{FF2B5EF4-FFF2-40B4-BE49-F238E27FC236}">
                <a16:creationId xmlns:a16="http://schemas.microsoft.com/office/drawing/2014/main" id="{D64CEC2C-DEED-148C-05E3-2672D9D2F5D0}"/>
              </a:ext>
            </a:extLst>
          </p:cNvPr>
          <p:cNvCxnSpPr>
            <a:cxnSpLocks/>
          </p:cNvCxnSpPr>
          <p:nvPr/>
        </p:nvCxnSpPr>
        <p:spPr>
          <a:xfrm flipV="1">
            <a:off x="5417965" y="2197348"/>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A932512-4BB3-3016-E92B-AD0FA1B247AF}"/>
              </a:ext>
            </a:extLst>
          </p:cNvPr>
          <p:cNvCxnSpPr>
            <a:cxnSpLocks/>
          </p:cNvCxnSpPr>
          <p:nvPr/>
        </p:nvCxnSpPr>
        <p:spPr>
          <a:xfrm>
            <a:off x="5998732" y="2197348"/>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C1B6922A-6D41-DEFD-0110-F06C52EDE8C9}"/>
              </a:ext>
            </a:extLst>
          </p:cNvPr>
          <p:cNvSpPr txBox="1"/>
          <p:nvPr/>
        </p:nvSpPr>
        <p:spPr>
          <a:xfrm>
            <a:off x="6794992" y="1911874"/>
            <a:ext cx="301686" cy="369332"/>
          </a:xfrm>
          <a:prstGeom prst="rect">
            <a:avLst/>
          </a:prstGeom>
          <a:noFill/>
        </p:spPr>
        <p:txBody>
          <a:bodyPr wrap="none" rtlCol="0">
            <a:spAutoFit/>
          </a:bodyPr>
          <a:lstStyle/>
          <a:p>
            <a:pPr algn="ctr"/>
            <a:r>
              <a:rPr lang="en-US" dirty="0"/>
              <a:t>3</a:t>
            </a:r>
          </a:p>
        </p:txBody>
      </p:sp>
      <p:cxnSp>
        <p:nvCxnSpPr>
          <p:cNvPr id="75" name="Straight Connector 74">
            <a:extLst>
              <a:ext uri="{FF2B5EF4-FFF2-40B4-BE49-F238E27FC236}">
                <a16:creationId xmlns:a16="http://schemas.microsoft.com/office/drawing/2014/main" id="{B895FAA0-954E-8679-8692-E2B69A143287}"/>
              </a:ext>
            </a:extLst>
          </p:cNvPr>
          <p:cNvCxnSpPr>
            <a:cxnSpLocks/>
          </p:cNvCxnSpPr>
          <p:nvPr/>
        </p:nvCxnSpPr>
        <p:spPr>
          <a:xfrm flipV="1">
            <a:off x="6507481" y="2197348"/>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CC500B7-C793-DBC1-54DC-9C531F3DA7D7}"/>
              </a:ext>
            </a:extLst>
          </p:cNvPr>
          <p:cNvCxnSpPr>
            <a:cxnSpLocks/>
          </p:cNvCxnSpPr>
          <p:nvPr/>
        </p:nvCxnSpPr>
        <p:spPr>
          <a:xfrm>
            <a:off x="7088248" y="2197348"/>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D0535085-269D-DE16-8356-77C96063E7E3}"/>
              </a:ext>
            </a:extLst>
          </p:cNvPr>
          <p:cNvSpPr txBox="1"/>
          <p:nvPr/>
        </p:nvSpPr>
        <p:spPr>
          <a:xfrm>
            <a:off x="7921202" y="1911874"/>
            <a:ext cx="301686" cy="369332"/>
          </a:xfrm>
          <a:prstGeom prst="rect">
            <a:avLst/>
          </a:prstGeom>
          <a:noFill/>
        </p:spPr>
        <p:txBody>
          <a:bodyPr wrap="none" rtlCol="0">
            <a:spAutoFit/>
          </a:bodyPr>
          <a:lstStyle/>
          <a:p>
            <a:pPr algn="ctr"/>
            <a:r>
              <a:rPr lang="en-US" dirty="0"/>
              <a:t>2</a:t>
            </a:r>
          </a:p>
        </p:txBody>
      </p:sp>
      <p:cxnSp>
        <p:nvCxnSpPr>
          <p:cNvPr id="79" name="Straight Connector 78">
            <a:extLst>
              <a:ext uri="{FF2B5EF4-FFF2-40B4-BE49-F238E27FC236}">
                <a16:creationId xmlns:a16="http://schemas.microsoft.com/office/drawing/2014/main" id="{24FC1130-AC28-0083-E096-93A44C291CE5}"/>
              </a:ext>
            </a:extLst>
          </p:cNvPr>
          <p:cNvCxnSpPr>
            <a:cxnSpLocks/>
          </p:cNvCxnSpPr>
          <p:nvPr/>
        </p:nvCxnSpPr>
        <p:spPr>
          <a:xfrm flipV="1">
            <a:off x="7633691" y="2197348"/>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8FED0F1-D6C1-58A0-3EBD-DE6BD652213A}"/>
              </a:ext>
            </a:extLst>
          </p:cNvPr>
          <p:cNvCxnSpPr>
            <a:cxnSpLocks/>
          </p:cNvCxnSpPr>
          <p:nvPr/>
        </p:nvCxnSpPr>
        <p:spPr>
          <a:xfrm>
            <a:off x="8214458" y="2197348"/>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0C82BAA-2AAF-D9CA-E2EB-6501F3CAE1E4}"/>
              </a:ext>
            </a:extLst>
          </p:cNvPr>
          <p:cNvSpPr txBox="1"/>
          <p:nvPr/>
        </p:nvSpPr>
        <p:spPr>
          <a:xfrm>
            <a:off x="9082649" y="1911874"/>
            <a:ext cx="301686" cy="369332"/>
          </a:xfrm>
          <a:prstGeom prst="rect">
            <a:avLst/>
          </a:prstGeom>
          <a:noFill/>
        </p:spPr>
        <p:txBody>
          <a:bodyPr wrap="none" rtlCol="0">
            <a:spAutoFit/>
          </a:bodyPr>
          <a:lstStyle/>
          <a:p>
            <a:pPr algn="ctr"/>
            <a:r>
              <a:rPr lang="en-US" dirty="0"/>
              <a:t>1</a:t>
            </a:r>
          </a:p>
        </p:txBody>
      </p:sp>
      <p:cxnSp>
        <p:nvCxnSpPr>
          <p:cNvPr id="83" name="Straight Connector 82">
            <a:extLst>
              <a:ext uri="{FF2B5EF4-FFF2-40B4-BE49-F238E27FC236}">
                <a16:creationId xmlns:a16="http://schemas.microsoft.com/office/drawing/2014/main" id="{6CA93AA9-6981-7E09-4443-2556EBB1126E}"/>
              </a:ext>
            </a:extLst>
          </p:cNvPr>
          <p:cNvCxnSpPr>
            <a:cxnSpLocks/>
          </p:cNvCxnSpPr>
          <p:nvPr/>
        </p:nvCxnSpPr>
        <p:spPr>
          <a:xfrm flipV="1">
            <a:off x="8795138" y="2197348"/>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93C1CB8-DDB6-02D2-2882-FF1EEA4DC0C3}"/>
              </a:ext>
            </a:extLst>
          </p:cNvPr>
          <p:cNvCxnSpPr>
            <a:cxnSpLocks/>
          </p:cNvCxnSpPr>
          <p:nvPr/>
        </p:nvCxnSpPr>
        <p:spPr>
          <a:xfrm>
            <a:off x="9375905" y="2197348"/>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0250BBFD-0EAA-EDA1-1958-697FC4105CA4}"/>
              </a:ext>
            </a:extLst>
          </p:cNvPr>
          <p:cNvSpPr txBox="1"/>
          <p:nvPr/>
        </p:nvSpPr>
        <p:spPr>
          <a:xfrm>
            <a:off x="10711662" y="2650969"/>
            <a:ext cx="1159292" cy="461665"/>
          </a:xfrm>
          <a:prstGeom prst="rect">
            <a:avLst/>
          </a:prstGeom>
          <a:noFill/>
        </p:spPr>
        <p:txBody>
          <a:bodyPr wrap="none" rtlCol="0">
            <a:spAutoFit/>
          </a:bodyPr>
          <a:lstStyle/>
          <a:p>
            <a:r>
              <a:rPr lang="en-US" sz="2400" b="1" dirty="0"/>
              <a:t>C series</a:t>
            </a:r>
          </a:p>
        </p:txBody>
      </p:sp>
      <p:sp>
        <p:nvSpPr>
          <p:cNvPr id="86" name="Oval 85">
            <a:extLst>
              <a:ext uri="{FF2B5EF4-FFF2-40B4-BE49-F238E27FC236}">
                <a16:creationId xmlns:a16="http://schemas.microsoft.com/office/drawing/2014/main" id="{E98E1245-EEA2-2637-A187-E3DA80637B89}"/>
              </a:ext>
            </a:extLst>
          </p:cNvPr>
          <p:cNvSpPr/>
          <p:nvPr/>
        </p:nvSpPr>
        <p:spPr>
          <a:xfrm>
            <a:off x="603668"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FD007B3-8AF3-B9C3-9CD4-5CF289DD3D3C}"/>
              </a:ext>
            </a:extLst>
          </p:cNvPr>
          <p:cNvSpPr/>
          <p:nvPr/>
        </p:nvSpPr>
        <p:spPr>
          <a:xfrm>
            <a:off x="1155461"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1E5B28B-66F4-FA72-39D2-83821AD7122B}"/>
              </a:ext>
            </a:extLst>
          </p:cNvPr>
          <p:cNvSpPr/>
          <p:nvPr/>
        </p:nvSpPr>
        <p:spPr>
          <a:xfrm>
            <a:off x="2251165"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F82AF06C-F338-51F9-7348-F2F2EFF62A68}"/>
              </a:ext>
            </a:extLst>
          </p:cNvPr>
          <p:cNvSpPr/>
          <p:nvPr/>
        </p:nvSpPr>
        <p:spPr>
          <a:xfrm>
            <a:off x="1699372"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DB86FE5-7C0C-F912-14F1-D91ABAFE9E78}"/>
              </a:ext>
            </a:extLst>
          </p:cNvPr>
          <p:cNvSpPr/>
          <p:nvPr/>
        </p:nvSpPr>
        <p:spPr>
          <a:xfrm>
            <a:off x="10016954" y="4547073"/>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C0276E51-A5B6-EC19-8EB1-19E8F907B832}"/>
              </a:ext>
            </a:extLst>
          </p:cNvPr>
          <p:cNvSpPr/>
          <p:nvPr/>
        </p:nvSpPr>
        <p:spPr>
          <a:xfrm>
            <a:off x="9461753"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9FB0D62-CC0A-434A-333B-62C88D021EBB}"/>
              </a:ext>
            </a:extLst>
          </p:cNvPr>
          <p:cNvSpPr/>
          <p:nvPr/>
        </p:nvSpPr>
        <p:spPr>
          <a:xfrm>
            <a:off x="8906552" y="4556020"/>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02B8B7F1-5230-0A50-1301-28A1D3174306}"/>
              </a:ext>
            </a:extLst>
          </p:cNvPr>
          <p:cNvSpPr/>
          <p:nvPr/>
        </p:nvSpPr>
        <p:spPr>
          <a:xfrm>
            <a:off x="8351351"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E784E9F8-93CD-124D-3ABB-6896D9A9FD4D}"/>
              </a:ext>
            </a:extLst>
          </p:cNvPr>
          <p:cNvSpPr/>
          <p:nvPr/>
        </p:nvSpPr>
        <p:spPr>
          <a:xfrm>
            <a:off x="7796150"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15E0E538-24C4-07DE-BBF3-E36EEF61AF8A}"/>
              </a:ext>
            </a:extLst>
          </p:cNvPr>
          <p:cNvSpPr/>
          <p:nvPr/>
        </p:nvSpPr>
        <p:spPr>
          <a:xfrm>
            <a:off x="7240949" y="4543663"/>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987852BE-2A8E-3DF2-0FE5-03D07B58B65C}"/>
              </a:ext>
            </a:extLst>
          </p:cNvPr>
          <p:cNvSpPr/>
          <p:nvPr/>
        </p:nvSpPr>
        <p:spPr>
          <a:xfrm>
            <a:off x="6681274" y="4554955"/>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1AE79DF6-CFE1-FF75-5460-91ECBC88CCB9}"/>
              </a:ext>
            </a:extLst>
          </p:cNvPr>
          <p:cNvSpPr/>
          <p:nvPr/>
        </p:nvSpPr>
        <p:spPr>
          <a:xfrm>
            <a:off x="6121598" y="4539189"/>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888767DE-7664-3651-ED56-F717D29A4CBF}"/>
              </a:ext>
            </a:extLst>
          </p:cNvPr>
          <p:cNvSpPr/>
          <p:nvPr/>
        </p:nvSpPr>
        <p:spPr>
          <a:xfrm>
            <a:off x="5566397"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BA0BF9C-C016-F90A-6C75-C41143362F53}"/>
              </a:ext>
            </a:extLst>
          </p:cNvPr>
          <p:cNvSpPr/>
          <p:nvPr/>
        </p:nvSpPr>
        <p:spPr>
          <a:xfrm>
            <a:off x="5010130" y="4554955"/>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E1A74A86-679F-BDAC-FD68-2FEFF1B90A1D}"/>
              </a:ext>
            </a:extLst>
          </p:cNvPr>
          <p:cNvSpPr/>
          <p:nvPr/>
        </p:nvSpPr>
        <p:spPr>
          <a:xfrm>
            <a:off x="4458337"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A9902D-704F-44FB-33D9-469ECF15AFE1}"/>
              </a:ext>
            </a:extLst>
          </p:cNvPr>
          <p:cNvSpPr/>
          <p:nvPr/>
        </p:nvSpPr>
        <p:spPr>
          <a:xfrm>
            <a:off x="3906544"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0C7B10B2-3B08-4938-B1DC-7349D2F78D93}"/>
              </a:ext>
            </a:extLst>
          </p:cNvPr>
          <p:cNvSpPr/>
          <p:nvPr/>
        </p:nvSpPr>
        <p:spPr>
          <a:xfrm>
            <a:off x="3346868"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89FA555-A856-A340-C368-5CF3FFEBDB21}"/>
              </a:ext>
            </a:extLst>
          </p:cNvPr>
          <p:cNvSpPr/>
          <p:nvPr/>
        </p:nvSpPr>
        <p:spPr>
          <a:xfrm>
            <a:off x="2802958"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43D139A0-2380-347B-0AAB-F58352FE606B}"/>
              </a:ext>
            </a:extLst>
          </p:cNvPr>
          <p:cNvSpPr txBox="1"/>
          <p:nvPr/>
        </p:nvSpPr>
        <p:spPr>
          <a:xfrm>
            <a:off x="602083" y="4571785"/>
            <a:ext cx="554960" cy="523220"/>
          </a:xfrm>
          <a:prstGeom prst="rect">
            <a:avLst/>
          </a:prstGeom>
          <a:noFill/>
        </p:spPr>
        <p:txBody>
          <a:bodyPr wrap="none" rtlCol="0">
            <a:spAutoFit/>
          </a:bodyPr>
          <a:lstStyle/>
          <a:p>
            <a:pPr algn="ctr"/>
            <a:r>
              <a:rPr lang="en-US" sz="1400" dirty="0">
                <a:solidFill>
                  <a:schemeClr val="bg1"/>
                </a:solidFill>
              </a:rPr>
              <a:t>126C</a:t>
            </a:r>
            <a:br>
              <a:rPr lang="en-US" sz="1400" dirty="0">
                <a:solidFill>
                  <a:schemeClr val="bg1"/>
                </a:solidFill>
              </a:rPr>
            </a:br>
            <a:r>
              <a:rPr lang="en-US" sz="1400" dirty="0">
                <a:solidFill>
                  <a:schemeClr val="bg1"/>
                </a:solidFill>
              </a:rPr>
              <a:t>100</a:t>
            </a:r>
          </a:p>
        </p:txBody>
      </p:sp>
      <p:sp>
        <p:nvSpPr>
          <p:cNvPr id="105" name="TextBox 104">
            <a:extLst>
              <a:ext uri="{FF2B5EF4-FFF2-40B4-BE49-F238E27FC236}">
                <a16:creationId xmlns:a16="http://schemas.microsoft.com/office/drawing/2014/main" id="{DE515A52-18E3-EC12-84C2-AEE04A37BE0A}"/>
              </a:ext>
            </a:extLst>
          </p:cNvPr>
          <p:cNvSpPr txBox="1"/>
          <p:nvPr/>
        </p:nvSpPr>
        <p:spPr>
          <a:xfrm>
            <a:off x="1692529" y="4571785"/>
            <a:ext cx="554960" cy="523220"/>
          </a:xfrm>
          <a:prstGeom prst="rect">
            <a:avLst/>
          </a:prstGeom>
          <a:noFill/>
        </p:spPr>
        <p:txBody>
          <a:bodyPr wrap="none" rtlCol="0">
            <a:spAutoFit/>
          </a:bodyPr>
          <a:lstStyle/>
          <a:p>
            <a:pPr algn="ctr"/>
            <a:r>
              <a:rPr lang="en-US" sz="1400" dirty="0">
                <a:solidFill>
                  <a:schemeClr val="bg1"/>
                </a:solidFill>
              </a:rPr>
              <a:t>127C</a:t>
            </a:r>
            <a:br>
              <a:rPr lang="en-US" sz="1400" dirty="0">
                <a:solidFill>
                  <a:schemeClr val="bg1"/>
                </a:solidFill>
              </a:rPr>
            </a:br>
            <a:r>
              <a:rPr lang="en-US" sz="1400" dirty="0">
                <a:solidFill>
                  <a:schemeClr val="bg1"/>
                </a:solidFill>
              </a:rPr>
              <a:t>100</a:t>
            </a:r>
          </a:p>
        </p:txBody>
      </p:sp>
      <p:sp>
        <p:nvSpPr>
          <p:cNvPr id="106" name="TextBox 105">
            <a:extLst>
              <a:ext uri="{FF2B5EF4-FFF2-40B4-BE49-F238E27FC236}">
                <a16:creationId xmlns:a16="http://schemas.microsoft.com/office/drawing/2014/main" id="{27263A2C-9CC3-C09B-C528-01BBC1172F71}"/>
              </a:ext>
            </a:extLst>
          </p:cNvPr>
          <p:cNvSpPr txBox="1"/>
          <p:nvPr/>
        </p:nvSpPr>
        <p:spPr>
          <a:xfrm>
            <a:off x="2784025" y="4571785"/>
            <a:ext cx="554960" cy="523220"/>
          </a:xfrm>
          <a:prstGeom prst="rect">
            <a:avLst/>
          </a:prstGeom>
          <a:noFill/>
        </p:spPr>
        <p:txBody>
          <a:bodyPr wrap="none" rtlCol="0">
            <a:spAutoFit/>
          </a:bodyPr>
          <a:lstStyle/>
          <a:p>
            <a:pPr algn="ctr"/>
            <a:r>
              <a:rPr lang="en-US" sz="1400" dirty="0">
                <a:solidFill>
                  <a:schemeClr val="bg1"/>
                </a:solidFill>
              </a:rPr>
              <a:t>128C</a:t>
            </a:r>
            <a:br>
              <a:rPr lang="en-US" sz="1400" dirty="0">
                <a:solidFill>
                  <a:schemeClr val="bg1"/>
                </a:solidFill>
              </a:rPr>
            </a:br>
            <a:r>
              <a:rPr lang="en-US" sz="1400" dirty="0">
                <a:solidFill>
                  <a:schemeClr val="bg1"/>
                </a:solidFill>
              </a:rPr>
              <a:t>100</a:t>
            </a:r>
          </a:p>
        </p:txBody>
      </p:sp>
      <p:sp>
        <p:nvSpPr>
          <p:cNvPr id="107" name="TextBox 106">
            <a:extLst>
              <a:ext uri="{FF2B5EF4-FFF2-40B4-BE49-F238E27FC236}">
                <a16:creationId xmlns:a16="http://schemas.microsoft.com/office/drawing/2014/main" id="{D639821C-F9AA-67EF-B14F-382119316B45}"/>
              </a:ext>
            </a:extLst>
          </p:cNvPr>
          <p:cNvSpPr txBox="1"/>
          <p:nvPr/>
        </p:nvSpPr>
        <p:spPr>
          <a:xfrm>
            <a:off x="3901032" y="4571785"/>
            <a:ext cx="554960" cy="523220"/>
          </a:xfrm>
          <a:prstGeom prst="rect">
            <a:avLst/>
          </a:prstGeom>
          <a:noFill/>
        </p:spPr>
        <p:txBody>
          <a:bodyPr wrap="none" rtlCol="0">
            <a:spAutoFit/>
          </a:bodyPr>
          <a:lstStyle/>
          <a:p>
            <a:pPr algn="ctr"/>
            <a:r>
              <a:rPr lang="en-US" sz="1400" dirty="0">
                <a:solidFill>
                  <a:schemeClr val="bg1"/>
                </a:solidFill>
              </a:rPr>
              <a:t>129C</a:t>
            </a:r>
            <a:br>
              <a:rPr lang="en-US" sz="1400" dirty="0">
                <a:solidFill>
                  <a:schemeClr val="bg1"/>
                </a:solidFill>
              </a:rPr>
            </a:br>
            <a:r>
              <a:rPr lang="en-US" sz="1400" dirty="0">
                <a:solidFill>
                  <a:schemeClr val="bg1"/>
                </a:solidFill>
              </a:rPr>
              <a:t>100</a:t>
            </a:r>
          </a:p>
        </p:txBody>
      </p:sp>
      <p:sp>
        <p:nvSpPr>
          <p:cNvPr id="108" name="TextBox 107">
            <a:extLst>
              <a:ext uri="{FF2B5EF4-FFF2-40B4-BE49-F238E27FC236}">
                <a16:creationId xmlns:a16="http://schemas.microsoft.com/office/drawing/2014/main" id="{5C056C2A-7A6E-719B-3BDE-D37C74321290}"/>
              </a:ext>
            </a:extLst>
          </p:cNvPr>
          <p:cNvSpPr txBox="1"/>
          <p:nvPr/>
        </p:nvSpPr>
        <p:spPr>
          <a:xfrm>
            <a:off x="5016832" y="4571785"/>
            <a:ext cx="554960" cy="523220"/>
          </a:xfrm>
          <a:prstGeom prst="rect">
            <a:avLst/>
          </a:prstGeom>
          <a:noFill/>
        </p:spPr>
        <p:txBody>
          <a:bodyPr wrap="none" rtlCol="0">
            <a:spAutoFit/>
          </a:bodyPr>
          <a:lstStyle/>
          <a:p>
            <a:pPr algn="ctr"/>
            <a:r>
              <a:rPr lang="en-US" sz="1400" dirty="0">
                <a:solidFill>
                  <a:schemeClr val="bg1"/>
                </a:solidFill>
              </a:rPr>
              <a:t>130C</a:t>
            </a:r>
            <a:br>
              <a:rPr lang="en-US" sz="1400" dirty="0">
                <a:solidFill>
                  <a:schemeClr val="bg1"/>
                </a:solidFill>
              </a:rPr>
            </a:br>
            <a:r>
              <a:rPr lang="en-US" sz="1400" dirty="0">
                <a:solidFill>
                  <a:schemeClr val="bg1"/>
                </a:solidFill>
              </a:rPr>
              <a:t>100</a:t>
            </a:r>
          </a:p>
        </p:txBody>
      </p:sp>
      <p:sp>
        <p:nvSpPr>
          <p:cNvPr id="109" name="TextBox 108">
            <a:extLst>
              <a:ext uri="{FF2B5EF4-FFF2-40B4-BE49-F238E27FC236}">
                <a16:creationId xmlns:a16="http://schemas.microsoft.com/office/drawing/2014/main" id="{ED13B5B2-08E9-ACDE-9B2E-B1E723EE4164}"/>
              </a:ext>
            </a:extLst>
          </p:cNvPr>
          <p:cNvSpPr txBox="1"/>
          <p:nvPr/>
        </p:nvSpPr>
        <p:spPr>
          <a:xfrm>
            <a:off x="6120532" y="4571785"/>
            <a:ext cx="554960" cy="523220"/>
          </a:xfrm>
          <a:prstGeom prst="rect">
            <a:avLst/>
          </a:prstGeom>
          <a:noFill/>
        </p:spPr>
        <p:txBody>
          <a:bodyPr wrap="none" rtlCol="0">
            <a:spAutoFit/>
          </a:bodyPr>
          <a:lstStyle/>
          <a:p>
            <a:pPr algn="ctr"/>
            <a:r>
              <a:rPr lang="en-US" sz="1400" dirty="0">
                <a:solidFill>
                  <a:schemeClr val="bg1"/>
                </a:solidFill>
              </a:rPr>
              <a:t>131C</a:t>
            </a:r>
            <a:br>
              <a:rPr lang="en-US" sz="1400" dirty="0">
                <a:solidFill>
                  <a:schemeClr val="bg1"/>
                </a:solidFill>
              </a:rPr>
            </a:br>
            <a:r>
              <a:rPr lang="en-US" sz="1400" dirty="0">
                <a:solidFill>
                  <a:schemeClr val="bg1"/>
                </a:solidFill>
              </a:rPr>
              <a:t>100</a:t>
            </a:r>
          </a:p>
        </p:txBody>
      </p:sp>
      <p:sp>
        <p:nvSpPr>
          <p:cNvPr id="110" name="TextBox 109">
            <a:extLst>
              <a:ext uri="{FF2B5EF4-FFF2-40B4-BE49-F238E27FC236}">
                <a16:creationId xmlns:a16="http://schemas.microsoft.com/office/drawing/2014/main" id="{6DAF9951-9926-B3CB-8252-15F601E016C1}"/>
              </a:ext>
            </a:extLst>
          </p:cNvPr>
          <p:cNvSpPr txBox="1"/>
          <p:nvPr/>
        </p:nvSpPr>
        <p:spPr>
          <a:xfrm>
            <a:off x="7223791" y="4571785"/>
            <a:ext cx="554960" cy="523220"/>
          </a:xfrm>
          <a:prstGeom prst="rect">
            <a:avLst/>
          </a:prstGeom>
          <a:noFill/>
        </p:spPr>
        <p:txBody>
          <a:bodyPr wrap="none" rtlCol="0">
            <a:spAutoFit/>
          </a:bodyPr>
          <a:lstStyle/>
          <a:p>
            <a:pPr algn="ctr"/>
            <a:r>
              <a:rPr lang="en-US" sz="1400" dirty="0">
                <a:solidFill>
                  <a:schemeClr val="bg1"/>
                </a:solidFill>
              </a:rPr>
              <a:t>132C</a:t>
            </a:r>
            <a:br>
              <a:rPr lang="en-US" sz="1400" dirty="0">
                <a:solidFill>
                  <a:schemeClr val="bg1"/>
                </a:solidFill>
              </a:rPr>
            </a:br>
            <a:r>
              <a:rPr lang="en-US" sz="1400" dirty="0">
                <a:solidFill>
                  <a:schemeClr val="bg1"/>
                </a:solidFill>
              </a:rPr>
              <a:t>100</a:t>
            </a:r>
          </a:p>
        </p:txBody>
      </p:sp>
      <p:sp>
        <p:nvSpPr>
          <p:cNvPr id="111" name="TextBox 110">
            <a:extLst>
              <a:ext uri="{FF2B5EF4-FFF2-40B4-BE49-F238E27FC236}">
                <a16:creationId xmlns:a16="http://schemas.microsoft.com/office/drawing/2014/main" id="{1DDD7F80-2714-D86D-31B9-7D9B195E0664}"/>
              </a:ext>
            </a:extLst>
          </p:cNvPr>
          <p:cNvSpPr txBox="1"/>
          <p:nvPr/>
        </p:nvSpPr>
        <p:spPr>
          <a:xfrm>
            <a:off x="8327772" y="4571785"/>
            <a:ext cx="554960" cy="523220"/>
          </a:xfrm>
          <a:prstGeom prst="rect">
            <a:avLst/>
          </a:prstGeom>
          <a:noFill/>
        </p:spPr>
        <p:txBody>
          <a:bodyPr wrap="none" rtlCol="0">
            <a:spAutoFit/>
          </a:bodyPr>
          <a:lstStyle/>
          <a:p>
            <a:pPr algn="ctr"/>
            <a:r>
              <a:rPr lang="en-US" sz="1400" dirty="0">
                <a:solidFill>
                  <a:schemeClr val="bg1"/>
                </a:solidFill>
              </a:rPr>
              <a:t>133C</a:t>
            </a:r>
            <a:br>
              <a:rPr lang="en-US" sz="1400" dirty="0">
                <a:solidFill>
                  <a:schemeClr val="bg1"/>
                </a:solidFill>
              </a:rPr>
            </a:br>
            <a:r>
              <a:rPr lang="en-US" sz="1400" dirty="0">
                <a:solidFill>
                  <a:schemeClr val="bg1"/>
                </a:solidFill>
              </a:rPr>
              <a:t>100</a:t>
            </a:r>
          </a:p>
        </p:txBody>
      </p:sp>
      <p:sp>
        <p:nvSpPr>
          <p:cNvPr id="112" name="TextBox 111">
            <a:extLst>
              <a:ext uri="{FF2B5EF4-FFF2-40B4-BE49-F238E27FC236}">
                <a16:creationId xmlns:a16="http://schemas.microsoft.com/office/drawing/2014/main" id="{FB49835A-6F23-D9C4-45B5-E5618DDED1A7}"/>
              </a:ext>
            </a:extLst>
          </p:cNvPr>
          <p:cNvSpPr txBox="1"/>
          <p:nvPr/>
        </p:nvSpPr>
        <p:spPr>
          <a:xfrm>
            <a:off x="9444376" y="4571785"/>
            <a:ext cx="554960" cy="523220"/>
          </a:xfrm>
          <a:prstGeom prst="rect">
            <a:avLst/>
          </a:prstGeom>
          <a:noFill/>
        </p:spPr>
        <p:txBody>
          <a:bodyPr wrap="none" rtlCol="0">
            <a:spAutoFit/>
          </a:bodyPr>
          <a:lstStyle/>
          <a:p>
            <a:pPr algn="ctr"/>
            <a:r>
              <a:rPr lang="en-US" sz="1400" dirty="0">
                <a:solidFill>
                  <a:schemeClr val="bg1"/>
                </a:solidFill>
              </a:rPr>
              <a:t>134C</a:t>
            </a:r>
            <a:br>
              <a:rPr lang="en-US" sz="1400" dirty="0">
                <a:solidFill>
                  <a:schemeClr val="bg1"/>
                </a:solidFill>
              </a:rPr>
            </a:br>
            <a:r>
              <a:rPr lang="en-US" sz="1400" dirty="0">
                <a:solidFill>
                  <a:schemeClr val="bg1"/>
                </a:solidFill>
              </a:rPr>
              <a:t>100</a:t>
            </a:r>
          </a:p>
        </p:txBody>
      </p:sp>
      <p:sp>
        <p:nvSpPr>
          <p:cNvPr id="113" name="TextBox 112">
            <a:extLst>
              <a:ext uri="{FF2B5EF4-FFF2-40B4-BE49-F238E27FC236}">
                <a16:creationId xmlns:a16="http://schemas.microsoft.com/office/drawing/2014/main" id="{06971FC4-771D-EC13-FD58-C2FFFCB8A0D2}"/>
              </a:ext>
            </a:extLst>
          </p:cNvPr>
          <p:cNvSpPr txBox="1"/>
          <p:nvPr/>
        </p:nvSpPr>
        <p:spPr>
          <a:xfrm>
            <a:off x="1140289" y="4575901"/>
            <a:ext cx="574196" cy="523220"/>
          </a:xfrm>
          <a:prstGeom prst="rect">
            <a:avLst/>
          </a:prstGeom>
          <a:noFill/>
        </p:spPr>
        <p:txBody>
          <a:bodyPr wrap="none" rtlCol="0">
            <a:spAutoFit/>
          </a:bodyPr>
          <a:lstStyle/>
          <a:p>
            <a:pPr algn="ctr"/>
            <a:r>
              <a:rPr lang="en-US" sz="1400" dirty="0"/>
              <a:t>127N</a:t>
            </a:r>
            <a:br>
              <a:rPr lang="en-US" sz="1400" dirty="0"/>
            </a:br>
            <a:r>
              <a:rPr lang="en-US" sz="1400" dirty="0"/>
              <a:t>100</a:t>
            </a:r>
          </a:p>
        </p:txBody>
      </p:sp>
      <p:sp>
        <p:nvSpPr>
          <p:cNvPr id="114" name="TextBox 113">
            <a:extLst>
              <a:ext uri="{FF2B5EF4-FFF2-40B4-BE49-F238E27FC236}">
                <a16:creationId xmlns:a16="http://schemas.microsoft.com/office/drawing/2014/main" id="{6CF062BC-A0DA-C463-5879-53B14EC1EFFA}"/>
              </a:ext>
            </a:extLst>
          </p:cNvPr>
          <p:cNvSpPr txBox="1"/>
          <p:nvPr/>
        </p:nvSpPr>
        <p:spPr>
          <a:xfrm>
            <a:off x="2230735" y="4575901"/>
            <a:ext cx="574196" cy="523220"/>
          </a:xfrm>
          <a:prstGeom prst="rect">
            <a:avLst/>
          </a:prstGeom>
          <a:noFill/>
        </p:spPr>
        <p:txBody>
          <a:bodyPr wrap="none" rtlCol="0">
            <a:spAutoFit/>
          </a:bodyPr>
          <a:lstStyle/>
          <a:p>
            <a:pPr algn="ctr"/>
            <a:r>
              <a:rPr lang="en-US" sz="1400" dirty="0"/>
              <a:t>128N</a:t>
            </a:r>
            <a:br>
              <a:rPr lang="en-US" sz="1400" dirty="0"/>
            </a:br>
            <a:r>
              <a:rPr lang="en-US" sz="1400" dirty="0"/>
              <a:t>100</a:t>
            </a:r>
          </a:p>
        </p:txBody>
      </p:sp>
      <p:sp>
        <p:nvSpPr>
          <p:cNvPr id="115" name="TextBox 114">
            <a:extLst>
              <a:ext uri="{FF2B5EF4-FFF2-40B4-BE49-F238E27FC236}">
                <a16:creationId xmlns:a16="http://schemas.microsoft.com/office/drawing/2014/main" id="{3E627F82-F73D-6A36-3BCE-1F235E2DFF3E}"/>
              </a:ext>
            </a:extLst>
          </p:cNvPr>
          <p:cNvSpPr txBox="1"/>
          <p:nvPr/>
        </p:nvSpPr>
        <p:spPr>
          <a:xfrm>
            <a:off x="3322231" y="4575901"/>
            <a:ext cx="574196" cy="523220"/>
          </a:xfrm>
          <a:prstGeom prst="rect">
            <a:avLst/>
          </a:prstGeom>
          <a:noFill/>
        </p:spPr>
        <p:txBody>
          <a:bodyPr wrap="none" rtlCol="0">
            <a:spAutoFit/>
          </a:bodyPr>
          <a:lstStyle/>
          <a:p>
            <a:pPr algn="ctr"/>
            <a:r>
              <a:rPr lang="en-US" sz="1400" dirty="0"/>
              <a:t>129N</a:t>
            </a:r>
            <a:br>
              <a:rPr lang="en-US" sz="1400" dirty="0"/>
            </a:br>
            <a:r>
              <a:rPr lang="en-US" sz="1400" dirty="0"/>
              <a:t>100</a:t>
            </a:r>
          </a:p>
        </p:txBody>
      </p:sp>
      <p:sp>
        <p:nvSpPr>
          <p:cNvPr id="116" name="TextBox 115">
            <a:extLst>
              <a:ext uri="{FF2B5EF4-FFF2-40B4-BE49-F238E27FC236}">
                <a16:creationId xmlns:a16="http://schemas.microsoft.com/office/drawing/2014/main" id="{41BA3E2D-6285-92FE-C0A1-299CB14A1BF9}"/>
              </a:ext>
            </a:extLst>
          </p:cNvPr>
          <p:cNvSpPr txBox="1"/>
          <p:nvPr/>
        </p:nvSpPr>
        <p:spPr>
          <a:xfrm>
            <a:off x="4439238" y="4575901"/>
            <a:ext cx="574196" cy="523220"/>
          </a:xfrm>
          <a:prstGeom prst="rect">
            <a:avLst/>
          </a:prstGeom>
          <a:noFill/>
        </p:spPr>
        <p:txBody>
          <a:bodyPr wrap="none" rtlCol="0">
            <a:spAutoFit/>
          </a:bodyPr>
          <a:lstStyle/>
          <a:p>
            <a:pPr algn="ctr"/>
            <a:r>
              <a:rPr lang="en-US" sz="1400" dirty="0"/>
              <a:t>130N</a:t>
            </a:r>
            <a:br>
              <a:rPr lang="en-US" sz="1400" dirty="0"/>
            </a:br>
            <a:r>
              <a:rPr lang="en-US" sz="1400" dirty="0"/>
              <a:t>100</a:t>
            </a:r>
          </a:p>
        </p:txBody>
      </p:sp>
      <p:sp>
        <p:nvSpPr>
          <p:cNvPr id="117" name="TextBox 116">
            <a:extLst>
              <a:ext uri="{FF2B5EF4-FFF2-40B4-BE49-F238E27FC236}">
                <a16:creationId xmlns:a16="http://schemas.microsoft.com/office/drawing/2014/main" id="{EB9CE62C-8A27-54F4-7A3B-70BA13CC44AE}"/>
              </a:ext>
            </a:extLst>
          </p:cNvPr>
          <p:cNvSpPr txBox="1"/>
          <p:nvPr/>
        </p:nvSpPr>
        <p:spPr>
          <a:xfrm>
            <a:off x="5555038" y="4575901"/>
            <a:ext cx="574196" cy="523220"/>
          </a:xfrm>
          <a:prstGeom prst="rect">
            <a:avLst/>
          </a:prstGeom>
          <a:noFill/>
        </p:spPr>
        <p:txBody>
          <a:bodyPr wrap="none" rtlCol="0">
            <a:spAutoFit/>
          </a:bodyPr>
          <a:lstStyle/>
          <a:p>
            <a:pPr algn="ctr"/>
            <a:r>
              <a:rPr lang="en-US" sz="1400" dirty="0"/>
              <a:t>131N</a:t>
            </a:r>
            <a:br>
              <a:rPr lang="en-US" sz="1400" dirty="0"/>
            </a:br>
            <a:r>
              <a:rPr lang="en-US" sz="1400" dirty="0"/>
              <a:t>100</a:t>
            </a:r>
          </a:p>
        </p:txBody>
      </p:sp>
      <p:sp>
        <p:nvSpPr>
          <p:cNvPr id="118" name="TextBox 117">
            <a:extLst>
              <a:ext uri="{FF2B5EF4-FFF2-40B4-BE49-F238E27FC236}">
                <a16:creationId xmlns:a16="http://schemas.microsoft.com/office/drawing/2014/main" id="{195E9ECE-7091-FF78-C116-704A47DB9644}"/>
              </a:ext>
            </a:extLst>
          </p:cNvPr>
          <p:cNvSpPr txBox="1"/>
          <p:nvPr/>
        </p:nvSpPr>
        <p:spPr>
          <a:xfrm>
            <a:off x="6658738" y="4575901"/>
            <a:ext cx="574196" cy="523220"/>
          </a:xfrm>
          <a:prstGeom prst="rect">
            <a:avLst/>
          </a:prstGeom>
          <a:noFill/>
        </p:spPr>
        <p:txBody>
          <a:bodyPr wrap="none" rtlCol="0">
            <a:spAutoFit/>
          </a:bodyPr>
          <a:lstStyle/>
          <a:p>
            <a:pPr algn="ctr"/>
            <a:r>
              <a:rPr lang="en-US" sz="1400" dirty="0"/>
              <a:t>132N</a:t>
            </a:r>
            <a:br>
              <a:rPr lang="en-US" sz="1400" dirty="0"/>
            </a:br>
            <a:r>
              <a:rPr lang="en-US" sz="1400" dirty="0"/>
              <a:t>100</a:t>
            </a:r>
          </a:p>
        </p:txBody>
      </p:sp>
      <p:sp>
        <p:nvSpPr>
          <p:cNvPr id="119" name="TextBox 118">
            <a:extLst>
              <a:ext uri="{FF2B5EF4-FFF2-40B4-BE49-F238E27FC236}">
                <a16:creationId xmlns:a16="http://schemas.microsoft.com/office/drawing/2014/main" id="{4CD8BA2B-C77F-A902-3CAE-D033F894CEE4}"/>
              </a:ext>
            </a:extLst>
          </p:cNvPr>
          <p:cNvSpPr txBox="1"/>
          <p:nvPr/>
        </p:nvSpPr>
        <p:spPr>
          <a:xfrm>
            <a:off x="7761997" y="4575901"/>
            <a:ext cx="574196" cy="523220"/>
          </a:xfrm>
          <a:prstGeom prst="rect">
            <a:avLst/>
          </a:prstGeom>
          <a:noFill/>
        </p:spPr>
        <p:txBody>
          <a:bodyPr wrap="none" rtlCol="0">
            <a:spAutoFit/>
          </a:bodyPr>
          <a:lstStyle/>
          <a:p>
            <a:pPr algn="ctr"/>
            <a:r>
              <a:rPr lang="en-US" sz="1400" dirty="0"/>
              <a:t>133N</a:t>
            </a:r>
            <a:br>
              <a:rPr lang="en-US" sz="1400" dirty="0"/>
            </a:br>
            <a:r>
              <a:rPr lang="en-US" sz="1400" dirty="0"/>
              <a:t>100</a:t>
            </a:r>
          </a:p>
        </p:txBody>
      </p:sp>
      <p:sp>
        <p:nvSpPr>
          <p:cNvPr id="120" name="TextBox 119">
            <a:extLst>
              <a:ext uri="{FF2B5EF4-FFF2-40B4-BE49-F238E27FC236}">
                <a16:creationId xmlns:a16="http://schemas.microsoft.com/office/drawing/2014/main" id="{6DA3655E-B328-C3F7-5D77-DB3C7126CA77}"/>
              </a:ext>
            </a:extLst>
          </p:cNvPr>
          <p:cNvSpPr txBox="1"/>
          <p:nvPr/>
        </p:nvSpPr>
        <p:spPr>
          <a:xfrm>
            <a:off x="8865978" y="4575901"/>
            <a:ext cx="574196" cy="523220"/>
          </a:xfrm>
          <a:prstGeom prst="rect">
            <a:avLst/>
          </a:prstGeom>
          <a:noFill/>
        </p:spPr>
        <p:txBody>
          <a:bodyPr wrap="none" rtlCol="0">
            <a:spAutoFit/>
          </a:bodyPr>
          <a:lstStyle/>
          <a:p>
            <a:pPr algn="ctr"/>
            <a:r>
              <a:rPr lang="en-US" sz="1400" dirty="0"/>
              <a:t>134N</a:t>
            </a:r>
            <a:br>
              <a:rPr lang="en-US" sz="1400" dirty="0"/>
            </a:br>
            <a:r>
              <a:rPr lang="en-US" sz="1400" dirty="0"/>
              <a:t>100</a:t>
            </a:r>
          </a:p>
        </p:txBody>
      </p:sp>
      <p:sp>
        <p:nvSpPr>
          <p:cNvPr id="121" name="TextBox 120">
            <a:extLst>
              <a:ext uri="{FF2B5EF4-FFF2-40B4-BE49-F238E27FC236}">
                <a16:creationId xmlns:a16="http://schemas.microsoft.com/office/drawing/2014/main" id="{8A568717-2714-BDA9-8998-6A51BBD0600E}"/>
              </a:ext>
            </a:extLst>
          </p:cNvPr>
          <p:cNvSpPr txBox="1"/>
          <p:nvPr/>
        </p:nvSpPr>
        <p:spPr>
          <a:xfrm>
            <a:off x="9982582" y="4575901"/>
            <a:ext cx="574196" cy="523220"/>
          </a:xfrm>
          <a:prstGeom prst="rect">
            <a:avLst/>
          </a:prstGeom>
          <a:noFill/>
        </p:spPr>
        <p:txBody>
          <a:bodyPr wrap="none" rtlCol="0">
            <a:spAutoFit/>
          </a:bodyPr>
          <a:lstStyle/>
          <a:p>
            <a:pPr algn="ctr"/>
            <a:r>
              <a:rPr lang="en-US" sz="1400" dirty="0"/>
              <a:t>135N</a:t>
            </a:r>
            <a:br>
              <a:rPr lang="en-US" sz="1400" dirty="0"/>
            </a:br>
            <a:r>
              <a:rPr lang="en-US" sz="1400" dirty="0"/>
              <a:t>100</a:t>
            </a:r>
          </a:p>
        </p:txBody>
      </p:sp>
      <p:sp>
        <p:nvSpPr>
          <p:cNvPr id="122" name="TextBox 121">
            <a:extLst>
              <a:ext uri="{FF2B5EF4-FFF2-40B4-BE49-F238E27FC236}">
                <a16:creationId xmlns:a16="http://schemas.microsoft.com/office/drawing/2014/main" id="{B91FC06B-05B2-B2E1-FD23-3750ADE2CC96}"/>
              </a:ext>
            </a:extLst>
          </p:cNvPr>
          <p:cNvSpPr txBox="1"/>
          <p:nvPr/>
        </p:nvSpPr>
        <p:spPr>
          <a:xfrm>
            <a:off x="1807391" y="3837813"/>
            <a:ext cx="301686" cy="369332"/>
          </a:xfrm>
          <a:prstGeom prst="rect">
            <a:avLst/>
          </a:prstGeom>
          <a:noFill/>
        </p:spPr>
        <p:txBody>
          <a:bodyPr wrap="none" rtlCol="0">
            <a:spAutoFit/>
          </a:bodyPr>
          <a:lstStyle/>
          <a:p>
            <a:pPr algn="ctr"/>
            <a:r>
              <a:rPr lang="en-US" dirty="0"/>
              <a:t>8</a:t>
            </a:r>
          </a:p>
        </p:txBody>
      </p:sp>
      <p:cxnSp>
        <p:nvCxnSpPr>
          <p:cNvPr id="123" name="Straight Connector 122">
            <a:extLst>
              <a:ext uri="{FF2B5EF4-FFF2-40B4-BE49-F238E27FC236}">
                <a16:creationId xmlns:a16="http://schemas.microsoft.com/office/drawing/2014/main" id="{C38A6D28-52B3-CC16-F324-912D2F0A1EC8}"/>
              </a:ext>
            </a:extLst>
          </p:cNvPr>
          <p:cNvCxnSpPr>
            <a:cxnSpLocks/>
          </p:cNvCxnSpPr>
          <p:nvPr/>
        </p:nvCxnSpPr>
        <p:spPr>
          <a:xfrm flipV="1">
            <a:off x="1519880" y="4123287"/>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3AB1DC9A-C700-F8BD-B24B-5A43AA1D62A5}"/>
              </a:ext>
            </a:extLst>
          </p:cNvPr>
          <p:cNvCxnSpPr>
            <a:cxnSpLocks/>
          </p:cNvCxnSpPr>
          <p:nvPr/>
        </p:nvCxnSpPr>
        <p:spPr>
          <a:xfrm>
            <a:off x="2100647" y="4123287"/>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D26C75FA-044E-8E76-FFD8-A295DB342855}"/>
              </a:ext>
            </a:extLst>
          </p:cNvPr>
          <p:cNvSpPr txBox="1"/>
          <p:nvPr/>
        </p:nvSpPr>
        <p:spPr>
          <a:xfrm>
            <a:off x="2873618" y="3837813"/>
            <a:ext cx="301686" cy="369332"/>
          </a:xfrm>
          <a:prstGeom prst="rect">
            <a:avLst/>
          </a:prstGeom>
          <a:noFill/>
        </p:spPr>
        <p:txBody>
          <a:bodyPr wrap="none" rtlCol="0">
            <a:spAutoFit/>
          </a:bodyPr>
          <a:lstStyle/>
          <a:p>
            <a:pPr algn="ctr"/>
            <a:r>
              <a:rPr lang="en-US" dirty="0"/>
              <a:t>7</a:t>
            </a:r>
          </a:p>
        </p:txBody>
      </p:sp>
      <p:cxnSp>
        <p:nvCxnSpPr>
          <p:cNvPr id="126" name="Straight Connector 125">
            <a:extLst>
              <a:ext uri="{FF2B5EF4-FFF2-40B4-BE49-F238E27FC236}">
                <a16:creationId xmlns:a16="http://schemas.microsoft.com/office/drawing/2014/main" id="{2119170F-1F20-00DC-44CD-EADADAA3BDE1}"/>
              </a:ext>
            </a:extLst>
          </p:cNvPr>
          <p:cNvCxnSpPr>
            <a:cxnSpLocks/>
          </p:cNvCxnSpPr>
          <p:nvPr/>
        </p:nvCxnSpPr>
        <p:spPr>
          <a:xfrm flipV="1">
            <a:off x="2586107" y="4123287"/>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D849C51-1D5D-72D9-6C2F-CC60C464AA7D}"/>
              </a:ext>
            </a:extLst>
          </p:cNvPr>
          <p:cNvCxnSpPr>
            <a:cxnSpLocks/>
          </p:cNvCxnSpPr>
          <p:nvPr/>
        </p:nvCxnSpPr>
        <p:spPr>
          <a:xfrm>
            <a:off x="3166874" y="4123287"/>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2D1C9C59-C6FD-8FA0-B3CB-045E9D07923A}"/>
              </a:ext>
            </a:extLst>
          </p:cNvPr>
          <p:cNvSpPr txBox="1"/>
          <p:nvPr/>
        </p:nvSpPr>
        <p:spPr>
          <a:xfrm>
            <a:off x="3952822" y="3837813"/>
            <a:ext cx="301686" cy="369332"/>
          </a:xfrm>
          <a:prstGeom prst="rect">
            <a:avLst/>
          </a:prstGeom>
          <a:noFill/>
        </p:spPr>
        <p:txBody>
          <a:bodyPr wrap="none" rtlCol="0">
            <a:spAutoFit/>
          </a:bodyPr>
          <a:lstStyle/>
          <a:p>
            <a:pPr algn="ctr"/>
            <a:r>
              <a:rPr lang="en-US" dirty="0"/>
              <a:t>6</a:t>
            </a:r>
          </a:p>
        </p:txBody>
      </p:sp>
      <p:cxnSp>
        <p:nvCxnSpPr>
          <p:cNvPr id="129" name="Straight Connector 128">
            <a:extLst>
              <a:ext uri="{FF2B5EF4-FFF2-40B4-BE49-F238E27FC236}">
                <a16:creationId xmlns:a16="http://schemas.microsoft.com/office/drawing/2014/main" id="{2F77EB4A-DB08-E8B6-CD97-1E8D96010464}"/>
              </a:ext>
            </a:extLst>
          </p:cNvPr>
          <p:cNvCxnSpPr>
            <a:cxnSpLocks/>
          </p:cNvCxnSpPr>
          <p:nvPr/>
        </p:nvCxnSpPr>
        <p:spPr>
          <a:xfrm flipV="1">
            <a:off x="3665311" y="4123287"/>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29360B0-059F-F212-3C88-31C190C5F0CC}"/>
              </a:ext>
            </a:extLst>
          </p:cNvPr>
          <p:cNvCxnSpPr>
            <a:cxnSpLocks/>
          </p:cNvCxnSpPr>
          <p:nvPr/>
        </p:nvCxnSpPr>
        <p:spPr>
          <a:xfrm>
            <a:off x="4246078" y="4123287"/>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759E6B7F-3778-66B5-2D31-96B57003491B}"/>
              </a:ext>
            </a:extLst>
          </p:cNvPr>
          <p:cNvSpPr txBox="1"/>
          <p:nvPr/>
        </p:nvSpPr>
        <p:spPr>
          <a:xfrm>
            <a:off x="5113736" y="3837813"/>
            <a:ext cx="301686" cy="369332"/>
          </a:xfrm>
          <a:prstGeom prst="rect">
            <a:avLst/>
          </a:prstGeom>
          <a:noFill/>
        </p:spPr>
        <p:txBody>
          <a:bodyPr wrap="none" rtlCol="0">
            <a:spAutoFit/>
          </a:bodyPr>
          <a:lstStyle/>
          <a:p>
            <a:pPr algn="ctr"/>
            <a:r>
              <a:rPr lang="en-US" dirty="0"/>
              <a:t>5</a:t>
            </a:r>
          </a:p>
        </p:txBody>
      </p:sp>
      <p:cxnSp>
        <p:nvCxnSpPr>
          <p:cNvPr id="132" name="Straight Connector 131">
            <a:extLst>
              <a:ext uri="{FF2B5EF4-FFF2-40B4-BE49-F238E27FC236}">
                <a16:creationId xmlns:a16="http://schemas.microsoft.com/office/drawing/2014/main" id="{9113DFC0-46C3-FD3D-0FB1-687B683BCCC6}"/>
              </a:ext>
            </a:extLst>
          </p:cNvPr>
          <p:cNvCxnSpPr>
            <a:cxnSpLocks/>
          </p:cNvCxnSpPr>
          <p:nvPr/>
        </p:nvCxnSpPr>
        <p:spPr>
          <a:xfrm flipV="1">
            <a:off x="4826225" y="4123287"/>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DBB95899-A74B-7C69-9217-396E63FEECB3}"/>
              </a:ext>
            </a:extLst>
          </p:cNvPr>
          <p:cNvCxnSpPr>
            <a:cxnSpLocks/>
          </p:cNvCxnSpPr>
          <p:nvPr/>
        </p:nvCxnSpPr>
        <p:spPr>
          <a:xfrm>
            <a:off x="5406992" y="4123287"/>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4818312A-B3C7-84E9-81C4-B1B81A82ADE1}"/>
              </a:ext>
            </a:extLst>
          </p:cNvPr>
          <p:cNvSpPr txBox="1"/>
          <p:nvPr/>
        </p:nvSpPr>
        <p:spPr>
          <a:xfrm>
            <a:off x="6212105" y="3837813"/>
            <a:ext cx="301686" cy="369332"/>
          </a:xfrm>
          <a:prstGeom prst="rect">
            <a:avLst/>
          </a:prstGeom>
          <a:noFill/>
        </p:spPr>
        <p:txBody>
          <a:bodyPr wrap="none" rtlCol="0">
            <a:spAutoFit/>
          </a:bodyPr>
          <a:lstStyle/>
          <a:p>
            <a:pPr algn="ctr"/>
            <a:r>
              <a:rPr lang="en-US" dirty="0"/>
              <a:t>4</a:t>
            </a:r>
          </a:p>
        </p:txBody>
      </p:sp>
      <p:cxnSp>
        <p:nvCxnSpPr>
          <p:cNvPr id="135" name="Straight Connector 134">
            <a:extLst>
              <a:ext uri="{FF2B5EF4-FFF2-40B4-BE49-F238E27FC236}">
                <a16:creationId xmlns:a16="http://schemas.microsoft.com/office/drawing/2014/main" id="{26F5ED78-F74B-867D-30BE-BD88B8B3C0E1}"/>
              </a:ext>
            </a:extLst>
          </p:cNvPr>
          <p:cNvCxnSpPr>
            <a:cxnSpLocks/>
          </p:cNvCxnSpPr>
          <p:nvPr/>
        </p:nvCxnSpPr>
        <p:spPr>
          <a:xfrm flipV="1">
            <a:off x="5924594" y="4123287"/>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0239E680-7AC4-4EB5-386C-3950822ECED5}"/>
              </a:ext>
            </a:extLst>
          </p:cNvPr>
          <p:cNvCxnSpPr>
            <a:cxnSpLocks/>
          </p:cNvCxnSpPr>
          <p:nvPr/>
        </p:nvCxnSpPr>
        <p:spPr>
          <a:xfrm>
            <a:off x="6505361" y="4123287"/>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BEAF0A81-8665-3A53-BC68-E17DE7C89146}"/>
              </a:ext>
            </a:extLst>
          </p:cNvPr>
          <p:cNvSpPr txBox="1"/>
          <p:nvPr/>
        </p:nvSpPr>
        <p:spPr>
          <a:xfrm>
            <a:off x="7301621" y="3837813"/>
            <a:ext cx="301686" cy="369332"/>
          </a:xfrm>
          <a:prstGeom prst="rect">
            <a:avLst/>
          </a:prstGeom>
          <a:noFill/>
        </p:spPr>
        <p:txBody>
          <a:bodyPr wrap="none" rtlCol="0">
            <a:spAutoFit/>
          </a:bodyPr>
          <a:lstStyle/>
          <a:p>
            <a:pPr algn="ctr"/>
            <a:r>
              <a:rPr lang="en-US" dirty="0"/>
              <a:t>3</a:t>
            </a:r>
          </a:p>
        </p:txBody>
      </p:sp>
      <p:cxnSp>
        <p:nvCxnSpPr>
          <p:cNvPr id="138" name="Straight Connector 137">
            <a:extLst>
              <a:ext uri="{FF2B5EF4-FFF2-40B4-BE49-F238E27FC236}">
                <a16:creationId xmlns:a16="http://schemas.microsoft.com/office/drawing/2014/main" id="{B4262A18-3518-862C-3E3D-27F8966C176A}"/>
              </a:ext>
            </a:extLst>
          </p:cNvPr>
          <p:cNvCxnSpPr>
            <a:cxnSpLocks/>
          </p:cNvCxnSpPr>
          <p:nvPr/>
        </p:nvCxnSpPr>
        <p:spPr>
          <a:xfrm flipV="1">
            <a:off x="7014110" y="4123287"/>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361BB1B-FCCC-DEF5-9FEF-8A06E7115BD6}"/>
              </a:ext>
            </a:extLst>
          </p:cNvPr>
          <p:cNvCxnSpPr>
            <a:cxnSpLocks/>
          </p:cNvCxnSpPr>
          <p:nvPr/>
        </p:nvCxnSpPr>
        <p:spPr>
          <a:xfrm>
            <a:off x="7594877" y="4123287"/>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DEC691DB-36B3-BA9C-4A1F-E6CA11C0C668}"/>
              </a:ext>
            </a:extLst>
          </p:cNvPr>
          <p:cNvSpPr txBox="1"/>
          <p:nvPr/>
        </p:nvSpPr>
        <p:spPr>
          <a:xfrm>
            <a:off x="8427831" y="3837813"/>
            <a:ext cx="301686" cy="369332"/>
          </a:xfrm>
          <a:prstGeom prst="rect">
            <a:avLst/>
          </a:prstGeom>
          <a:noFill/>
        </p:spPr>
        <p:txBody>
          <a:bodyPr wrap="none" rtlCol="0">
            <a:spAutoFit/>
          </a:bodyPr>
          <a:lstStyle/>
          <a:p>
            <a:pPr algn="ctr"/>
            <a:r>
              <a:rPr lang="en-US" dirty="0"/>
              <a:t>2</a:t>
            </a:r>
          </a:p>
        </p:txBody>
      </p:sp>
      <p:cxnSp>
        <p:nvCxnSpPr>
          <p:cNvPr id="141" name="Straight Connector 140">
            <a:extLst>
              <a:ext uri="{FF2B5EF4-FFF2-40B4-BE49-F238E27FC236}">
                <a16:creationId xmlns:a16="http://schemas.microsoft.com/office/drawing/2014/main" id="{57708F38-5B2A-49AC-167C-157C6A88AF82}"/>
              </a:ext>
            </a:extLst>
          </p:cNvPr>
          <p:cNvCxnSpPr>
            <a:cxnSpLocks/>
          </p:cNvCxnSpPr>
          <p:nvPr/>
        </p:nvCxnSpPr>
        <p:spPr>
          <a:xfrm flipV="1">
            <a:off x="8140320" y="4123287"/>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EE684B2B-2408-8E13-71C4-B39FF020F3A4}"/>
              </a:ext>
            </a:extLst>
          </p:cNvPr>
          <p:cNvCxnSpPr>
            <a:cxnSpLocks/>
          </p:cNvCxnSpPr>
          <p:nvPr/>
        </p:nvCxnSpPr>
        <p:spPr>
          <a:xfrm>
            <a:off x="8721087" y="4123287"/>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1EE14E6B-86BE-5EAA-F6E9-19B1F2B681B3}"/>
              </a:ext>
            </a:extLst>
          </p:cNvPr>
          <p:cNvSpPr txBox="1"/>
          <p:nvPr/>
        </p:nvSpPr>
        <p:spPr>
          <a:xfrm>
            <a:off x="9589278" y="3837813"/>
            <a:ext cx="301686" cy="369332"/>
          </a:xfrm>
          <a:prstGeom prst="rect">
            <a:avLst/>
          </a:prstGeom>
          <a:noFill/>
        </p:spPr>
        <p:txBody>
          <a:bodyPr wrap="none" rtlCol="0">
            <a:spAutoFit/>
          </a:bodyPr>
          <a:lstStyle/>
          <a:p>
            <a:pPr algn="ctr"/>
            <a:r>
              <a:rPr lang="en-US" dirty="0"/>
              <a:t>1</a:t>
            </a:r>
          </a:p>
        </p:txBody>
      </p:sp>
      <p:cxnSp>
        <p:nvCxnSpPr>
          <p:cNvPr id="144" name="Straight Connector 143">
            <a:extLst>
              <a:ext uri="{FF2B5EF4-FFF2-40B4-BE49-F238E27FC236}">
                <a16:creationId xmlns:a16="http://schemas.microsoft.com/office/drawing/2014/main" id="{5CE2BFB8-A82E-B6E1-1EA4-D629B7E009A8}"/>
              </a:ext>
            </a:extLst>
          </p:cNvPr>
          <p:cNvCxnSpPr>
            <a:cxnSpLocks/>
          </p:cNvCxnSpPr>
          <p:nvPr/>
        </p:nvCxnSpPr>
        <p:spPr>
          <a:xfrm flipV="1">
            <a:off x="9301767" y="4123287"/>
            <a:ext cx="296562" cy="3383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34F07A0A-EAF0-8660-4075-7DB9AEC128F3}"/>
              </a:ext>
            </a:extLst>
          </p:cNvPr>
          <p:cNvCxnSpPr>
            <a:cxnSpLocks/>
          </p:cNvCxnSpPr>
          <p:nvPr/>
        </p:nvCxnSpPr>
        <p:spPr>
          <a:xfrm>
            <a:off x="9882534" y="4123287"/>
            <a:ext cx="295942" cy="36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E3DCE573-888E-3825-BC13-D221E6A0C6BE}"/>
              </a:ext>
            </a:extLst>
          </p:cNvPr>
          <p:cNvSpPr txBox="1"/>
          <p:nvPr/>
        </p:nvSpPr>
        <p:spPr>
          <a:xfrm>
            <a:off x="10711662" y="4576908"/>
            <a:ext cx="1197764" cy="461665"/>
          </a:xfrm>
          <a:prstGeom prst="rect">
            <a:avLst/>
          </a:prstGeom>
          <a:noFill/>
        </p:spPr>
        <p:txBody>
          <a:bodyPr wrap="none" rtlCol="0">
            <a:spAutoFit/>
          </a:bodyPr>
          <a:lstStyle/>
          <a:p>
            <a:r>
              <a:rPr lang="en-US" sz="2400" b="1" dirty="0"/>
              <a:t>N series</a:t>
            </a:r>
          </a:p>
        </p:txBody>
      </p:sp>
      <p:sp>
        <p:nvSpPr>
          <p:cNvPr id="147" name="Title 146">
            <a:extLst>
              <a:ext uri="{FF2B5EF4-FFF2-40B4-BE49-F238E27FC236}">
                <a16:creationId xmlns:a16="http://schemas.microsoft.com/office/drawing/2014/main" id="{10F42137-D639-BA63-9B5A-E28BBE7F7665}"/>
              </a:ext>
            </a:extLst>
          </p:cNvPr>
          <p:cNvSpPr>
            <a:spLocks noGrp="1"/>
          </p:cNvSpPr>
          <p:nvPr>
            <p:ph type="title"/>
          </p:nvPr>
        </p:nvSpPr>
        <p:spPr/>
        <p:txBody>
          <a:bodyPr/>
          <a:lstStyle/>
          <a:p>
            <a:pPr algn="ctr"/>
            <a:r>
              <a:rPr lang="en-US" b="1" dirty="0"/>
              <a:t>+1 Da relative abundance contributions</a:t>
            </a:r>
          </a:p>
        </p:txBody>
      </p:sp>
    </p:spTree>
    <p:extLst>
      <p:ext uri="{BB962C8B-B14F-4D97-AF65-F5344CB8AC3E}">
        <p14:creationId xmlns:p14="http://schemas.microsoft.com/office/powerpoint/2010/main" val="1097471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7793374-27C4-06DE-A482-4C3AED136FC8}"/>
              </a:ext>
            </a:extLst>
          </p:cNvPr>
          <p:cNvSpPr/>
          <p:nvPr/>
        </p:nvSpPr>
        <p:spPr>
          <a:xfrm>
            <a:off x="603668" y="1990925"/>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B0AF5CB9-0F2D-7EB8-8263-E2C83F2C41D4}"/>
              </a:ext>
            </a:extLst>
          </p:cNvPr>
          <p:cNvSpPr/>
          <p:nvPr/>
        </p:nvSpPr>
        <p:spPr>
          <a:xfrm>
            <a:off x="1155461" y="1990925"/>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09C396C-95EC-05E3-7014-33470B7352C3}"/>
              </a:ext>
            </a:extLst>
          </p:cNvPr>
          <p:cNvSpPr/>
          <p:nvPr/>
        </p:nvSpPr>
        <p:spPr>
          <a:xfrm>
            <a:off x="2251165" y="1990925"/>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AE7D13F-B54A-1A67-D964-4DB22C038F9F}"/>
              </a:ext>
            </a:extLst>
          </p:cNvPr>
          <p:cNvSpPr/>
          <p:nvPr/>
        </p:nvSpPr>
        <p:spPr>
          <a:xfrm>
            <a:off x="1699372" y="1990925"/>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E28B3D6-11CF-2F3F-EBA2-9BEE803DF7F3}"/>
              </a:ext>
            </a:extLst>
          </p:cNvPr>
          <p:cNvSpPr/>
          <p:nvPr/>
        </p:nvSpPr>
        <p:spPr>
          <a:xfrm>
            <a:off x="10016954" y="1990927"/>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B919B6D-E17A-4794-BF2D-FF5FF5C464AF}"/>
              </a:ext>
            </a:extLst>
          </p:cNvPr>
          <p:cNvSpPr/>
          <p:nvPr/>
        </p:nvSpPr>
        <p:spPr>
          <a:xfrm>
            <a:off x="9461753" y="1990925"/>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E75730-1BCD-F9D3-85FE-833FF32A0205}"/>
              </a:ext>
            </a:extLst>
          </p:cNvPr>
          <p:cNvSpPr/>
          <p:nvPr/>
        </p:nvSpPr>
        <p:spPr>
          <a:xfrm>
            <a:off x="8906552" y="1999874"/>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07996E1-555F-9218-EC23-DF4A641CC132}"/>
              </a:ext>
            </a:extLst>
          </p:cNvPr>
          <p:cNvSpPr/>
          <p:nvPr/>
        </p:nvSpPr>
        <p:spPr>
          <a:xfrm>
            <a:off x="8351351" y="1990925"/>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21CE8AD-FB99-63C1-5A76-2D2642376FCA}"/>
              </a:ext>
            </a:extLst>
          </p:cNvPr>
          <p:cNvSpPr/>
          <p:nvPr/>
        </p:nvSpPr>
        <p:spPr>
          <a:xfrm>
            <a:off x="7796150" y="1990925"/>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8170808-1D7A-7C07-45E9-2042B380C7D4}"/>
              </a:ext>
            </a:extLst>
          </p:cNvPr>
          <p:cNvSpPr/>
          <p:nvPr/>
        </p:nvSpPr>
        <p:spPr>
          <a:xfrm>
            <a:off x="7240949" y="1987517"/>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3F3513A-AD85-1978-1A89-4AF51AB7AB69}"/>
              </a:ext>
            </a:extLst>
          </p:cNvPr>
          <p:cNvSpPr/>
          <p:nvPr/>
        </p:nvSpPr>
        <p:spPr>
          <a:xfrm>
            <a:off x="6681274" y="1998809"/>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055B02B-0938-8396-653F-894F1F2D88AC}"/>
              </a:ext>
            </a:extLst>
          </p:cNvPr>
          <p:cNvSpPr/>
          <p:nvPr/>
        </p:nvSpPr>
        <p:spPr>
          <a:xfrm>
            <a:off x="6121598" y="1983043"/>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6ADEED9-734E-825C-3FB0-29C4C0CA5B20}"/>
              </a:ext>
            </a:extLst>
          </p:cNvPr>
          <p:cNvSpPr/>
          <p:nvPr/>
        </p:nvSpPr>
        <p:spPr>
          <a:xfrm>
            <a:off x="5566397" y="1990925"/>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5D8999E-E6A4-12EC-E45A-C8099C241DFB}"/>
              </a:ext>
            </a:extLst>
          </p:cNvPr>
          <p:cNvSpPr/>
          <p:nvPr/>
        </p:nvSpPr>
        <p:spPr>
          <a:xfrm>
            <a:off x="5010130" y="1998809"/>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1036F2E-9F07-EA0F-483B-AB951D567764}"/>
              </a:ext>
            </a:extLst>
          </p:cNvPr>
          <p:cNvSpPr/>
          <p:nvPr/>
        </p:nvSpPr>
        <p:spPr>
          <a:xfrm>
            <a:off x="4458337" y="1990925"/>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8B59664-157A-1F29-B18C-8D9321E76D92}"/>
              </a:ext>
            </a:extLst>
          </p:cNvPr>
          <p:cNvSpPr/>
          <p:nvPr/>
        </p:nvSpPr>
        <p:spPr>
          <a:xfrm>
            <a:off x="3906544" y="1990925"/>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6B66FDD-56D2-8763-333E-ED5D2AFB3E84}"/>
              </a:ext>
            </a:extLst>
          </p:cNvPr>
          <p:cNvSpPr/>
          <p:nvPr/>
        </p:nvSpPr>
        <p:spPr>
          <a:xfrm>
            <a:off x="3346868" y="1990925"/>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A4A12DE-F740-628C-6CD6-F0D998E93690}"/>
              </a:ext>
            </a:extLst>
          </p:cNvPr>
          <p:cNvSpPr/>
          <p:nvPr/>
        </p:nvSpPr>
        <p:spPr>
          <a:xfrm>
            <a:off x="2802958" y="1990925"/>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DF6F6B1-0FB7-FA4C-CB3C-0A328851BDC1}"/>
              </a:ext>
            </a:extLst>
          </p:cNvPr>
          <p:cNvSpPr txBox="1"/>
          <p:nvPr/>
        </p:nvSpPr>
        <p:spPr>
          <a:xfrm>
            <a:off x="602083" y="2015639"/>
            <a:ext cx="554960" cy="523220"/>
          </a:xfrm>
          <a:prstGeom prst="rect">
            <a:avLst/>
          </a:prstGeom>
          <a:noFill/>
        </p:spPr>
        <p:txBody>
          <a:bodyPr wrap="none" rtlCol="0">
            <a:spAutoFit/>
          </a:bodyPr>
          <a:lstStyle/>
          <a:p>
            <a:pPr algn="ctr"/>
            <a:r>
              <a:rPr lang="en-US" sz="1400" dirty="0">
                <a:solidFill>
                  <a:schemeClr val="bg1"/>
                </a:solidFill>
              </a:rPr>
              <a:t>126C</a:t>
            </a:r>
            <a:br>
              <a:rPr lang="en-US" sz="1400" dirty="0">
                <a:solidFill>
                  <a:schemeClr val="bg1"/>
                </a:solidFill>
              </a:rPr>
            </a:br>
            <a:r>
              <a:rPr lang="en-US" sz="1400" dirty="0">
                <a:solidFill>
                  <a:schemeClr val="bg1"/>
                </a:solidFill>
              </a:rPr>
              <a:t>100</a:t>
            </a:r>
          </a:p>
        </p:txBody>
      </p:sp>
      <p:sp>
        <p:nvSpPr>
          <p:cNvPr id="25" name="TextBox 24">
            <a:extLst>
              <a:ext uri="{FF2B5EF4-FFF2-40B4-BE49-F238E27FC236}">
                <a16:creationId xmlns:a16="http://schemas.microsoft.com/office/drawing/2014/main" id="{2831439E-6536-FFFA-505E-89CB63613F49}"/>
              </a:ext>
            </a:extLst>
          </p:cNvPr>
          <p:cNvSpPr txBox="1"/>
          <p:nvPr/>
        </p:nvSpPr>
        <p:spPr>
          <a:xfrm>
            <a:off x="1692529" y="2015639"/>
            <a:ext cx="554960" cy="523220"/>
          </a:xfrm>
          <a:prstGeom prst="rect">
            <a:avLst/>
          </a:prstGeom>
          <a:noFill/>
        </p:spPr>
        <p:txBody>
          <a:bodyPr wrap="none" rtlCol="0">
            <a:spAutoFit/>
          </a:bodyPr>
          <a:lstStyle/>
          <a:p>
            <a:pPr algn="ctr"/>
            <a:r>
              <a:rPr lang="en-US" sz="1400" dirty="0">
                <a:solidFill>
                  <a:schemeClr val="bg1"/>
                </a:solidFill>
              </a:rPr>
              <a:t>127C</a:t>
            </a:r>
            <a:br>
              <a:rPr lang="en-US" sz="1400" dirty="0">
                <a:solidFill>
                  <a:schemeClr val="bg1"/>
                </a:solidFill>
              </a:rPr>
            </a:br>
            <a:r>
              <a:rPr lang="en-US" sz="1400" dirty="0">
                <a:solidFill>
                  <a:schemeClr val="bg1"/>
                </a:solidFill>
              </a:rPr>
              <a:t>100</a:t>
            </a:r>
          </a:p>
        </p:txBody>
      </p:sp>
      <p:sp>
        <p:nvSpPr>
          <p:cNvPr id="26" name="TextBox 25">
            <a:extLst>
              <a:ext uri="{FF2B5EF4-FFF2-40B4-BE49-F238E27FC236}">
                <a16:creationId xmlns:a16="http://schemas.microsoft.com/office/drawing/2014/main" id="{56CE6D6B-7CC1-9EF8-59EC-E351721A7892}"/>
              </a:ext>
            </a:extLst>
          </p:cNvPr>
          <p:cNvSpPr txBox="1"/>
          <p:nvPr/>
        </p:nvSpPr>
        <p:spPr>
          <a:xfrm>
            <a:off x="2784025" y="2015639"/>
            <a:ext cx="554960" cy="523220"/>
          </a:xfrm>
          <a:prstGeom prst="rect">
            <a:avLst/>
          </a:prstGeom>
          <a:noFill/>
        </p:spPr>
        <p:txBody>
          <a:bodyPr wrap="none" rtlCol="0">
            <a:spAutoFit/>
          </a:bodyPr>
          <a:lstStyle/>
          <a:p>
            <a:pPr algn="ctr"/>
            <a:r>
              <a:rPr lang="en-US" sz="1400" dirty="0">
                <a:solidFill>
                  <a:schemeClr val="bg1"/>
                </a:solidFill>
              </a:rPr>
              <a:t>128C</a:t>
            </a:r>
            <a:br>
              <a:rPr lang="en-US" sz="1400" dirty="0">
                <a:solidFill>
                  <a:schemeClr val="bg1"/>
                </a:solidFill>
              </a:rPr>
            </a:br>
            <a:r>
              <a:rPr lang="en-US" sz="1400" dirty="0">
                <a:solidFill>
                  <a:schemeClr val="bg1"/>
                </a:solidFill>
              </a:rPr>
              <a:t>100</a:t>
            </a:r>
          </a:p>
        </p:txBody>
      </p:sp>
      <p:sp>
        <p:nvSpPr>
          <p:cNvPr id="27" name="TextBox 26">
            <a:extLst>
              <a:ext uri="{FF2B5EF4-FFF2-40B4-BE49-F238E27FC236}">
                <a16:creationId xmlns:a16="http://schemas.microsoft.com/office/drawing/2014/main" id="{F0CDA8AA-D8D6-AC4A-DF05-5EA1B550342E}"/>
              </a:ext>
            </a:extLst>
          </p:cNvPr>
          <p:cNvSpPr txBox="1"/>
          <p:nvPr/>
        </p:nvSpPr>
        <p:spPr>
          <a:xfrm>
            <a:off x="3901032" y="2015639"/>
            <a:ext cx="554960" cy="523220"/>
          </a:xfrm>
          <a:prstGeom prst="rect">
            <a:avLst/>
          </a:prstGeom>
          <a:noFill/>
        </p:spPr>
        <p:txBody>
          <a:bodyPr wrap="none" rtlCol="0">
            <a:spAutoFit/>
          </a:bodyPr>
          <a:lstStyle/>
          <a:p>
            <a:pPr algn="ctr"/>
            <a:r>
              <a:rPr lang="en-US" sz="1400" dirty="0">
                <a:solidFill>
                  <a:schemeClr val="bg1"/>
                </a:solidFill>
              </a:rPr>
              <a:t>129C</a:t>
            </a:r>
            <a:br>
              <a:rPr lang="en-US" sz="1400" dirty="0">
                <a:solidFill>
                  <a:schemeClr val="bg1"/>
                </a:solidFill>
              </a:rPr>
            </a:br>
            <a:r>
              <a:rPr lang="en-US" sz="1400" dirty="0">
                <a:solidFill>
                  <a:schemeClr val="bg1"/>
                </a:solidFill>
              </a:rPr>
              <a:t>100</a:t>
            </a:r>
          </a:p>
        </p:txBody>
      </p:sp>
      <p:sp>
        <p:nvSpPr>
          <p:cNvPr id="28" name="TextBox 27">
            <a:extLst>
              <a:ext uri="{FF2B5EF4-FFF2-40B4-BE49-F238E27FC236}">
                <a16:creationId xmlns:a16="http://schemas.microsoft.com/office/drawing/2014/main" id="{3D80EB8E-8186-8E75-EAA3-267EE6EF4D5B}"/>
              </a:ext>
            </a:extLst>
          </p:cNvPr>
          <p:cNvSpPr txBox="1"/>
          <p:nvPr/>
        </p:nvSpPr>
        <p:spPr>
          <a:xfrm>
            <a:off x="5016832" y="2015639"/>
            <a:ext cx="554960" cy="523220"/>
          </a:xfrm>
          <a:prstGeom prst="rect">
            <a:avLst/>
          </a:prstGeom>
          <a:noFill/>
        </p:spPr>
        <p:txBody>
          <a:bodyPr wrap="none" rtlCol="0">
            <a:spAutoFit/>
          </a:bodyPr>
          <a:lstStyle/>
          <a:p>
            <a:pPr algn="ctr"/>
            <a:r>
              <a:rPr lang="en-US" sz="1400" dirty="0">
                <a:solidFill>
                  <a:schemeClr val="bg1"/>
                </a:solidFill>
              </a:rPr>
              <a:t>130C</a:t>
            </a:r>
            <a:br>
              <a:rPr lang="en-US" sz="1400" dirty="0">
                <a:solidFill>
                  <a:schemeClr val="bg1"/>
                </a:solidFill>
              </a:rPr>
            </a:br>
            <a:r>
              <a:rPr lang="en-US" sz="1400" dirty="0">
                <a:solidFill>
                  <a:schemeClr val="bg1"/>
                </a:solidFill>
              </a:rPr>
              <a:t>100</a:t>
            </a:r>
          </a:p>
        </p:txBody>
      </p:sp>
      <p:sp>
        <p:nvSpPr>
          <p:cNvPr id="29" name="TextBox 28">
            <a:extLst>
              <a:ext uri="{FF2B5EF4-FFF2-40B4-BE49-F238E27FC236}">
                <a16:creationId xmlns:a16="http://schemas.microsoft.com/office/drawing/2014/main" id="{5C6EA9B8-1CF4-FC77-E3BB-BA2A14C89EEB}"/>
              </a:ext>
            </a:extLst>
          </p:cNvPr>
          <p:cNvSpPr txBox="1"/>
          <p:nvPr/>
        </p:nvSpPr>
        <p:spPr>
          <a:xfrm>
            <a:off x="6120532" y="2015639"/>
            <a:ext cx="554960" cy="523220"/>
          </a:xfrm>
          <a:prstGeom prst="rect">
            <a:avLst/>
          </a:prstGeom>
          <a:noFill/>
        </p:spPr>
        <p:txBody>
          <a:bodyPr wrap="none" rtlCol="0">
            <a:spAutoFit/>
          </a:bodyPr>
          <a:lstStyle/>
          <a:p>
            <a:pPr algn="ctr"/>
            <a:r>
              <a:rPr lang="en-US" sz="1400" dirty="0">
                <a:solidFill>
                  <a:schemeClr val="bg1"/>
                </a:solidFill>
              </a:rPr>
              <a:t>131C</a:t>
            </a:r>
            <a:br>
              <a:rPr lang="en-US" sz="1400" dirty="0">
                <a:solidFill>
                  <a:schemeClr val="bg1"/>
                </a:solidFill>
              </a:rPr>
            </a:br>
            <a:r>
              <a:rPr lang="en-US" sz="1400" dirty="0">
                <a:solidFill>
                  <a:schemeClr val="bg1"/>
                </a:solidFill>
              </a:rPr>
              <a:t>100</a:t>
            </a:r>
          </a:p>
        </p:txBody>
      </p:sp>
      <p:sp>
        <p:nvSpPr>
          <p:cNvPr id="30" name="TextBox 29">
            <a:extLst>
              <a:ext uri="{FF2B5EF4-FFF2-40B4-BE49-F238E27FC236}">
                <a16:creationId xmlns:a16="http://schemas.microsoft.com/office/drawing/2014/main" id="{74DEA17A-1E64-77CA-A048-5A518E84D517}"/>
              </a:ext>
            </a:extLst>
          </p:cNvPr>
          <p:cNvSpPr txBox="1"/>
          <p:nvPr/>
        </p:nvSpPr>
        <p:spPr>
          <a:xfrm>
            <a:off x="7223791" y="2015639"/>
            <a:ext cx="554960" cy="523220"/>
          </a:xfrm>
          <a:prstGeom prst="rect">
            <a:avLst/>
          </a:prstGeom>
          <a:noFill/>
        </p:spPr>
        <p:txBody>
          <a:bodyPr wrap="none" rtlCol="0">
            <a:spAutoFit/>
          </a:bodyPr>
          <a:lstStyle/>
          <a:p>
            <a:pPr algn="ctr"/>
            <a:r>
              <a:rPr lang="en-US" sz="1400" dirty="0">
                <a:solidFill>
                  <a:schemeClr val="bg1"/>
                </a:solidFill>
              </a:rPr>
              <a:t>132C</a:t>
            </a:r>
            <a:br>
              <a:rPr lang="en-US" sz="1400" dirty="0">
                <a:solidFill>
                  <a:schemeClr val="bg1"/>
                </a:solidFill>
              </a:rPr>
            </a:br>
            <a:r>
              <a:rPr lang="en-US" sz="1400" dirty="0">
                <a:solidFill>
                  <a:schemeClr val="bg1"/>
                </a:solidFill>
              </a:rPr>
              <a:t>100</a:t>
            </a:r>
          </a:p>
        </p:txBody>
      </p:sp>
      <p:sp>
        <p:nvSpPr>
          <p:cNvPr id="31" name="TextBox 30">
            <a:extLst>
              <a:ext uri="{FF2B5EF4-FFF2-40B4-BE49-F238E27FC236}">
                <a16:creationId xmlns:a16="http://schemas.microsoft.com/office/drawing/2014/main" id="{868BD2B0-F6D5-6C22-D5D8-75E9E27619E2}"/>
              </a:ext>
            </a:extLst>
          </p:cNvPr>
          <p:cNvSpPr txBox="1"/>
          <p:nvPr/>
        </p:nvSpPr>
        <p:spPr>
          <a:xfrm>
            <a:off x="8327772" y="2015639"/>
            <a:ext cx="554960" cy="523220"/>
          </a:xfrm>
          <a:prstGeom prst="rect">
            <a:avLst/>
          </a:prstGeom>
          <a:noFill/>
        </p:spPr>
        <p:txBody>
          <a:bodyPr wrap="none" rtlCol="0">
            <a:spAutoFit/>
          </a:bodyPr>
          <a:lstStyle/>
          <a:p>
            <a:pPr algn="ctr"/>
            <a:r>
              <a:rPr lang="en-US" sz="1400" dirty="0">
                <a:solidFill>
                  <a:schemeClr val="bg1"/>
                </a:solidFill>
              </a:rPr>
              <a:t>133C</a:t>
            </a:r>
            <a:br>
              <a:rPr lang="en-US" sz="1400" dirty="0">
                <a:solidFill>
                  <a:schemeClr val="bg1"/>
                </a:solidFill>
              </a:rPr>
            </a:br>
            <a:r>
              <a:rPr lang="en-US" sz="1400" dirty="0">
                <a:solidFill>
                  <a:schemeClr val="bg1"/>
                </a:solidFill>
              </a:rPr>
              <a:t>100</a:t>
            </a:r>
          </a:p>
        </p:txBody>
      </p:sp>
      <p:sp>
        <p:nvSpPr>
          <p:cNvPr id="32" name="TextBox 31">
            <a:extLst>
              <a:ext uri="{FF2B5EF4-FFF2-40B4-BE49-F238E27FC236}">
                <a16:creationId xmlns:a16="http://schemas.microsoft.com/office/drawing/2014/main" id="{D5DC5E32-B39E-3CBE-D2BE-09FA789B2E86}"/>
              </a:ext>
            </a:extLst>
          </p:cNvPr>
          <p:cNvSpPr txBox="1"/>
          <p:nvPr/>
        </p:nvSpPr>
        <p:spPr>
          <a:xfrm>
            <a:off x="9444376" y="2015639"/>
            <a:ext cx="554960" cy="523220"/>
          </a:xfrm>
          <a:prstGeom prst="rect">
            <a:avLst/>
          </a:prstGeom>
          <a:noFill/>
        </p:spPr>
        <p:txBody>
          <a:bodyPr wrap="none" rtlCol="0">
            <a:spAutoFit/>
          </a:bodyPr>
          <a:lstStyle/>
          <a:p>
            <a:pPr algn="ctr"/>
            <a:r>
              <a:rPr lang="en-US" sz="1400" dirty="0">
                <a:solidFill>
                  <a:schemeClr val="bg1"/>
                </a:solidFill>
              </a:rPr>
              <a:t>134C</a:t>
            </a:r>
            <a:br>
              <a:rPr lang="en-US" sz="1400" dirty="0">
                <a:solidFill>
                  <a:schemeClr val="bg1"/>
                </a:solidFill>
              </a:rPr>
            </a:br>
            <a:r>
              <a:rPr lang="en-US" sz="1400" dirty="0">
                <a:solidFill>
                  <a:schemeClr val="bg1"/>
                </a:solidFill>
              </a:rPr>
              <a:t>100</a:t>
            </a:r>
          </a:p>
        </p:txBody>
      </p:sp>
      <p:sp>
        <p:nvSpPr>
          <p:cNvPr id="34" name="TextBox 33">
            <a:extLst>
              <a:ext uri="{FF2B5EF4-FFF2-40B4-BE49-F238E27FC236}">
                <a16:creationId xmlns:a16="http://schemas.microsoft.com/office/drawing/2014/main" id="{C8594A7F-8259-BAF3-C630-7EEA979E405B}"/>
              </a:ext>
            </a:extLst>
          </p:cNvPr>
          <p:cNvSpPr txBox="1"/>
          <p:nvPr/>
        </p:nvSpPr>
        <p:spPr>
          <a:xfrm>
            <a:off x="1140289" y="2019755"/>
            <a:ext cx="574196" cy="523220"/>
          </a:xfrm>
          <a:prstGeom prst="rect">
            <a:avLst/>
          </a:prstGeom>
          <a:noFill/>
        </p:spPr>
        <p:txBody>
          <a:bodyPr wrap="none" rtlCol="0">
            <a:spAutoFit/>
          </a:bodyPr>
          <a:lstStyle/>
          <a:p>
            <a:pPr algn="ctr"/>
            <a:r>
              <a:rPr lang="en-US" sz="1400" dirty="0"/>
              <a:t>127N</a:t>
            </a:r>
            <a:br>
              <a:rPr lang="en-US" sz="1400" dirty="0"/>
            </a:br>
            <a:r>
              <a:rPr lang="en-US" sz="1400" dirty="0"/>
              <a:t>100</a:t>
            </a:r>
          </a:p>
        </p:txBody>
      </p:sp>
      <p:sp>
        <p:nvSpPr>
          <p:cNvPr id="35" name="TextBox 34">
            <a:extLst>
              <a:ext uri="{FF2B5EF4-FFF2-40B4-BE49-F238E27FC236}">
                <a16:creationId xmlns:a16="http://schemas.microsoft.com/office/drawing/2014/main" id="{5641D6F9-0A89-B757-7D9F-D65444C9476D}"/>
              </a:ext>
            </a:extLst>
          </p:cNvPr>
          <p:cNvSpPr txBox="1"/>
          <p:nvPr/>
        </p:nvSpPr>
        <p:spPr>
          <a:xfrm>
            <a:off x="2230735" y="2019755"/>
            <a:ext cx="574196" cy="523220"/>
          </a:xfrm>
          <a:prstGeom prst="rect">
            <a:avLst/>
          </a:prstGeom>
          <a:noFill/>
        </p:spPr>
        <p:txBody>
          <a:bodyPr wrap="none" rtlCol="0">
            <a:spAutoFit/>
          </a:bodyPr>
          <a:lstStyle/>
          <a:p>
            <a:pPr algn="ctr"/>
            <a:r>
              <a:rPr lang="en-US" sz="1400" dirty="0"/>
              <a:t>128N</a:t>
            </a:r>
            <a:br>
              <a:rPr lang="en-US" sz="1400" dirty="0"/>
            </a:br>
            <a:r>
              <a:rPr lang="en-US" sz="1400" dirty="0"/>
              <a:t>100</a:t>
            </a:r>
          </a:p>
        </p:txBody>
      </p:sp>
      <p:sp>
        <p:nvSpPr>
          <p:cNvPr id="36" name="TextBox 35">
            <a:extLst>
              <a:ext uri="{FF2B5EF4-FFF2-40B4-BE49-F238E27FC236}">
                <a16:creationId xmlns:a16="http://schemas.microsoft.com/office/drawing/2014/main" id="{F9707792-398B-23A3-8EB2-FAF5915663A8}"/>
              </a:ext>
            </a:extLst>
          </p:cNvPr>
          <p:cNvSpPr txBox="1"/>
          <p:nvPr/>
        </p:nvSpPr>
        <p:spPr>
          <a:xfrm>
            <a:off x="3322231" y="2019755"/>
            <a:ext cx="574196" cy="523220"/>
          </a:xfrm>
          <a:prstGeom prst="rect">
            <a:avLst/>
          </a:prstGeom>
          <a:noFill/>
        </p:spPr>
        <p:txBody>
          <a:bodyPr wrap="none" rtlCol="0">
            <a:spAutoFit/>
          </a:bodyPr>
          <a:lstStyle/>
          <a:p>
            <a:pPr algn="ctr"/>
            <a:r>
              <a:rPr lang="en-US" sz="1400" dirty="0"/>
              <a:t>129N</a:t>
            </a:r>
            <a:br>
              <a:rPr lang="en-US" sz="1400" dirty="0"/>
            </a:br>
            <a:r>
              <a:rPr lang="en-US" sz="1400" dirty="0"/>
              <a:t>100</a:t>
            </a:r>
          </a:p>
        </p:txBody>
      </p:sp>
      <p:sp>
        <p:nvSpPr>
          <p:cNvPr id="37" name="TextBox 36">
            <a:extLst>
              <a:ext uri="{FF2B5EF4-FFF2-40B4-BE49-F238E27FC236}">
                <a16:creationId xmlns:a16="http://schemas.microsoft.com/office/drawing/2014/main" id="{92E5A46B-886D-E36E-6238-9EE9E78FF6C3}"/>
              </a:ext>
            </a:extLst>
          </p:cNvPr>
          <p:cNvSpPr txBox="1"/>
          <p:nvPr/>
        </p:nvSpPr>
        <p:spPr>
          <a:xfrm>
            <a:off x="4439238" y="2019755"/>
            <a:ext cx="574196" cy="523220"/>
          </a:xfrm>
          <a:prstGeom prst="rect">
            <a:avLst/>
          </a:prstGeom>
          <a:noFill/>
        </p:spPr>
        <p:txBody>
          <a:bodyPr wrap="none" rtlCol="0">
            <a:spAutoFit/>
          </a:bodyPr>
          <a:lstStyle/>
          <a:p>
            <a:pPr algn="ctr"/>
            <a:r>
              <a:rPr lang="en-US" sz="1400" dirty="0"/>
              <a:t>130N</a:t>
            </a:r>
            <a:br>
              <a:rPr lang="en-US" sz="1400" dirty="0"/>
            </a:br>
            <a:r>
              <a:rPr lang="en-US" sz="1400" dirty="0"/>
              <a:t>100</a:t>
            </a:r>
          </a:p>
        </p:txBody>
      </p:sp>
      <p:sp>
        <p:nvSpPr>
          <p:cNvPr id="38" name="TextBox 37">
            <a:extLst>
              <a:ext uri="{FF2B5EF4-FFF2-40B4-BE49-F238E27FC236}">
                <a16:creationId xmlns:a16="http://schemas.microsoft.com/office/drawing/2014/main" id="{08F19F7E-4E54-9658-12A9-74F2A6F87E4E}"/>
              </a:ext>
            </a:extLst>
          </p:cNvPr>
          <p:cNvSpPr txBox="1"/>
          <p:nvPr/>
        </p:nvSpPr>
        <p:spPr>
          <a:xfrm>
            <a:off x="5555038" y="2019755"/>
            <a:ext cx="574196" cy="523220"/>
          </a:xfrm>
          <a:prstGeom prst="rect">
            <a:avLst/>
          </a:prstGeom>
          <a:noFill/>
        </p:spPr>
        <p:txBody>
          <a:bodyPr wrap="none" rtlCol="0">
            <a:spAutoFit/>
          </a:bodyPr>
          <a:lstStyle/>
          <a:p>
            <a:pPr algn="ctr"/>
            <a:r>
              <a:rPr lang="en-US" sz="1400" dirty="0"/>
              <a:t>131N</a:t>
            </a:r>
            <a:br>
              <a:rPr lang="en-US" sz="1400" dirty="0"/>
            </a:br>
            <a:r>
              <a:rPr lang="en-US" sz="1400" dirty="0"/>
              <a:t>100</a:t>
            </a:r>
          </a:p>
        </p:txBody>
      </p:sp>
      <p:sp>
        <p:nvSpPr>
          <p:cNvPr id="39" name="TextBox 38">
            <a:extLst>
              <a:ext uri="{FF2B5EF4-FFF2-40B4-BE49-F238E27FC236}">
                <a16:creationId xmlns:a16="http://schemas.microsoft.com/office/drawing/2014/main" id="{57A5D6B4-E82E-94A6-D602-9FADF7B89D48}"/>
              </a:ext>
            </a:extLst>
          </p:cNvPr>
          <p:cNvSpPr txBox="1"/>
          <p:nvPr/>
        </p:nvSpPr>
        <p:spPr>
          <a:xfrm>
            <a:off x="6658738" y="2019755"/>
            <a:ext cx="574196" cy="523220"/>
          </a:xfrm>
          <a:prstGeom prst="rect">
            <a:avLst/>
          </a:prstGeom>
          <a:noFill/>
        </p:spPr>
        <p:txBody>
          <a:bodyPr wrap="none" rtlCol="0">
            <a:spAutoFit/>
          </a:bodyPr>
          <a:lstStyle/>
          <a:p>
            <a:pPr algn="ctr"/>
            <a:r>
              <a:rPr lang="en-US" sz="1400" dirty="0"/>
              <a:t>132N</a:t>
            </a:r>
            <a:br>
              <a:rPr lang="en-US" sz="1400" dirty="0"/>
            </a:br>
            <a:r>
              <a:rPr lang="en-US" sz="1400" dirty="0"/>
              <a:t>100</a:t>
            </a:r>
          </a:p>
        </p:txBody>
      </p:sp>
      <p:sp>
        <p:nvSpPr>
          <p:cNvPr id="40" name="TextBox 39">
            <a:extLst>
              <a:ext uri="{FF2B5EF4-FFF2-40B4-BE49-F238E27FC236}">
                <a16:creationId xmlns:a16="http://schemas.microsoft.com/office/drawing/2014/main" id="{AAE35229-4603-60D1-BF25-69989AD37BE1}"/>
              </a:ext>
            </a:extLst>
          </p:cNvPr>
          <p:cNvSpPr txBox="1"/>
          <p:nvPr/>
        </p:nvSpPr>
        <p:spPr>
          <a:xfrm>
            <a:off x="7761997" y="2019755"/>
            <a:ext cx="574196" cy="523220"/>
          </a:xfrm>
          <a:prstGeom prst="rect">
            <a:avLst/>
          </a:prstGeom>
          <a:noFill/>
        </p:spPr>
        <p:txBody>
          <a:bodyPr wrap="none" rtlCol="0">
            <a:spAutoFit/>
          </a:bodyPr>
          <a:lstStyle/>
          <a:p>
            <a:pPr algn="ctr"/>
            <a:r>
              <a:rPr lang="en-US" sz="1400" dirty="0"/>
              <a:t>133N</a:t>
            </a:r>
            <a:br>
              <a:rPr lang="en-US" sz="1400" dirty="0"/>
            </a:br>
            <a:r>
              <a:rPr lang="en-US" sz="1400" dirty="0"/>
              <a:t>100</a:t>
            </a:r>
          </a:p>
        </p:txBody>
      </p:sp>
      <p:sp>
        <p:nvSpPr>
          <p:cNvPr id="41" name="TextBox 40">
            <a:extLst>
              <a:ext uri="{FF2B5EF4-FFF2-40B4-BE49-F238E27FC236}">
                <a16:creationId xmlns:a16="http://schemas.microsoft.com/office/drawing/2014/main" id="{1A7FCD0E-91EC-53F3-A20A-01C1A3108C5F}"/>
              </a:ext>
            </a:extLst>
          </p:cNvPr>
          <p:cNvSpPr txBox="1"/>
          <p:nvPr/>
        </p:nvSpPr>
        <p:spPr>
          <a:xfrm>
            <a:off x="8865978" y="2019755"/>
            <a:ext cx="574196" cy="523220"/>
          </a:xfrm>
          <a:prstGeom prst="rect">
            <a:avLst/>
          </a:prstGeom>
          <a:noFill/>
        </p:spPr>
        <p:txBody>
          <a:bodyPr wrap="none" rtlCol="0">
            <a:spAutoFit/>
          </a:bodyPr>
          <a:lstStyle/>
          <a:p>
            <a:pPr algn="ctr"/>
            <a:r>
              <a:rPr lang="en-US" sz="1400" dirty="0"/>
              <a:t>134N</a:t>
            </a:r>
            <a:br>
              <a:rPr lang="en-US" sz="1400" dirty="0"/>
            </a:br>
            <a:r>
              <a:rPr lang="en-US" sz="1400" dirty="0"/>
              <a:t>100</a:t>
            </a:r>
          </a:p>
        </p:txBody>
      </p:sp>
      <p:sp>
        <p:nvSpPr>
          <p:cNvPr id="42" name="TextBox 41">
            <a:extLst>
              <a:ext uri="{FF2B5EF4-FFF2-40B4-BE49-F238E27FC236}">
                <a16:creationId xmlns:a16="http://schemas.microsoft.com/office/drawing/2014/main" id="{134EE547-528C-0264-5A01-2C673D3B68D6}"/>
              </a:ext>
            </a:extLst>
          </p:cNvPr>
          <p:cNvSpPr txBox="1"/>
          <p:nvPr/>
        </p:nvSpPr>
        <p:spPr>
          <a:xfrm>
            <a:off x="9982582" y="2019755"/>
            <a:ext cx="574196" cy="523220"/>
          </a:xfrm>
          <a:prstGeom prst="rect">
            <a:avLst/>
          </a:prstGeom>
          <a:noFill/>
        </p:spPr>
        <p:txBody>
          <a:bodyPr wrap="none" rtlCol="0">
            <a:spAutoFit/>
          </a:bodyPr>
          <a:lstStyle/>
          <a:p>
            <a:pPr algn="ctr"/>
            <a:r>
              <a:rPr lang="en-US" sz="1400" dirty="0"/>
              <a:t>135N</a:t>
            </a:r>
            <a:br>
              <a:rPr lang="en-US" sz="1400" dirty="0"/>
            </a:br>
            <a:r>
              <a:rPr lang="en-US" sz="1400" dirty="0"/>
              <a:t>100</a:t>
            </a:r>
          </a:p>
        </p:txBody>
      </p:sp>
      <p:sp>
        <p:nvSpPr>
          <p:cNvPr id="86" name="Oval 85">
            <a:extLst>
              <a:ext uri="{FF2B5EF4-FFF2-40B4-BE49-F238E27FC236}">
                <a16:creationId xmlns:a16="http://schemas.microsoft.com/office/drawing/2014/main" id="{E98E1245-EEA2-2637-A187-E3DA80637B89}"/>
              </a:ext>
            </a:extLst>
          </p:cNvPr>
          <p:cNvSpPr/>
          <p:nvPr/>
        </p:nvSpPr>
        <p:spPr>
          <a:xfrm>
            <a:off x="603668" y="3916864"/>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FD007B3-8AF3-B9C3-9CD4-5CF289DD3D3C}"/>
              </a:ext>
            </a:extLst>
          </p:cNvPr>
          <p:cNvSpPr/>
          <p:nvPr/>
        </p:nvSpPr>
        <p:spPr>
          <a:xfrm>
            <a:off x="1155461" y="3916864"/>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1E5B28B-66F4-FA72-39D2-83821AD7122B}"/>
              </a:ext>
            </a:extLst>
          </p:cNvPr>
          <p:cNvSpPr/>
          <p:nvPr/>
        </p:nvSpPr>
        <p:spPr>
          <a:xfrm>
            <a:off x="2251165" y="3916864"/>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F82AF06C-F338-51F9-7348-F2F2EFF62A68}"/>
              </a:ext>
            </a:extLst>
          </p:cNvPr>
          <p:cNvSpPr/>
          <p:nvPr/>
        </p:nvSpPr>
        <p:spPr>
          <a:xfrm>
            <a:off x="1699372" y="3916864"/>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DB86FE5-7C0C-F912-14F1-D91ABAFE9E78}"/>
              </a:ext>
            </a:extLst>
          </p:cNvPr>
          <p:cNvSpPr/>
          <p:nvPr/>
        </p:nvSpPr>
        <p:spPr>
          <a:xfrm>
            <a:off x="10016954" y="3916866"/>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C0276E51-A5B6-EC19-8EB1-19E8F907B832}"/>
              </a:ext>
            </a:extLst>
          </p:cNvPr>
          <p:cNvSpPr/>
          <p:nvPr/>
        </p:nvSpPr>
        <p:spPr>
          <a:xfrm>
            <a:off x="9461753" y="3916864"/>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9FB0D62-CC0A-434A-333B-62C88D021EBB}"/>
              </a:ext>
            </a:extLst>
          </p:cNvPr>
          <p:cNvSpPr/>
          <p:nvPr/>
        </p:nvSpPr>
        <p:spPr>
          <a:xfrm>
            <a:off x="8906552" y="3925813"/>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02B8B7F1-5230-0A50-1301-28A1D3174306}"/>
              </a:ext>
            </a:extLst>
          </p:cNvPr>
          <p:cNvSpPr/>
          <p:nvPr/>
        </p:nvSpPr>
        <p:spPr>
          <a:xfrm>
            <a:off x="8351351" y="3916864"/>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E784E9F8-93CD-124D-3ABB-6896D9A9FD4D}"/>
              </a:ext>
            </a:extLst>
          </p:cNvPr>
          <p:cNvSpPr/>
          <p:nvPr/>
        </p:nvSpPr>
        <p:spPr>
          <a:xfrm>
            <a:off x="7796150" y="3916864"/>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15E0E538-24C4-07DE-BBF3-E36EEF61AF8A}"/>
              </a:ext>
            </a:extLst>
          </p:cNvPr>
          <p:cNvSpPr/>
          <p:nvPr/>
        </p:nvSpPr>
        <p:spPr>
          <a:xfrm>
            <a:off x="7240949" y="3913456"/>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987852BE-2A8E-3DF2-0FE5-03D07B58B65C}"/>
              </a:ext>
            </a:extLst>
          </p:cNvPr>
          <p:cNvSpPr/>
          <p:nvPr/>
        </p:nvSpPr>
        <p:spPr>
          <a:xfrm>
            <a:off x="6681274" y="3924748"/>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1AE79DF6-CFE1-FF75-5460-91ECBC88CCB9}"/>
              </a:ext>
            </a:extLst>
          </p:cNvPr>
          <p:cNvSpPr/>
          <p:nvPr/>
        </p:nvSpPr>
        <p:spPr>
          <a:xfrm>
            <a:off x="6121598" y="3908982"/>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888767DE-7664-3651-ED56-F717D29A4CBF}"/>
              </a:ext>
            </a:extLst>
          </p:cNvPr>
          <p:cNvSpPr/>
          <p:nvPr/>
        </p:nvSpPr>
        <p:spPr>
          <a:xfrm>
            <a:off x="5566397" y="3916864"/>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BA0BF9C-C016-F90A-6C75-C41143362F53}"/>
              </a:ext>
            </a:extLst>
          </p:cNvPr>
          <p:cNvSpPr/>
          <p:nvPr/>
        </p:nvSpPr>
        <p:spPr>
          <a:xfrm>
            <a:off x="5010130" y="3924748"/>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E1A74A86-679F-BDAC-FD68-2FEFF1B90A1D}"/>
              </a:ext>
            </a:extLst>
          </p:cNvPr>
          <p:cNvSpPr/>
          <p:nvPr/>
        </p:nvSpPr>
        <p:spPr>
          <a:xfrm>
            <a:off x="4458337" y="3916864"/>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A9902D-704F-44FB-33D9-469ECF15AFE1}"/>
              </a:ext>
            </a:extLst>
          </p:cNvPr>
          <p:cNvSpPr/>
          <p:nvPr/>
        </p:nvSpPr>
        <p:spPr>
          <a:xfrm>
            <a:off x="3906544" y="3916864"/>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0C7B10B2-3B08-4938-B1DC-7349D2F78D93}"/>
              </a:ext>
            </a:extLst>
          </p:cNvPr>
          <p:cNvSpPr/>
          <p:nvPr/>
        </p:nvSpPr>
        <p:spPr>
          <a:xfrm>
            <a:off x="3346868" y="3916864"/>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89FA555-A856-A340-C368-5CF3FFEBDB21}"/>
              </a:ext>
            </a:extLst>
          </p:cNvPr>
          <p:cNvSpPr/>
          <p:nvPr/>
        </p:nvSpPr>
        <p:spPr>
          <a:xfrm>
            <a:off x="2802958" y="3916864"/>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43D139A0-2380-347B-0AAB-F58352FE606B}"/>
              </a:ext>
            </a:extLst>
          </p:cNvPr>
          <p:cNvSpPr txBox="1"/>
          <p:nvPr/>
        </p:nvSpPr>
        <p:spPr>
          <a:xfrm>
            <a:off x="602083" y="3941578"/>
            <a:ext cx="554960" cy="523220"/>
          </a:xfrm>
          <a:prstGeom prst="rect">
            <a:avLst/>
          </a:prstGeom>
          <a:noFill/>
        </p:spPr>
        <p:txBody>
          <a:bodyPr wrap="none" rtlCol="0">
            <a:spAutoFit/>
          </a:bodyPr>
          <a:lstStyle/>
          <a:p>
            <a:pPr algn="ctr"/>
            <a:r>
              <a:rPr lang="en-US" sz="1400" dirty="0">
                <a:solidFill>
                  <a:schemeClr val="bg1"/>
                </a:solidFill>
              </a:rPr>
              <a:t>126C</a:t>
            </a:r>
            <a:br>
              <a:rPr lang="en-US" sz="1400" dirty="0">
                <a:solidFill>
                  <a:schemeClr val="bg1"/>
                </a:solidFill>
              </a:rPr>
            </a:br>
            <a:r>
              <a:rPr lang="en-US" sz="1400" dirty="0">
                <a:solidFill>
                  <a:schemeClr val="bg1"/>
                </a:solidFill>
              </a:rPr>
              <a:t>100</a:t>
            </a:r>
          </a:p>
        </p:txBody>
      </p:sp>
      <p:sp>
        <p:nvSpPr>
          <p:cNvPr id="105" name="TextBox 104">
            <a:extLst>
              <a:ext uri="{FF2B5EF4-FFF2-40B4-BE49-F238E27FC236}">
                <a16:creationId xmlns:a16="http://schemas.microsoft.com/office/drawing/2014/main" id="{DE515A52-18E3-EC12-84C2-AEE04A37BE0A}"/>
              </a:ext>
            </a:extLst>
          </p:cNvPr>
          <p:cNvSpPr txBox="1"/>
          <p:nvPr/>
        </p:nvSpPr>
        <p:spPr>
          <a:xfrm>
            <a:off x="1692529" y="3941578"/>
            <a:ext cx="554960" cy="523220"/>
          </a:xfrm>
          <a:prstGeom prst="rect">
            <a:avLst/>
          </a:prstGeom>
          <a:noFill/>
        </p:spPr>
        <p:txBody>
          <a:bodyPr wrap="none" rtlCol="0">
            <a:spAutoFit/>
          </a:bodyPr>
          <a:lstStyle/>
          <a:p>
            <a:pPr algn="ctr"/>
            <a:r>
              <a:rPr lang="en-US" sz="1400" dirty="0">
                <a:solidFill>
                  <a:schemeClr val="bg1"/>
                </a:solidFill>
              </a:rPr>
              <a:t>127C</a:t>
            </a:r>
            <a:br>
              <a:rPr lang="en-US" sz="1400" dirty="0">
                <a:solidFill>
                  <a:schemeClr val="bg1"/>
                </a:solidFill>
              </a:rPr>
            </a:br>
            <a:r>
              <a:rPr lang="en-US" sz="1400" dirty="0">
                <a:solidFill>
                  <a:schemeClr val="bg1"/>
                </a:solidFill>
              </a:rPr>
              <a:t>100</a:t>
            </a:r>
          </a:p>
        </p:txBody>
      </p:sp>
      <p:sp>
        <p:nvSpPr>
          <p:cNvPr id="106" name="TextBox 105">
            <a:extLst>
              <a:ext uri="{FF2B5EF4-FFF2-40B4-BE49-F238E27FC236}">
                <a16:creationId xmlns:a16="http://schemas.microsoft.com/office/drawing/2014/main" id="{27263A2C-9CC3-C09B-C528-01BBC1172F71}"/>
              </a:ext>
            </a:extLst>
          </p:cNvPr>
          <p:cNvSpPr txBox="1"/>
          <p:nvPr/>
        </p:nvSpPr>
        <p:spPr>
          <a:xfrm>
            <a:off x="2784025" y="3941578"/>
            <a:ext cx="554960" cy="523220"/>
          </a:xfrm>
          <a:prstGeom prst="rect">
            <a:avLst/>
          </a:prstGeom>
          <a:noFill/>
        </p:spPr>
        <p:txBody>
          <a:bodyPr wrap="none" rtlCol="0">
            <a:spAutoFit/>
          </a:bodyPr>
          <a:lstStyle/>
          <a:p>
            <a:pPr algn="ctr"/>
            <a:r>
              <a:rPr lang="en-US" sz="1400" dirty="0">
                <a:solidFill>
                  <a:schemeClr val="bg1"/>
                </a:solidFill>
              </a:rPr>
              <a:t>128C</a:t>
            </a:r>
            <a:br>
              <a:rPr lang="en-US" sz="1400" dirty="0">
                <a:solidFill>
                  <a:schemeClr val="bg1"/>
                </a:solidFill>
              </a:rPr>
            </a:br>
            <a:r>
              <a:rPr lang="en-US" sz="1400" dirty="0">
                <a:solidFill>
                  <a:schemeClr val="bg1"/>
                </a:solidFill>
              </a:rPr>
              <a:t>100</a:t>
            </a:r>
          </a:p>
        </p:txBody>
      </p:sp>
      <p:sp>
        <p:nvSpPr>
          <p:cNvPr id="107" name="TextBox 106">
            <a:extLst>
              <a:ext uri="{FF2B5EF4-FFF2-40B4-BE49-F238E27FC236}">
                <a16:creationId xmlns:a16="http://schemas.microsoft.com/office/drawing/2014/main" id="{D639821C-F9AA-67EF-B14F-382119316B45}"/>
              </a:ext>
            </a:extLst>
          </p:cNvPr>
          <p:cNvSpPr txBox="1"/>
          <p:nvPr/>
        </p:nvSpPr>
        <p:spPr>
          <a:xfrm>
            <a:off x="3901032" y="3941578"/>
            <a:ext cx="554960" cy="523220"/>
          </a:xfrm>
          <a:prstGeom prst="rect">
            <a:avLst/>
          </a:prstGeom>
          <a:noFill/>
        </p:spPr>
        <p:txBody>
          <a:bodyPr wrap="none" rtlCol="0">
            <a:spAutoFit/>
          </a:bodyPr>
          <a:lstStyle/>
          <a:p>
            <a:pPr algn="ctr"/>
            <a:r>
              <a:rPr lang="en-US" sz="1400" dirty="0">
                <a:solidFill>
                  <a:schemeClr val="bg1"/>
                </a:solidFill>
              </a:rPr>
              <a:t>129C</a:t>
            </a:r>
            <a:br>
              <a:rPr lang="en-US" sz="1400" dirty="0">
                <a:solidFill>
                  <a:schemeClr val="bg1"/>
                </a:solidFill>
              </a:rPr>
            </a:br>
            <a:r>
              <a:rPr lang="en-US" sz="1400" dirty="0">
                <a:solidFill>
                  <a:schemeClr val="bg1"/>
                </a:solidFill>
              </a:rPr>
              <a:t>100</a:t>
            </a:r>
          </a:p>
        </p:txBody>
      </p:sp>
      <p:sp>
        <p:nvSpPr>
          <p:cNvPr id="108" name="TextBox 107">
            <a:extLst>
              <a:ext uri="{FF2B5EF4-FFF2-40B4-BE49-F238E27FC236}">
                <a16:creationId xmlns:a16="http://schemas.microsoft.com/office/drawing/2014/main" id="{5C056C2A-7A6E-719B-3BDE-D37C74321290}"/>
              </a:ext>
            </a:extLst>
          </p:cNvPr>
          <p:cNvSpPr txBox="1"/>
          <p:nvPr/>
        </p:nvSpPr>
        <p:spPr>
          <a:xfrm>
            <a:off x="5016832" y="3941578"/>
            <a:ext cx="554960" cy="523220"/>
          </a:xfrm>
          <a:prstGeom prst="rect">
            <a:avLst/>
          </a:prstGeom>
          <a:noFill/>
        </p:spPr>
        <p:txBody>
          <a:bodyPr wrap="none" rtlCol="0">
            <a:spAutoFit/>
          </a:bodyPr>
          <a:lstStyle/>
          <a:p>
            <a:pPr algn="ctr"/>
            <a:r>
              <a:rPr lang="en-US" sz="1400" dirty="0">
                <a:solidFill>
                  <a:schemeClr val="bg1"/>
                </a:solidFill>
              </a:rPr>
              <a:t>130C</a:t>
            </a:r>
            <a:br>
              <a:rPr lang="en-US" sz="1400" dirty="0">
                <a:solidFill>
                  <a:schemeClr val="bg1"/>
                </a:solidFill>
              </a:rPr>
            </a:br>
            <a:r>
              <a:rPr lang="en-US" sz="1400" dirty="0">
                <a:solidFill>
                  <a:schemeClr val="bg1"/>
                </a:solidFill>
              </a:rPr>
              <a:t>100</a:t>
            </a:r>
          </a:p>
        </p:txBody>
      </p:sp>
      <p:sp>
        <p:nvSpPr>
          <p:cNvPr id="109" name="TextBox 108">
            <a:extLst>
              <a:ext uri="{FF2B5EF4-FFF2-40B4-BE49-F238E27FC236}">
                <a16:creationId xmlns:a16="http://schemas.microsoft.com/office/drawing/2014/main" id="{ED13B5B2-08E9-ACDE-9B2E-B1E723EE4164}"/>
              </a:ext>
            </a:extLst>
          </p:cNvPr>
          <p:cNvSpPr txBox="1"/>
          <p:nvPr/>
        </p:nvSpPr>
        <p:spPr>
          <a:xfrm>
            <a:off x="6120532" y="3941578"/>
            <a:ext cx="554960" cy="523220"/>
          </a:xfrm>
          <a:prstGeom prst="rect">
            <a:avLst/>
          </a:prstGeom>
          <a:noFill/>
        </p:spPr>
        <p:txBody>
          <a:bodyPr wrap="none" rtlCol="0">
            <a:spAutoFit/>
          </a:bodyPr>
          <a:lstStyle/>
          <a:p>
            <a:pPr algn="ctr"/>
            <a:r>
              <a:rPr lang="en-US" sz="1400" dirty="0">
                <a:solidFill>
                  <a:schemeClr val="bg1"/>
                </a:solidFill>
              </a:rPr>
              <a:t>131C</a:t>
            </a:r>
            <a:br>
              <a:rPr lang="en-US" sz="1400" dirty="0">
                <a:solidFill>
                  <a:schemeClr val="bg1"/>
                </a:solidFill>
              </a:rPr>
            </a:br>
            <a:r>
              <a:rPr lang="en-US" sz="1400" dirty="0">
                <a:solidFill>
                  <a:schemeClr val="bg1"/>
                </a:solidFill>
              </a:rPr>
              <a:t>100</a:t>
            </a:r>
          </a:p>
        </p:txBody>
      </p:sp>
      <p:sp>
        <p:nvSpPr>
          <p:cNvPr id="110" name="TextBox 109">
            <a:extLst>
              <a:ext uri="{FF2B5EF4-FFF2-40B4-BE49-F238E27FC236}">
                <a16:creationId xmlns:a16="http://schemas.microsoft.com/office/drawing/2014/main" id="{6DAF9951-9926-B3CB-8252-15F601E016C1}"/>
              </a:ext>
            </a:extLst>
          </p:cNvPr>
          <p:cNvSpPr txBox="1"/>
          <p:nvPr/>
        </p:nvSpPr>
        <p:spPr>
          <a:xfrm>
            <a:off x="7223791" y="3941578"/>
            <a:ext cx="554960" cy="523220"/>
          </a:xfrm>
          <a:prstGeom prst="rect">
            <a:avLst/>
          </a:prstGeom>
          <a:noFill/>
        </p:spPr>
        <p:txBody>
          <a:bodyPr wrap="none" rtlCol="0">
            <a:spAutoFit/>
          </a:bodyPr>
          <a:lstStyle/>
          <a:p>
            <a:pPr algn="ctr"/>
            <a:r>
              <a:rPr lang="en-US" sz="1400" dirty="0">
                <a:solidFill>
                  <a:schemeClr val="bg1"/>
                </a:solidFill>
              </a:rPr>
              <a:t>132C</a:t>
            </a:r>
            <a:br>
              <a:rPr lang="en-US" sz="1400" dirty="0">
                <a:solidFill>
                  <a:schemeClr val="bg1"/>
                </a:solidFill>
              </a:rPr>
            </a:br>
            <a:r>
              <a:rPr lang="en-US" sz="1400" dirty="0">
                <a:solidFill>
                  <a:schemeClr val="bg1"/>
                </a:solidFill>
              </a:rPr>
              <a:t>100</a:t>
            </a:r>
          </a:p>
        </p:txBody>
      </p:sp>
      <p:sp>
        <p:nvSpPr>
          <p:cNvPr id="111" name="TextBox 110">
            <a:extLst>
              <a:ext uri="{FF2B5EF4-FFF2-40B4-BE49-F238E27FC236}">
                <a16:creationId xmlns:a16="http://schemas.microsoft.com/office/drawing/2014/main" id="{1DDD7F80-2714-D86D-31B9-7D9B195E0664}"/>
              </a:ext>
            </a:extLst>
          </p:cNvPr>
          <p:cNvSpPr txBox="1"/>
          <p:nvPr/>
        </p:nvSpPr>
        <p:spPr>
          <a:xfrm>
            <a:off x="8327772" y="3941578"/>
            <a:ext cx="554960" cy="523220"/>
          </a:xfrm>
          <a:prstGeom prst="rect">
            <a:avLst/>
          </a:prstGeom>
          <a:noFill/>
        </p:spPr>
        <p:txBody>
          <a:bodyPr wrap="none" rtlCol="0">
            <a:spAutoFit/>
          </a:bodyPr>
          <a:lstStyle/>
          <a:p>
            <a:pPr algn="ctr"/>
            <a:r>
              <a:rPr lang="en-US" sz="1400" dirty="0">
                <a:solidFill>
                  <a:schemeClr val="bg1"/>
                </a:solidFill>
              </a:rPr>
              <a:t>133C</a:t>
            </a:r>
            <a:br>
              <a:rPr lang="en-US" sz="1400" dirty="0">
                <a:solidFill>
                  <a:schemeClr val="bg1"/>
                </a:solidFill>
              </a:rPr>
            </a:br>
            <a:r>
              <a:rPr lang="en-US" sz="1400" dirty="0">
                <a:solidFill>
                  <a:schemeClr val="bg1"/>
                </a:solidFill>
              </a:rPr>
              <a:t>100</a:t>
            </a:r>
          </a:p>
        </p:txBody>
      </p:sp>
      <p:sp>
        <p:nvSpPr>
          <p:cNvPr id="112" name="TextBox 111">
            <a:extLst>
              <a:ext uri="{FF2B5EF4-FFF2-40B4-BE49-F238E27FC236}">
                <a16:creationId xmlns:a16="http://schemas.microsoft.com/office/drawing/2014/main" id="{FB49835A-6F23-D9C4-45B5-E5618DDED1A7}"/>
              </a:ext>
            </a:extLst>
          </p:cNvPr>
          <p:cNvSpPr txBox="1"/>
          <p:nvPr/>
        </p:nvSpPr>
        <p:spPr>
          <a:xfrm>
            <a:off x="9444376" y="3941578"/>
            <a:ext cx="554960" cy="523220"/>
          </a:xfrm>
          <a:prstGeom prst="rect">
            <a:avLst/>
          </a:prstGeom>
          <a:noFill/>
        </p:spPr>
        <p:txBody>
          <a:bodyPr wrap="none" rtlCol="0">
            <a:spAutoFit/>
          </a:bodyPr>
          <a:lstStyle/>
          <a:p>
            <a:pPr algn="ctr"/>
            <a:r>
              <a:rPr lang="en-US" sz="1400" dirty="0">
                <a:solidFill>
                  <a:schemeClr val="bg1"/>
                </a:solidFill>
              </a:rPr>
              <a:t>134C</a:t>
            </a:r>
            <a:br>
              <a:rPr lang="en-US" sz="1400" dirty="0">
                <a:solidFill>
                  <a:schemeClr val="bg1"/>
                </a:solidFill>
              </a:rPr>
            </a:br>
            <a:r>
              <a:rPr lang="en-US" sz="1400" dirty="0">
                <a:solidFill>
                  <a:schemeClr val="bg1"/>
                </a:solidFill>
              </a:rPr>
              <a:t>100</a:t>
            </a:r>
          </a:p>
        </p:txBody>
      </p:sp>
      <p:sp>
        <p:nvSpPr>
          <p:cNvPr id="113" name="TextBox 112">
            <a:extLst>
              <a:ext uri="{FF2B5EF4-FFF2-40B4-BE49-F238E27FC236}">
                <a16:creationId xmlns:a16="http://schemas.microsoft.com/office/drawing/2014/main" id="{06971FC4-771D-EC13-FD58-C2FFFCB8A0D2}"/>
              </a:ext>
            </a:extLst>
          </p:cNvPr>
          <p:cNvSpPr txBox="1"/>
          <p:nvPr/>
        </p:nvSpPr>
        <p:spPr>
          <a:xfrm>
            <a:off x="1140289" y="3945694"/>
            <a:ext cx="574196" cy="523220"/>
          </a:xfrm>
          <a:prstGeom prst="rect">
            <a:avLst/>
          </a:prstGeom>
          <a:noFill/>
        </p:spPr>
        <p:txBody>
          <a:bodyPr wrap="none" rtlCol="0">
            <a:spAutoFit/>
          </a:bodyPr>
          <a:lstStyle/>
          <a:p>
            <a:pPr algn="ctr"/>
            <a:r>
              <a:rPr lang="en-US" sz="1400" dirty="0"/>
              <a:t>127N</a:t>
            </a:r>
            <a:br>
              <a:rPr lang="en-US" sz="1400" dirty="0"/>
            </a:br>
            <a:r>
              <a:rPr lang="en-US" sz="1400" dirty="0"/>
              <a:t>100</a:t>
            </a:r>
          </a:p>
        </p:txBody>
      </p:sp>
      <p:sp>
        <p:nvSpPr>
          <p:cNvPr id="114" name="TextBox 113">
            <a:extLst>
              <a:ext uri="{FF2B5EF4-FFF2-40B4-BE49-F238E27FC236}">
                <a16:creationId xmlns:a16="http://schemas.microsoft.com/office/drawing/2014/main" id="{6CF062BC-A0DA-C463-5879-53B14EC1EFFA}"/>
              </a:ext>
            </a:extLst>
          </p:cNvPr>
          <p:cNvSpPr txBox="1"/>
          <p:nvPr/>
        </p:nvSpPr>
        <p:spPr>
          <a:xfrm>
            <a:off x="2230735" y="3945694"/>
            <a:ext cx="574196" cy="523220"/>
          </a:xfrm>
          <a:prstGeom prst="rect">
            <a:avLst/>
          </a:prstGeom>
          <a:noFill/>
        </p:spPr>
        <p:txBody>
          <a:bodyPr wrap="none" rtlCol="0">
            <a:spAutoFit/>
          </a:bodyPr>
          <a:lstStyle/>
          <a:p>
            <a:pPr algn="ctr"/>
            <a:r>
              <a:rPr lang="en-US" sz="1400" dirty="0"/>
              <a:t>128N</a:t>
            </a:r>
            <a:br>
              <a:rPr lang="en-US" sz="1400" dirty="0"/>
            </a:br>
            <a:r>
              <a:rPr lang="en-US" sz="1400" dirty="0"/>
              <a:t>100</a:t>
            </a:r>
          </a:p>
        </p:txBody>
      </p:sp>
      <p:sp>
        <p:nvSpPr>
          <p:cNvPr id="115" name="TextBox 114">
            <a:extLst>
              <a:ext uri="{FF2B5EF4-FFF2-40B4-BE49-F238E27FC236}">
                <a16:creationId xmlns:a16="http://schemas.microsoft.com/office/drawing/2014/main" id="{3E627F82-F73D-6A36-3BCE-1F235E2DFF3E}"/>
              </a:ext>
            </a:extLst>
          </p:cNvPr>
          <p:cNvSpPr txBox="1"/>
          <p:nvPr/>
        </p:nvSpPr>
        <p:spPr>
          <a:xfrm>
            <a:off x="3322231" y="3945694"/>
            <a:ext cx="574196" cy="523220"/>
          </a:xfrm>
          <a:prstGeom prst="rect">
            <a:avLst/>
          </a:prstGeom>
          <a:noFill/>
        </p:spPr>
        <p:txBody>
          <a:bodyPr wrap="none" rtlCol="0">
            <a:spAutoFit/>
          </a:bodyPr>
          <a:lstStyle/>
          <a:p>
            <a:pPr algn="ctr"/>
            <a:r>
              <a:rPr lang="en-US" sz="1400" dirty="0"/>
              <a:t>129N</a:t>
            </a:r>
            <a:br>
              <a:rPr lang="en-US" sz="1400" dirty="0"/>
            </a:br>
            <a:r>
              <a:rPr lang="en-US" sz="1400" dirty="0"/>
              <a:t>100</a:t>
            </a:r>
          </a:p>
        </p:txBody>
      </p:sp>
      <p:sp>
        <p:nvSpPr>
          <p:cNvPr id="116" name="TextBox 115">
            <a:extLst>
              <a:ext uri="{FF2B5EF4-FFF2-40B4-BE49-F238E27FC236}">
                <a16:creationId xmlns:a16="http://schemas.microsoft.com/office/drawing/2014/main" id="{41BA3E2D-6285-92FE-C0A1-299CB14A1BF9}"/>
              </a:ext>
            </a:extLst>
          </p:cNvPr>
          <p:cNvSpPr txBox="1"/>
          <p:nvPr/>
        </p:nvSpPr>
        <p:spPr>
          <a:xfrm>
            <a:off x="4439238" y="3945694"/>
            <a:ext cx="574196" cy="523220"/>
          </a:xfrm>
          <a:prstGeom prst="rect">
            <a:avLst/>
          </a:prstGeom>
          <a:noFill/>
        </p:spPr>
        <p:txBody>
          <a:bodyPr wrap="none" rtlCol="0">
            <a:spAutoFit/>
          </a:bodyPr>
          <a:lstStyle/>
          <a:p>
            <a:pPr algn="ctr"/>
            <a:r>
              <a:rPr lang="en-US" sz="1400" dirty="0"/>
              <a:t>130N</a:t>
            </a:r>
            <a:br>
              <a:rPr lang="en-US" sz="1400" dirty="0"/>
            </a:br>
            <a:r>
              <a:rPr lang="en-US" sz="1400" dirty="0"/>
              <a:t>100</a:t>
            </a:r>
          </a:p>
        </p:txBody>
      </p:sp>
      <p:sp>
        <p:nvSpPr>
          <p:cNvPr id="117" name="TextBox 116">
            <a:extLst>
              <a:ext uri="{FF2B5EF4-FFF2-40B4-BE49-F238E27FC236}">
                <a16:creationId xmlns:a16="http://schemas.microsoft.com/office/drawing/2014/main" id="{EB9CE62C-8A27-54F4-7A3B-70BA13CC44AE}"/>
              </a:ext>
            </a:extLst>
          </p:cNvPr>
          <p:cNvSpPr txBox="1"/>
          <p:nvPr/>
        </p:nvSpPr>
        <p:spPr>
          <a:xfrm>
            <a:off x="5555038" y="3945694"/>
            <a:ext cx="574196" cy="523220"/>
          </a:xfrm>
          <a:prstGeom prst="rect">
            <a:avLst/>
          </a:prstGeom>
          <a:noFill/>
        </p:spPr>
        <p:txBody>
          <a:bodyPr wrap="none" rtlCol="0">
            <a:spAutoFit/>
          </a:bodyPr>
          <a:lstStyle/>
          <a:p>
            <a:pPr algn="ctr"/>
            <a:r>
              <a:rPr lang="en-US" sz="1400" dirty="0"/>
              <a:t>131N</a:t>
            </a:r>
            <a:br>
              <a:rPr lang="en-US" sz="1400" dirty="0"/>
            </a:br>
            <a:r>
              <a:rPr lang="en-US" sz="1400" dirty="0"/>
              <a:t>100</a:t>
            </a:r>
          </a:p>
        </p:txBody>
      </p:sp>
      <p:sp>
        <p:nvSpPr>
          <p:cNvPr id="118" name="TextBox 117">
            <a:extLst>
              <a:ext uri="{FF2B5EF4-FFF2-40B4-BE49-F238E27FC236}">
                <a16:creationId xmlns:a16="http://schemas.microsoft.com/office/drawing/2014/main" id="{195E9ECE-7091-FF78-C116-704A47DB9644}"/>
              </a:ext>
            </a:extLst>
          </p:cNvPr>
          <p:cNvSpPr txBox="1"/>
          <p:nvPr/>
        </p:nvSpPr>
        <p:spPr>
          <a:xfrm>
            <a:off x="6658738" y="3945694"/>
            <a:ext cx="574196" cy="523220"/>
          </a:xfrm>
          <a:prstGeom prst="rect">
            <a:avLst/>
          </a:prstGeom>
          <a:noFill/>
        </p:spPr>
        <p:txBody>
          <a:bodyPr wrap="none" rtlCol="0">
            <a:spAutoFit/>
          </a:bodyPr>
          <a:lstStyle/>
          <a:p>
            <a:pPr algn="ctr"/>
            <a:r>
              <a:rPr lang="en-US" sz="1400" dirty="0"/>
              <a:t>132N</a:t>
            </a:r>
            <a:br>
              <a:rPr lang="en-US" sz="1400" dirty="0"/>
            </a:br>
            <a:r>
              <a:rPr lang="en-US" sz="1400" dirty="0"/>
              <a:t>100</a:t>
            </a:r>
          </a:p>
        </p:txBody>
      </p:sp>
      <p:sp>
        <p:nvSpPr>
          <p:cNvPr id="119" name="TextBox 118">
            <a:extLst>
              <a:ext uri="{FF2B5EF4-FFF2-40B4-BE49-F238E27FC236}">
                <a16:creationId xmlns:a16="http://schemas.microsoft.com/office/drawing/2014/main" id="{4CD8BA2B-C77F-A902-3CAE-D033F894CEE4}"/>
              </a:ext>
            </a:extLst>
          </p:cNvPr>
          <p:cNvSpPr txBox="1"/>
          <p:nvPr/>
        </p:nvSpPr>
        <p:spPr>
          <a:xfrm>
            <a:off x="7761997" y="3945694"/>
            <a:ext cx="574196" cy="523220"/>
          </a:xfrm>
          <a:prstGeom prst="rect">
            <a:avLst/>
          </a:prstGeom>
          <a:noFill/>
        </p:spPr>
        <p:txBody>
          <a:bodyPr wrap="none" rtlCol="0">
            <a:spAutoFit/>
          </a:bodyPr>
          <a:lstStyle/>
          <a:p>
            <a:pPr algn="ctr"/>
            <a:r>
              <a:rPr lang="en-US" sz="1400" dirty="0"/>
              <a:t>133N</a:t>
            </a:r>
            <a:br>
              <a:rPr lang="en-US" sz="1400" dirty="0"/>
            </a:br>
            <a:r>
              <a:rPr lang="en-US" sz="1400" dirty="0"/>
              <a:t>100</a:t>
            </a:r>
          </a:p>
        </p:txBody>
      </p:sp>
      <p:sp>
        <p:nvSpPr>
          <p:cNvPr id="120" name="TextBox 119">
            <a:extLst>
              <a:ext uri="{FF2B5EF4-FFF2-40B4-BE49-F238E27FC236}">
                <a16:creationId xmlns:a16="http://schemas.microsoft.com/office/drawing/2014/main" id="{6DA3655E-B328-C3F7-5D77-DB3C7126CA77}"/>
              </a:ext>
            </a:extLst>
          </p:cNvPr>
          <p:cNvSpPr txBox="1"/>
          <p:nvPr/>
        </p:nvSpPr>
        <p:spPr>
          <a:xfrm>
            <a:off x="8865978" y="3945694"/>
            <a:ext cx="574196" cy="523220"/>
          </a:xfrm>
          <a:prstGeom prst="rect">
            <a:avLst/>
          </a:prstGeom>
          <a:noFill/>
        </p:spPr>
        <p:txBody>
          <a:bodyPr wrap="none" rtlCol="0">
            <a:spAutoFit/>
          </a:bodyPr>
          <a:lstStyle/>
          <a:p>
            <a:pPr algn="ctr"/>
            <a:r>
              <a:rPr lang="en-US" sz="1400" dirty="0"/>
              <a:t>134N</a:t>
            </a:r>
            <a:br>
              <a:rPr lang="en-US" sz="1400" dirty="0"/>
            </a:br>
            <a:r>
              <a:rPr lang="en-US" sz="1400" dirty="0"/>
              <a:t>100</a:t>
            </a:r>
          </a:p>
        </p:txBody>
      </p:sp>
      <p:sp>
        <p:nvSpPr>
          <p:cNvPr id="121" name="TextBox 120">
            <a:extLst>
              <a:ext uri="{FF2B5EF4-FFF2-40B4-BE49-F238E27FC236}">
                <a16:creationId xmlns:a16="http://schemas.microsoft.com/office/drawing/2014/main" id="{8A568717-2714-BDA9-8998-6A51BBD0600E}"/>
              </a:ext>
            </a:extLst>
          </p:cNvPr>
          <p:cNvSpPr txBox="1"/>
          <p:nvPr/>
        </p:nvSpPr>
        <p:spPr>
          <a:xfrm>
            <a:off x="9982582" y="3945694"/>
            <a:ext cx="574196" cy="523220"/>
          </a:xfrm>
          <a:prstGeom prst="rect">
            <a:avLst/>
          </a:prstGeom>
          <a:noFill/>
        </p:spPr>
        <p:txBody>
          <a:bodyPr wrap="none" rtlCol="0">
            <a:spAutoFit/>
          </a:bodyPr>
          <a:lstStyle/>
          <a:p>
            <a:pPr algn="ctr"/>
            <a:r>
              <a:rPr lang="en-US" sz="1400" dirty="0"/>
              <a:t>135N</a:t>
            </a:r>
            <a:br>
              <a:rPr lang="en-US" sz="1400" dirty="0"/>
            </a:br>
            <a:r>
              <a:rPr lang="en-US" sz="1400" dirty="0"/>
              <a:t>100</a:t>
            </a:r>
          </a:p>
        </p:txBody>
      </p:sp>
      <p:grpSp>
        <p:nvGrpSpPr>
          <p:cNvPr id="47" name="Group 46">
            <a:extLst>
              <a:ext uri="{FF2B5EF4-FFF2-40B4-BE49-F238E27FC236}">
                <a16:creationId xmlns:a16="http://schemas.microsoft.com/office/drawing/2014/main" id="{ED755889-4E92-5EE8-1660-5FBB89030E5E}"/>
              </a:ext>
            </a:extLst>
          </p:cNvPr>
          <p:cNvGrpSpPr/>
          <p:nvPr/>
        </p:nvGrpSpPr>
        <p:grpSpPr>
          <a:xfrm>
            <a:off x="916673" y="2644458"/>
            <a:ext cx="1013254" cy="591754"/>
            <a:chOff x="926757" y="2619631"/>
            <a:chExt cx="1013254" cy="591754"/>
          </a:xfrm>
        </p:grpSpPr>
        <p:cxnSp>
          <p:nvCxnSpPr>
            <p:cNvPr id="7" name="Straight Connector 6">
              <a:extLst>
                <a:ext uri="{FF2B5EF4-FFF2-40B4-BE49-F238E27FC236}">
                  <a16:creationId xmlns:a16="http://schemas.microsoft.com/office/drawing/2014/main" id="{606DE861-468F-700D-B66B-51CCA96F0A1B}"/>
                </a:ext>
              </a:extLst>
            </p:cNvPr>
            <p:cNvCxnSpPr>
              <a:cxnSpLocks/>
            </p:cNvCxnSpPr>
            <p:nvPr/>
          </p:nvCxnSpPr>
          <p:spPr>
            <a:xfrm flipH="1">
              <a:off x="1553025" y="2619631"/>
              <a:ext cx="386986" cy="2967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2C35A93-4F26-9C8F-221D-381222B84D84}"/>
                </a:ext>
              </a:extLst>
            </p:cNvPr>
            <p:cNvCxnSpPr>
              <a:cxnSpLocks/>
            </p:cNvCxnSpPr>
            <p:nvPr/>
          </p:nvCxnSpPr>
          <p:spPr>
            <a:xfrm flipH="1" flipV="1">
              <a:off x="926757" y="2644345"/>
              <a:ext cx="324582" cy="2844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58A0752-F4B3-87E2-4B60-90C4B958F72C}"/>
                </a:ext>
              </a:extLst>
            </p:cNvPr>
            <p:cNvSpPr txBox="1"/>
            <p:nvPr/>
          </p:nvSpPr>
          <p:spPr>
            <a:xfrm>
              <a:off x="1263696" y="2842053"/>
              <a:ext cx="301686" cy="369332"/>
            </a:xfrm>
            <a:prstGeom prst="rect">
              <a:avLst/>
            </a:prstGeom>
            <a:noFill/>
          </p:spPr>
          <p:txBody>
            <a:bodyPr wrap="none" rtlCol="0">
              <a:spAutoFit/>
            </a:bodyPr>
            <a:lstStyle/>
            <a:p>
              <a:pPr algn="ctr"/>
              <a:r>
                <a:rPr lang="en-US" dirty="0"/>
                <a:t>1</a:t>
              </a:r>
            </a:p>
          </p:txBody>
        </p:sp>
      </p:grpSp>
      <p:grpSp>
        <p:nvGrpSpPr>
          <p:cNvPr id="48" name="Group 47">
            <a:extLst>
              <a:ext uri="{FF2B5EF4-FFF2-40B4-BE49-F238E27FC236}">
                <a16:creationId xmlns:a16="http://schemas.microsoft.com/office/drawing/2014/main" id="{07335B04-2EF6-B830-8187-8E3CE1B7C34C}"/>
              </a:ext>
            </a:extLst>
          </p:cNvPr>
          <p:cNvGrpSpPr/>
          <p:nvPr/>
        </p:nvGrpSpPr>
        <p:grpSpPr>
          <a:xfrm>
            <a:off x="3077994" y="2620545"/>
            <a:ext cx="1013254" cy="591754"/>
            <a:chOff x="926757" y="2619631"/>
            <a:chExt cx="1013254" cy="591754"/>
          </a:xfrm>
        </p:grpSpPr>
        <p:cxnSp>
          <p:nvCxnSpPr>
            <p:cNvPr id="49" name="Straight Connector 48">
              <a:extLst>
                <a:ext uri="{FF2B5EF4-FFF2-40B4-BE49-F238E27FC236}">
                  <a16:creationId xmlns:a16="http://schemas.microsoft.com/office/drawing/2014/main" id="{9EFDB7DD-8A71-AB40-0B0B-F5E4E407A830}"/>
                </a:ext>
              </a:extLst>
            </p:cNvPr>
            <p:cNvCxnSpPr>
              <a:cxnSpLocks/>
            </p:cNvCxnSpPr>
            <p:nvPr/>
          </p:nvCxnSpPr>
          <p:spPr>
            <a:xfrm flipH="1">
              <a:off x="1553025" y="2619631"/>
              <a:ext cx="386986" cy="2967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76CA172-5607-951B-3332-0E795083FB71}"/>
                </a:ext>
              </a:extLst>
            </p:cNvPr>
            <p:cNvCxnSpPr>
              <a:cxnSpLocks/>
            </p:cNvCxnSpPr>
            <p:nvPr/>
          </p:nvCxnSpPr>
          <p:spPr>
            <a:xfrm flipH="1" flipV="1">
              <a:off x="926757" y="2644345"/>
              <a:ext cx="324582" cy="2844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625DEFD-4533-89D6-EDE4-4AE484D9F323}"/>
                </a:ext>
              </a:extLst>
            </p:cNvPr>
            <p:cNvSpPr txBox="1"/>
            <p:nvPr/>
          </p:nvSpPr>
          <p:spPr>
            <a:xfrm>
              <a:off x="1263696" y="2842053"/>
              <a:ext cx="301686" cy="369332"/>
            </a:xfrm>
            <a:prstGeom prst="rect">
              <a:avLst/>
            </a:prstGeom>
            <a:noFill/>
          </p:spPr>
          <p:txBody>
            <a:bodyPr wrap="none" rtlCol="0">
              <a:spAutoFit/>
            </a:bodyPr>
            <a:lstStyle/>
            <a:p>
              <a:pPr algn="ctr"/>
              <a:r>
                <a:rPr lang="en-US" dirty="0"/>
                <a:t>3</a:t>
              </a:r>
            </a:p>
          </p:txBody>
        </p:sp>
      </p:grpSp>
      <p:grpSp>
        <p:nvGrpSpPr>
          <p:cNvPr id="53" name="Group 52">
            <a:extLst>
              <a:ext uri="{FF2B5EF4-FFF2-40B4-BE49-F238E27FC236}">
                <a16:creationId xmlns:a16="http://schemas.microsoft.com/office/drawing/2014/main" id="{6A18F67A-35D1-979B-FF38-43469F453ADE}"/>
              </a:ext>
            </a:extLst>
          </p:cNvPr>
          <p:cNvGrpSpPr/>
          <p:nvPr/>
        </p:nvGrpSpPr>
        <p:grpSpPr>
          <a:xfrm>
            <a:off x="5354729" y="2613566"/>
            <a:ext cx="1013254" cy="591754"/>
            <a:chOff x="926757" y="2619631"/>
            <a:chExt cx="1013254" cy="591754"/>
          </a:xfrm>
        </p:grpSpPr>
        <p:cxnSp>
          <p:nvCxnSpPr>
            <p:cNvPr id="54" name="Straight Connector 53">
              <a:extLst>
                <a:ext uri="{FF2B5EF4-FFF2-40B4-BE49-F238E27FC236}">
                  <a16:creationId xmlns:a16="http://schemas.microsoft.com/office/drawing/2014/main" id="{F8EE60AE-9B4D-B94C-5B6A-CF35F612D610}"/>
                </a:ext>
              </a:extLst>
            </p:cNvPr>
            <p:cNvCxnSpPr>
              <a:cxnSpLocks/>
            </p:cNvCxnSpPr>
            <p:nvPr/>
          </p:nvCxnSpPr>
          <p:spPr>
            <a:xfrm flipH="1">
              <a:off x="1553025" y="2619631"/>
              <a:ext cx="386986" cy="2967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109795-5796-D11D-359D-5C14915B00BD}"/>
                </a:ext>
              </a:extLst>
            </p:cNvPr>
            <p:cNvCxnSpPr>
              <a:cxnSpLocks/>
            </p:cNvCxnSpPr>
            <p:nvPr/>
          </p:nvCxnSpPr>
          <p:spPr>
            <a:xfrm flipH="1" flipV="1">
              <a:off x="926757" y="2644345"/>
              <a:ext cx="324582" cy="2844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0226D25-43C2-52B7-B085-5D2711FDC8A1}"/>
                </a:ext>
              </a:extLst>
            </p:cNvPr>
            <p:cNvSpPr txBox="1"/>
            <p:nvPr/>
          </p:nvSpPr>
          <p:spPr>
            <a:xfrm>
              <a:off x="1263696" y="2842053"/>
              <a:ext cx="301686" cy="369332"/>
            </a:xfrm>
            <a:prstGeom prst="rect">
              <a:avLst/>
            </a:prstGeom>
            <a:noFill/>
          </p:spPr>
          <p:txBody>
            <a:bodyPr wrap="none" rtlCol="0">
              <a:spAutoFit/>
            </a:bodyPr>
            <a:lstStyle/>
            <a:p>
              <a:pPr algn="ctr"/>
              <a:r>
                <a:rPr lang="en-US" dirty="0"/>
                <a:t>5</a:t>
              </a:r>
            </a:p>
          </p:txBody>
        </p:sp>
      </p:grpSp>
      <p:grpSp>
        <p:nvGrpSpPr>
          <p:cNvPr id="57" name="Group 56">
            <a:extLst>
              <a:ext uri="{FF2B5EF4-FFF2-40B4-BE49-F238E27FC236}">
                <a16:creationId xmlns:a16="http://schemas.microsoft.com/office/drawing/2014/main" id="{0D97448D-2306-FEAE-38E9-903CFD68788F}"/>
              </a:ext>
            </a:extLst>
          </p:cNvPr>
          <p:cNvGrpSpPr/>
          <p:nvPr/>
        </p:nvGrpSpPr>
        <p:grpSpPr>
          <a:xfrm>
            <a:off x="7542468" y="2620507"/>
            <a:ext cx="1013254" cy="591754"/>
            <a:chOff x="926757" y="2619631"/>
            <a:chExt cx="1013254" cy="591754"/>
          </a:xfrm>
        </p:grpSpPr>
        <p:cxnSp>
          <p:nvCxnSpPr>
            <p:cNvPr id="61" name="Straight Connector 60">
              <a:extLst>
                <a:ext uri="{FF2B5EF4-FFF2-40B4-BE49-F238E27FC236}">
                  <a16:creationId xmlns:a16="http://schemas.microsoft.com/office/drawing/2014/main" id="{05AA111C-C525-66EA-DF27-0681DC57F0B3}"/>
                </a:ext>
              </a:extLst>
            </p:cNvPr>
            <p:cNvCxnSpPr>
              <a:cxnSpLocks/>
            </p:cNvCxnSpPr>
            <p:nvPr/>
          </p:nvCxnSpPr>
          <p:spPr>
            <a:xfrm flipH="1">
              <a:off x="1553025" y="2619631"/>
              <a:ext cx="386986" cy="2967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F7430AB-8A8D-9712-003A-28170443307D}"/>
                </a:ext>
              </a:extLst>
            </p:cNvPr>
            <p:cNvCxnSpPr>
              <a:cxnSpLocks/>
            </p:cNvCxnSpPr>
            <p:nvPr/>
          </p:nvCxnSpPr>
          <p:spPr>
            <a:xfrm flipH="1" flipV="1">
              <a:off x="926757" y="2644345"/>
              <a:ext cx="324582" cy="2844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E8424B90-B740-9EAB-6682-96B083C5150E}"/>
                </a:ext>
              </a:extLst>
            </p:cNvPr>
            <p:cNvSpPr txBox="1"/>
            <p:nvPr/>
          </p:nvSpPr>
          <p:spPr>
            <a:xfrm>
              <a:off x="1263696" y="2842053"/>
              <a:ext cx="301686" cy="369332"/>
            </a:xfrm>
            <a:prstGeom prst="rect">
              <a:avLst/>
            </a:prstGeom>
            <a:noFill/>
          </p:spPr>
          <p:txBody>
            <a:bodyPr wrap="none" rtlCol="0">
              <a:spAutoFit/>
            </a:bodyPr>
            <a:lstStyle/>
            <a:p>
              <a:pPr algn="ctr"/>
              <a:r>
                <a:rPr lang="en-US" dirty="0"/>
                <a:t>7</a:t>
              </a:r>
            </a:p>
          </p:txBody>
        </p:sp>
      </p:grpSp>
      <p:grpSp>
        <p:nvGrpSpPr>
          <p:cNvPr id="73" name="Group 72">
            <a:extLst>
              <a:ext uri="{FF2B5EF4-FFF2-40B4-BE49-F238E27FC236}">
                <a16:creationId xmlns:a16="http://schemas.microsoft.com/office/drawing/2014/main" id="{928E4359-6614-60AB-3148-D9F540836956}"/>
              </a:ext>
            </a:extLst>
          </p:cNvPr>
          <p:cNvGrpSpPr/>
          <p:nvPr/>
        </p:nvGrpSpPr>
        <p:grpSpPr>
          <a:xfrm>
            <a:off x="8696438" y="2613566"/>
            <a:ext cx="1013254" cy="591754"/>
            <a:chOff x="926757" y="2619631"/>
            <a:chExt cx="1013254" cy="591754"/>
          </a:xfrm>
        </p:grpSpPr>
        <p:cxnSp>
          <p:nvCxnSpPr>
            <p:cNvPr id="77" name="Straight Connector 76">
              <a:extLst>
                <a:ext uri="{FF2B5EF4-FFF2-40B4-BE49-F238E27FC236}">
                  <a16:creationId xmlns:a16="http://schemas.microsoft.com/office/drawing/2014/main" id="{8206AEB4-35D8-EEED-42B7-3F5920B4889F}"/>
                </a:ext>
              </a:extLst>
            </p:cNvPr>
            <p:cNvCxnSpPr>
              <a:cxnSpLocks/>
            </p:cNvCxnSpPr>
            <p:nvPr/>
          </p:nvCxnSpPr>
          <p:spPr>
            <a:xfrm flipH="1">
              <a:off x="1553025" y="2619631"/>
              <a:ext cx="386986" cy="2967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8C7717B5-FCAB-04A3-599A-F6895993D249}"/>
                </a:ext>
              </a:extLst>
            </p:cNvPr>
            <p:cNvCxnSpPr>
              <a:cxnSpLocks/>
            </p:cNvCxnSpPr>
            <p:nvPr/>
          </p:nvCxnSpPr>
          <p:spPr>
            <a:xfrm flipH="1" flipV="1">
              <a:off x="926757" y="2644345"/>
              <a:ext cx="324582" cy="2844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0249A478-AE17-D15D-D9B5-06A1AFA05DE1}"/>
                </a:ext>
              </a:extLst>
            </p:cNvPr>
            <p:cNvSpPr txBox="1"/>
            <p:nvPr/>
          </p:nvSpPr>
          <p:spPr>
            <a:xfrm>
              <a:off x="1263696" y="2842053"/>
              <a:ext cx="301686" cy="369332"/>
            </a:xfrm>
            <a:prstGeom prst="rect">
              <a:avLst/>
            </a:prstGeom>
            <a:noFill/>
          </p:spPr>
          <p:txBody>
            <a:bodyPr wrap="none" rtlCol="0">
              <a:spAutoFit/>
            </a:bodyPr>
            <a:lstStyle/>
            <a:p>
              <a:pPr algn="ctr"/>
              <a:r>
                <a:rPr lang="en-US" dirty="0"/>
                <a:t>8</a:t>
              </a:r>
            </a:p>
          </p:txBody>
        </p:sp>
      </p:grpSp>
      <p:grpSp>
        <p:nvGrpSpPr>
          <p:cNvPr id="148" name="Group 147">
            <a:extLst>
              <a:ext uri="{FF2B5EF4-FFF2-40B4-BE49-F238E27FC236}">
                <a16:creationId xmlns:a16="http://schemas.microsoft.com/office/drawing/2014/main" id="{2C189AB3-E3B3-DF4E-0B68-B353F06A8810}"/>
              </a:ext>
            </a:extLst>
          </p:cNvPr>
          <p:cNvGrpSpPr/>
          <p:nvPr/>
        </p:nvGrpSpPr>
        <p:grpSpPr>
          <a:xfrm>
            <a:off x="6450543" y="2628143"/>
            <a:ext cx="1013254" cy="591754"/>
            <a:chOff x="926757" y="2619631"/>
            <a:chExt cx="1013254" cy="591754"/>
          </a:xfrm>
        </p:grpSpPr>
        <p:cxnSp>
          <p:nvCxnSpPr>
            <p:cNvPr id="149" name="Straight Connector 148">
              <a:extLst>
                <a:ext uri="{FF2B5EF4-FFF2-40B4-BE49-F238E27FC236}">
                  <a16:creationId xmlns:a16="http://schemas.microsoft.com/office/drawing/2014/main" id="{38C72E7D-EC63-5F7A-108D-1EDCB40496F5}"/>
                </a:ext>
              </a:extLst>
            </p:cNvPr>
            <p:cNvCxnSpPr>
              <a:cxnSpLocks/>
            </p:cNvCxnSpPr>
            <p:nvPr/>
          </p:nvCxnSpPr>
          <p:spPr>
            <a:xfrm flipH="1">
              <a:off x="1553025" y="2619631"/>
              <a:ext cx="386986" cy="2967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A1274347-7AFE-B1EC-3582-31794890DFCF}"/>
                </a:ext>
              </a:extLst>
            </p:cNvPr>
            <p:cNvCxnSpPr>
              <a:cxnSpLocks/>
            </p:cNvCxnSpPr>
            <p:nvPr/>
          </p:nvCxnSpPr>
          <p:spPr>
            <a:xfrm flipH="1" flipV="1">
              <a:off x="926757" y="2644345"/>
              <a:ext cx="324582" cy="2844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B3F2E92A-D58E-9AD4-35EB-76BD93C42616}"/>
                </a:ext>
              </a:extLst>
            </p:cNvPr>
            <p:cNvSpPr txBox="1"/>
            <p:nvPr/>
          </p:nvSpPr>
          <p:spPr>
            <a:xfrm>
              <a:off x="1263696" y="2842053"/>
              <a:ext cx="301686" cy="369332"/>
            </a:xfrm>
            <a:prstGeom prst="rect">
              <a:avLst/>
            </a:prstGeom>
            <a:noFill/>
          </p:spPr>
          <p:txBody>
            <a:bodyPr wrap="none" rtlCol="0">
              <a:spAutoFit/>
            </a:bodyPr>
            <a:lstStyle/>
            <a:p>
              <a:pPr algn="ctr"/>
              <a:r>
                <a:rPr lang="en-US" dirty="0"/>
                <a:t>6</a:t>
              </a:r>
            </a:p>
          </p:txBody>
        </p:sp>
      </p:grpSp>
      <p:grpSp>
        <p:nvGrpSpPr>
          <p:cNvPr id="152" name="Group 151">
            <a:extLst>
              <a:ext uri="{FF2B5EF4-FFF2-40B4-BE49-F238E27FC236}">
                <a16:creationId xmlns:a16="http://schemas.microsoft.com/office/drawing/2014/main" id="{A45A543D-224D-BC9B-418F-4998A9BE9EB2}"/>
              </a:ext>
            </a:extLst>
          </p:cNvPr>
          <p:cNvGrpSpPr/>
          <p:nvPr/>
        </p:nvGrpSpPr>
        <p:grpSpPr>
          <a:xfrm>
            <a:off x="4229788" y="2613566"/>
            <a:ext cx="1013254" cy="591754"/>
            <a:chOff x="926757" y="2619631"/>
            <a:chExt cx="1013254" cy="591754"/>
          </a:xfrm>
        </p:grpSpPr>
        <p:cxnSp>
          <p:nvCxnSpPr>
            <p:cNvPr id="153" name="Straight Connector 152">
              <a:extLst>
                <a:ext uri="{FF2B5EF4-FFF2-40B4-BE49-F238E27FC236}">
                  <a16:creationId xmlns:a16="http://schemas.microsoft.com/office/drawing/2014/main" id="{00733FFC-99C8-003E-61C3-0515C4991A42}"/>
                </a:ext>
              </a:extLst>
            </p:cNvPr>
            <p:cNvCxnSpPr>
              <a:cxnSpLocks/>
            </p:cNvCxnSpPr>
            <p:nvPr/>
          </p:nvCxnSpPr>
          <p:spPr>
            <a:xfrm flipH="1">
              <a:off x="1553025" y="2619631"/>
              <a:ext cx="386986" cy="2967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E0337CB7-1240-D36C-FF04-408B52DCABD1}"/>
                </a:ext>
              </a:extLst>
            </p:cNvPr>
            <p:cNvCxnSpPr>
              <a:cxnSpLocks/>
            </p:cNvCxnSpPr>
            <p:nvPr/>
          </p:nvCxnSpPr>
          <p:spPr>
            <a:xfrm flipH="1" flipV="1">
              <a:off x="926757" y="2644345"/>
              <a:ext cx="324582" cy="2844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A12C6694-DEF6-85E3-9CE9-3E3D99B9F6CB}"/>
                </a:ext>
              </a:extLst>
            </p:cNvPr>
            <p:cNvSpPr txBox="1"/>
            <p:nvPr/>
          </p:nvSpPr>
          <p:spPr>
            <a:xfrm>
              <a:off x="1263696" y="2842053"/>
              <a:ext cx="301686" cy="369332"/>
            </a:xfrm>
            <a:prstGeom prst="rect">
              <a:avLst/>
            </a:prstGeom>
            <a:noFill/>
          </p:spPr>
          <p:txBody>
            <a:bodyPr wrap="none" rtlCol="0">
              <a:spAutoFit/>
            </a:bodyPr>
            <a:lstStyle/>
            <a:p>
              <a:pPr algn="ctr"/>
              <a:r>
                <a:rPr lang="en-US" dirty="0"/>
                <a:t>4</a:t>
              </a:r>
            </a:p>
          </p:txBody>
        </p:sp>
      </p:grpSp>
      <p:grpSp>
        <p:nvGrpSpPr>
          <p:cNvPr id="156" name="Group 155">
            <a:extLst>
              <a:ext uri="{FF2B5EF4-FFF2-40B4-BE49-F238E27FC236}">
                <a16:creationId xmlns:a16="http://schemas.microsoft.com/office/drawing/2014/main" id="{CA2B3ACA-D4AC-8EF3-B679-EEDA058A22B4}"/>
              </a:ext>
            </a:extLst>
          </p:cNvPr>
          <p:cNvGrpSpPr/>
          <p:nvPr/>
        </p:nvGrpSpPr>
        <p:grpSpPr>
          <a:xfrm>
            <a:off x="1990052" y="2629057"/>
            <a:ext cx="1013254" cy="591754"/>
            <a:chOff x="926757" y="2619631"/>
            <a:chExt cx="1013254" cy="591754"/>
          </a:xfrm>
        </p:grpSpPr>
        <p:cxnSp>
          <p:nvCxnSpPr>
            <p:cNvPr id="157" name="Straight Connector 156">
              <a:extLst>
                <a:ext uri="{FF2B5EF4-FFF2-40B4-BE49-F238E27FC236}">
                  <a16:creationId xmlns:a16="http://schemas.microsoft.com/office/drawing/2014/main" id="{9D1B00A2-D10E-999D-C3EA-C48EEB9D55F3}"/>
                </a:ext>
              </a:extLst>
            </p:cNvPr>
            <p:cNvCxnSpPr>
              <a:cxnSpLocks/>
            </p:cNvCxnSpPr>
            <p:nvPr/>
          </p:nvCxnSpPr>
          <p:spPr>
            <a:xfrm flipH="1">
              <a:off x="1553025" y="2619631"/>
              <a:ext cx="386986" cy="2967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05E8CE57-1E71-7EF9-226C-F746976AAC23}"/>
                </a:ext>
              </a:extLst>
            </p:cNvPr>
            <p:cNvCxnSpPr>
              <a:cxnSpLocks/>
            </p:cNvCxnSpPr>
            <p:nvPr/>
          </p:nvCxnSpPr>
          <p:spPr>
            <a:xfrm flipH="1" flipV="1">
              <a:off x="926757" y="2644345"/>
              <a:ext cx="324582" cy="2844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3BFF24E4-DB06-911E-7739-98D5E3178D69}"/>
                </a:ext>
              </a:extLst>
            </p:cNvPr>
            <p:cNvSpPr txBox="1"/>
            <p:nvPr/>
          </p:nvSpPr>
          <p:spPr>
            <a:xfrm>
              <a:off x="1263696" y="2842053"/>
              <a:ext cx="301686" cy="369332"/>
            </a:xfrm>
            <a:prstGeom prst="rect">
              <a:avLst/>
            </a:prstGeom>
            <a:noFill/>
          </p:spPr>
          <p:txBody>
            <a:bodyPr wrap="none" rtlCol="0">
              <a:spAutoFit/>
            </a:bodyPr>
            <a:lstStyle/>
            <a:p>
              <a:pPr algn="ctr"/>
              <a:r>
                <a:rPr lang="en-US" dirty="0"/>
                <a:t>2</a:t>
              </a:r>
            </a:p>
          </p:txBody>
        </p:sp>
      </p:grpSp>
      <p:grpSp>
        <p:nvGrpSpPr>
          <p:cNvPr id="175" name="Group 174">
            <a:extLst>
              <a:ext uri="{FF2B5EF4-FFF2-40B4-BE49-F238E27FC236}">
                <a16:creationId xmlns:a16="http://schemas.microsoft.com/office/drawing/2014/main" id="{039735A2-7CBE-290D-D6F5-FFB4CF646365}"/>
              </a:ext>
            </a:extLst>
          </p:cNvPr>
          <p:cNvGrpSpPr/>
          <p:nvPr/>
        </p:nvGrpSpPr>
        <p:grpSpPr>
          <a:xfrm>
            <a:off x="1542941" y="4540397"/>
            <a:ext cx="910179" cy="885226"/>
            <a:chOff x="1542941" y="4541082"/>
            <a:chExt cx="910179" cy="885226"/>
          </a:xfrm>
        </p:grpSpPr>
        <p:cxnSp>
          <p:nvCxnSpPr>
            <p:cNvPr id="161" name="Straight Connector 160">
              <a:extLst>
                <a:ext uri="{FF2B5EF4-FFF2-40B4-BE49-F238E27FC236}">
                  <a16:creationId xmlns:a16="http://schemas.microsoft.com/office/drawing/2014/main" id="{E9032813-0519-0A01-B90B-6BD28BBE79EF}"/>
                </a:ext>
              </a:extLst>
            </p:cNvPr>
            <p:cNvCxnSpPr>
              <a:cxnSpLocks/>
            </p:cNvCxnSpPr>
            <p:nvPr/>
          </p:nvCxnSpPr>
          <p:spPr>
            <a:xfrm flipH="1">
              <a:off x="2187508" y="4557555"/>
              <a:ext cx="265612" cy="2185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F460519F-3CEF-FDF4-4CB2-AF171A990E5C}"/>
                </a:ext>
              </a:extLst>
            </p:cNvPr>
            <p:cNvCxnSpPr>
              <a:cxnSpLocks/>
            </p:cNvCxnSpPr>
            <p:nvPr/>
          </p:nvCxnSpPr>
          <p:spPr>
            <a:xfrm flipH="1" flipV="1">
              <a:off x="1542941" y="4557555"/>
              <a:ext cx="193493" cy="218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836C0072-BD1B-FB48-67FD-AD7424AE1D37}"/>
                </a:ext>
              </a:extLst>
            </p:cNvPr>
            <p:cNvSpPr txBox="1"/>
            <p:nvPr/>
          </p:nvSpPr>
          <p:spPr>
            <a:xfrm>
              <a:off x="1682910" y="4779977"/>
              <a:ext cx="529312" cy="646331"/>
            </a:xfrm>
            <a:prstGeom prst="rect">
              <a:avLst/>
            </a:prstGeom>
            <a:noFill/>
          </p:spPr>
          <p:txBody>
            <a:bodyPr wrap="square" rtlCol="0">
              <a:spAutoFit/>
            </a:bodyPr>
            <a:lstStyle/>
            <a:p>
              <a:pPr algn="ctr"/>
              <a:r>
                <a:rPr lang="en-US" dirty="0"/>
                <a:t>1, 1</a:t>
              </a:r>
              <a:br>
                <a:rPr lang="en-US" dirty="0"/>
              </a:br>
              <a:r>
                <a:rPr lang="en-US" dirty="0"/>
                <a:t>(2)</a:t>
              </a:r>
            </a:p>
          </p:txBody>
        </p:sp>
        <p:cxnSp>
          <p:nvCxnSpPr>
            <p:cNvPr id="172" name="Straight Arrow Connector 171">
              <a:extLst>
                <a:ext uri="{FF2B5EF4-FFF2-40B4-BE49-F238E27FC236}">
                  <a16:creationId xmlns:a16="http://schemas.microsoft.com/office/drawing/2014/main" id="{F99530AF-B0E9-6CA7-5C54-D4CEC028A11A}"/>
                </a:ext>
              </a:extLst>
            </p:cNvPr>
            <p:cNvCxnSpPr>
              <a:cxnSpLocks/>
            </p:cNvCxnSpPr>
            <p:nvPr/>
          </p:nvCxnSpPr>
          <p:spPr>
            <a:xfrm flipH="1" flipV="1">
              <a:off x="1970009" y="4541082"/>
              <a:ext cx="50768" cy="2224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6" name="Group 175">
            <a:extLst>
              <a:ext uri="{FF2B5EF4-FFF2-40B4-BE49-F238E27FC236}">
                <a16:creationId xmlns:a16="http://schemas.microsoft.com/office/drawing/2014/main" id="{67047107-0F2F-2C2F-45D9-8494D5F195AD}"/>
              </a:ext>
            </a:extLst>
          </p:cNvPr>
          <p:cNvGrpSpPr/>
          <p:nvPr/>
        </p:nvGrpSpPr>
        <p:grpSpPr>
          <a:xfrm>
            <a:off x="2655597" y="4540397"/>
            <a:ext cx="910179" cy="885226"/>
            <a:chOff x="1542941" y="4541082"/>
            <a:chExt cx="910179" cy="885226"/>
          </a:xfrm>
        </p:grpSpPr>
        <p:cxnSp>
          <p:nvCxnSpPr>
            <p:cNvPr id="177" name="Straight Connector 176">
              <a:extLst>
                <a:ext uri="{FF2B5EF4-FFF2-40B4-BE49-F238E27FC236}">
                  <a16:creationId xmlns:a16="http://schemas.microsoft.com/office/drawing/2014/main" id="{7FED9A98-1A2D-6415-FE2E-EF69F8E0D6B9}"/>
                </a:ext>
              </a:extLst>
            </p:cNvPr>
            <p:cNvCxnSpPr>
              <a:cxnSpLocks/>
            </p:cNvCxnSpPr>
            <p:nvPr/>
          </p:nvCxnSpPr>
          <p:spPr>
            <a:xfrm flipH="1">
              <a:off x="2187508" y="4557555"/>
              <a:ext cx="265612" cy="2185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B152DCB4-4959-8984-6B03-D69A308CDA72}"/>
                </a:ext>
              </a:extLst>
            </p:cNvPr>
            <p:cNvCxnSpPr>
              <a:cxnSpLocks/>
            </p:cNvCxnSpPr>
            <p:nvPr/>
          </p:nvCxnSpPr>
          <p:spPr>
            <a:xfrm flipH="1" flipV="1">
              <a:off x="1542941" y="4557555"/>
              <a:ext cx="193493" cy="218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74A2DD9A-7E24-9DCB-21E5-E68BABAA7E74}"/>
                </a:ext>
              </a:extLst>
            </p:cNvPr>
            <p:cNvSpPr txBox="1"/>
            <p:nvPr/>
          </p:nvSpPr>
          <p:spPr>
            <a:xfrm>
              <a:off x="1682910" y="4779977"/>
              <a:ext cx="529312" cy="646331"/>
            </a:xfrm>
            <a:prstGeom prst="rect">
              <a:avLst/>
            </a:prstGeom>
            <a:noFill/>
          </p:spPr>
          <p:txBody>
            <a:bodyPr wrap="square" rtlCol="0">
              <a:spAutoFit/>
            </a:bodyPr>
            <a:lstStyle/>
            <a:p>
              <a:pPr algn="ctr"/>
              <a:r>
                <a:rPr lang="en-US" dirty="0"/>
                <a:t>2, 1</a:t>
              </a:r>
              <a:br>
                <a:rPr lang="en-US" dirty="0"/>
              </a:br>
              <a:r>
                <a:rPr lang="en-US" dirty="0"/>
                <a:t>(3)</a:t>
              </a:r>
            </a:p>
          </p:txBody>
        </p:sp>
        <p:cxnSp>
          <p:nvCxnSpPr>
            <p:cNvPr id="180" name="Straight Arrow Connector 179">
              <a:extLst>
                <a:ext uri="{FF2B5EF4-FFF2-40B4-BE49-F238E27FC236}">
                  <a16:creationId xmlns:a16="http://schemas.microsoft.com/office/drawing/2014/main" id="{DD532846-E0A7-1E19-3E60-AAAE456C8D65}"/>
                </a:ext>
              </a:extLst>
            </p:cNvPr>
            <p:cNvCxnSpPr>
              <a:cxnSpLocks/>
            </p:cNvCxnSpPr>
            <p:nvPr/>
          </p:nvCxnSpPr>
          <p:spPr>
            <a:xfrm flipH="1" flipV="1">
              <a:off x="1970009" y="4541082"/>
              <a:ext cx="50768" cy="2224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1" name="Group 180">
            <a:extLst>
              <a:ext uri="{FF2B5EF4-FFF2-40B4-BE49-F238E27FC236}">
                <a16:creationId xmlns:a16="http://schemas.microsoft.com/office/drawing/2014/main" id="{10BC6B0D-B261-57FD-49CE-0EB4A07D5349}"/>
              </a:ext>
            </a:extLst>
          </p:cNvPr>
          <p:cNvGrpSpPr/>
          <p:nvPr/>
        </p:nvGrpSpPr>
        <p:grpSpPr>
          <a:xfrm>
            <a:off x="3723422" y="4540397"/>
            <a:ext cx="910179" cy="885226"/>
            <a:chOff x="1542941" y="4541082"/>
            <a:chExt cx="910179" cy="885226"/>
          </a:xfrm>
        </p:grpSpPr>
        <p:cxnSp>
          <p:nvCxnSpPr>
            <p:cNvPr id="182" name="Straight Connector 181">
              <a:extLst>
                <a:ext uri="{FF2B5EF4-FFF2-40B4-BE49-F238E27FC236}">
                  <a16:creationId xmlns:a16="http://schemas.microsoft.com/office/drawing/2014/main" id="{53DBE46A-C713-3974-08C9-CE93769350F1}"/>
                </a:ext>
              </a:extLst>
            </p:cNvPr>
            <p:cNvCxnSpPr>
              <a:cxnSpLocks/>
            </p:cNvCxnSpPr>
            <p:nvPr/>
          </p:nvCxnSpPr>
          <p:spPr>
            <a:xfrm flipH="1">
              <a:off x="2187508" y="4557555"/>
              <a:ext cx="265612" cy="2185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11CADAE-293A-D90D-4226-D99C3B8CCEFE}"/>
                </a:ext>
              </a:extLst>
            </p:cNvPr>
            <p:cNvCxnSpPr>
              <a:cxnSpLocks/>
            </p:cNvCxnSpPr>
            <p:nvPr/>
          </p:nvCxnSpPr>
          <p:spPr>
            <a:xfrm flipH="1" flipV="1">
              <a:off x="1542941" y="4557555"/>
              <a:ext cx="193493" cy="218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F75AD0B5-AA02-61EB-47D3-D02E317011C7}"/>
                </a:ext>
              </a:extLst>
            </p:cNvPr>
            <p:cNvSpPr txBox="1"/>
            <p:nvPr/>
          </p:nvSpPr>
          <p:spPr>
            <a:xfrm>
              <a:off x="1682910" y="4779977"/>
              <a:ext cx="529312" cy="646331"/>
            </a:xfrm>
            <a:prstGeom prst="rect">
              <a:avLst/>
            </a:prstGeom>
            <a:noFill/>
          </p:spPr>
          <p:txBody>
            <a:bodyPr wrap="square" rtlCol="0">
              <a:spAutoFit/>
            </a:bodyPr>
            <a:lstStyle/>
            <a:p>
              <a:pPr algn="ctr"/>
              <a:r>
                <a:rPr lang="en-US" dirty="0"/>
                <a:t>3, 1</a:t>
              </a:r>
              <a:br>
                <a:rPr lang="en-US" dirty="0"/>
              </a:br>
              <a:r>
                <a:rPr lang="en-US" dirty="0"/>
                <a:t>(4)</a:t>
              </a:r>
            </a:p>
          </p:txBody>
        </p:sp>
        <p:cxnSp>
          <p:nvCxnSpPr>
            <p:cNvPr id="185" name="Straight Arrow Connector 184">
              <a:extLst>
                <a:ext uri="{FF2B5EF4-FFF2-40B4-BE49-F238E27FC236}">
                  <a16:creationId xmlns:a16="http://schemas.microsoft.com/office/drawing/2014/main" id="{450E121A-1027-93E0-CE63-4869578AE3FF}"/>
                </a:ext>
              </a:extLst>
            </p:cNvPr>
            <p:cNvCxnSpPr>
              <a:cxnSpLocks/>
            </p:cNvCxnSpPr>
            <p:nvPr/>
          </p:nvCxnSpPr>
          <p:spPr>
            <a:xfrm flipH="1" flipV="1">
              <a:off x="1970009" y="4541082"/>
              <a:ext cx="50768" cy="2224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6" name="Group 185">
            <a:extLst>
              <a:ext uri="{FF2B5EF4-FFF2-40B4-BE49-F238E27FC236}">
                <a16:creationId xmlns:a16="http://schemas.microsoft.com/office/drawing/2014/main" id="{58A7655B-7ECF-171E-23F7-F0A30A0D0EFB}"/>
              </a:ext>
            </a:extLst>
          </p:cNvPr>
          <p:cNvGrpSpPr/>
          <p:nvPr/>
        </p:nvGrpSpPr>
        <p:grpSpPr>
          <a:xfrm>
            <a:off x="4840492" y="4540397"/>
            <a:ext cx="910179" cy="885226"/>
            <a:chOff x="1542941" y="4541082"/>
            <a:chExt cx="910179" cy="885226"/>
          </a:xfrm>
        </p:grpSpPr>
        <p:cxnSp>
          <p:nvCxnSpPr>
            <p:cNvPr id="187" name="Straight Connector 186">
              <a:extLst>
                <a:ext uri="{FF2B5EF4-FFF2-40B4-BE49-F238E27FC236}">
                  <a16:creationId xmlns:a16="http://schemas.microsoft.com/office/drawing/2014/main" id="{3712F4E8-7B18-8671-F023-4232DA333C03}"/>
                </a:ext>
              </a:extLst>
            </p:cNvPr>
            <p:cNvCxnSpPr>
              <a:cxnSpLocks/>
            </p:cNvCxnSpPr>
            <p:nvPr/>
          </p:nvCxnSpPr>
          <p:spPr>
            <a:xfrm flipH="1">
              <a:off x="2187508" y="4557555"/>
              <a:ext cx="265612" cy="2185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0FB8FB8F-64D4-FC4E-7B08-4E568D6018C3}"/>
                </a:ext>
              </a:extLst>
            </p:cNvPr>
            <p:cNvCxnSpPr>
              <a:cxnSpLocks/>
            </p:cNvCxnSpPr>
            <p:nvPr/>
          </p:nvCxnSpPr>
          <p:spPr>
            <a:xfrm flipH="1" flipV="1">
              <a:off x="1542941" y="4557555"/>
              <a:ext cx="193493" cy="218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AA51D059-4486-9987-25AC-61C7BB7782EB}"/>
                </a:ext>
              </a:extLst>
            </p:cNvPr>
            <p:cNvSpPr txBox="1"/>
            <p:nvPr/>
          </p:nvSpPr>
          <p:spPr>
            <a:xfrm>
              <a:off x="1682910" y="4779977"/>
              <a:ext cx="529312" cy="646331"/>
            </a:xfrm>
            <a:prstGeom prst="rect">
              <a:avLst/>
            </a:prstGeom>
            <a:noFill/>
          </p:spPr>
          <p:txBody>
            <a:bodyPr wrap="square" rtlCol="0">
              <a:spAutoFit/>
            </a:bodyPr>
            <a:lstStyle/>
            <a:p>
              <a:pPr algn="ctr"/>
              <a:r>
                <a:rPr lang="en-US" dirty="0"/>
                <a:t>4, 1</a:t>
              </a:r>
              <a:br>
                <a:rPr lang="en-US" dirty="0"/>
              </a:br>
              <a:r>
                <a:rPr lang="en-US" dirty="0"/>
                <a:t>(5)</a:t>
              </a:r>
            </a:p>
          </p:txBody>
        </p:sp>
        <p:cxnSp>
          <p:nvCxnSpPr>
            <p:cNvPr id="190" name="Straight Arrow Connector 189">
              <a:extLst>
                <a:ext uri="{FF2B5EF4-FFF2-40B4-BE49-F238E27FC236}">
                  <a16:creationId xmlns:a16="http://schemas.microsoft.com/office/drawing/2014/main" id="{153448BE-918A-F7A5-779A-4E5B54578707}"/>
                </a:ext>
              </a:extLst>
            </p:cNvPr>
            <p:cNvCxnSpPr>
              <a:cxnSpLocks/>
            </p:cNvCxnSpPr>
            <p:nvPr/>
          </p:nvCxnSpPr>
          <p:spPr>
            <a:xfrm flipH="1" flipV="1">
              <a:off x="1970009" y="4541082"/>
              <a:ext cx="50768" cy="2224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1" name="Group 190">
            <a:extLst>
              <a:ext uri="{FF2B5EF4-FFF2-40B4-BE49-F238E27FC236}">
                <a16:creationId xmlns:a16="http://schemas.microsoft.com/office/drawing/2014/main" id="{AB4FF551-AF48-6A9A-DECC-7579B11D2E29}"/>
              </a:ext>
            </a:extLst>
          </p:cNvPr>
          <p:cNvGrpSpPr/>
          <p:nvPr/>
        </p:nvGrpSpPr>
        <p:grpSpPr>
          <a:xfrm>
            <a:off x="5933437" y="4540397"/>
            <a:ext cx="910179" cy="885226"/>
            <a:chOff x="1542941" y="4541082"/>
            <a:chExt cx="910179" cy="885226"/>
          </a:xfrm>
        </p:grpSpPr>
        <p:cxnSp>
          <p:nvCxnSpPr>
            <p:cNvPr id="192" name="Straight Connector 191">
              <a:extLst>
                <a:ext uri="{FF2B5EF4-FFF2-40B4-BE49-F238E27FC236}">
                  <a16:creationId xmlns:a16="http://schemas.microsoft.com/office/drawing/2014/main" id="{A9868671-E406-5084-8244-7FD0BE946126}"/>
                </a:ext>
              </a:extLst>
            </p:cNvPr>
            <p:cNvCxnSpPr>
              <a:cxnSpLocks/>
            </p:cNvCxnSpPr>
            <p:nvPr/>
          </p:nvCxnSpPr>
          <p:spPr>
            <a:xfrm flipH="1">
              <a:off x="2187508" y="4557555"/>
              <a:ext cx="265612" cy="2185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685FBB37-DAE3-3739-21CE-BC49BE43D073}"/>
                </a:ext>
              </a:extLst>
            </p:cNvPr>
            <p:cNvCxnSpPr>
              <a:cxnSpLocks/>
            </p:cNvCxnSpPr>
            <p:nvPr/>
          </p:nvCxnSpPr>
          <p:spPr>
            <a:xfrm flipH="1" flipV="1">
              <a:off x="1542941" y="4557555"/>
              <a:ext cx="193493" cy="218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53663D4F-0EA6-2199-4012-231D0E98758A}"/>
                </a:ext>
              </a:extLst>
            </p:cNvPr>
            <p:cNvSpPr txBox="1"/>
            <p:nvPr/>
          </p:nvSpPr>
          <p:spPr>
            <a:xfrm>
              <a:off x="1682910" y="4779977"/>
              <a:ext cx="529312" cy="646331"/>
            </a:xfrm>
            <a:prstGeom prst="rect">
              <a:avLst/>
            </a:prstGeom>
            <a:noFill/>
          </p:spPr>
          <p:txBody>
            <a:bodyPr wrap="square" rtlCol="0">
              <a:spAutoFit/>
            </a:bodyPr>
            <a:lstStyle/>
            <a:p>
              <a:pPr algn="ctr"/>
              <a:r>
                <a:rPr lang="en-US" dirty="0"/>
                <a:t>5, 1</a:t>
              </a:r>
              <a:br>
                <a:rPr lang="en-US" dirty="0"/>
              </a:br>
              <a:r>
                <a:rPr lang="en-US" dirty="0"/>
                <a:t>(6)</a:t>
              </a:r>
            </a:p>
          </p:txBody>
        </p:sp>
        <p:cxnSp>
          <p:nvCxnSpPr>
            <p:cNvPr id="195" name="Straight Arrow Connector 194">
              <a:extLst>
                <a:ext uri="{FF2B5EF4-FFF2-40B4-BE49-F238E27FC236}">
                  <a16:creationId xmlns:a16="http://schemas.microsoft.com/office/drawing/2014/main" id="{E5A769A9-1C99-AA45-EE54-E323F011E16F}"/>
                </a:ext>
              </a:extLst>
            </p:cNvPr>
            <p:cNvCxnSpPr>
              <a:cxnSpLocks/>
            </p:cNvCxnSpPr>
            <p:nvPr/>
          </p:nvCxnSpPr>
          <p:spPr>
            <a:xfrm flipH="1" flipV="1">
              <a:off x="1970009" y="4541082"/>
              <a:ext cx="50768" cy="2224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EA6EF3A2-B990-A376-C1B9-ADC536B4227C}"/>
              </a:ext>
            </a:extLst>
          </p:cNvPr>
          <p:cNvGrpSpPr/>
          <p:nvPr/>
        </p:nvGrpSpPr>
        <p:grpSpPr>
          <a:xfrm>
            <a:off x="7087378" y="4540397"/>
            <a:ext cx="910179" cy="885226"/>
            <a:chOff x="1542941" y="4541082"/>
            <a:chExt cx="910179" cy="885226"/>
          </a:xfrm>
        </p:grpSpPr>
        <p:cxnSp>
          <p:nvCxnSpPr>
            <p:cNvPr id="197" name="Straight Connector 196">
              <a:extLst>
                <a:ext uri="{FF2B5EF4-FFF2-40B4-BE49-F238E27FC236}">
                  <a16:creationId xmlns:a16="http://schemas.microsoft.com/office/drawing/2014/main" id="{569516A8-C251-2380-C537-383F4760039E}"/>
                </a:ext>
              </a:extLst>
            </p:cNvPr>
            <p:cNvCxnSpPr>
              <a:cxnSpLocks/>
            </p:cNvCxnSpPr>
            <p:nvPr/>
          </p:nvCxnSpPr>
          <p:spPr>
            <a:xfrm flipH="1">
              <a:off x="2187508" y="4557555"/>
              <a:ext cx="265612" cy="2185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181D503D-243B-6E95-3398-D6E8861C80F2}"/>
                </a:ext>
              </a:extLst>
            </p:cNvPr>
            <p:cNvCxnSpPr>
              <a:cxnSpLocks/>
            </p:cNvCxnSpPr>
            <p:nvPr/>
          </p:nvCxnSpPr>
          <p:spPr>
            <a:xfrm flipH="1" flipV="1">
              <a:off x="1542941" y="4557555"/>
              <a:ext cx="193493" cy="218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TextBox 198">
              <a:extLst>
                <a:ext uri="{FF2B5EF4-FFF2-40B4-BE49-F238E27FC236}">
                  <a16:creationId xmlns:a16="http://schemas.microsoft.com/office/drawing/2014/main" id="{BDEE183D-4EA7-1950-48D7-99CA9FEADD9D}"/>
                </a:ext>
              </a:extLst>
            </p:cNvPr>
            <p:cNvSpPr txBox="1"/>
            <p:nvPr/>
          </p:nvSpPr>
          <p:spPr>
            <a:xfrm>
              <a:off x="1682910" y="4779977"/>
              <a:ext cx="529312" cy="646331"/>
            </a:xfrm>
            <a:prstGeom prst="rect">
              <a:avLst/>
            </a:prstGeom>
            <a:noFill/>
          </p:spPr>
          <p:txBody>
            <a:bodyPr wrap="square" rtlCol="0">
              <a:spAutoFit/>
            </a:bodyPr>
            <a:lstStyle/>
            <a:p>
              <a:pPr algn="ctr"/>
              <a:r>
                <a:rPr lang="en-US" dirty="0"/>
                <a:t>6, 1</a:t>
              </a:r>
              <a:br>
                <a:rPr lang="en-US" dirty="0"/>
              </a:br>
              <a:r>
                <a:rPr lang="en-US" dirty="0"/>
                <a:t>(7)</a:t>
              </a:r>
            </a:p>
          </p:txBody>
        </p:sp>
        <p:cxnSp>
          <p:nvCxnSpPr>
            <p:cNvPr id="200" name="Straight Arrow Connector 199">
              <a:extLst>
                <a:ext uri="{FF2B5EF4-FFF2-40B4-BE49-F238E27FC236}">
                  <a16:creationId xmlns:a16="http://schemas.microsoft.com/office/drawing/2014/main" id="{C8CB0A1F-B14E-422D-290D-9A4D4540BB57}"/>
                </a:ext>
              </a:extLst>
            </p:cNvPr>
            <p:cNvCxnSpPr>
              <a:cxnSpLocks/>
            </p:cNvCxnSpPr>
            <p:nvPr/>
          </p:nvCxnSpPr>
          <p:spPr>
            <a:xfrm flipH="1" flipV="1">
              <a:off x="1970009" y="4541082"/>
              <a:ext cx="50768" cy="2224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1" name="Group 200">
            <a:extLst>
              <a:ext uri="{FF2B5EF4-FFF2-40B4-BE49-F238E27FC236}">
                <a16:creationId xmlns:a16="http://schemas.microsoft.com/office/drawing/2014/main" id="{99B92279-81BA-447E-FF61-BE3AED51663C}"/>
              </a:ext>
            </a:extLst>
          </p:cNvPr>
          <p:cNvGrpSpPr/>
          <p:nvPr/>
        </p:nvGrpSpPr>
        <p:grpSpPr>
          <a:xfrm>
            <a:off x="8177499" y="4540397"/>
            <a:ext cx="910179" cy="885226"/>
            <a:chOff x="1542941" y="4541082"/>
            <a:chExt cx="910179" cy="885226"/>
          </a:xfrm>
        </p:grpSpPr>
        <p:cxnSp>
          <p:nvCxnSpPr>
            <p:cNvPr id="202" name="Straight Connector 201">
              <a:extLst>
                <a:ext uri="{FF2B5EF4-FFF2-40B4-BE49-F238E27FC236}">
                  <a16:creationId xmlns:a16="http://schemas.microsoft.com/office/drawing/2014/main" id="{B5657421-8E5C-A4F8-A8E0-75B623BE8E6F}"/>
                </a:ext>
              </a:extLst>
            </p:cNvPr>
            <p:cNvCxnSpPr>
              <a:cxnSpLocks/>
            </p:cNvCxnSpPr>
            <p:nvPr/>
          </p:nvCxnSpPr>
          <p:spPr>
            <a:xfrm flipH="1">
              <a:off x="2187508" y="4557555"/>
              <a:ext cx="265612" cy="2185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4D41AAAE-F0D1-69CE-5DF0-BF269BF5EC4C}"/>
                </a:ext>
              </a:extLst>
            </p:cNvPr>
            <p:cNvCxnSpPr>
              <a:cxnSpLocks/>
            </p:cNvCxnSpPr>
            <p:nvPr/>
          </p:nvCxnSpPr>
          <p:spPr>
            <a:xfrm flipH="1" flipV="1">
              <a:off x="1542941" y="4557555"/>
              <a:ext cx="193493" cy="218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65417717-0592-7FBA-A59E-B0EDAE9844F9}"/>
                </a:ext>
              </a:extLst>
            </p:cNvPr>
            <p:cNvSpPr txBox="1"/>
            <p:nvPr/>
          </p:nvSpPr>
          <p:spPr>
            <a:xfrm>
              <a:off x="1682910" y="4779977"/>
              <a:ext cx="529312" cy="646331"/>
            </a:xfrm>
            <a:prstGeom prst="rect">
              <a:avLst/>
            </a:prstGeom>
            <a:noFill/>
          </p:spPr>
          <p:txBody>
            <a:bodyPr wrap="square" rtlCol="0">
              <a:spAutoFit/>
            </a:bodyPr>
            <a:lstStyle/>
            <a:p>
              <a:pPr algn="ctr"/>
              <a:r>
                <a:rPr lang="en-US" dirty="0"/>
                <a:t>7, 1</a:t>
              </a:r>
              <a:br>
                <a:rPr lang="en-US" dirty="0"/>
              </a:br>
              <a:r>
                <a:rPr lang="en-US" dirty="0"/>
                <a:t>(8)</a:t>
              </a:r>
            </a:p>
          </p:txBody>
        </p:sp>
        <p:cxnSp>
          <p:nvCxnSpPr>
            <p:cNvPr id="205" name="Straight Arrow Connector 204">
              <a:extLst>
                <a:ext uri="{FF2B5EF4-FFF2-40B4-BE49-F238E27FC236}">
                  <a16:creationId xmlns:a16="http://schemas.microsoft.com/office/drawing/2014/main" id="{AD77E9E1-8438-DA87-8F8A-FB8086FF76B2}"/>
                </a:ext>
              </a:extLst>
            </p:cNvPr>
            <p:cNvCxnSpPr>
              <a:cxnSpLocks/>
            </p:cNvCxnSpPr>
            <p:nvPr/>
          </p:nvCxnSpPr>
          <p:spPr>
            <a:xfrm flipH="1" flipV="1">
              <a:off x="1970009" y="4541082"/>
              <a:ext cx="50768" cy="2224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id="{876C1BA2-097B-BBDA-C10A-677E181E7A04}"/>
              </a:ext>
            </a:extLst>
          </p:cNvPr>
          <p:cNvGrpSpPr/>
          <p:nvPr/>
        </p:nvGrpSpPr>
        <p:grpSpPr>
          <a:xfrm>
            <a:off x="9347046" y="4540397"/>
            <a:ext cx="910179" cy="885226"/>
            <a:chOff x="1542941" y="4541082"/>
            <a:chExt cx="910179" cy="885226"/>
          </a:xfrm>
        </p:grpSpPr>
        <p:cxnSp>
          <p:nvCxnSpPr>
            <p:cNvPr id="207" name="Straight Connector 206">
              <a:extLst>
                <a:ext uri="{FF2B5EF4-FFF2-40B4-BE49-F238E27FC236}">
                  <a16:creationId xmlns:a16="http://schemas.microsoft.com/office/drawing/2014/main" id="{1063C87C-AF21-CD9E-F7E2-1579DF25E3A5}"/>
                </a:ext>
              </a:extLst>
            </p:cNvPr>
            <p:cNvCxnSpPr>
              <a:cxnSpLocks/>
            </p:cNvCxnSpPr>
            <p:nvPr/>
          </p:nvCxnSpPr>
          <p:spPr>
            <a:xfrm flipH="1">
              <a:off x="2187508" y="4557555"/>
              <a:ext cx="265612" cy="2185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34158C78-8B26-6474-8A46-C3160AC11085}"/>
                </a:ext>
              </a:extLst>
            </p:cNvPr>
            <p:cNvCxnSpPr>
              <a:cxnSpLocks/>
            </p:cNvCxnSpPr>
            <p:nvPr/>
          </p:nvCxnSpPr>
          <p:spPr>
            <a:xfrm flipH="1" flipV="1">
              <a:off x="1542941" y="4557555"/>
              <a:ext cx="193493" cy="218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 name="TextBox 208">
              <a:extLst>
                <a:ext uri="{FF2B5EF4-FFF2-40B4-BE49-F238E27FC236}">
                  <a16:creationId xmlns:a16="http://schemas.microsoft.com/office/drawing/2014/main" id="{9FE56AFA-7C0E-3D4B-298D-E9D4D03722F4}"/>
                </a:ext>
              </a:extLst>
            </p:cNvPr>
            <p:cNvSpPr txBox="1"/>
            <p:nvPr/>
          </p:nvSpPr>
          <p:spPr>
            <a:xfrm>
              <a:off x="1682910" y="4779977"/>
              <a:ext cx="529312" cy="646331"/>
            </a:xfrm>
            <a:prstGeom prst="rect">
              <a:avLst/>
            </a:prstGeom>
            <a:noFill/>
          </p:spPr>
          <p:txBody>
            <a:bodyPr wrap="square" rtlCol="0">
              <a:spAutoFit/>
            </a:bodyPr>
            <a:lstStyle/>
            <a:p>
              <a:pPr algn="ctr"/>
              <a:r>
                <a:rPr lang="en-US" dirty="0"/>
                <a:t>8, 1</a:t>
              </a:r>
              <a:br>
                <a:rPr lang="en-US" dirty="0"/>
              </a:br>
              <a:r>
                <a:rPr lang="en-US" dirty="0"/>
                <a:t>(9)</a:t>
              </a:r>
            </a:p>
          </p:txBody>
        </p:sp>
        <p:cxnSp>
          <p:nvCxnSpPr>
            <p:cNvPr id="210" name="Straight Arrow Connector 209">
              <a:extLst>
                <a:ext uri="{FF2B5EF4-FFF2-40B4-BE49-F238E27FC236}">
                  <a16:creationId xmlns:a16="http://schemas.microsoft.com/office/drawing/2014/main" id="{764F5D8A-B074-ED3A-F441-513FC4EA56B8}"/>
                </a:ext>
              </a:extLst>
            </p:cNvPr>
            <p:cNvCxnSpPr>
              <a:cxnSpLocks/>
            </p:cNvCxnSpPr>
            <p:nvPr/>
          </p:nvCxnSpPr>
          <p:spPr>
            <a:xfrm flipH="1" flipV="1">
              <a:off x="1970009" y="4541082"/>
              <a:ext cx="50768" cy="2224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12" name="Straight Connector 211">
            <a:extLst>
              <a:ext uri="{FF2B5EF4-FFF2-40B4-BE49-F238E27FC236}">
                <a16:creationId xmlns:a16="http://schemas.microsoft.com/office/drawing/2014/main" id="{4A169EE2-560A-1E5C-AF9B-3EC0373012D3}"/>
              </a:ext>
            </a:extLst>
          </p:cNvPr>
          <p:cNvCxnSpPr>
            <a:cxnSpLocks/>
          </p:cNvCxnSpPr>
          <p:nvPr/>
        </p:nvCxnSpPr>
        <p:spPr>
          <a:xfrm flipH="1">
            <a:off x="1102243" y="4562711"/>
            <a:ext cx="265612" cy="2185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7F6B4304-B679-6DE8-71AD-AC50EC6DC183}"/>
              </a:ext>
            </a:extLst>
          </p:cNvPr>
          <p:cNvSpPr txBox="1"/>
          <p:nvPr/>
        </p:nvSpPr>
        <p:spPr>
          <a:xfrm>
            <a:off x="721215" y="4785133"/>
            <a:ext cx="529312" cy="646331"/>
          </a:xfrm>
          <a:prstGeom prst="rect">
            <a:avLst/>
          </a:prstGeom>
          <a:noFill/>
        </p:spPr>
        <p:txBody>
          <a:bodyPr wrap="square" rtlCol="0">
            <a:spAutoFit/>
          </a:bodyPr>
          <a:lstStyle/>
          <a:p>
            <a:pPr algn="ctr"/>
            <a:r>
              <a:rPr lang="en-US" dirty="0"/>
              <a:t>1</a:t>
            </a:r>
            <a:br>
              <a:rPr lang="en-US" dirty="0"/>
            </a:br>
            <a:r>
              <a:rPr lang="en-US" dirty="0"/>
              <a:t>(1)</a:t>
            </a:r>
          </a:p>
        </p:txBody>
      </p:sp>
      <p:cxnSp>
        <p:nvCxnSpPr>
          <p:cNvPr id="215" name="Straight Arrow Connector 214">
            <a:extLst>
              <a:ext uri="{FF2B5EF4-FFF2-40B4-BE49-F238E27FC236}">
                <a16:creationId xmlns:a16="http://schemas.microsoft.com/office/drawing/2014/main" id="{11F45356-CDEA-9CFE-5E59-CD8EA4FE7DCB}"/>
              </a:ext>
            </a:extLst>
          </p:cNvPr>
          <p:cNvCxnSpPr>
            <a:cxnSpLocks/>
          </p:cNvCxnSpPr>
          <p:nvPr/>
        </p:nvCxnSpPr>
        <p:spPr>
          <a:xfrm flipH="1" flipV="1">
            <a:off x="884744" y="4546238"/>
            <a:ext cx="50768" cy="2224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6" name="Title 215">
            <a:extLst>
              <a:ext uri="{FF2B5EF4-FFF2-40B4-BE49-F238E27FC236}">
                <a16:creationId xmlns:a16="http://schemas.microsoft.com/office/drawing/2014/main" id="{06C0EDAA-C360-6260-4C1F-A1E29CC15729}"/>
              </a:ext>
            </a:extLst>
          </p:cNvPr>
          <p:cNvSpPr>
            <a:spLocks noGrp="1"/>
          </p:cNvSpPr>
          <p:nvPr>
            <p:ph type="title"/>
          </p:nvPr>
        </p:nvSpPr>
        <p:spPr/>
        <p:txBody>
          <a:bodyPr/>
          <a:lstStyle/>
          <a:p>
            <a:pPr algn="ctr"/>
            <a:r>
              <a:rPr lang="en-US" b="1" dirty="0"/>
              <a:t>-1 Da relative abundance contributions</a:t>
            </a:r>
          </a:p>
        </p:txBody>
      </p:sp>
      <p:sp>
        <p:nvSpPr>
          <p:cNvPr id="217" name="TextBox 216">
            <a:extLst>
              <a:ext uri="{FF2B5EF4-FFF2-40B4-BE49-F238E27FC236}">
                <a16:creationId xmlns:a16="http://schemas.microsoft.com/office/drawing/2014/main" id="{27348DEF-E6F9-CF46-1D67-1F8A2A83FFB5}"/>
              </a:ext>
            </a:extLst>
          </p:cNvPr>
          <p:cNvSpPr txBox="1"/>
          <p:nvPr/>
        </p:nvSpPr>
        <p:spPr>
          <a:xfrm>
            <a:off x="10711662" y="2033127"/>
            <a:ext cx="1159292" cy="461665"/>
          </a:xfrm>
          <a:prstGeom prst="rect">
            <a:avLst/>
          </a:prstGeom>
          <a:noFill/>
        </p:spPr>
        <p:txBody>
          <a:bodyPr wrap="none" rtlCol="0">
            <a:spAutoFit/>
          </a:bodyPr>
          <a:lstStyle/>
          <a:p>
            <a:r>
              <a:rPr lang="en-US" sz="2400" b="1" dirty="0"/>
              <a:t>C series</a:t>
            </a:r>
          </a:p>
        </p:txBody>
      </p:sp>
      <p:sp>
        <p:nvSpPr>
          <p:cNvPr id="218" name="TextBox 217">
            <a:extLst>
              <a:ext uri="{FF2B5EF4-FFF2-40B4-BE49-F238E27FC236}">
                <a16:creationId xmlns:a16="http://schemas.microsoft.com/office/drawing/2014/main" id="{6107B816-54D3-E030-5C10-F7BC337E4219}"/>
              </a:ext>
            </a:extLst>
          </p:cNvPr>
          <p:cNvSpPr txBox="1"/>
          <p:nvPr/>
        </p:nvSpPr>
        <p:spPr>
          <a:xfrm>
            <a:off x="10711662" y="3959066"/>
            <a:ext cx="1197764" cy="461665"/>
          </a:xfrm>
          <a:prstGeom prst="rect">
            <a:avLst/>
          </a:prstGeom>
          <a:noFill/>
        </p:spPr>
        <p:txBody>
          <a:bodyPr wrap="none" rtlCol="0">
            <a:spAutoFit/>
          </a:bodyPr>
          <a:lstStyle/>
          <a:p>
            <a:r>
              <a:rPr lang="en-US" sz="2400" b="1" dirty="0"/>
              <a:t>N series</a:t>
            </a:r>
          </a:p>
        </p:txBody>
      </p:sp>
    </p:spTree>
    <p:extLst>
      <p:ext uri="{BB962C8B-B14F-4D97-AF65-F5344CB8AC3E}">
        <p14:creationId xmlns:p14="http://schemas.microsoft.com/office/powerpoint/2010/main" val="868838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7793374-27C4-06DE-A482-4C3AED136FC8}"/>
              </a:ext>
            </a:extLst>
          </p:cNvPr>
          <p:cNvSpPr/>
          <p:nvPr/>
        </p:nvSpPr>
        <p:spPr>
          <a:xfrm>
            <a:off x="603668" y="2287493"/>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B0AF5CB9-0F2D-7EB8-8263-E2C83F2C41D4}"/>
              </a:ext>
            </a:extLst>
          </p:cNvPr>
          <p:cNvSpPr/>
          <p:nvPr/>
        </p:nvSpPr>
        <p:spPr>
          <a:xfrm>
            <a:off x="1155461" y="2287493"/>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09C396C-95EC-05E3-7014-33470B7352C3}"/>
              </a:ext>
            </a:extLst>
          </p:cNvPr>
          <p:cNvSpPr/>
          <p:nvPr/>
        </p:nvSpPr>
        <p:spPr>
          <a:xfrm>
            <a:off x="2251165" y="2287493"/>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AE7D13F-B54A-1A67-D964-4DB22C038F9F}"/>
              </a:ext>
            </a:extLst>
          </p:cNvPr>
          <p:cNvSpPr/>
          <p:nvPr/>
        </p:nvSpPr>
        <p:spPr>
          <a:xfrm>
            <a:off x="1699372" y="2287493"/>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E28B3D6-11CF-2F3F-EBA2-9BEE803DF7F3}"/>
              </a:ext>
            </a:extLst>
          </p:cNvPr>
          <p:cNvSpPr/>
          <p:nvPr/>
        </p:nvSpPr>
        <p:spPr>
          <a:xfrm>
            <a:off x="10016954" y="2287495"/>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B919B6D-E17A-4794-BF2D-FF5FF5C464AF}"/>
              </a:ext>
            </a:extLst>
          </p:cNvPr>
          <p:cNvSpPr/>
          <p:nvPr/>
        </p:nvSpPr>
        <p:spPr>
          <a:xfrm>
            <a:off x="9461753" y="2287493"/>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E75730-1BCD-F9D3-85FE-833FF32A0205}"/>
              </a:ext>
            </a:extLst>
          </p:cNvPr>
          <p:cNvSpPr/>
          <p:nvPr/>
        </p:nvSpPr>
        <p:spPr>
          <a:xfrm>
            <a:off x="8906552" y="2296442"/>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07996E1-555F-9218-EC23-DF4A641CC132}"/>
              </a:ext>
            </a:extLst>
          </p:cNvPr>
          <p:cNvSpPr/>
          <p:nvPr/>
        </p:nvSpPr>
        <p:spPr>
          <a:xfrm>
            <a:off x="8351351" y="2287493"/>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21CE8AD-FB99-63C1-5A76-2D2642376FCA}"/>
              </a:ext>
            </a:extLst>
          </p:cNvPr>
          <p:cNvSpPr/>
          <p:nvPr/>
        </p:nvSpPr>
        <p:spPr>
          <a:xfrm>
            <a:off x="7796150" y="2287493"/>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8170808-1D7A-7C07-45E9-2042B380C7D4}"/>
              </a:ext>
            </a:extLst>
          </p:cNvPr>
          <p:cNvSpPr/>
          <p:nvPr/>
        </p:nvSpPr>
        <p:spPr>
          <a:xfrm>
            <a:off x="7240949" y="2284085"/>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3F3513A-AD85-1978-1A89-4AF51AB7AB69}"/>
              </a:ext>
            </a:extLst>
          </p:cNvPr>
          <p:cNvSpPr/>
          <p:nvPr/>
        </p:nvSpPr>
        <p:spPr>
          <a:xfrm>
            <a:off x="6681274" y="2295377"/>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055B02B-0938-8396-653F-894F1F2D88AC}"/>
              </a:ext>
            </a:extLst>
          </p:cNvPr>
          <p:cNvSpPr/>
          <p:nvPr/>
        </p:nvSpPr>
        <p:spPr>
          <a:xfrm>
            <a:off x="6121598" y="227961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6ADEED9-734E-825C-3FB0-29C4C0CA5B20}"/>
              </a:ext>
            </a:extLst>
          </p:cNvPr>
          <p:cNvSpPr/>
          <p:nvPr/>
        </p:nvSpPr>
        <p:spPr>
          <a:xfrm>
            <a:off x="5566397" y="2287493"/>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5D8999E-E6A4-12EC-E45A-C8099C241DFB}"/>
              </a:ext>
            </a:extLst>
          </p:cNvPr>
          <p:cNvSpPr/>
          <p:nvPr/>
        </p:nvSpPr>
        <p:spPr>
          <a:xfrm>
            <a:off x="5010130" y="2295377"/>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1036F2E-9F07-EA0F-483B-AB951D567764}"/>
              </a:ext>
            </a:extLst>
          </p:cNvPr>
          <p:cNvSpPr/>
          <p:nvPr/>
        </p:nvSpPr>
        <p:spPr>
          <a:xfrm>
            <a:off x="4458337" y="2287493"/>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8B59664-157A-1F29-B18C-8D9321E76D92}"/>
              </a:ext>
            </a:extLst>
          </p:cNvPr>
          <p:cNvSpPr/>
          <p:nvPr/>
        </p:nvSpPr>
        <p:spPr>
          <a:xfrm>
            <a:off x="3906544" y="2287493"/>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6B66FDD-56D2-8763-333E-ED5D2AFB3E84}"/>
              </a:ext>
            </a:extLst>
          </p:cNvPr>
          <p:cNvSpPr/>
          <p:nvPr/>
        </p:nvSpPr>
        <p:spPr>
          <a:xfrm>
            <a:off x="3346868" y="2287493"/>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A4A12DE-F740-628C-6CD6-F0D998E93690}"/>
              </a:ext>
            </a:extLst>
          </p:cNvPr>
          <p:cNvSpPr/>
          <p:nvPr/>
        </p:nvSpPr>
        <p:spPr>
          <a:xfrm>
            <a:off x="2802958" y="2287493"/>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DF6F6B1-0FB7-FA4C-CB3C-0A328851BDC1}"/>
              </a:ext>
            </a:extLst>
          </p:cNvPr>
          <p:cNvSpPr txBox="1"/>
          <p:nvPr/>
        </p:nvSpPr>
        <p:spPr>
          <a:xfrm>
            <a:off x="602083" y="2312207"/>
            <a:ext cx="554960" cy="523220"/>
          </a:xfrm>
          <a:prstGeom prst="rect">
            <a:avLst/>
          </a:prstGeom>
          <a:noFill/>
        </p:spPr>
        <p:txBody>
          <a:bodyPr wrap="none" rtlCol="0">
            <a:spAutoFit/>
          </a:bodyPr>
          <a:lstStyle/>
          <a:p>
            <a:pPr algn="ctr"/>
            <a:r>
              <a:rPr lang="en-US" sz="1400" dirty="0">
                <a:solidFill>
                  <a:schemeClr val="bg1"/>
                </a:solidFill>
              </a:rPr>
              <a:t>126C</a:t>
            </a:r>
            <a:br>
              <a:rPr lang="en-US" sz="1400" dirty="0">
                <a:solidFill>
                  <a:schemeClr val="bg1"/>
                </a:solidFill>
              </a:rPr>
            </a:br>
            <a:r>
              <a:rPr lang="en-US" sz="1400" dirty="0">
                <a:solidFill>
                  <a:schemeClr val="bg1"/>
                </a:solidFill>
              </a:rPr>
              <a:t>100</a:t>
            </a:r>
          </a:p>
        </p:txBody>
      </p:sp>
      <p:sp>
        <p:nvSpPr>
          <p:cNvPr id="26" name="TextBox 25">
            <a:extLst>
              <a:ext uri="{FF2B5EF4-FFF2-40B4-BE49-F238E27FC236}">
                <a16:creationId xmlns:a16="http://schemas.microsoft.com/office/drawing/2014/main" id="{56CE6D6B-7CC1-9EF8-59EC-E351721A7892}"/>
              </a:ext>
            </a:extLst>
          </p:cNvPr>
          <p:cNvSpPr txBox="1"/>
          <p:nvPr/>
        </p:nvSpPr>
        <p:spPr>
          <a:xfrm>
            <a:off x="2784025" y="2312207"/>
            <a:ext cx="554960" cy="523220"/>
          </a:xfrm>
          <a:prstGeom prst="rect">
            <a:avLst/>
          </a:prstGeom>
          <a:noFill/>
        </p:spPr>
        <p:txBody>
          <a:bodyPr wrap="none" rtlCol="0">
            <a:spAutoFit/>
          </a:bodyPr>
          <a:lstStyle/>
          <a:p>
            <a:pPr algn="ctr"/>
            <a:r>
              <a:rPr lang="en-US" sz="1400" dirty="0">
                <a:solidFill>
                  <a:schemeClr val="bg1"/>
                </a:solidFill>
              </a:rPr>
              <a:t>128C</a:t>
            </a:r>
            <a:br>
              <a:rPr lang="en-US" sz="1400" dirty="0">
                <a:solidFill>
                  <a:schemeClr val="bg1"/>
                </a:solidFill>
              </a:rPr>
            </a:br>
            <a:r>
              <a:rPr lang="en-US" sz="1400" dirty="0">
                <a:solidFill>
                  <a:schemeClr val="bg1"/>
                </a:solidFill>
              </a:rPr>
              <a:t>100</a:t>
            </a:r>
          </a:p>
        </p:txBody>
      </p:sp>
      <p:sp>
        <p:nvSpPr>
          <p:cNvPr id="28" name="TextBox 27">
            <a:extLst>
              <a:ext uri="{FF2B5EF4-FFF2-40B4-BE49-F238E27FC236}">
                <a16:creationId xmlns:a16="http://schemas.microsoft.com/office/drawing/2014/main" id="{3D80EB8E-8186-8E75-EAA3-267EE6EF4D5B}"/>
              </a:ext>
            </a:extLst>
          </p:cNvPr>
          <p:cNvSpPr txBox="1"/>
          <p:nvPr/>
        </p:nvSpPr>
        <p:spPr>
          <a:xfrm>
            <a:off x="5016832" y="2312207"/>
            <a:ext cx="554960" cy="523220"/>
          </a:xfrm>
          <a:prstGeom prst="rect">
            <a:avLst/>
          </a:prstGeom>
          <a:noFill/>
        </p:spPr>
        <p:txBody>
          <a:bodyPr wrap="none" rtlCol="0">
            <a:spAutoFit/>
          </a:bodyPr>
          <a:lstStyle/>
          <a:p>
            <a:pPr algn="ctr"/>
            <a:r>
              <a:rPr lang="en-US" sz="1400" dirty="0">
                <a:solidFill>
                  <a:schemeClr val="bg1"/>
                </a:solidFill>
              </a:rPr>
              <a:t>130C</a:t>
            </a:r>
            <a:br>
              <a:rPr lang="en-US" sz="1400" dirty="0">
                <a:solidFill>
                  <a:schemeClr val="bg1"/>
                </a:solidFill>
              </a:rPr>
            </a:br>
            <a:r>
              <a:rPr lang="en-US" sz="1400" dirty="0">
                <a:solidFill>
                  <a:schemeClr val="bg1"/>
                </a:solidFill>
              </a:rPr>
              <a:t>100</a:t>
            </a:r>
          </a:p>
        </p:txBody>
      </p:sp>
      <p:sp>
        <p:nvSpPr>
          <p:cNvPr id="30" name="TextBox 29">
            <a:extLst>
              <a:ext uri="{FF2B5EF4-FFF2-40B4-BE49-F238E27FC236}">
                <a16:creationId xmlns:a16="http://schemas.microsoft.com/office/drawing/2014/main" id="{74DEA17A-1E64-77CA-A048-5A518E84D517}"/>
              </a:ext>
            </a:extLst>
          </p:cNvPr>
          <p:cNvSpPr txBox="1"/>
          <p:nvPr/>
        </p:nvSpPr>
        <p:spPr>
          <a:xfrm>
            <a:off x="7223791" y="2312207"/>
            <a:ext cx="554960" cy="523220"/>
          </a:xfrm>
          <a:prstGeom prst="rect">
            <a:avLst/>
          </a:prstGeom>
          <a:noFill/>
        </p:spPr>
        <p:txBody>
          <a:bodyPr wrap="none" rtlCol="0">
            <a:spAutoFit/>
          </a:bodyPr>
          <a:lstStyle/>
          <a:p>
            <a:pPr algn="ctr"/>
            <a:r>
              <a:rPr lang="en-US" sz="1400" dirty="0">
                <a:solidFill>
                  <a:schemeClr val="bg1"/>
                </a:solidFill>
              </a:rPr>
              <a:t>132C</a:t>
            </a:r>
            <a:br>
              <a:rPr lang="en-US" sz="1400" dirty="0">
                <a:solidFill>
                  <a:schemeClr val="bg1"/>
                </a:solidFill>
              </a:rPr>
            </a:br>
            <a:r>
              <a:rPr lang="en-US" sz="1400" dirty="0">
                <a:solidFill>
                  <a:schemeClr val="bg1"/>
                </a:solidFill>
              </a:rPr>
              <a:t>100</a:t>
            </a:r>
          </a:p>
        </p:txBody>
      </p:sp>
      <p:sp>
        <p:nvSpPr>
          <p:cNvPr id="32" name="TextBox 31">
            <a:extLst>
              <a:ext uri="{FF2B5EF4-FFF2-40B4-BE49-F238E27FC236}">
                <a16:creationId xmlns:a16="http://schemas.microsoft.com/office/drawing/2014/main" id="{D5DC5E32-B39E-3CBE-D2BE-09FA789B2E86}"/>
              </a:ext>
            </a:extLst>
          </p:cNvPr>
          <p:cNvSpPr txBox="1"/>
          <p:nvPr/>
        </p:nvSpPr>
        <p:spPr>
          <a:xfrm>
            <a:off x="9444376" y="2312207"/>
            <a:ext cx="554960" cy="523220"/>
          </a:xfrm>
          <a:prstGeom prst="rect">
            <a:avLst/>
          </a:prstGeom>
          <a:noFill/>
        </p:spPr>
        <p:txBody>
          <a:bodyPr wrap="none" rtlCol="0">
            <a:spAutoFit/>
          </a:bodyPr>
          <a:lstStyle/>
          <a:p>
            <a:pPr algn="ctr"/>
            <a:r>
              <a:rPr lang="en-US" sz="1400" dirty="0">
                <a:solidFill>
                  <a:schemeClr val="bg1"/>
                </a:solidFill>
              </a:rPr>
              <a:t>134C</a:t>
            </a:r>
            <a:br>
              <a:rPr lang="en-US" sz="1400" dirty="0">
                <a:solidFill>
                  <a:schemeClr val="bg1"/>
                </a:solidFill>
              </a:rPr>
            </a:br>
            <a:r>
              <a:rPr lang="en-US" sz="1400" dirty="0">
                <a:solidFill>
                  <a:schemeClr val="bg1"/>
                </a:solidFill>
              </a:rPr>
              <a:t>100</a:t>
            </a:r>
          </a:p>
        </p:txBody>
      </p:sp>
      <p:sp>
        <p:nvSpPr>
          <p:cNvPr id="34" name="TextBox 33">
            <a:extLst>
              <a:ext uri="{FF2B5EF4-FFF2-40B4-BE49-F238E27FC236}">
                <a16:creationId xmlns:a16="http://schemas.microsoft.com/office/drawing/2014/main" id="{C8594A7F-8259-BAF3-C630-7EEA979E405B}"/>
              </a:ext>
            </a:extLst>
          </p:cNvPr>
          <p:cNvSpPr txBox="1"/>
          <p:nvPr/>
        </p:nvSpPr>
        <p:spPr>
          <a:xfrm>
            <a:off x="1140289" y="2316323"/>
            <a:ext cx="574196" cy="523220"/>
          </a:xfrm>
          <a:prstGeom prst="rect">
            <a:avLst/>
          </a:prstGeom>
          <a:noFill/>
        </p:spPr>
        <p:txBody>
          <a:bodyPr wrap="none" rtlCol="0">
            <a:spAutoFit/>
          </a:bodyPr>
          <a:lstStyle/>
          <a:p>
            <a:pPr algn="ctr"/>
            <a:r>
              <a:rPr lang="en-US" sz="1400" dirty="0"/>
              <a:t>127N</a:t>
            </a:r>
            <a:br>
              <a:rPr lang="en-US" sz="1400" dirty="0"/>
            </a:br>
            <a:r>
              <a:rPr lang="en-US" sz="1400" dirty="0"/>
              <a:t>100</a:t>
            </a:r>
          </a:p>
        </p:txBody>
      </p:sp>
      <p:sp>
        <p:nvSpPr>
          <p:cNvPr id="36" name="TextBox 35">
            <a:extLst>
              <a:ext uri="{FF2B5EF4-FFF2-40B4-BE49-F238E27FC236}">
                <a16:creationId xmlns:a16="http://schemas.microsoft.com/office/drawing/2014/main" id="{F9707792-398B-23A3-8EB2-FAF5915663A8}"/>
              </a:ext>
            </a:extLst>
          </p:cNvPr>
          <p:cNvSpPr txBox="1"/>
          <p:nvPr/>
        </p:nvSpPr>
        <p:spPr>
          <a:xfrm>
            <a:off x="3322231" y="2316323"/>
            <a:ext cx="574196" cy="523220"/>
          </a:xfrm>
          <a:prstGeom prst="rect">
            <a:avLst/>
          </a:prstGeom>
          <a:noFill/>
        </p:spPr>
        <p:txBody>
          <a:bodyPr wrap="none" rtlCol="0">
            <a:spAutoFit/>
          </a:bodyPr>
          <a:lstStyle/>
          <a:p>
            <a:pPr algn="ctr"/>
            <a:r>
              <a:rPr lang="en-US" sz="1400" dirty="0"/>
              <a:t>129N</a:t>
            </a:r>
            <a:br>
              <a:rPr lang="en-US" sz="1400" dirty="0"/>
            </a:br>
            <a:r>
              <a:rPr lang="en-US" sz="1400" dirty="0"/>
              <a:t>100</a:t>
            </a:r>
          </a:p>
        </p:txBody>
      </p:sp>
      <p:sp>
        <p:nvSpPr>
          <p:cNvPr id="38" name="TextBox 37">
            <a:extLst>
              <a:ext uri="{FF2B5EF4-FFF2-40B4-BE49-F238E27FC236}">
                <a16:creationId xmlns:a16="http://schemas.microsoft.com/office/drawing/2014/main" id="{08F19F7E-4E54-9658-12A9-74F2A6F87E4E}"/>
              </a:ext>
            </a:extLst>
          </p:cNvPr>
          <p:cNvSpPr txBox="1"/>
          <p:nvPr/>
        </p:nvSpPr>
        <p:spPr>
          <a:xfrm>
            <a:off x="5555038" y="2316323"/>
            <a:ext cx="574196" cy="523220"/>
          </a:xfrm>
          <a:prstGeom prst="rect">
            <a:avLst/>
          </a:prstGeom>
          <a:noFill/>
        </p:spPr>
        <p:txBody>
          <a:bodyPr wrap="none" rtlCol="0">
            <a:spAutoFit/>
          </a:bodyPr>
          <a:lstStyle/>
          <a:p>
            <a:pPr algn="ctr"/>
            <a:r>
              <a:rPr lang="en-US" sz="1400" dirty="0"/>
              <a:t>131N</a:t>
            </a:r>
            <a:br>
              <a:rPr lang="en-US" sz="1400" dirty="0"/>
            </a:br>
            <a:r>
              <a:rPr lang="en-US" sz="1400" dirty="0"/>
              <a:t>100</a:t>
            </a:r>
          </a:p>
        </p:txBody>
      </p:sp>
      <p:sp>
        <p:nvSpPr>
          <p:cNvPr id="40" name="TextBox 39">
            <a:extLst>
              <a:ext uri="{FF2B5EF4-FFF2-40B4-BE49-F238E27FC236}">
                <a16:creationId xmlns:a16="http://schemas.microsoft.com/office/drawing/2014/main" id="{AAE35229-4603-60D1-BF25-69989AD37BE1}"/>
              </a:ext>
            </a:extLst>
          </p:cNvPr>
          <p:cNvSpPr txBox="1"/>
          <p:nvPr/>
        </p:nvSpPr>
        <p:spPr>
          <a:xfrm>
            <a:off x="7761997" y="2316323"/>
            <a:ext cx="574196" cy="523220"/>
          </a:xfrm>
          <a:prstGeom prst="rect">
            <a:avLst/>
          </a:prstGeom>
          <a:noFill/>
        </p:spPr>
        <p:txBody>
          <a:bodyPr wrap="none" rtlCol="0">
            <a:spAutoFit/>
          </a:bodyPr>
          <a:lstStyle/>
          <a:p>
            <a:pPr algn="ctr"/>
            <a:r>
              <a:rPr lang="en-US" sz="1400" dirty="0"/>
              <a:t>133N</a:t>
            </a:r>
            <a:br>
              <a:rPr lang="en-US" sz="1400" dirty="0"/>
            </a:br>
            <a:r>
              <a:rPr lang="en-US" sz="1400" dirty="0"/>
              <a:t>100</a:t>
            </a:r>
          </a:p>
        </p:txBody>
      </p:sp>
      <p:sp>
        <p:nvSpPr>
          <p:cNvPr id="42" name="TextBox 41">
            <a:extLst>
              <a:ext uri="{FF2B5EF4-FFF2-40B4-BE49-F238E27FC236}">
                <a16:creationId xmlns:a16="http://schemas.microsoft.com/office/drawing/2014/main" id="{134EE547-528C-0264-5A01-2C673D3B68D6}"/>
              </a:ext>
            </a:extLst>
          </p:cNvPr>
          <p:cNvSpPr txBox="1"/>
          <p:nvPr/>
        </p:nvSpPr>
        <p:spPr>
          <a:xfrm>
            <a:off x="9982582" y="2316323"/>
            <a:ext cx="574196" cy="523220"/>
          </a:xfrm>
          <a:prstGeom prst="rect">
            <a:avLst/>
          </a:prstGeom>
          <a:noFill/>
        </p:spPr>
        <p:txBody>
          <a:bodyPr wrap="none" rtlCol="0">
            <a:spAutoFit/>
          </a:bodyPr>
          <a:lstStyle/>
          <a:p>
            <a:pPr algn="ctr"/>
            <a:r>
              <a:rPr lang="en-US" sz="1400" dirty="0"/>
              <a:t>135N</a:t>
            </a:r>
            <a:br>
              <a:rPr lang="en-US" sz="1400" dirty="0"/>
            </a:br>
            <a:r>
              <a:rPr lang="en-US" sz="1400" dirty="0"/>
              <a:t>100</a:t>
            </a:r>
          </a:p>
        </p:txBody>
      </p:sp>
      <p:sp>
        <p:nvSpPr>
          <p:cNvPr id="85" name="TextBox 84">
            <a:extLst>
              <a:ext uri="{FF2B5EF4-FFF2-40B4-BE49-F238E27FC236}">
                <a16:creationId xmlns:a16="http://schemas.microsoft.com/office/drawing/2014/main" id="{0250BBFD-0EAA-EDA1-1958-697FC4105CA4}"/>
              </a:ext>
            </a:extLst>
          </p:cNvPr>
          <p:cNvSpPr txBox="1"/>
          <p:nvPr/>
        </p:nvSpPr>
        <p:spPr>
          <a:xfrm>
            <a:off x="10711662" y="2317330"/>
            <a:ext cx="1173719" cy="461665"/>
          </a:xfrm>
          <a:prstGeom prst="rect">
            <a:avLst/>
          </a:prstGeom>
          <a:noFill/>
        </p:spPr>
        <p:txBody>
          <a:bodyPr wrap="none" rtlCol="0">
            <a:spAutoFit/>
          </a:bodyPr>
          <a:lstStyle/>
          <a:p>
            <a:r>
              <a:rPr lang="en-US" sz="2400" b="1" dirty="0"/>
              <a:t>Series 1</a:t>
            </a:r>
          </a:p>
        </p:txBody>
      </p:sp>
      <p:sp>
        <p:nvSpPr>
          <p:cNvPr id="86" name="Oval 85">
            <a:extLst>
              <a:ext uri="{FF2B5EF4-FFF2-40B4-BE49-F238E27FC236}">
                <a16:creationId xmlns:a16="http://schemas.microsoft.com/office/drawing/2014/main" id="{E98E1245-EEA2-2637-A187-E3DA80637B89}"/>
              </a:ext>
            </a:extLst>
          </p:cNvPr>
          <p:cNvSpPr/>
          <p:nvPr/>
        </p:nvSpPr>
        <p:spPr>
          <a:xfrm>
            <a:off x="603668"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FD007B3-8AF3-B9C3-9CD4-5CF289DD3D3C}"/>
              </a:ext>
            </a:extLst>
          </p:cNvPr>
          <p:cNvSpPr/>
          <p:nvPr/>
        </p:nvSpPr>
        <p:spPr>
          <a:xfrm>
            <a:off x="1155461"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1E5B28B-66F4-FA72-39D2-83821AD7122B}"/>
              </a:ext>
            </a:extLst>
          </p:cNvPr>
          <p:cNvSpPr/>
          <p:nvPr/>
        </p:nvSpPr>
        <p:spPr>
          <a:xfrm>
            <a:off x="2251165"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F82AF06C-F338-51F9-7348-F2F2EFF62A68}"/>
              </a:ext>
            </a:extLst>
          </p:cNvPr>
          <p:cNvSpPr/>
          <p:nvPr/>
        </p:nvSpPr>
        <p:spPr>
          <a:xfrm>
            <a:off x="1699372"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DB86FE5-7C0C-F912-14F1-D91ABAFE9E78}"/>
              </a:ext>
            </a:extLst>
          </p:cNvPr>
          <p:cNvSpPr/>
          <p:nvPr/>
        </p:nvSpPr>
        <p:spPr>
          <a:xfrm>
            <a:off x="10016954" y="4547073"/>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C0276E51-A5B6-EC19-8EB1-19E8F907B832}"/>
              </a:ext>
            </a:extLst>
          </p:cNvPr>
          <p:cNvSpPr/>
          <p:nvPr/>
        </p:nvSpPr>
        <p:spPr>
          <a:xfrm>
            <a:off x="9461753"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9FB0D62-CC0A-434A-333B-62C88D021EBB}"/>
              </a:ext>
            </a:extLst>
          </p:cNvPr>
          <p:cNvSpPr/>
          <p:nvPr/>
        </p:nvSpPr>
        <p:spPr>
          <a:xfrm>
            <a:off x="8906552" y="4556020"/>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02B8B7F1-5230-0A50-1301-28A1D3174306}"/>
              </a:ext>
            </a:extLst>
          </p:cNvPr>
          <p:cNvSpPr/>
          <p:nvPr/>
        </p:nvSpPr>
        <p:spPr>
          <a:xfrm>
            <a:off x="8351351"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E784E9F8-93CD-124D-3ABB-6896D9A9FD4D}"/>
              </a:ext>
            </a:extLst>
          </p:cNvPr>
          <p:cNvSpPr/>
          <p:nvPr/>
        </p:nvSpPr>
        <p:spPr>
          <a:xfrm>
            <a:off x="7796150"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15E0E538-24C4-07DE-BBF3-E36EEF61AF8A}"/>
              </a:ext>
            </a:extLst>
          </p:cNvPr>
          <p:cNvSpPr/>
          <p:nvPr/>
        </p:nvSpPr>
        <p:spPr>
          <a:xfrm>
            <a:off x="7240949" y="4543663"/>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987852BE-2A8E-3DF2-0FE5-03D07B58B65C}"/>
              </a:ext>
            </a:extLst>
          </p:cNvPr>
          <p:cNvSpPr/>
          <p:nvPr/>
        </p:nvSpPr>
        <p:spPr>
          <a:xfrm>
            <a:off x="6681274" y="4554955"/>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1AE79DF6-CFE1-FF75-5460-91ECBC88CCB9}"/>
              </a:ext>
            </a:extLst>
          </p:cNvPr>
          <p:cNvSpPr/>
          <p:nvPr/>
        </p:nvSpPr>
        <p:spPr>
          <a:xfrm>
            <a:off x="6121598" y="4539189"/>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888767DE-7664-3651-ED56-F717D29A4CBF}"/>
              </a:ext>
            </a:extLst>
          </p:cNvPr>
          <p:cNvSpPr/>
          <p:nvPr/>
        </p:nvSpPr>
        <p:spPr>
          <a:xfrm>
            <a:off x="5566397"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BA0BF9C-C016-F90A-6C75-C41143362F53}"/>
              </a:ext>
            </a:extLst>
          </p:cNvPr>
          <p:cNvSpPr/>
          <p:nvPr/>
        </p:nvSpPr>
        <p:spPr>
          <a:xfrm>
            <a:off x="5010130" y="4554955"/>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E1A74A86-679F-BDAC-FD68-2FEFF1B90A1D}"/>
              </a:ext>
            </a:extLst>
          </p:cNvPr>
          <p:cNvSpPr/>
          <p:nvPr/>
        </p:nvSpPr>
        <p:spPr>
          <a:xfrm>
            <a:off x="4458337"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A9902D-704F-44FB-33D9-469ECF15AFE1}"/>
              </a:ext>
            </a:extLst>
          </p:cNvPr>
          <p:cNvSpPr/>
          <p:nvPr/>
        </p:nvSpPr>
        <p:spPr>
          <a:xfrm>
            <a:off x="3906544"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0C7B10B2-3B08-4938-B1DC-7349D2F78D93}"/>
              </a:ext>
            </a:extLst>
          </p:cNvPr>
          <p:cNvSpPr/>
          <p:nvPr/>
        </p:nvSpPr>
        <p:spPr>
          <a:xfrm>
            <a:off x="3346868" y="4547071"/>
            <a:ext cx="551793" cy="551793"/>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89FA555-A856-A340-C368-5CF3FFEBDB21}"/>
              </a:ext>
            </a:extLst>
          </p:cNvPr>
          <p:cNvSpPr/>
          <p:nvPr/>
        </p:nvSpPr>
        <p:spPr>
          <a:xfrm>
            <a:off x="2802958" y="4547071"/>
            <a:ext cx="551793" cy="551793"/>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DE515A52-18E3-EC12-84C2-AEE04A37BE0A}"/>
              </a:ext>
            </a:extLst>
          </p:cNvPr>
          <p:cNvSpPr txBox="1"/>
          <p:nvPr/>
        </p:nvSpPr>
        <p:spPr>
          <a:xfrm>
            <a:off x="1692529" y="4571785"/>
            <a:ext cx="554960" cy="523220"/>
          </a:xfrm>
          <a:prstGeom prst="rect">
            <a:avLst/>
          </a:prstGeom>
          <a:noFill/>
        </p:spPr>
        <p:txBody>
          <a:bodyPr wrap="none" rtlCol="0">
            <a:spAutoFit/>
          </a:bodyPr>
          <a:lstStyle/>
          <a:p>
            <a:pPr algn="ctr"/>
            <a:r>
              <a:rPr lang="en-US" sz="1400" dirty="0">
                <a:solidFill>
                  <a:schemeClr val="bg1"/>
                </a:solidFill>
              </a:rPr>
              <a:t>127C</a:t>
            </a:r>
            <a:br>
              <a:rPr lang="en-US" sz="1400" dirty="0">
                <a:solidFill>
                  <a:schemeClr val="bg1"/>
                </a:solidFill>
              </a:rPr>
            </a:br>
            <a:r>
              <a:rPr lang="en-US" sz="1400" dirty="0">
                <a:solidFill>
                  <a:schemeClr val="bg1"/>
                </a:solidFill>
              </a:rPr>
              <a:t>100</a:t>
            </a:r>
          </a:p>
        </p:txBody>
      </p:sp>
      <p:sp>
        <p:nvSpPr>
          <p:cNvPr id="107" name="TextBox 106">
            <a:extLst>
              <a:ext uri="{FF2B5EF4-FFF2-40B4-BE49-F238E27FC236}">
                <a16:creationId xmlns:a16="http://schemas.microsoft.com/office/drawing/2014/main" id="{D639821C-F9AA-67EF-B14F-382119316B45}"/>
              </a:ext>
            </a:extLst>
          </p:cNvPr>
          <p:cNvSpPr txBox="1"/>
          <p:nvPr/>
        </p:nvSpPr>
        <p:spPr>
          <a:xfrm>
            <a:off x="3901032" y="4571785"/>
            <a:ext cx="554960" cy="523220"/>
          </a:xfrm>
          <a:prstGeom prst="rect">
            <a:avLst/>
          </a:prstGeom>
          <a:noFill/>
        </p:spPr>
        <p:txBody>
          <a:bodyPr wrap="none" rtlCol="0">
            <a:spAutoFit/>
          </a:bodyPr>
          <a:lstStyle/>
          <a:p>
            <a:pPr algn="ctr"/>
            <a:r>
              <a:rPr lang="en-US" sz="1400" dirty="0">
                <a:solidFill>
                  <a:schemeClr val="bg1"/>
                </a:solidFill>
              </a:rPr>
              <a:t>129C</a:t>
            </a:r>
            <a:br>
              <a:rPr lang="en-US" sz="1400" dirty="0">
                <a:solidFill>
                  <a:schemeClr val="bg1"/>
                </a:solidFill>
              </a:rPr>
            </a:br>
            <a:r>
              <a:rPr lang="en-US" sz="1400" dirty="0">
                <a:solidFill>
                  <a:schemeClr val="bg1"/>
                </a:solidFill>
              </a:rPr>
              <a:t>100</a:t>
            </a:r>
          </a:p>
        </p:txBody>
      </p:sp>
      <p:sp>
        <p:nvSpPr>
          <p:cNvPr id="109" name="TextBox 108">
            <a:extLst>
              <a:ext uri="{FF2B5EF4-FFF2-40B4-BE49-F238E27FC236}">
                <a16:creationId xmlns:a16="http://schemas.microsoft.com/office/drawing/2014/main" id="{ED13B5B2-08E9-ACDE-9B2E-B1E723EE4164}"/>
              </a:ext>
            </a:extLst>
          </p:cNvPr>
          <p:cNvSpPr txBox="1"/>
          <p:nvPr/>
        </p:nvSpPr>
        <p:spPr>
          <a:xfrm>
            <a:off x="6120532" y="4571785"/>
            <a:ext cx="554960" cy="523220"/>
          </a:xfrm>
          <a:prstGeom prst="rect">
            <a:avLst/>
          </a:prstGeom>
          <a:noFill/>
        </p:spPr>
        <p:txBody>
          <a:bodyPr wrap="none" rtlCol="0">
            <a:spAutoFit/>
          </a:bodyPr>
          <a:lstStyle/>
          <a:p>
            <a:pPr algn="ctr"/>
            <a:r>
              <a:rPr lang="en-US" sz="1400" dirty="0">
                <a:solidFill>
                  <a:schemeClr val="bg1"/>
                </a:solidFill>
              </a:rPr>
              <a:t>131C</a:t>
            </a:r>
            <a:br>
              <a:rPr lang="en-US" sz="1400" dirty="0">
                <a:solidFill>
                  <a:schemeClr val="bg1"/>
                </a:solidFill>
              </a:rPr>
            </a:br>
            <a:r>
              <a:rPr lang="en-US" sz="1400" dirty="0">
                <a:solidFill>
                  <a:schemeClr val="bg1"/>
                </a:solidFill>
              </a:rPr>
              <a:t>100</a:t>
            </a:r>
          </a:p>
        </p:txBody>
      </p:sp>
      <p:sp>
        <p:nvSpPr>
          <p:cNvPr id="111" name="TextBox 110">
            <a:extLst>
              <a:ext uri="{FF2B5EF4-FFF2-40B4-BE49-F238E27FC236}">
                <a16:creationId xmlns:a16="http://schemas.microsoft.com/office/drawing/2014/main" id="{1DDD7F80-2714-D86D-31B9-7D9B195E0664}"/>
              </a:ext>
            </a:extLst>
          </p:cNvPr>
          <p:cNvSpPr txBox="1"/>
          <p:nvPr/>
        </p:nvSpPr>
        <p:spPr>
          <a:xfrm>
            <a:off x="8327772" y="4571785"/>
            <a:ext cx="554960" cy="523220"/>
          </a:xfrm>
          <a:prstGeom prst="rect">
            <a:avLst/>
          </a:prstGeom>
          <a:noFill/>
        </p:spPr>
        <p:txBody>
          <a:bodyPr wrap="none" rtlCol="0">
            <a:spAutoFit/>
          </a:bodyPr>
          <a:lstStyle/>
          <a:p>
            <a:pPr algn="ctr"/>
            <a:r>
              <a:rPr lang="en-US" sz="1400" dirty="0">
                <a:solidFill>
                  <a:schemeClr val="bg1"/>
                </a:solidFill>
              </a:rPr>
              <a:t>133C</a:t>
            </a:r>
            <a:br>
              <a:rPr lang="en-US" sz="1400" dirty="0">
                <a:solidFill>
                  <a:schemeClr val="bg1"/>
                </a:solidFill>
              </a:rPr>
            </a:br>
            <a:r>
              <a:rPr lang="en-US" sz="1400" dirty="0">
                <a:solidFill>
                  <a:schemeClr val="bg1"/>
                </a:solidFill>
              </a:rPr>
              <a:t>100</a:t>
            </a:r>
          </a:p>
        </p:txBody>
      </p:sp>
      <p:sp>
        <p:nvSpPr>
          <p:cNvPr id="114" name="TextBox 113">
            <a:extLst>
              <a:ext uri="{FF2B5EF4-FFF2-40B4-BE49-F238E27FC236}">
                <a16:creationId xmlns:a16="http://schemas.microsoft.com/office/drawing/2014/main" id="{6CF062BC-A0DA-C463-5879-53B14EC1EFFA}"/>
              </a:ext>
            </a:extLst>
          </p:cNvPr>
          <p:cNvSpPr txBox="1"/>
          <p:nvPr/>
        </p:nvSpPr>
        <p:spPr>
          <a:xfrm>
            <a:off x="2230735" y="4575901"/>
            <a:ext cx="574196" cy="523220"/>
          </a:xfrm>
          <a:prstGeom prst="rect">
            <a:avLst/>
          </a:prstGeom>
          <a:noFill/>
        </p:spPr>
        <p:txBody>
          <a:bodyPr wrap="none" rtlCol="0">
            <a:spAutoFit/>
          </a:bodyPr>
          <a:lstStyle/>
          <a:p>
            <a:pPr algn="ctr"/>
            <a:r>
              <a:rPr lang="en-US" sz="1400" dirty="0"/>
              <a:t>128N</a:t>
            </a:r>
            <a:br>
              <a:rPr lang="en-US" sz="1400" dirty="0"/>
            </a:br>
            <a:r>
              <a:rPr lang="en-US" sz="1400" dirty="0"/>
              <a:t>100</a:t>
            </a:r>
          </a:p>
        </p:txBody>
      </p:sp>
      <p:sp>
        <p:nvSpPr>
          <p:cNvPr id="116" name="TextBox 115">
            <a:extLst>
              <a:ext uri="{FF2B5EF4-FFF2-40B4-BE49-F238E27FC236}">
                <a16:creationId xmlns:a16="http://schemas.microsoft.com/office/drawing/2014/main" id="{41BA3E2D-6285-92FE-C0A1-299CB14A1BF9}"/>
              </a:ext>
            </a:extLst>
          </p:cNvPr>
          <p:cNvSpPr txBox="1"/>
          <p:nvPr/>
        </p:nvSpPr>
        <p:spPr>
          <a:xfrm>
            <a:off x="4439238" y="4575901"/>
            <a:ext cx="574196" cy="523220"/>
          </a:xfrm>
          <a:prstGeom prst="rect">
            <a:avLst/>
          </a:prstGeom>
          <a:noFill/>
        </p:spPr>
        <p:txBody>
          <a:bodyPr wrap="none" rtlCol="0">
            <a:spAutoFit/>
          </a:bodyPr>
          <a:lstStyle/>
          <a:p>
            <a:pPr algn="ctr"/>
            <a:r>
              <a:rPr lang="en-US" sz="1400" dirty="0"/>
              <a:t>130N</a:t>
            </a:r>
            <a:br>
              <a:rPr lang="en-US" sz="1400" dirty="0"/>
            </a:br>
            <a:r>
              <a:rPr lang="en-US" sz="1400" dirty="0"/>
              <a:t>100</a:t>
            </a:r>
          </a:p>
        </p:txBody>
      </p:sp>
      <p:sp>
        <p:nvSpPr>
          <p:cNvPr id="118" name="TextBox 117">
            <a:extLst>
              <a:ext uri="{FF2B5EF4-FFF2-40B4-BE49-F238E27FC236}">
                <a16:creationId xmlns:a16="http://schemas.microsoft.com/office/drawing/2014/main" id="{195E9ECE-7091-FF78-C116-704A47DB9644}"/>
              </a:ext>
            </a:extLst>
          </p:cNvPr>
          <p:cNvSpPr txBox="1"/>
          <p:nvPr/>
        </p:nvSpPr>
        <p:spPr>
          <a:xfrm>
            <a:off x="6658738" y="4575901"/>
            <a:ext cx="574196" cy="523220"/>
          </a:xfrm>
          <a:prstGeom prst="rect">
            <a:avLst/>
          </a:prstGeom>
          <a:noFill/>
        </p:spPr>
        <p:txBody>
          <a:bodyPr wrap="none" rtlCol="0">
            <a:spAutoFit/>
          </a:bodyPr>
          <a:lstStyle/>
          <a:p>
            <a:pPr algn="ctr"/>
            <a:r>
              <a:rPr lang="en-US" sz="1400" dirty="0"/>
              <a:t>132N</a:t>
            </a:r>
            <a:br>
              <a:rPr lang="en-US" sz="1400" dirty="0"/>
            </a:br>
            <a:r>
              <a:rPr lang="en-US" sz="1400" dirty="0"/>
              <a:t>100</a:t>
            </a:r>
          </a:p>
        </p:txBody>
      </p:sp>
      <p:sp>
        <p:nvSpPr>
          <p:cNvPr id="120" name="TextBox 119">
            <a:extLst>
              <a:ext uri="{FF2B5EF4-FFF2-40B4-BE49-F238E27FC236}">
                <a16:creationId xmlns:a16="http://schemas.microsoft.com/office/drawing/2014/main" id="{6DA3655E-B328-C3F7-5D77-DB3C7126CA77}"/>
              </a:ext>
            </a:extLst>
          </p:cNvPr>
          <p:cNvSpPr txBox="1"/>
          <p:nvPr/>
        </p:nvSpPr>
        <p:spPr>
          <a:xfrm>
            <a:off x="8865978" y="4575901"/>
            <a:ext cx="574196" cy="523220"/>
          </a:xfrm>
          <a:prstGeom prst="rect">
            <a:avLst/>
          </a:prstGeom>
          <a:noFill/>
        </p:spPr>
        <p:txBody>
          <a:bodyPr wrap="none" rtlCol="0">
            <a:spAutoFit/>
          </a:bodyPr>
          <a:lstStyle/>
          <a:p>
            <a:pPr algn="ctr"/>
            <a:r>
              <a:rPr lang="en-US" sz="1400" dirty="0"/>
              <a:t>134N</a:t>
            </a:r>
            <a:br>
              <a:rPr lang="en-US" sz="1400" dirty="0"/>
            </a:br>
            <a:r>
              <a:rPr lang="en-US" sz="1400" dirty="0"/>
              <a:t>100</a:t>
            </a:r>
          </a:p>
        </p:txBody>
      </p:sp>
      <p:sp>
        <p:nvSpPr>
          <p:cNvPr id="146" name="TextBox 145">
            <a:extLst>
              <a:ext uri="{FF2B5EF4-FFF2-40B4-BE49-F238E27FC236}">
                <a16:creationId xmlns:a16="http://schemas.microsoft.com/office/drawing/2014/main" id="{E3DCE573-888E-3825-BC13-D221E6A0C6BE}"/>
              </a:ext>
            </a:extLst>
          </p:cNvPr>
          <p:cNvSpPr txBox="1"/>
          <p:nvPr/>
        </p:nvSpPr>
        <p:spPr>
          <a:xfrm>
            <a:off x="10711662" y="4576908"/>
            <a:ext cx="1173719" cy="461665"/>
          </a:xfrm>
          <a:prstGeom prst="rect">
            <a:avLst/>
          </a:prstGeom>
          <a:noFill/>
        </p:spPr>
        <p:txBody>
          <a:bodyPr wrap="none" rtlCol="0">
            <a:spAutoFit/>
          </a:bodyPr>
          <a:lstStyle/>
          <a:p>
            <a:r>
              <a:rPr lang="en-US" sz="2400" b="1" dirty="0"/>
              <a:t>Series 2</a:t>
            </a:r>
          </a:p>
        </p:txBody>
      </p:sp>
      <p:sp>
        <p:nvSpPr>
          <p:cNvPr id="147" name="Title 146">
            <a:extLst>
              <a:ext uri="{FF2B5EF4-FFF2-40B4-BE49-F238E27FC236}">
                <a16:creationId xmlns:a16="http://schemas.microsoft.com/office/drawing/2014/main" id="{10F42137-D639-BA63-9B5A-E28BBE7F7665}"/>
              </a:ext>
            </a:extLst>
          </p:cNvPr>
          <p:cNvSpPr>
            <a:spLocks noGrp="1"/>
          </p:cNvSpPr>
          <p:nvPr>
            <p:ph type="title"/>
          </p:nvPr>
        </p:nvSpPr>
        <p:spPr>
          <a:xfrm>
            <a:off x="838200" y="365126"/>
            <a:ext cx="10515600" cy="1092972"/>
          </a:xfrm>
        </p:spPr>
        <p:txBody>
          <a:bodyPr/>
          <a:lstStyle/>
          <a:p>
            <a:pPr algn="ctr"/>
            <a:r>
              <a:rPr lang="en-US" b="1" dirty="0"/>
              <a:t>Minimal cross-talk series</a:t>
            </a:r>
          </a:p>
        </p:txBody>
      </p:sp>
      <p:cxnSp>
        <p:nvCxnSpPr>
          <p:cNvPr id="161" name="Straight Connector 160">
            <a:extLst>
              <a:ext uri="{FF2B5EF4-FFF2-40B4-BE49-F238E27FC236}">
                <a16:creationId xmlns:a16="http://schemas.microsoft.com/office/drawing/2014/main" id="{890F0F90-CDBF-9AAA-D2F8-0E388F69788C}"/>
              </a:ext>
            </a:extLst>
          </p:cNvPr>
          <p:cNvCxnSpPr>
            <a:cxnSpLocks/>
          </p:cNvCxnSpPr>
          <p:nvPr/>
        </p:nvCxnSpPr>
        <p:spPr>
          <a:xfrm flipH="1">
            <a:off x="988541" y="1856190"/>
            <a:ext cx="426489" cy="289820"/>
          </a:xfrm>
          <a:prstGeom prst="line">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E7F521C8-4648-0954-FAD5-58B218AF251C}"/>
              </a:ext>
            </a:extLst>
          </p:cNvPr>
          <p:cNvCxnSpPr>
            <a:cxnSpLocks/>
          </p:cNvCxnSpPr>
          <p:nvPr/>
        </p:nvCxnSpPr>
        <p:spPr>
          <a:xfrm>
            <a:off x="1415030" y="1846857"/>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B539793-4F23-73F7-90CE-749798B811CD}"/>
              </a:ext>
            </a:extLst>
          </p:cNvPr>
          <p:cNvCxnSpPr>
            <a:cxnSpLocks/>
          </p:cNvCxnSpPr>
          <p:nvPr/>
        </p:nvCxnSpPr>
        <p:spPr>
          <a:xfrm flipH="1">
            <a:off x="2100572" y="1856190"/>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3CFC520A-36F2-0EF8-2AA1-F12F0BCEA2A1}"/>
              </a:ext>
            </a:extLst>
          </p:cNvPr>
          <p:cNvCxnSpPr>
            <a:cxnSpLocks/>
          </p:cNvCxnSpPr>
          <p:nvPr/>
        </p:nvCxnSpPr>
        <p:spPr>
          <a:xfrm>
            <a:off x="2527061" y="1846857"/>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697ED502-EA6B-1EDD-F976-6DDCE55E77DB}"/>
              </a:ext>
            </a:extLst>
          </p:cNvPr>
          <p:cNvCxnSpPr>
            <a:cxnSpLocks/>
          </p:cNvCxnSpPr>
          <p:nvPr/>
        </p:nvCxnSpPr>
        <p:spPr>
          <a:xfrm flipH="1">
            <a:off x="3196275" y="1856190"/>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F7B8AFE-392D-7A55-14B5-876F06C20DD1}"/>
              </a:ext>
            </a:extLst>
          </p:cNvPr>
          <p:cNvCxnSpPr>
            <a:cxnSpLocks/>
          </p:cNvCxnSpPr>
          <p:nvPr/>
        </p:nvCxnSpPr>
        <p:spPr>
          <a:xfrm>
            <a:off x="3622764" y="1846857"/>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5F6E49E-0894-8FF0-F628-398FDB6839C4}"/>
              </a:ext>
            </a:extLst>
          </p:cNvPr>
          <p:cNvCxnSpPr>
            <a:cxnSpLocks/>
          </p:cNvCxnSpPr>
          <p:nvPr/>
        </p:nvCxnSpPr>
        <p:spPr>
          <a:xfrm flipH="1" flipV="1">
            <a:off x="1536365" y="2963085"/>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7546CEC-7F94-7EC1-DA1B-2ADEC1EBFA4F}"/>
              </a:ext>
            </a:extLst>
          </p:cNvPr>
          <p:cNvCxnSpPr>
            <a:cxnSpLocks/>
          </p:cNvCxnSpPr>
          <p:nvPr/>
        </p:nvCxnSpPr>
        <p:spPr>
          <a:xfrm flipV="1">
            <a:off x="1962854" y="29724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E08C4CCA-9970-93E2-F78F-53A5D1B6AEFE}"/>
              </a:ext>
            </a:extLst>
          </p:cNvPr>
          <p:cNvCxnSpPr>
            <a:cxnSpLocks/>
          </p:cNvCxnSpPr>
          <p:nvPr/>
        </p:nvCxnSpPr>
        <p:spPr>
          <a:xfrm flipH="1" flipV="1">
            <a:off x="2648396" y="2963085"/>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A45AD497-8327-D747-0E4A-700833D9E3CC}"/>
              </a:ext>
            </a:extLst>
          </p:cNvPr>
          <p:cNvCxnSpPr>
            <a:cxnSpLocks/>
          </p:cNvCxnSpPr>
          <p:nvPr/>
        </p:nvCxnSpPr>
        <p:spPr>
          <a:xfrm flipV="1">
            <a:off x="3074885" y="29724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ABD8A26-FF5B-7EE4-0829-FA421E8A2E8B}"/>
              </a:ext>
            </a:extLst>
          </p:cNvPr>
          <p:cNvCxnSpPr>
            <a:cxnSpLocks/>
          </p:cNvCxnSpPr>
          <p:nvPr/>
        </p:nvCxnSpPr>
        <p:spPr>
          <a:xfrm flipH="1" flipV="1">
            <a:off x="3744099" y="2963085"/>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499EFCD6-098D-B4CB-C0C3-D3F2B320428F}"/>
              </a:ext>
            </a:extLst>
          </p:cNvPr>
          <p:cNvCxnSpPr>
            <a:cxnSpLocks/>
          </p:cNvCxnSpPr>
          <p:nvPr/>
        </p:nvCxnSpPr>
        <p:spPr>
          <a:xfrm flipV="1">
            <a:off x="4170588" y="29724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569FDAF-867A-E15F-D44A-AD85B89AB0EE}"/>
              </a:ext>
            </a:extLst>
          </p:cNvPr>
          <p:cNvCxnSpPr>
            <a:cxnSpLocks/>
          </p:cNvCxnSpPr>
          <p:nvPr/>
        </p:nvCxnSpPr>
        <p:spPr>
          <a:xfrm flipH="1" flipV="1">
            <a:off x="4847671" y="2963085"/>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59F9048-22E0-3098-4CBB-AC4E53115FEF}"/>
              </a:ext>
            </a:extLst>
          </p:cNvPr>
          <p:cNvCxnSpPr>
            <a:cxnSpLocks/>
          </p:cNvCxnSpPr>
          <p:nvPr/>
        </p:nvCxnSpPr>
        <p:spPr>
          <a:xfrm flipV="1">
            <a:off x="5274160" y="29724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8AC1BC25-ECAE-574E-F4A2-22FBFC7DE1CC}"/>
              </a:ext>
            </a:extLst>
          </p:cNvPr>
          <p:cNvCxnSpPr>
            <a:cxnSpLocks/>
          </p:cNvCxnSpPr>
          <p:nvPr/>
        </p:nvCxnSpPr>
        <p:spPr>
          <a:xfrm flipH="1" flipV="1">
            <a:off x="5963471" y="2963085"/>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3B15F2D-5303-A41D-5D83-A8CFD110BB29}"/>
              </a:ext>
            </a:extLst>
          </p:cNvPr>
          <p:cNvCxnSpPr>
            <a:cxnSpLocks/>
          </p:cNvCxnSpPr>
          <p:nvPr/>
        </p:nvCxnSpPr>
        <p:spPr>
          <a:xfrm flipV="1">
            <a:off x="6389960" y="29724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353FD1E-F3C1-A11A-1DA9-DDD2BF3A1B99}"/>
              </a:ext>
            </a:extLst>
          </p:cNvPr>
          <p:cNvCxnSpPr>
            <a:cxnSpLocks/>
          </p:cNvCxnSpPr>
          <p:nvPr/>
        </p:nvCxnSpPr>
        <p:spPr>
          <a:xfrm flipH="1" flipV="1">
            <a:off x="7077630" y="2963085"/>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D60D74A5-4A9B-09E3-22BD-840D55F32B58}"/>
              </a:ext>
            </a:extLst>
          </p:cNvPr>
          <p:cNvCxnSpPr>
            <a:cxnSpLocks/>
          </p:cNvCxnSpPr>
          <p:nvPr/>
        </p:nvCxnSpPr>
        <p:spPr>
          <a:xfrm flipV="1">
            <a:off x="7504119" y="29724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1A41B3C-1510-0DAB-DF7A-46D3F13F40AF}"/>
              </a:ext>
            </a:extLst>
          </p:cNvPr>
          <p:cNvCxnSpPr>
            <a:cxnSpLocks/>
          </p:cNvCxnSpPr>
          <p:nvPr/>
        </p:nvCxnSpPr>
        <p:spPr>
          <a:xfrm flipH="1" flipV="1">
            <a:off x="8170430" y="2963085"/>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2B9FB91A-D827-783A-408D-A27E9E22475C}"/>
              </a:ext>
            </a:extLst>
          </p:cNvPr>
          <p:cNvCxnSpPr>
            <a:cxnSpLocks/>
          </p:cNvCxnSpPr>
          <p:nvPr/>
        </p:nvCxnSpPr>
        <p:spPr>
          <a:xfrm flipV="1">
            <a:off x="8596919" y="29724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9780A1FB-65D9-EBEC-5D2F-AA257F920809}"/>
              </a:ext>
            </a:extLst>
          </p:cNvPr>
          <p:cNvCxnSpPr>
            <a:cxnSpLocks/>
          </p:cNvCxnSpPr>
          <p:nvPr/>
        </p:nvCxnSpPr>
        <p:spPr>
          <a:xfrm flipH="1" flipV="1">
            <a:off x="9286230" y="2963085"/>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85F72047-8353-4945-A76B-C47307965BDC}"/>
              </a:ext>
            </a:extLst>
          </p:cNvPr>
          <p:cNvCxnSpPr>
            <a:cxnSpLocks/>
          </p:cNvCxnSpPr>
          <p:nvPr/>
        </p:nvCxnSpPr>
        <p:spPr>
          <a:xfrm flipV="1">
            <a:off x="9712719" y="29724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4E317DE-4E90-EC6C-1740-80C0727D2922}"/>
              </a:ext>
            </a:extLst>
          </p:cNvPr>
          <p:cNvCxnSpPr/>
          <p:nvPr/>
        </p:nvCxnSpPr>
        <p:spPr>
          <a:xfrm>
            <a:off x="3609329" y="2964851"/>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96AB6EB-52F3-1E5B-B7D4-AA2FD97AC4B7}"/>
              </a:ext>
            </a:extLst>
          </p:cNvPr>
          <p:cNvCxnSpPr/>
          <p:nvPr/>
        </p:nvCxnSpPr>
        <p:spPr>
          <a:xfrm flipH="1" flipV="1">
            <a:off x="3196275" y="2964851"/>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FECFCB1D-B499-71A4-9269-79A4B663E1E6}"/>
              </a:ext>
            </a:extLst>
          </p:cNvPr>
          <p:cNvCxnSpPr/>
          <p:nvPr/>
        </p:nvCxnSpPr>
        <p:spPr>
          <a:xfrm>
            <a:off x="1447959" y="2964851"/>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FB06B4A4-157B-646B-499D-B6BA5A8C9F9E}"/>
              </a:ext>
            </a:extLst>
          </p:cNvPr>
          <p:cNvCxnSpPr/>
          <p:nvPr/>
        </p:nvCxnSpPr>
        <p:spPr>
          <a:xfrm flipH="1" flipV="1">
            <a:off x="1034905" y="2964851"/>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E9FC7FF2-EBE9-A240-554F-A25AB21AA4B6}"/>
              </a:ext>
            </a:extLst>
          </p:cNvPr>
          <p:cNvCxnSpPr/>
          <p:nvPr/>
        </p:nvCxnSpPr>
        <p:spPr>
          <a:xfrm>
            <a:off x="2513678" y="2964851"/>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60A470F9-BE1D-CA48-3E81-EDACB9179D67}"/>
              </a:ext>
            </a:extLst>
          </p:cNvPr>
          <p:cNvCxnSpPr/>
          <p:nvPr/>
        </p:nvCxnSpPr>
        <p:spPr>
          <a:xfrm flipH="1" flipV="1">
            <a:off x="2100624" y="2964851"/>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9F156FC-985C-3038-B436-4529423FFAE6}"/>
              </a:ext>
            </a:extLst>
          </p:cNvPr>
          <p:cNvCxnSpPr/>
          <p:nvPr/>
        </p:nvCxnSpPr>
        <p:spPr>
          <a:xfrm>
            <a:off x="4718126" y="2964851"/>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A0AB0904-5298-0A3D-7E68-AA7F58BCB728}"/>
              </a:ext>
            </a:extLst>
          </p:cNvPr>
          <p:cNvCxnSpPr/>
          <p:nvPr/>
        </p:nvCxnSpPr>
        <p:spPr>
          <a:xfrm flipH="1" flipV="1">
            <a:off x="4305072" y="2964851"/>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1331AADF-8235-2D1A-55A0-9F729CD703B2}"/>
              </a:ext>
            </a:extLst>
          </p:cNvPr>
          <p:cNvCxnSpPr/>
          <p:nvPr/>
        </p:nvCxnSpPr>
        <p:spPr>
          <a:xfrm>
            <a:off x="5826164" y="2964851"/>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14E872A7-74CC-0638-3D81-36C79A1DA6CE}"/>
              </a:ext>
            </a:extLst>
          </p:cNvPr>
          <p:cNvCxnSpPr/>
          <p:nvPr/>
        </p:nvCxnSpPr>
        <p:spPr>
          <a:xfrm flipH="1" flipV="1">
            <a:off x="5413110" y="2964851"/>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70A3D12-908A-EA7C-90B5-9C87EEFAA96F}"/>
              </a:ext>
            </a:extLst>
          </p:cNvPr>
          <p:cNvCxnSpPr/>
          <p:nvPr/>
        </p:nvCxnSpPr>
        <p:spPr>
          <a:xfrm>
            <a:off x="6941478" y="2964851"/>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F09A297D-3B66-F03E-252D-AC9E13378182}"/>
              </a:ext>
            </a:extLst>
          </p:cNvPr>
          <p:cNvCxnSpPr/>
          <p:nvPr/>
        </p:nvCxnSpPr>
        <p:spPr>
          <a:xfrm flipH="1" flipV="1">
            <a:off x="6528424" y="2964851"/>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87003554-882C-DB9E-3500-8F6A727C86C0}"/>
              </a:ext>
            </a:extLst>
          </p:cNvPr>
          <p:cNvCxnSpPr/>
          <p:nvPr/>
        </p:nvCxnSpPr>
        <p:spPr>
          <a:xfrm>
            <a:off x="8058611" y="2964851"/>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7D47AE2-6733-EC41-705A-584E84726EDC}"/>
              </a:ext>
            </a:extLst>
          </p:cNvPr>
          <p:cNvCxnSpPr/>
          <p:nvPr/>
        </p:nvCxnSpPr>
        <p:spPr>
          <a:xfrm flipH="1" flipV="1">
            <a:off x="7645557" y="2964851"/>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719F88F7-9780-6CE0-1183-DBB6A7870205}"/>
              </a:ext>
            </a:extLst>
          </p:cNvPr>
          <p:cNvCxnSpPr/>
          <p:nvPr/>
        </p:nvCxnSpPr>
        <p:spPr>
          <a:xfrm>
            <a:off x="9146505" y="2964851"/>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417CEB4-8F80-F6DC-152C-B2527C11BEDE}"/>
              </a:ext>
            </a:extLst>
          </p:cNvPr>
          <p:cNvCxnSpPr/>
          <p:nvPr/>
        </p:nvCxnSpPr>
        <p:spPr>
          <a:xfrm flipH="1" flipV="1">
            <a:off x="8733451" y="2964851"/>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DD581766-BD64-CB64-9316-DFAA74E5F882}"/>
              </a:ext>
            </a:extLst>
          </p:cNvPr>
          <p:cNvCxnSpPr/>
          <p:nvPr/>
        </p:nvCxnSpPr>
        <p:spPr>
          <a:xfrm>
            <a:off x="10250702" y="2964851"/>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D3A00ABD-9D36-44C2-7B11-F2BE5EA71487}"/>
              </a:ext>
            </a:extLst>
          </p:cNvPr>
          <p:cNvCxnSpPr/>
          <p:nvPr/>
        </p:nvCxnSpPr>
        <p:spPr>
          <a:xfrm flipH="1" flipV="1">
            <a:off x="9837648" y="2964851"/>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54455BFC-3B1F-01AB-D4BA-E50353BC05D9}"/>
              </a:ext>
            </a:extLst>
          </p:cNvPr>
          <p:cNvCxnSpPr>
            <a:cxnSpLocks/>
          </p:cNvCxnSpPr>
          <p:nvPr/>
        </p:nvCxnSpPr>
        <p:spPr>
          <a:xfrm flipH="1">
            <a:off x="4291608" y="184794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E573725C-2C90-6ECA-C051-C3388552EC0B}"/>
              </a:ext>
            </a:extLst>
          </p:cNvPr>
          <p:cNvCxnSpPr>
            <a:cxnSpLocks/>
          </p:cNvCxnSpPr>
          <p:nvPr/>
        </p:nvCxnSpPr>
        <p:spPr>
          <a:xfrm>
            <a:off x="4718097" y="1838616"/>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5348D3B9-03F4-F539-9376-35BEA89603A4}"/>
              </a:ext>
            </a:extLst>
          </p:cNvPr>
          <p:cNvCxnSpPr>
            <a:cxnSpLocks/>
          </p:cNvCxnSpPr>
          <p:nvPr/>
        </p:nvCxnSpPr>
        <p:spPr>
          <a:xfrm flipH="1">
            <a:off x="5407408" y="184794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680F5143-EC38-ABFE-FC1B-7CD9DAC5C5E3}"/>
              </a:ext>
            </a:extLst>
          </p:cNvPr>
          <p:cNvCxnSpPr>
            <a:cxnSpLocks/>
          </p:cNvCxnSpPr>
          <p:nvPr/>
        </p:nvCxnSpPr>
        <p:spPr>
          <a:xfrm>
            <a:off x="5833897" y="1838616"/>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F8A4AC04-3B83-D5A2-56AB-64C0AD53D7F9}"/>
              </a:ext>
            </a:extLst>
          </p:cNvPr>
          <p:cNvCxnSpPr>
            <a:cxnSpLocks/>
          </p:cNvCxnSpPr>
          <p:nvPr/>
        </p:nvCxnSpPr>
        <p:spPr>
          <a:xfrm flipH="1">
            <a:off x="6521567" y="184794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4E4AEC47-E3D7-B521-E0AA-5F13B1B29D33}"/>
              </a:ext>
            </a:extLst>
          </p:cNvPr>
          <p:cNvCxnSpPr>
            <a:cxnSpLocks/>
          </p:cNvCxnSpPr>
          <p:nvPr/>
        </p:nvCxnSpPr>
        <p:spPr>
          <a:xfrm>
            <a:off x="6948056" y="1838616"/>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37CD5675-60F5-C547-C9DA-D219981ECCB9}"/>
              </a:ext>
            </a:extLst>
          </p:cNvPr>
          <p:cNvCxnSpPr>
            <a:cxnSpLocks/>
          </p:cNvCxnSpPr>
          <p:nvPr/>
        </p:nvCxnSpPr>
        <p:spPr>
          <a:xfrm flipH="1">
            <a:off x="7614367" y="184794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975CC361-B355-AEA0-0E14-76BBB737F985}"/>
              </a:ext>
            </a:extLst>
          </p:cNvPr>
          <p:cNvCxnSpPr>
            <a:cxnSpLocks/>
          </p:cNvCxnSpPr>
          <p:nvPr/>
        </p:nvCxnSpPr>
        <p:spPr>
          <a:xfrm>
            <a:off x="8040856" y="1838616"/>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8133015B-3CC6-F645-0EB6-F4A0E3173129}"/>
              </a:ext>
            </a:extLst>
          </p:cNvPr>
          <p:cNvCxnSpPr>
            <a:cxnSpLocks/>
          </p:cNvCxnSpPr>
          <p:nvPr/>
        </p:nvCxnSpPr>
        <p:spPr>
          <a:xfrm flipH="1">
            <a:off x="8730167" y="184794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9767E314-5931-95D3-5AE4-17238D3022DF}"/>
              </a:ext>
            </a:extLst>
          </p:cNvPr>
          <p:cNvCxnSpPr>
            <a:cxnSpLocks/>
          </p:cNvCxnSpPr>
          <p:nvPr/>
        </p:nvCxnSpPr>
        <p:spPr>
          <a:xfrm>
            <a:off x="9156656" y="1838616"/>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3D148744-66B4-FA17-44C5-369162284AE1}"/>
              </a:ext>
            </a:extLst>
          </p:cNvPr>
          <p:cNvCxnSpPr>
            <a:cxnSpLocks/>
          </p:cNvCxnSpPr>
          <p:nvPr/>
        </p:nvCxnSpPr>
        <p:spPr>
          <a:xfrm flipH="1">
            <a:off x="2055480" y="4134451"/>
            <a:ext cx="426489" cy="289820"/>
          </a:xfrm>
          <a:prstGeom prst="line">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333A58A2-7647-913C-BD03-5E2C1BE2EEA0}"/>
              </a:ext>
            </a:extLst>
          </p:cNvPr>
          <p:cNvCxnSpPr>
            <a:cxnSpLocks/>
          </p:cNvCxnSpPr>
          <p:nvPr/>
        </p:nvCxnSpPr>
        <p:spPr>
          <a:xfrm>
            <a:off x="2481969" y="41251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3866C75C-8B7B-BDEF-32B3-DA7DA33F7078}"/>
              </a:ext>
            </a:extLst>
          </p:cNvPr>
          <p:cNvCxnSpPr>
            <a:cxnSpLocks/>
          </p:cNvCxnSpPr>
          <p:nvPr/>
        </p:nvCxnSpPr>
        <p:spPr>
          <a:xfrm flipH="1">
            <a:off x="3167511" y="4134451"/>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68C6A6CD-A2F4-6F65-FB6B-272C6E643DA5}"/>
              </a:ext>
            </a:extLst>
          </p:cNvPr>
          <p:cNvCxnSpPr>
            <a:cxnSpLocks/>
          </p:cNvCxnSpPr>
          <p:nvPr/>
        </p:nvCxnSpPr>
        <p:spPr>
          <a:xfrm>
            <a:off x="3594000" y="41251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8F9886B8-B3D7-D540-70B8-B9D408A6861F}"/>
              </a:ext>
            </a:extLst>
          </p:cNvPr>
          <p:cNvCxnSpPr>
            <a:cxnSpLocks/>
          </p:cNvCxnSpPr>
          <p:nvPr/>
        </p:nvCxnSpPr>
        <p:spPr>
          <a:xfrm flipH="1">
            <a:off x="4263214" y="4134451"/>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71F9C389-404B-3004-85B5-48BCDDCE310A}"/>
              </a:ext>
            </a:extLst>
          </p:cNvPr>
          <p:cNvCxnSpPr>
            <a:cxnSpLocks/>
          </p:cNvCxnSpPr>
          <p:nvPr/>
        </p:nvCxnSpPr>
        <p:spPr>
          <a:xfrm>
            <a:off x="4689703" y="4125118"/>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5C95D0B7-36B8-46CE-D2D7-C7E40641300D}"/>
              </a:ext>
            </a:extLst>
          </p:cNvPr>
          <p:cNvCxnSpPr>
            <a:cxnSpLocks/>
          </p:cNvCxnSpPr>
          <p:nvPr/>
        </p:nvCxnSpPr>
        <p:spPr>
          <a:xfrm flipH="1">
            <a:off x="5358547" y="4126210"/>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5F9FE3B8-B411-B103-6A09-27C7DA07A38E}"/>
              </a:ext>
            </a:extLst>
          </p:cNvPr>
          <p:cNvCxnSpPr>
            <a:cxnSpLocks/>
          </p:cNvCxnSpPr>
          <p:nvPr/>
        </p:nvCxnSpPr>
        <p:spPr>
          <a:xfrm>
            <a:off x="5785036" y="4116877"/>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D5DE3CD5-F3B3-69D3-F20F-C4956E483580}"/>
              </a:ext>
            </a:extLst>
          </p:cNvPr>
          <p:cNvCxnSpPr>
            <a:cxnSpLocks/>
          </p:cNvCxnSpPr>
          <p:nvPr/>
        </p:nvCxnSpPr>
        <p:spPr>
          <a:xfrm flipH="1">
            <a:off x="6474347" y="4126210"/>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3E13C4FD-DCFF-DACA-B5F9-8C2E24BBD7F3}"/>
              </a:ext>
            </a:extLst>
          </p:cNvPr>
          <p:cNvCxnSpPr>
            <a:cxnSpLocks/>
          </p:cNvCxnSpPr>
          <p:nvPr/>
        </p:nvCxnSpPr>
        <p:spPr>
          <a:xfrm>
            <a:off x="6900836" y="4116877"/>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0D55EFA-21EF-2496-5C5D-4F738C3C6473}"/>
              </a:ext>
            </a:extLst>
          </p:cNvPr>
          <p:cNvCxnSpPr>
            <a:cxnSpLocks/>
          </p:cNvCxnSpPr>
          <p:nvPr/>
        </p:nvCxnSpPr>
        <p:spPr>
          <a:xfrm flipH="1">
            <a:off x="7588506" y="4126210"/>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ED130AD4-B922-24C9-456A-B3E1EE323BD5}"/>
              </a:ext>
            </a:extLst>
          </p:cNvPr>
          <p:cNvCxnSpPr>
            <a:cxnSpLocks/>
          </p:cNvCxnSpPr>
          <p:nvPr/>
        </p:nvCxnSpPr>
        <p:spPr>
          <a:xfrm>
            <a:off x="8014995" y="4116877"/>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1076578-0DCF-6332-C831-405580B0DD44}"/>
              </a:ext>
            </a:extLst>
          </p:cNvPr>
          <p:cNvCxnSpPr>
            <a:cxnSpLocks/>
          </p:cNvCxnSpPr>
          <p:nvPr/>
        </p:nvCxnSpPr>
        <p:spPr>
          <a:xfrm flipH="1">
            <a:off x="8681306" y="4126210"/>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08877000-86E4-A226-7379-3EE756E13558}"/>
              </a:ext>
            </a:extLst>
          </p:cNvPr>
          <p:cNvCxnSpPr>
            <a:cxnSpLocks/>
          </p:cNvCxnSpPr>
          <p:nvPr/>
        </p:nvCxnSpPr>
        <p:spPr>
          <a:xfrm>
            <a:off x="9107795" y="4116877"/>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E858E7A2-D02D-55CC-C861-51D3E26A09E0}"/>
              </a:ext>
            </a:extLst>
          </p:cNvPr>
          <p:cNvCxnSpPr>
            <a:cxnSpLocks/>
          </p:cNvCxnSpPr>
          <p:nvPr/>
        </p:nvCxnSpPr>
        <p:spPr>
          <a:xfrm flipH="1" flipV="1">
            <a:off x="1536365" y="522813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E9F58EAC-E694-48D4-45EC-21EC678CFD35}"/>
              </a:ext>
            </a:extLst>
          </p:cNvPr>
          <p:cNvCxnSpPr>
            <a:cxnSpLocks/>
          </p:cNvCxnSpPr>
          <p:nvPr/>
        </p:nvCxnSpPr>
        <p:spPr>
          <a:xfrm flipV="1">
            <a:off x="1962854" y="5237472"/>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1E54C551-6804-DBE8-F0DB-532D35B590B0}"/>
              </a:ext>
            </a:extLst>
          </p:cNvPr>
          <p:cNvCxnSpPr>
            <a:cxnSpLocks/>
          </p:cNvCxnSpPr>
          <p:nvPr/>
        </p:nvCxnSpPr>
        <p:spPr>
          <a:xfrm flipH="1" flipV="1">
            <a:off x="2648396" y="522813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C5E1C86-5554-175D-E029-D8945628EFD0}"/>
              </a:ext>
            </a:extLst>
          </p:cNvPr>
          <p:cNvCxnSpPr>
            <a:cxnSpLocks/>
          </p:cNvCxnSpPr>
          <p:nvPr/>
        </p:nvCxnSpPr>
        <p:spPr>
          <a:xfrm flipV="1">
            <a:off x="3074885" y="5237472"/>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2B4C02B-F4C3-2E9B-57E5-C9B94755F718}"/>
              </a:ext>
            </a:extLst>
          </p:cNvPr>
          <p:cNvCxnSpPr>
            <a:cxnSpLocks/>
          </p:cNvCxnSpPr>
          <p:nvPr/>
        </p:nvCxnSpPr>
        <p:spPr>
          <a:xfrm flipH="1" flipV="1">
            <a:off x="3744099" y="522813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3FDF3EB1-CE94-1107-7759-FB8F7122F80B}"/>
              </a:ext>
            </a:extLst>
          </p:cNvPr>
          <p:cNvCxnSpPr>
            <a:cxnSpLocks/>
          </p:cNvCxnSpPr>
          <p:nvPr/>
        </p:nvCxnSpPr>
        <p:spPr>
          <a:xfrm flipV="1">
            <a:off x="4170588" y="5237472"/>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6C05695-E212-8F13-8413-10964B955909}"/>
              </a:ext>
            </a:extLst>
          </p:cNvPr>
          <p:cNvCxnSpPr>
            <a:cxnSpLocks/>
          </p:cNvCxnSpPr>
          <p:nvPr/>
        </p:nvCxnSpPr>
        <p:spPr>
          <a:xfrm flipH="1" flipV="1">
            <a:off x="4847671" y="522813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8A0F4225-EC72-1252-1E50-8C36DDB97702}"/>
              </a:ext>
            </a:extLst>
          </p:cNvPr>
          <p:cNvCxnSpPr>
            <a:cxnSpLocks/>
          </p:cNvCxnSpPr>
          <p:nvPr/>
        </p:nvCxnSpPr>
        <p:spPr>
          <a:xfrm flipV="1">
            <a:off x="5274160" y="5237472"/>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0D8FF100-62E7-6002-1286-A77B33FF77F1}"/>
              </a:ext>
            </a:extLst>
          </p:cNvPr>
          <p:cNvCxnSpPr>
            <a:cxnSpLocks/>
          </p:cNvCxnSpPr>
          <p:nvPr/>
        </p:nvCxnSpPr>
        <p:spPr>
          <a:xfrm flipH="1" flipV="1">
            <a:off x="5963471" y="522813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76AE680-7348-06DC-C42C-7123C34AF93A}"/>
              </a:ext>
            </a:extLst>
          </p:cNvPr>
          <p:cNvCxnSpPr>
            <a:cxnSpLocks/>
          </p:cNvCxnSpPr>
          <p:nvPr/>
        </p:nvCxnSpPr>
        <p:spPr>
          <a:xfrm flipV="1">
            <a:off x="6389960" y="5237472"/>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64151EC-7277-F415-AA5D-05D66F64426F}"/>
              </a:ext>
            </a:extLst>
          </p:cNvPr>
          <p:cNvCxnSpPr>
            <a:cxnSpLocks/>
          </p:cNvCxnSpPr>
          <p:nvPr/>
        </p:nvCxnSpPr>
        <p:spPr>
          <a:xfrm flipH="1" flipV="1">
            <a:off x="7077630" y="522813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6B2A3AF0-D856-984C-630F-1F6E55E40A86}"/>
              </a:ext>
            </a:extLst>
          </p:cNvPr>
          <p:cNvCxnSpPr>
            <a:cxnSpLocks/>
          </p:cNvCxnSpPr>
          <p:nvPr/>
        </p:nvCxnSpPr>
        <p:spPr>
          <a:xfrm flipH="1" flipV="1">
            <a:off x="8170430" y="5228139"/>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C8FA0816-3A83-8130-E249-9F378169849B}"/>
              </a:ext>
            </a:extLst>
          </p:cNvPr>
          <p:cNvCxnSpPr>
            <a:cxnSpLocks/>
          </p:cNvCxnSpPr>
          <p:nvPr/>
        </p:nvCxnSpPr>
        <p:spPr>
          <a:xfrm flipV="1">
            <a:off x="8596919" y="5237472"/>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1A02C50B-CBC5-FFB9-16B2-3BD74F8B7A69}"/>
              </a:ext>
            </a:extLst>
          </p:cNvPr>
          <p:cNvCxnSpPr>
            <a:cxnSpLocks/>
          </p:cNvCxnSpPr>
          <p:nvPr/>
        </p:nvCxnSpPr>
        <p:spPr>
          <a:xfrm>
            <a:off x="3609329" y="5229905"/>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41AD6D56-755F-B1A6-BAC3-CBB7157C573E}"/>
              </a:ext>
            </a:extLst>
          </p:cNvPr>
          <p:cNvCxnSpPr>
            <a:cxnSpLocks/>
          </p:cNvCxnSpPr>
          <p:nvPr/>
        </p:nvCxnSpPr>
        <p:spPr>
          <a:xfrm flipH="1" flipV="1">
            <a:off x="3196275" y="5229905"/>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16151DF-188A-6932-E126-A4FC32542222}"/>
              </a:ext>
            </a:extLst>
          </p:cNvPr>
          <p:cNvCxnSpPr>
            <a:cxnSpLocks/>
          </p:cNvCxnSpPr>
          <p:nvPr/>
        </p:nvCxnSpPr>
        <p:spPr>
          <a:xfrm>
            <a:off x="2513678" y="5229905"/>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3011E51F-8297-2F34-2E40-4BA2CAAB03CC}"/>
              </a:ext>
            </a:extLst>
          </p:cNvPr>
          <p:cNvCxnSpPr>
            <a:cxnSpLocks/>
          </p:cNvCxnSpPr>
          <p:nvPr/>
        </p:nvCxnSpPr>
        <p:spPr>
          <a:xfrm flipH="1" flipV="1">
            <a:off x="2100624" y="5229905"/>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4DF6910F-C28C-486D-5CB5-5A1FA3E29C64}"/>
              </a:ext>
            </a:extLst>
          </p:cNvPr>
          <p:cNvCxnSpPr>
            <a:cxnSpLocks/>
          </p:cNvCxnSpPr>
          <p:nvPr/>
        </p:nvCxnSpPr>
        <p:spPr>
          <a:xfrm>
            <a:off x="4718126" y="5229905"/>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19C51F2-BCDD-2959-B932-F6D396239EAB}"/>
              </a:ext>
            </a:extLst>
          </p:cNvPr>
          <p:cNvCxnSpPr>
            <a:cxnSpLocks/>
          </p:cNvCxnSpPr>
          <p:nvPr/>
        </p:nvCxnSpPr>
        <p:spPr>
          <a:xfrm flipH="1" flipV="1">
            <a:off x="4305072" y="5229905"/>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DF85DB83-AD91-276B-2FE7-361E2CEC4C42}"/>
              </a:ext>
            </a:extLst>
          </p:cNvPr>
          <p:cNvCxnSpPr>
            <a:cxnSpLocks/>
          </p:cNvCxnSpPr>
          <p:nvPr/>
        </p:nvCxnSpPr>
        <p:spPr>
          <a:xfrm>
            <a:off x="5826164" y="5229905"/>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6E8D5930-6BD0-368A-D091-156F190380A7}"/>
              </a:ext>
            </a:extLst>
          </p:cNvPr>
          <p:cNvCxnSpPr>
            <a:cxnSpLocks/>
          </p:cNvCxnSpPr>
          <p:nvPr/>
        </p:nvCxnSpPr>
        <p:spPr>
          <a:xfrm flipH="1" flipV="1">
            <a:off x="5413110" y="5229905"/>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A283110-8DAE-3250-207C-0DD219E014B8}"/>
              </a:ext>
            </a:extLst>
          </p:cNvPr>
          <p:cNvCxnSpPr>
            <a:cxnSpLocks/>
          </p:cNvCxnSpPr>
          <p:nvPr/>
        </p:nvCxnSpPr>
        <p:spPr>
          <a:xfrm>
            <a:off x="6941478" y="5229905"/>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2F73409-DD5C-A12C-BAEC-D1CD0BF77C66}"/>
              </a:ext>
            </a:extLst>
          </p:cNvPr>
          <p:cNvCxnSpPr>
            <a:cxnSpLocks/>
          </p:cNvCxnSpPr>
          <p:nvPr/>
        </p:nvCxnSpPr>
        <p:spPr>
          <a:xfrm flipH="1" flipV="1">
            <a:off x="6528424" y="5229905"/>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F6772AEF-8D28-3252-90A4-2F8E799CFCCA}"/>
              </a:ext>
            </a:extLst>
          </p:cNvPr>
          <p:cNvCxnSpPr>
            <a:cxnSpLocks/>
          </p:cNvCxnSpPr>
          <p:nvPr/>
        </p:nvCxnSpPr>
        <p:spPr>
          <a:xfrm>
            <a:off x="8058611" y="5229905"/>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DAEC3E98-B8D0-2FF8-CA72-4F8EDDE0384D}"/>
              </a:ext>
            </a:extLst>
          </p:cNvPr>
          <p:cNvCxnSpPr>
            <a:cxnSpLocks/>
          </p:cNvCxnSpPr>
          <p:nvPr/>
        </p:nvCxnSpPr>
        <p:spPr>
          <a:xfrm flipH="1" flipV="1">
            <a:off x="7645557" y="5229905"/>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4F1104EB-7C7E-5B24-A045-A797A648F0BA}"/>
              </a:ext>
            </a:extLst>
          </p:cNvPr>
          <p:cNvCxnSpPr>
            <a:cxnSpLocks/>
          </p:cNvCxnSpPr>
          <p:nvPr/>
        </p:nvCxnSpPr>
        <p:spPr>
          <a:xfrm>
            <a:off x="9146505" y="5229905"/>
            <a:ext cx="0" cy="289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CB35059-C431-FCCA-E602-0DB7CB5E8605}"/>
              </a:ext>
            </a:extLst>
          </p:cNvPr>
          <p:cNvCxnSpPr>
            <a:cxnSpLocks/>
          </p:cNvCxnSpPr>
          <p:nvPr/>
        </p:nvCxnSpPr>
        <p:spPr>
          <a:xfrm flipH="1" flipV="1">
            <a:off x="8733451" y="5229905"/>
            <a:ext cx="426489" cy="289820"/>
          </a:xfrm>
          <a:prstGeom prst="line">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F399BE56-6BF0-5E95-87B2-2AC540C476C0}"/>
              </a:ext>
            </a:extLst>
          </p:cNvPr>
          <p:cNvCxnSpPr>
            <a:cxnSpLocks/>
          </p:cNvCxnSpPr>
          <p:nvPr/>
        </p:nvCxnSpPr>
        <p:spPr>
          <a:xfrm flipH="1" flipV="1">
            <a:off x="9286230" y="5231454"/>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CA494657-ED76-2792-DB4D-0D9A8F8567E2}"/>
              </a:ext>
            </a:extLst>
          </p:cNvPr>
          <p:cNvCxnSpPr>
            <a:cxnSpLocks/>
          </p:cNvCxnSpPr>
          <p:nvPr/>
        </p:nvCxnSpPr>
        <p:spPr>
          <a:xfrm flipV="1">
            <a:off x="9712719" y="5240787"/>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02F9700D-E288-3F80-E5A4-0B598ECA1316}"/>
              </a:ext>
            </a:extLst>
          </p:cNvPr>
          <p:cNvCxnSpPr>
            <a:cxnSpLocks/>
          </p:cNvCxnSpPr>
          <p:nvPr/>
        </p:nvCxnSpPr>
        <p:spPr>
          <a:xfrm flipV="1">
            <a:off x="7509025" y="5216847"/>
            <a:ext cx="426489" cy="28982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41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A3C8F7-39D7-737E-EBD6-703A6E786A72}"/>
              </a:ext>
            </a:extLst>
          </p:cNvPr>
          <p:cNvPicPr>
            <a:picLocks noChangeAspect="1"/>
          </p:cNvPicPr>
          <p:nvPr/>
        </p:nvPicPr>
        <p:blipFill>
          <a:blip r:embed="rId3"/>
          <a:stretch>
            <a:fillRect/>
          </a:stretch>
        </p:blipFill>
        <p:spPr>
          <a:xfrm>
            <a:off x="771035" y="506627"/>
            <a:ext cx="9537734" cy="6075406"/>
          </a:xfrm>
          <a:prstGeom prst="rect">
            <a:avLst/>
          </a:prstGeom>
        </p:spPr>
      </p:pic>
    </p:spTree>
    <p:extLst>
      <p:ext uri="{BB962C8B-B14F-4D97-AF65-F5344CB8AC3E}">
        <p14:creationId xmlns:p14="http://schemas.microsoft.com/office/powerpoint/2010/main" val="407785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B7D73-EB2D-64EC-8B73-5D6EB20D819C}"/>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2C0C5662-70F3-A0BD-0753-0A8E73A52235}"/>
              </a:ext>
            </a:extLst>
          </p:cNvPr>
          <p:cNvPicPr>
            <a:picLocks noChangeAspect="1"/>
          </p:cNvPicPr>
          <p:nvPr/>
        </p:nvPicPr>
        <p:blipFill>
          <a:blip r:embed="rId3"/>
          <a:stretch>
            <a:fillRect/>
          </a:stretch>
        </p:blipFill>
        <p:spPr>
          <a:xfrm>
            <a:off x="2393950" y="1890767"/>
            <a:ext cx="7404100" cy="4737100"/>
          </a:xfrm>
          <a:prstGeom prst="rect">
            <a:avLst/>
          </a:prstGeom>
        </p:spPr>
      </p:pic>
    </p:spTree>
    <p:extLst>
      <p:ext uri="{BB962C8B-B14F-4D97-AF65-F5344CB8AC3E}">
        <p14:creationId xmlns:p14="http://schemas.microsoft.com/office/powerpoint/2010/main" val="57269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A66BDC-BF9C-7CAB-6800-3FC0440870C0}"/>
              </a:ext>
            </a:extLst>
          </p:cNvPr>
          <p:cNvPicPr>
            <a:picLocks noChangeAspect="1"/>
          </p:cNvPicPr>
          <p:nvPr/>
        </p:nvPicPr>
        <p:blipFill>
          <a:blip r:embed="rId3"/>
          <a:stretch>
            <a:fillRect/>
          </a:stretch>
        </p:blipFill>
        <p:spPr>
          <a:xfrm>
            <a:off x="604117" y="725204"/>
            <a:ext cx="10983765" cy="5407591"/>
          </a:xfrm>
          <a:prstGeom prst="rect">
            <a:avLst/>
          </a:prstGeom>
        </p:spPr>
      </p:pic>
    </p:spTree>
    <p:extLst>
      <p:ext uri="{BB962C8B-B14F-4D97-AF65-F5344CB8AC3E}">
        <p14:creationId xmlns:p14="http://schemas.microsoft.com/office/powerpoint/2010/main" val="3398844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1245</Words>
  <Application>Microsoft Macintosh PowerPoint</Application>
  <PresentationFormat>Widescreen</PresentationFormat>
  <Paragraphs>159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TMT channel cross-talk</vt:lpstr>
      <vt:lpstr>+1 Da relative abundance contributions</vt:lpstr>
      <vt:lpstr>-1 Da relative abundance contributions</vt:lpstr>
      <vt:lpstr>Minimal cross-talk series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Wilmarth</dc:creator>
  <cp:lastModifiedBy>Phillip Wilmarth</cp:lastModifiedBy>
  <cp:revision>10</cp:revision>
  <dcterms:created xsi:type="dcterms:W3CDTF">2022-08-20T15:44:42Z</dcterms:created>
  <dcterms:modified xsi:type="dcterms:W3CDTF">2022-12-01T19:37:39Z</dcterms:modified>
</cp:coreProperties>
</file>