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63" r:id="rId4"/>
    <p:sldId id="257" r:id="rId5"/>
    <p:sldId id="258" r:id="rId6"/>
    <p:sldId id="259" r:id="rId7"/>
    <p:sldId id="264" r:id="rId8"/>
    <p:sldId id="265" r:id="rId9"/>
    <p:sldId id="260" r:id="rId10"/>
    <p:sldId id="261" r:id="rId11"/>
    <p:sldId id="262" r:id="rId12"/>
    <p:sldId id="266" r:id="rId13"/>
    <p:sldId id="271" r:id="rId14"/>
    <p:sldId id="268" r:id="rId15"/>
    <p:sldId id="269" r:id="rId16"/>
    <p:sldId id="270"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p:restoredTop sz="81719"/>
  </p:normalViewPr>
  <p:slideViewPr>
    <p:cSldViewPr snapToGrid="0">
      <p:cViewPr varScale="1">
        <p:scale>
          <a:sx n="123" d="100"/>
          <a:sy n="123" d="100"/>
        </p:scale>
        <p:origin x="2464" y="4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36C83-0BCD-1F44-B18B-7E0A32650F66}" type="datetimeFigureOut">
              <a:rPr lang="en-US" smtClean="0"/>
              <a:t>7/10/25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D8E97-05EA-F248-8E7F-E117E06736F8}" type="slidenum">
              <a:rPr lang="en-US" smtClean="0"/>
              <a:t>‹#›</a:t>
            </a:fld>
            <a:endParaRPr lang="en-US"/>
          </a:p>
        </p:txBody>
      </p:sp>
    </p:spTree>
    <p:extLst>
      <p:ext uri="{BB962C8B-B14F-4D97-AF65-F5344CB8AC3E}">
        <p14:creationId xmlns:p14="http://schemas.microsoft.com/office/powerpoint/2010/main" val="232749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from Nick Riley Lab, UW exploring how digestion buffers affect in vitro deamidation rates. These are mouse cell runs described in the original preprint. The question is how to reliably detect deamidated peptides in bottom-up tryptic digests.</a:t>
            </a:r>
          </a:p>
          <a:p>
            <a:endParaRPr lang="en-US" dirty="0"/>
          </a:p>
          <a:p>
            <a:r>
              <a:rPr lang="en-US" dirty="0"/>
              <a:t>Publication: https://</a:t>
            </a:r>
            <a:r>
              <a:rPr lang="en-US" dirty="0" err="1"/>
              <a:t>pubs.acs.org</a:t>
            </a:r>
            <a:r>
              <a:rPr lang="en-US" dirty="0"/>
              <a:t>/</a:t>
            </a:r>
            <a:r>
              <a:rPr lang="en-US" dirty="0" err="1"/>
              <a:t>doi</a:t>
            </a:r>
            <a:r>
              <a:rPr lang="en-US" dirty="0"/>
              <a:t>/pdf/10.1021/jasms.4c00389?casa_token=yn7K4EZBEtgAAAAA:MEqr257_bMqnXGIahtgRtbK5C39EjUDZJV5hmSoxJxAPNO3ckyw5Q0NenDIC_Su2CbNRtJllALXZIac</a:t>
            </a:r>
          </a:p>
          <a:p>
            <a:endParaRPr lang="en-US" dirty="0"/>
          </a:p>
          <a:p>
            <a:r>
              <a:rPr lang="en-US" b="0" i="0" u="none" strike="noStrike" dirty="0">
                <a:solidFill>
                  <a:srgbClr val="222222"/>
                </a:solidFill>
                <a:effectLst/>
                <a:latin typeface="Arial" panose="020B0604020202020204" pitchFamily="34" charset="0"/>
              </a:rPr>
              <a:t>{Sutherland, E., Veth, T.S. and Riley, N.M., 2025. Revisiting the effect of trypsin digestion buffers on artificial deamidation. </a:t>
            </a:r>
            <a:r>
              <a:rPr lang="en-US" b="0" i="1" u="none" strike="noStrike" dirty="0">
                <a:solidFill>
                  <a:srgbClr val="222222"/>
                </a:solidFill>
                <a:effectLst/>
                <a:latin typeface="Arial" panose="020B0604020202020204" pitchFamily="34" charset="0"/>
              </a:rPr>
              <a:t>Journal of the American Society for Mass Spectrometry</a:t>
            </a:r>
            <a:r>
              <a:rPr lang="en-US" b="0" i="0" u="none" strike="noStrike" dirty="0">
                <a:solidFill>
                  <a:srgbClr val="222222"/>
                </a:solidFill>
                <a:effectLst/>
                <a:latin typeface="Arial" panose="020B0604020202020204" pitchFamily="34" charset="0"/>
              </a:rPr>
              <a:t>, </a:t>
            </a:r>
            <a:r>
              <a:rPr lang="en-US" b="0" i="1" u="none" strike="noStrike" dirty="0">
                <a:solidFill>
                  <a:srgbClr val="222222"/>
                </a:solidFill>
                <a:effectLst/>
                <a:latin typeface="Arial" panose="020B0604020202020204" pitchFamily="34" charset="0"/>
              </a:rPr>
              <a:t>36</a:t>
            </a:r>
            <a:r>
              <a:rPr lang="en-US" b="0" i="0" u="none" strike="noStrike" dirty="0">
                <a:solidFill>
                  <a:srgbClr val="222222"/>
                </a:solidFill>
                <a:effectLst/>
                <a:latin typeface="Arial" panose="020B0604020202020204" pitchFamily="34" charset="0"/>
              </a:rPr>
              <a:t>(3), pp.457-462.}</a:t>
            </a:r>
          </a:p>
          <a:p>
            <a:endParaRPr lang="en-US" b="0" i="0" u="none" strike="noStrike" dirty="0">
              <a:solidFill>
                <a:srgbClr val="222222"/>
              </a:solidFill>
              <a:effectLst/>
              <a:latin typeface="Arial" panose="020B0604020202020204" pitchFamily="34" charset="0"/>
            </a:endParaRPr>
          </a:p>
          <a:p>
            <a:r>
              <a:rPr lang="en-US" dirty="0"/>
              <a:t>Data from PRIDE PXD04603: https://</a:t>
            </a:r>
            <a:r>
              <a:rPr lang="en-US" dirty="0" err="1"/>
              <a:t>www.ebi.ac.uk</a:t>
            </a:r>
            <a:r>
              <a:rPr lang="en-US" dirty="0"/>
              <a:t>/pride/archive/projects/PXD054603</a:t>
            </a:r>
          </a:p>
        </p:txBody>
      </p:sp>
      <p:sp>
        <p:nvSpPr>
          <p:cNvPr id="4" name="Slide Number Placeholder 3"/>
          <p:cNvSpPr>
            <a:spLocks noGrp="1"/>
          </p:cNvSpPr>
          <p:nvPr>
            <p:ph type="sldNum" sz="quarter" idx="5"/>
          </p:nvPr>
        </p:nvSpPr>
        <p:spPr/>
        <p:txBody>
          <a:bodyPr/>
          <a:lstStyle/>
          <a:p>
            <a:fld id="{644D8E97-05EA-F248-8E7F-E117E06736F8}" type="slidenum">
              <a:rPr lang="en-US" smtClean="0"/>
              <a:t>1</a:t>
            </a:fld>
            <a:endParaRPr lang="en-US"/>
          </a:p>
        </p:txBody>
      </p:sp>
    </p:spTree>
    <p:extLst>
      <p:ext uri="{BB962C8B-B14F-4D97-AF65-F5344CB8AC3E}">
        <p14:creationId xmlns:p14="http://schemas.microsoft.com/office/powerpoint/2010/main" val="423425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peptides have even more surprises. The -0.984 Da peak is relatively larger. We have also picked up small 0.019 Da higher delta mass peaks for the 0.0 Da peak and the 1.003 peak. There is a 19 </a:t>
            </a:r>
            <a:r>
              <a:rPr lang="en-US" dirty="0" err="1"/>
              <a:t>milliDa</a:t>
            </a:r>
            <a:r>
              <a:rPr lang="en-US" dirty="0"/>
              <a:t> difference (0.019 Da) in mass between deamidation and a neutron mass. The spacing of the three unexpected peaks (-0.984, 0.019, and 1.022) are all the mass of neutrons (1.003 Da) apart. This is the spacing of isotopic distribution peaks. We also have a decrease in the 0.0 Da peak (51.6K down from 57.2K) compared to the search without variable mods. This is clear evidence that M1 monoisotopic mis-assignments are being incorrectly interpreted as deamidated peptides. Note that what we know to be true from the accurate mass precursor measurements and what sequence scores best based on the MS2 spectrum are independent determinations (they do not have to agree).</a:t>
            </a:r>
          </a:p>
        </p:txBody>
      </p:sp>
      <p:sp>
        <p:nvSpPr>
          <p:cNvPr id="4" name="Slide Number Placeholder 3"/>
          <p:cNvSpPr>
            <a:spLocks noGrp="1"/>
          </p:cNvSpPr>
          <p:nvPr>
            <p:ph type="sldNum" sz="quarter" idx="5"/>
          </p:nvPr>
        </p:nvSpPr>
        <p:spPr/>
        <p:txBody>
          <a:bodyPr/>
          <a:lstStyle/>
          <a:p>
            <a:fld id="{644D8E97-05EA-F248-8E7F-E117E06736F8}" type="slidenum">
              <a:rPr lang="en-US" smtClean="0"/>
              <a:t>10</a:t>
            </a:fld>
            <a:endParaRPr lang="en-US"/>
          </a:p>
        </p:txBody>
      </p:sp>
    </p:spTree>
    <p:extLst>
      <p:ext uri="{BB962C8B-B14F-4D97-AF65-F5344CB8AC3E}">
        <p14:creationId xmlns:p14="http://schemas.microsoft.com/office/powerpoint/2010/main" val="266641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peptide data are sparser but show that the unexpected peaks are becoming relatively larger with increasing peptide charge state. The close mass shift from deamidation (0.984 Da) and isotopic peaks (1.003 Da), the isotopic peak spacing of the unexpected peaks, and their relative increase with charge state all suggest that these artifacts are related to isotopic peaks and not deamidation. The interesting observation is that they are highly biased towards target matches. Most search engines do not have any ways to match isotopic peaks of fragment ions. The instruments can isolate isotopically enriched peptide ion populations because of dynamic exclusion and monoisotopic mass errors. These effects may not be a large fraction of the data; however, many PTMs can be rather rare.</a:t>
            </a:r>
          </a:p>
          <a:p>
            <a:endParaRPr lang="en-US" dirty="0"/>
          </a:p>
          <a:p>
            <a:r>
              <a:rPr lang="en-US" dirty="0"/>
              <a:t>When deamidation of N and Q are allowed, the search engine has a limited way to shift fragment ion masses by nominally 1.0 Da. This may result in slightly better final search scores with modifications than unmodified peptides left with a precursor mass error. Real fragment ions have isotopic distributions and the presence of +1.003 Da fragment ion mass shifts are not random. Decoy databases (when properly constructed) model *random* errors and it not surprising that they might not model PTMs as accurately as whole peptide sequences. PTMs can be more like spectrum decorations rather than entirely new peptide matches, especially for deamidation.</a:t>
            </a:r>
          </a:p>
        </p:txBody>
      </p:sp>
      <p:sp>
        <p:nvSpPr>
          <p:cNvPr id="4" name="Slide Number Placeholder 3"/>
          <p:cNvSpPr>
            <a:spLocks noGrp="1"/>
          </p:cNvSpPr>
          <p:nvPr>
            <p:ph type="sldNum" sz="quarter" idx="5"/>
          </p:nvPr>
        </p:nvSpPr>
        <p:spPr/>
        <p:txBody>
          <a:bodyPr/>
          <a:lstStyle/>
          <a:p>
            <a:fld id="{644D8E97-05EA-F248-8E7F-E117E06736F8}" type="slidenum">
              <a:rPr lang="en-US" smtClean="0"/>
              <a:t>11</a:t>
            </a:fld>
            <a:endParaRPr lang="en-US"/>
          </a:p>
        </p:txBody>
      </p:sp>
    </p:spTree>
    <p:extLst>
      <p:ext uri="{BB962C8B-B14F-4D97-AF65-F5344CB8AC3E}">
        <p14:creationId xmlns:p14="http://schemas.microsoft.com/office/powerpoint/2010/main" val="407379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search parameters, there are only three delta mass peaks that can be associated with correct matches; namely, 0.0 Da, 0.984 Da, and 1.003 Da (for the 1.25 Da precursor window). In the search without any variable mods, there are 226K PSMs in these regions. When we allow variable deamidation, there are only 205.5K PSMs in these three regions. The total number of PSMs increases by about 4K when we allow variable deamidation. The number of “correct” PSMs drops by about 20K (226K down to 205.5K) in the three valid delta mass regions. The extra delta mass peaks that popped up in the variable deamidations search (-0.984 Da, 0.02 Da, and 1.02 Da) have about 24.7K PSMs. Calling PTMs “100% correct” or “100% wrong” is challenging. The matches in the 3 unexpected delta mass peaks might likely have the correct peptide sequence but have an incorrect deamidation PTM. Are they completely “wrong”? PTMs are more like partial credit in essay answers rather than binary True/False questions.</a:t>
            </a:r>
          </a:p>
          <a:p>
            <a:endParaRPr lang="en-US" dirty="0"/>
          </a:p>
          <a:p>
            <a:r>
              <a:rPr lang="en-US" dirty="0"/>
              <a:t>In this data, M1 isotopic peak effects are more abundant than true deamidations. Many of these peptides score better with variable deamidation even though they do not have any deamidated N or Q residues. Note that the PSMs for each delta mass region in the variable deamidation searches are a mix of unmodified and deamidated matches (the score distributions are separated in the PAW pipeline). The number of deamidated peptides in the variable deamidation search greatly exceeds the estimated extend of deamidation from the 0.984 Da region in the search with no variable modifications. There is no easy way to tell which of the deamidated matches are correct and which are “not correct” from the search engine information alone. Adding variable modifications for N and Q deamidation in typical search engines is not an acceptable way to identify deamidated peptides, even if the data was acquired with high mass accuracy/resolution (much higher resolution MS2 scans would need to be acquired). Detecting PTMs and localizing them to specific residues in bottom-up proteomics data is one of the hardest problems in the field. We have miles to go to solve this problem. This is a learning problem, not a “deep learning” problem. The fragment ion spectra results (the sequences matched to MS2 spectra) are not always accurate; some sort of specialized parsimony framework needs to be developed for PTMs.</a:t>
            </a:r>
          </a:p>
        </p:txBody>
      </p:sp>
      <p:sp>
        <p:nvSpPr>
          <p:cNvPr id="4" name="Slide Number Placeholder 3"/>
          <p:cNvSpPr>
            <a:spLocks noGrp="1"/>
          </p:cNvSpPr>
          <p:nvPr>
            <p:ph type="sldNum" sz="quarter" idx="5"/>
          </p:nvPr>
        </p:nvSpPr>
        <p:spPr/>
        <p:txBody>
          <a:bodyPr/>
          <a:lstStyle/>
          <a:p>
            <a:fld id="{644D8E97-05EA-F248-8E7F-E117E06736F8}" type="slidenum">
              <a:rPr lang="en-US" smtClean="0"/>
              <a:t>12</a:t>
            </a:fld>
            <a:endParaRPr lang="en-US"/>
          </a:p>
        </p:txBody>
      </p:sp>
    </p:spTree>
    <p:extLst>
      <p:ext uri="{BB962C8B-B14F-4D97-AF65-F5344CB8AC3E}">
        <p14:creationId xmlns:p14="http://schemas.microsoft.com/office/powerpoint/2010/main" val="393265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Isotopically enriched precursor ions (M1 or M2 centered isolation windows) will have isotopically enriched fragment ions and larger b- and y-ions will have extra neutrons and have +1.003 Da mass shifts. These heavier fragment ions will have altered isotopic distributions and M1 peaks may become larger than M0 (monoisotopic) peaks. The noise filtering and spectrum processing of the MS2 spectrum might produce peak lists where larger fragment ions are mass shifted by 1 Da. Any unmodified peptides with mass shifted fragment ions that also contain N or Q residues might match fragment ions better with the nominal 1 Da mass shift that deamidation provides. Note that N and Q are common amino acid residues (maybe 60% of identified peptides will have an N or Q, and the odds go up for longer peptides [3+ and 4+]). These unmodified peptides are not really deamidated. They are artifacts of search engine scoring. They do not result in correct peptide masses, and they cause the satellite peaks at -0.984 Da, +0.019 Da, and +1.022 Da in the delta mass histograms.</a:t>
            </a:r>
          </a:p>
        </p:txBody>
      </p:sp>
      <p:sp>
        <p:nvSpPr>
          <p:cNvPr id="4" name="Slide Number Placeholder 3"/>
          <p:cNvSpPr>
            <a:spLocks noGrp="1"/>
          </p:cNvSpPr>
          <p:nvPr>
            <p:ph type="sldNum" sz="quarter" idx="5"/>
          </p:nvPr>
        </p:nvSpPr>
        <p:spPr/>
        <p:txBody>
          <a:bodyPr/>
          <a:lstStyle/>
          <a:p>
            <a:fld id="{644D8E97-05EA-F248-8E7F-E117E06736F8}" type="slidenum">
              <a:rPr lang="en-US" smtClean="0"/>
              <a:t>13</a:t>
            </a:fld>
            <a:endParaRPr lang="en-US"/>
          </a:p>
        </p:txBody>
      </p:sp>
    </p:spTree>
    <p:extLst>
      <p:ext uri="{BB962C8B-B14F-4D97-AF65-F5344CB8AC3E}">
        <p14:creationId xmlns:p14="http://schemas.microsoft.com/office/powerpoint/2010/main" val="322713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vitro deamidation will mostly happen after proteins are digested into peptides. 3D protein structures (generally) slow down deamidation rates. Tryptic peptides should behave like pentapeptides that have been used to determine primary deamidation rates as a function of all possible adjacent residues for both N and Q peptides (https://</a:t>
            </a:r>
            <a:r>
              <a:rPr lang="en-US" dirty="0" err="1"/>
              <a:t>www.pnas.org</a:t>
            </a:r>
            <a:r>
              <a:rPr lang="en-US" dirty="0"/>
              <a:t>/</a:t>
            </a:r>
            <a:r>
              <a:rPr lang="en-US" dirty="0" err="1"/>
              <a:t>doi</a:t>
            </a:r>
            <a:r>
              <a:rPr lang="en-US" dirty="0"/>
              <a:t>/full/10.1073/pnas.98.3.944 {</a:t>
            </a:r>
            <a:r>
              <a:rPr lang="en-US" sz="1200" b="0" i="0" u="none" strike="noStrike" kern="1200" dirty="0">
                <a:solidFill>
                  <a:schemeClr val="tx1"/>
                </a:solidFill>
                <a:effectLst/>
                <a:latin typeface="+mn-lt"/>
                <a:ea typeface="+mn-ea"/>
                <a:cs typeface="+mn-cs"/>
              </a:rPr>
              <a:t>Robinson, N.E. and Robinson, A.B., 2001. Molecular clocks. </a:t>
            </a:r>
            <a:r>
              <a:rPr lang="en-US" sz="1200" b="0" i="1" u="none" strike="noStrike" kern="1200" dirty="0">
                <a:solidFill>
                  <a:schemeClr val="tx1"/>
                </a:solidFill>
                <a:effectLst/>
                <a:latin typeface="+mn-lt"/>
                <a:ea typeface="+mn-ea"/>
                <a:cs typeface="+mn-cs"/>
              </a:rPr>
              <a:t>Proceedings of the National Academy of Sciences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98</a:t>
            </a:r>
            <a:r>
              <a:rPr lang="en-US" sz="1200" b="0" i="0" u="none" strike="noStrike" kern="1200" dirty="0">
                <a:solidFill>
                  <a:schemeClr val="tx1"/>
                </a:solidFill>
                <a:effectLst/>
                <a:latin typeface="+mn-lt"/>
                <a:ea typeface="+mn-ea"/>
                <a:cs typeface="+mn-cs"/>
              </a:rPr>
              <a:t>(3), pp.944-949.</a:t>
            </a:r>
            <a:r>
              <a:rPr lang="en-US" dirty="0"/>
              <a:t>}). We know that primary deamidation rates for N-containing peptides are much greater than for Q-containing peptides, and that the rate for deamidation at NG motifs is by far the fastest.</a:t>
            </a:r>
          </a:p>
          <a:p>
            <a:endParaRPr lang="en-US" dirty="0"/>
          </a:p>
          <a:p>
            <a:r>
              <a:rPr lang="en-US" dirty="0"/>
              <a:t>If we are detecting accurate deamidated peptides that are induced in vitro by buffer choice, we would expect to see much more deamidation at N compared to Q. We should also see a large fraction of deamidation from NG motif peptides.</a:t>
            </a:r>
          </a:p>
        </p:txBody>
      </p:sp>
      <p:sp>
        <p:nvSpPr>
          <p:cNvPr id="4" name="Slide Number Placeholder 3"/>
          <p:cNvSpPr>
            <a:spLocks noGrp="1"/>
          </p:cNvSpPr>
          <p:nvPr>
            <p:ph type="sldNum" sz="quarter" idx="5"/>
          </p:nvPr>
        </p:nvSpPr>
        <p:spPr/>
        <p:txBody>
          <a:bodyPr/>
          <a:lstStyle/>
          <a:p>
            <a:fld id="{644D8E97-05EA-F248-8E7F-E117E06736F8}" type="slidenum">
              <a:rPr lang="en-US" smtClean="0"/>
              <a:t>14</a:t>
            </a:fld>
            <a:endParaRPr lang="en-US"/>
          </a:p>
        </p:txBody>
      </p:sp>
    </p:spTree>
    <p:extLst>
      <p:ext uri="{BB962C8B-B14F-4D97-AF65-F5344CB8AC3E}">
        <p14:creationId xmlns:p14="http://schemas.microsoft.com/office/powerpoint/2010/main" val="25768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competing methods for detecting “accurate” deamidated peptides with the Comet/PAW pipeline. We can start with a Comet search that has variable N, Q deamidation (no other mods to keep things simple), assume correct peptides (unmodified and deamidated) must have a 0.0 Da delta mass (ignoring 1.003 delta mass M1 monoisotopic mass errors), filter for the 0.0 Da delta mass region only, and further filter for 1% FDR based on conditional score distributions. In theory, all deamidated peptides detected with these criteria should be “correct”. We do not know to what extent we might have false positive deamidation assignments.</a:t>
            </a:r>
          </a:p>
          <a:p>
            <a:endParaRPr lang="en-US" dirty="0"/>
          </a:p>
          <a:p>
            <a:r>
              <a:rPr lang="en-US" dirty="0"/>
              <a:t>The alternative method is to start with a Comet search with no variable modifications and assume that all correct singly deamidated peptides must be in the 0.984 Da delta mass region. MS2 spectra associated with the 0.984 Da delta mass region are filtered out. A second Comet search is done on the filtered MS2 spectra with variable N, Q deamidation. Those results are further filtered for the 0.0 Da region only and then by 1% FDR for the conditional score distributions. The final filtered data should be a collection of very accurate singly deamidated peptides (and with deamidation sites determined). We do not know the overall sensitivity of this later method (my gut feeling is that it is okay but not 100%). </a:t>
            </a:r>
          </a:p>
        </p:txBody>
      </p:sp>
      <p:sp>
        <p:nvSpPr>
          <p:cNvPr id="4" name="Slide Number Placeholder 3"/>
          <p:cNvSpPr>
            <a:spLocks noGrp="1"/>
          </p:cNvSpPr>
          <p:nvPr>
            <p:ph type="sldNum" sz="quarter" idx="5"/>
          </p:nvPr>
        </p:nvSpPr>
        <p:spPr/>
        <p:txBody>
          <a:bodyPr/>
          <a:lstStyle/>
          <a:p>
            <a:fld id="{644D8E97-05EA-F248-8E7F-E117E06736F8}" type="slidenum">
              <a:rPr lang="en-US" smtClean="0"/>
              <a:t>15</a:t>
            </a:fld>
            <a:endParaRPr lang="en-US"/>
          </a:p>
        </p:txBody>
      </p:sp>
    </p:spTree>
    <p:extLst>
      <p:ext uri="{BB962C8B-B14F-4D97-AF65-F5344CB8AC3E}">
        <p14:creationId xmlns:p14="http://schemas.microsoft.com/office/powerpoint/2010/main" val="245457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here is from all 14 runs combined. The last column seems unlikely given what we know about deamidation rates. We have an equal number of N and Q deamidations. We also have too few NG motif deamidated PSMs compared to the total. The delta mass method (center column) looks much more believable. There is 20 times more deamidation at N than Q, and deamidation at NG motifs is half of all deamidation (by spectral counting). The variable modifications method is very noisy (4.5 more total deamidated PSMs) even on a high mass accuracy instrument. The typical setting for characterizing tryptic peptides (even when using the Orbitrap for fragment ion masses) have serious problems distinguishing deamidation mass shifts from isotopic peak mass shifts. The data here is about as good you could possibly have for detecting deamidated peptides and the common method for identifying modified peptides fails miserably for deamidation. Deamidation is (clearly) a special case, but PTM work is extremely challenging and data analysis methods for PTM work are no where near as good as folks are led to believe.</a:t>
            </a:r>
          </a:p>
        </p:txBody>
      </p:sp>
      <p:sp>
        <p:nvSpPr>
          <p:cNvPr id="4" name="Slide Number Placeholder 3"/>
          <p:cNvSpPr>
            <a:spLocks noGrp="1"/>
          </p:cNvSpPr>
          <p:nvPr>
            <p:ph type="sldNum" sz="quarter" idx="5"/>
          </p:nvPr>
        </p:nvSpPr>
        <p:spPr/>
        <p:txBody>
          <a:bodyPr/>
          <a:lstStyle/>
          <a:p>
            <a:fld id="{644D8E97-05EA-F248-8E7F-E117E06736F8}" type="slidenum">
              <a:rPr lang="en-US" smtClean="0"/>
              <a:t>16</a:t>
            </a:fld>
            <a:endParaRPr lang="en-US"/>
          </a:p>
        </p:txBody>
      </p:sp>
    </p:spTree>
    <p:extLst>
      <p:ext uri="{BB962C8B-B14F-4D97-AF65-F5344CB8AC3E}">
        <p14:creationId xmlns:p14="http://schemas.microsoft.com/office/powerpoint/2010/main" val="405444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MS2 spectra are (almost always) acquired at resolutions that cannot resolve deamidated masses and isotopic peak masses. The similar delta masses make scrambling of deamidation mass shifts and isotopic peaks inevitable. Fragment ion spectra are heavily processed by search engines before scoring. The processing and noise filtering may make distinguishing deamidation and isotopic peaks from MS2 spectra even more difficult. Adding 1-Da mass shifts to theoretical fragment ion masses may result in better match scores even if there are no deamidated residues. Delta mass distributions provide an orthogonal way to uncover PTM mass shifts. Survey scans on Orbitraps have mass accuracy/resolution capable of resolving deamidated mass shifts from isotopic peak spacings. The PAW pipeline is flexible enough to filter out the likely deamidated peptides from unmodified searches so that variable deamidation searching can be constrained to only the spectra likely to have deamidated residues. This greatly enhances the accuracy of detecting deamidated peptides.</a:t>
            </a:r>
          </a:p>
          <a:p>
            <a:endParaRPr lang="en-US" dirty="0"/>
          </a:p>
          <a:p>
            <a:r>
              <a:rPr lang="en-US" dirty="0"/>
              <a:t>Deamidation and isotopic peak masses are so similar that deamidation as a variable PTM is probably a special case. However, all peptides and fragment ions have isotopic distributions which cause (nominal mass) +1 and +2 mass measurement ambiguities. There are often many PTMs that have masses within 1 or 2 Da of any PTM you may be interested in. The real issue is that peptide (and fragment) ions in mass spectrometers do not have a single m/z peak to measure. Peptides and mass shifts caused by adding PTMs (which have their own isotopic distributions) are really cases of a set of m/z peaks being shifted by something that also has a set of peaks. That makes determining the masses of unmodified peptides and the masses of their modified counterparts so that an accurate delta mass associated with the PTM a much harder problem. Adequately framing this problem has not been done well and you can’t solve problems that you can’t clearly define.  </a:t>
            </a:r>
          </a:p>
          <a:p>
            <a:endParaRPr lang="en-US" dirty="0"/>
          </a:p>
        </p:txBody>
      </p:sp>
      <p:sp>
        <p:nvSpPr>
          <p:cNvPr id="4" name="Slide Number Placeholder 3"/>
          <p:cNvSpPr>
            <a:spLocks noGrp="1"/>
          </p:cNvSpPr>
          <p:nvPr>
            <p:ph type="sldNum" sz="quarter" idx="5"/>
          </p:nvPr>
        </p:nvSpPr>
        <p:spPr/>
        <p:txBody>
          <a:bodyPr/>
          <a:lstStyle/>
          <a:p>
            <a:fld id="{644D8E97-05EA-F248-8E7F-E117E06736F8}" type="slidenum">
              <a:rPr lang="en-US" smtClean="0"/>
              <a:t>17</a:t>
            </a:fld>
            <a:endParaRPr lang="en-US"/>
          </a:p>
        </p:txBody>
      </p:sp>
    </p:spTree>
    <p:extLst>
      <p:ext uri="{BB962C8B-B14F-4D97-AF65-F5344CB8AC3E}">
        <p14:creationId xmlns:p14="http://schemas.microsoft.com/office/powerpoint/2010/main" val="377865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data quality and experience to do better. If you think I am being harsh on search engine developers, then how come no search engine warns users that detecting PTMs is much harder than it sounds (https://</a:t>
            </a:r>
            <a:r>
              <a:rPr lang="en-US" dirty="0" err="1"/>
              <a:t>pwilmart.github.io</a:t>
            </a:r>
            <a:r>
              <a:rPr lang="en-US" dirty="0"/>
              <a:t>/blog/2020/07/03/Open-search). Error rates for PTMs are probably not being properly controlled. PTM site localization is very hit and miss and not worth much. Narrow tolerance searches (https://</a:t>
            </a:r>
            <a:r>
              <a:rPr lang="en-US" dirty="0" err="1"/>
              <a:t>pwilmart.github.io</a:t>
            </a:r>
            <a:r>
              <a:rPr lang="en-US" dirty="0"/>
              <a:t>/blog/2021/04/22/Parent-ion-tolerance) seem to ignore reality and isotopic peak error options seem like a cobbled-on solution. All search engines heavily process the acquired ms2 spectrum and you might not recognize what is used to computer search engine match scores. This processing has implications for PTMs. At this stage of the game (30 years in), the search engine tool makers need to organize a retreat to define how to identify unmodified and modified peptides given the data we currently generate. It is time to drop last century’s algorithmic details of processing LCQ 3-D ion trap data or Q-Star TOF data and move our tools into the 21</a:t>
            </a:r>
            <a:r>
              <a:rPr lang="en-US" baseline="30000" dirty="0"/>
              <a:t>st</a:t>
            </a:r>
            <a:r>
              <a:rPr lang="en-US" dirty="0"/>
              <a:t> century.</a:t>
            </a:r>
          </a:p>
        </p:txBody>
      </p:sp>
      <p:sp>
        <p:nvSpPr>
          <p:cNvPr id="4" name="Slide Number Placeholder 3"/>
          <p:cNvSpPr>
            <a:spLocks noGrp="1"/>
          </p:cNvSpPr>
          <p:nvPr>
            <p:ph type="sldNum" sz="quarter" idx="5"/>
          </p:nvPr>
        </p:nvSpPr>
        <p:spPr/>
        <p:txBody>
          <a:bodyPr/>
          <a:lstStyle/>
          <a:p>
            <a:fld id="{644D8E97-05EA-F248-8E7F-E117E06736F8}" type="slidenum">
              <a:rPr lang="en-US" smtClean="0"/>
              <a:t>18</a:t>
            </a:fld>
            <a:endParaRPr lang="en-US"/>
          </a:p>
        </p:txBody>
      </p:sp>
    </p:spTree>
    <p:extLst>
      <p:ext uri="{BB962C8B-B14F-4D97-AF65-F5344CB8AC3E}">
        <p14:creationId xmlns:p14="http://schemas.microsoft.com/office/powerpoint/2010/main" val="30360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PTMs, you need to distinguish between modifications present in your samples before you processed them from the PTMs that you introduce during the sample processing. Many things can cause N and Q residues (mostly N) to undergo deamidation: buffers, temperature, time, amino acid residues next to the N or Q, etc. The Riley Lab study was testing how much deamidation is caused by different digestion buffer choices. The data was done at high mass accuracy/resolution for both MS1 scans and MS2 scans. The data in the paper come from </a:t>
            </a:r>
            <a:r>
              <a:rPr lang="en-US" dirty="0" err="1"/>
              <a:t>FragPipe</a:t>
            </a:r>
            <a:r>
              <a:rPr lang="en-US" dirty="0"/>
              <a:t> (</a:t>
            </a:r>
            <a:r>
              <a:rPr lang="en-US" dirty="0" err="1"/>
              <a:t>MSFragger</a:t>
            </a:r>
            <a:r>
              <a:rPr lang="en-US" dirty="0"/>
              <a:t>: https://</a:t>
            </a:r>
            <a:r>
              <a:rPr lang="en-US" dirty="0" err="1"/>
              <a:t>www.nature.com</a:t>
            </a:r>
            <a:r>
              <a:rPr lang="en-US" dirty="0"/>
              <a:t>/articles/nmeth.4256 {</a:t>
            </a:r>
            <a:r>
              <a:rPr lang="en-US" sz="1200" b="0" i="0" u="none" strike="noStrike" kern="1200" dirty="0">
                <a:solidFill>
                  <a:schemeClr val="tx1"/>
                </a:solidFill>
                <a:effectLst/>
                <a:latin typeface="+mn-lt"/>
                <a:ea typeface="+mn-ea"/>
                <a:cs typeface="+mn-cs"/>
              </a:rPr>
              <a:t>Kong, A.T., Leprevost, F.V., </a:t>
            </a:r>
            <a:r>
              <a:rPr lang="en-US" sz="1200" b="0" i="0" u="none" strike="noStrike" kern="1200" dirty="0" err="1">
                <a:solidFill>
                  <a:schemeClr val="tx1"/>
                </a:solidFill>
                <a:effectLst/>
                <a:latin typeface="+mn-lt"/>
                <a:ea typeface="+mn-ea"/>
                <a:cs typeface="+mn-cs"/>
              </a:rPr>
              <a:t>Avtonomov</a:t>
            </a:r>
            <a:r>
              <a:rPr lang="en-US" sz="1200" b="0" i="0" u="none" strike="noStrike" kern="1200" dirty="0">
                <a:solidFill>
                  <a:schemeClr val="tx1"/>
                </a:solidFill>
                <a:effectLst/>
                <a:latin typeface="+mn-lt"/>
                <a:ea typeface="+mn-ea"/>
                <a:cs typeface="+mn-cs"/>
              </a:rPr>
              <a:t>, D.M., </a:t>
            </a:r>
            <a:r>
              <a:rPr lang="en-US" sz="1200" b="0" i="0" u="none" strike="noStrike" kern="1200" dirty="0" err="1">
                <a:solidFill>
                  <a:schemeClr val="tx1"/>
                </a:solidFill>
                <a:effectLst/>
                <a:latin typeface="+mn-lt"/>
                <a:ea typeface="+mn-ea"/>
                <a:cs typeface="+mn-cs"/>
              </a:rPr>
              <a:t>Mellacheruvu</a:t>
            </a:r>
            <a:r>
              <a:rPr lang="en-US" sz="1200" b="0" i="0" u="none" strike="noStrike" kern="1200" dirty="0">
                <a:solidFill>
                  <a:schemeClr val="tx1"/>
                </a:solidFill>
                <a:effectLst/>
                <a:latin typeface="+mn-lt"/>
                <a:ea typeface="+mn-ea"/>
                <a:cs typeface="+mn-cs"/>
              </a:rPr>
              <a:t>, D. and </a:t>
            </a:r>
            <a:r>
              <a:rPr lang="en-US" sz="1200" b="0" i="0" u="none" strike="noStrike" kern="1200" dirty="0" err="1">
                <a:solidFill>
                  <a:schemeClr val="tx1"/>
                </a:solidFill>
                <a:effectLst/>
                <a:latin typeface="+mn-lt"/>
                <a:ea typeface="+mn-ea"/>
                <a:cs typeface="+mn-cs"/>
              </a:rPr>
              <a:t>Nesvizhskii</a:t>
            </a:r>
            <a:r>
              <a:rPr lang="en-US" sz="1200" b="0" i="0" u="none" strike="noStrike" kern="1200" dirty="0">
                <a:solidFill>
                  <a:schemeClr val="tx1"/>
                </a:solidFill>
                <a:effectLst/>
                <a:latin typeface="+mn-lt"/>
                <a:ea typeface="+mn-ea"/>
                <a:cs typeface="+mn-cs"/>
              </a:rPr>
              <a:t>, A.I., 2017. </a:t>
            </a:r>
            <a:r>
              <a:rPr lang="en-US" sz="1200" b="0" i="0" u="none" strike="noStrike" kern="1200" dirty="0" err="1">
                <a:solidFill>
                  <a:schemeClr val="tx1"/>
                </a:solidFill>
                <a:effectLst/>
                <a:latin typeface="+mn-lt"/>
                <a:ea typeface="+mn-ea"/>
                <a:cs typeface="+mn-cs"/>
              </a:rPr>
              <a:t>MSFragger</a:t>
            </a:r>
            <a:r>
              <a:rPr lang="en-US" sz="1200" b="0" i="0" u="none" strike="noStrike" kern="1200" dirty="0">
                <a:solidFill>
                  <a:schemeClr val="tx1"/>
                </a:solidFill>
                <a:effectLst/>
                <a:latin typeface="+mn-lt"/>
                <a:ea typeface="+mn-ea"/>
                <a:cs typeface="+mn-cs"/>
              </a:rPr>
              <a:t>: ultrafast and comprehensive peptide identification in mass spectrometry–based proteomics. </a:t>
            </a:r>
            <a:r>
              <a:rPr lang="en-US" sz="1200" b="0" i="1" u="none" strike="noStrike" kern="1200" dirty="0">
                <a:solidFill>
                  <a:schemeClr val="tx1"/>
                </a:solidFill>
                <a:effectLst/>
                <a:latin typeface="+mn-lt"/>
                <a:ea typeface="+mn-ea"/>
                <a:cs typeface="+mn-cs"/>
              </a:rPr>
              <a:t>Nature methods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14</a:t>
            </a:r>
            <a:r>
              <a:rPr lang="en-US" sz="1200" b="0" i="0" u="none" strike="noStrike" kern="1200" dirty="0">
                <a:solidFill>
                  <a:schemeClr val="tx1"/>
                </a:solidFill>
                <a:effectLst/>
                <a:latin typeface="+mn-lt"/>
                <a:ea typeface="+mn-ea"/>
                <a:cs typeface="+mn-cs"/>
              </a:rPr>
              <a:t>(5), pp.513-520.</a:t>
            </a:r>
            <a:r>
              <a:rPr lang="en-US" dirty="0"/>
              <a:t>}. The data in the paper looked okay, but can you reliably detect deamidated peptides just by allowing variable PTMs in your search engine? Or is detecting one of the most basic PTMs present in proteomics datasets an epic failure that should make you question reliably finding any PTMs in tryptic digests? </a:t>
            </a:r>
          </a:p>
        </p:txBody>
      </p:sp>
      <p:sp>
        <p:nvSpPr>
          <p:cNvPr id="4" name="Slide Number Placeholder 3"/>
          <p:cNvSpPr>
            <a:spLocks noGrp="1"/>
          </p:cNvSpPr>
          <p:nvPr>
            <p:ph type="sldNum" sz="quarter" idx="5"/>
          </p:nvPr>
        </p:nvSpPr>
        <p:spPr/>
        <p:txBody>
          <a:bodyPr/>
          <a:lstStyle/>
          <a:p>
            <a:fld id="{644D8E97-05EA-F248-8E7F-E117E06736F8}" type="slidenum">
              <a:rPr lang="en-US" smtClean="0"/>
              <a:t>2</a:t>
            </a:fld>
            <a:endParaRPr lang="en-US"/>
          </a:p>
        </p:txBody>
      </p:sp>
    </p:spTree>
    <p:extLst>
      <p:ext uri="{BB962C8B-B14F-4D97-AF65-F5344CB8AC3E}">
        <p14:creationId xmlns:p14="http://schemas.microsoft.com/office/powerpoint/2010/main" val="315261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processing was with the Comet/PAW pipeline (https://</a:t>
            </a:r>
            <a:r>
              <a:rPr lang="en-US" dirty="0" err="1"/>
              <a:t>github.com</a:t>
            </a:r>
            <a:r>
              <a:rPr lang="en-US" dirty="0"/>
              <a:t>/</a:t>
            </a:r>
            <a:r>
              <a:rPr lang="en-US" dirty="0" err="1"/>
              <a:t>pwilmart</a:t>
            </a:r>
            <a:r>
              <a:rPr lang="en-US" dirty="0"/>
              <a:t>/</a:t>
            </a:r>
            <a:r>
              <a:rPr lang="en-US" dirty="0" err="1"/>
              <a:t>PAW_pipeline</a:t>
            </a:r>
            <a:r>
              <a:rPr lang="en-US" dirty="0"/>
              <a:t>). The pipeline incorporates an interactive, visual approach to target/decoy FDR control. Rather than adjusting coefficients in a classifier function, peptides are separated into distinct subclasses and simple target/decoy FDR applied to each subclass. Accurate masses from Orbitraps are part of the subclass process. Certain regions of delta mass (difference between measured and calculated peptide MH+ masses) histograms are used to create conditional score distributions. Score distributions are divided by peptide charge states (2+, 3+, and 4+), number of termini consistent with enzymatic cleavage, and by variable modifications (unmodified peptides and deamidated N, Q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wide tolerance (1.25 Da precursor) search without any variable mods will have delta mass peaks at 0.984 Da and 1.003 Da from singly deamidated peptides and M1 errors in monoisotopic mass calls, respectively, in addition to a dominant 0.0 Da peak (the vast majority of the “correct” PSMs). The number of confident peptide identifications associated with the delta mass peaks could be determined. A second search with just variable deamidation of N and Q was performed and a similar analysis done. The number of PSMs associated with the delta mass peaks from both searches could be compared. The delta mass histogram peaks were also examined and compared.</a:t>
            </a:r>
          </a:p>
          <a:p>
            <a:endParaRPr lang="en-US" dirty="0"/>
          </a:p>
        </p:txBody>
      </p:sp>
      <p:sp>
        <p:nvSpPr>
          <p:cNvPr id="4" name="Slide Number Placeholder 3"/>
          <p:cNvSpPr>
            <a:spLocks noGrp="1"/>
          </p:cNvSpPr>
          <p:nvPr>
            <p:ph type="sldNum" sz="quarter" idx="5"/>
          </p:nvPr>
        </p:nvSpPr>
        <p:spPr/>
        <p:txBody>
          <a:bodyPr/>
          <a:lstStyle/>
          <a:p>
            <a:fld id="{644D8E97-05EA-F248-8E7F-E117E06736F8}" type="slidenum">
              <a:rPr lang="en-US" smtClean="0"/>
              <a:t>3</a:t>
            </a:fld>
            <a:endParaRPr lang="en-US"/>
          </a:p>
        </p:txBody>
      </p:sp>
    </p:spTree>
    <p:extLst>
      <p:ext uri="{BB962C8B-B14F-4D97-AF65-F5344CB8AC3E}">
        <p14:creationId xmlns:p14="http://schemas.microsoft.com/office/powerpoint/2010/main" val="131906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tryptic digest has most peptides in 2+ charge states (around 60%). 3+ peptides account for most of the rest of the identified peptides, with a small percentage of 4+ peptides. Larger numbers of higher charge state peptides usually indicates poorer tryptic digestion completion. This delta mass histogram is from all 14 runs and shows the 2+ peptides. The 0.0 Da peak is dominant. There is a weak doublet at 1 Da from deamidation (0.984 Da) and M1 monoisotopic peak errors (1.003 Da). There are no other visible blue (target matches) peaks above the red (decoy) background.</a:t>
            </a:r>
          </a:p>
        </p:txBody>
      </p:sp>
      <p:sp>
        <p:nvSpPr>
          <p:cNvPr id="4" name="Slide Number Placeholder 3"/>
          <p:cNvSpPr>
            <a:spLocks noGrp="1"/>
          </p:cNvSpPr>
          <p:nvPr>
            <p:ph type="sldNum" sz="quarter" idx="5"/>
          </p:nvPr>
        </p:nvSpPr>
        <p:spPr/>
        <p:txBody>
          <a:bodyPr/>
          <a:lstStyle/>
          <a:p>
            <a:fld id="{644D8E97-05EA-F248-8E7F-E117E06736F8}" type="slidenum">
              <a:rPr lang="en-US" smtClean="0"/>
              <a:t>4</a:t>
            </a:fld>
            <a:endParaRPr lang="en-US"/>
          </a:p>
        </p:txBody>
      </p:sp>
    </p:spTree>
    <p:extLst>
      <p:ext uri="{BB962C8B-B14F-4D97-AF65-F5344CB8AC3E}">
        <p14:creationId xmlns:p14="http://schemas.microsoft.com/office/powerpoint/2010/main" val="90460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delta mass peaks get wider with increasing peptide charge. These are the delta masses of the 3+ peptides from all 14 runs. The doublet at 1 Da has relatively more M1 matches compared to 2+ peptides. 3+ peptides tend to be larger and have relatively smaller monoisotopic peaks. It is more likely to have monoisotopic mass errors for larger peptides.</a:t>
            </a:r>
          </a:p>
        </p:txBody>
      </p:sp>
      <p:sp>
        <p:nvSpPr>
          <p:cNvPr id="4" name="Slide Number Placeholder 3"/>
          <p:cNvSpPr>
            <a:spLocks noGrp="1"/>
          </p:cNvSpPr>
          <p:nvPr>
            <p:ph type="sldNum" sz="quarter" idx="5"/>
          </p:nvPr>
        </p:nvSpPr>
        <p:spPr/>
        <p:txBody>
          <a:bodyPr/>
          <a:lstStyle/>
          <a:p>
            <a:fld id="{644D8E97-05EA-F248-8E7F-E117E06736F8}" type="slidenum">
              <a:rPr lang="en-US" smtClean="0"/>
              <a:t>5</a:t>
            </a:fld>
            <a:endParaRPr lang="en-US"/>
          </a:p>
        </p:txBody>
      </p:sp>
    </p:spTree>
    <p:extLst>
      <p:ext uri="{BB962C8B-B14F-4D97-AF65-F5344CB8AC3E}">
        <p14:creationId xmlns:p14="http://schemas.microsoft.com/office/powerpoint/2010/main" val="282834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peptides are much fewer, and the delta mass histograms can be noisier. 4+ peptides will be larger (on average) than 3+ peptides and M1 monoisotopic errors (the 1.003 peak) are even more pronounced (full range delta mass plot on top). There may be appreciable M2 peak monoisotopic peak errors for higher charge states like 4+ (maybe some 3+ also), but a wider precursor tolerance would have to be specified to see those delta mass peaks. Both the 3+ and 4+ delta mass histograms only have the 3 delta mass peaks because of the 1.25 Da choice. It should be mentioned that the odds of a peptide containing an N or Q also increases with increasing peptide length.</a:t>
            </a:r>
          </a:p>
        </p:txBody>
      </p:sp>
      <p:sp>
        <p:nvSpPr>
          <p:cNvPr id="4" name="Slide Number Placeholder 3"/>
          <p:cNvSpPr>
            <a:spLocks noGrp="1"/>
          </p:cNvSpPr>
          <p:nvPr>
            <p:ph type="sldNum" sz="quarter" idx="5"/>
          </p:nvPr>
        </p:nvSpPr>
        <p:spPr/>
        <p:txBody>
          <a:bodyPr/>
          <a:lstStyle/>
          <a:p>
            <a:fld id="{644D8E97-05EA-F248-8E7F-E117E06736F8}" type="slidenum">
              <a:rPr lang="en-US" smtClean="0"/>
              <a:t>6</a:t>
            </a:fld>
            <a:endParaRPr lang="en-US"/>
          </a:p>
        </p:txBody>
      </p:sp>
    </p:spTree>
    <p:extLst>
      <p:ext uri="{BB962C8B-B14F-4D97-AF65-F5344CB8AC3E}">
        <p14:creationId xmlns:p14="http://schemas.microsoft.com/office/powerpoint/2010/main" val="294346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breakdown on what delta mass distributions usually look like for tryptic digests from analysis of hundreds of datasets over 2 decades. Simple searches have simple delta mass distributions like we have just seen. Mass calibration issues and instrument resolution can easily be checked by inspection of delta mass distributions. When the sample prep, instrument performance, and search settings are okay, the 0.0-Da delta mass peak will be dominant. The relative heights of the 0.984 and 1.003 delta mass peaks will vary depending on instrument, instrument settings, sample, and sample prep. At MS1 resolutions of 120K, the two peaks will be baseline resolved on Orbitraps (more so for 2+ peptides). The resolution increases with increasing peptide charge (at least for masses on the MH+ scale). The M1 peak increases in relative abundance with increasing peptide charge state. Delta mass distributions also show when monoisotopic mass correction algorithms over-correct and peaks at -1.003 Da appear.</a:t>
            </a:r>
          </a:p>
        </p:txBody>
      </p:sp>
      <p:sp>
        <p:nvSpPr>
          <p:cNvPr id="4" name="Slide Number Placeholder 3"/>
          <p:cNvSpPr>
            <a:spLocks noGrp="1"/>
          </p:cNvSpPr>
          <p:nvPr>
            <p:ph type="sldNum" sz="quarter" idx="5"/>
          </p:nvPr>
        </p:nvSpPr>
        <p:spPr/>
        <p:txBody>
          <a:bodyPr/>
          <a:lstStyle/>
          <a:p>
            <a:fld id="{644D8E97-05EA-F248-8E7F-E117E06736F8}" type="slidenum">
              <a:rPr lang="en-US" smtClean="0"/>
              <a:t>7</a:t>
            </a:fld>
            <a:endParaRPr lang="en-US"/>
          </a:p>
        </p:txBody>
      </p:sp>
    </p:spTree>
    <p:extLst>
      <p:ext uri="{BB962C8B-B14F-4D97-AF65-F5344CB8AC3E}">
        <p14:creationId xmlns:p14="http://schemas.microsoft.com/office/powerpoint/2010/main" val="312082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 delta mass distributions from a Comet search with no variable mods. We want to detect deamidated peptides and one way to do that might be to allow variable deamidation modifications for N and Q residues. I am sure this would be the overwhelming consensus approach. What affect do we think a variable mod search will have on the delta mass distributions? If the 0.984 Da delta mass peak is from singly deamidated peptides, those matches should have a 0.0 Da delta mass with a deamidation modification mass added. The 0.984 peak should move to 0.0 Da and there should be an increase in the size of the 0.0 Da peak. Variable modifications increase search space size and increasing search space size affects search sensitivity at a given FDR. Sensitivity can go up or down depending on the types of PTMs specified and the proteins in the sample. It is not easy to predict which way this might play out. If incorrect and correct score distributions are well separated (because some appropriate meta score or classifier function was used), then changes in search space size have less effect on search sensitivity. This is a complicated topic, each dataset/sample is a little different, and generalizations should be avoided (they will often be wrong).</a:t>
            </a:r>
          </a:p>
        </p:txBody>
      </p:sp>
      <p:sp>
        <p:nvSpPr>
          <p:cNvPr id="4" name="Slide Number Placeholder 3"/>
          <p:cNvSpPr>
            <a:spLocks noGrp="1"/>
          </p:cNvSpPr>
          <p:nvPr>
            <p:ph type="sldNum" sz="quarter" idx="5"/>
          </p:nvPr>
        </p:nvSpPr>
        <p:spPr/>
        <p:txBody>
          <a:bodyPr/>
          <a:lstStyle/>
          <a:p>
            <a:fld id="{644D8E97-05EA-F248-8E7F-E117E06736F8}" type="slidenum">
              <a:rPr lang="en-US" smtClean="0"/>
              <a:t>8</a:t>
            </a:fld>
            <a:endParaRPr lang="en-US"/>
          </a:p>
        </p:txBody>
      </p:sp>
    </p:spTree>
    <p:extLst>
      <p:ext uri="{BB962C8B-B14F-4D97-AF65-F5344CB8AC3E}">
        <p14:creationId xmlns:p14="http://schemas.microsoft.com/office/powerpoint/2010/main" val="162296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some expected things and some surprises for the 2+ peptide delta mass distribution in the search with variable mods. The 0.984 peak is gone (lower right expanded region) as we predicted. However, the 0.0 Da peak is smaller (142K versus 148K) compared to the search without variable mods. We have a new peak at -0.984 Da (and very weak peaks starting to show up at 0.02 Da and 1.02 Da).</a:t>
            </a:r>
          </a:p>
        </p:txBody>
      </p:sp>
      <p:sp>
        <p:nvSpPr>
          <p:cNvPr id="4" name="Slide Number Placeholder 3"/>
          <p:cNvSpPr>
            <a:spLocks noGrp="1"/>
          </p:cNvSpPr>
          <p:nvPr>
            <p:ph type="sldNum" sz="quarter" idx="5"/>
          </p:nvPr>
        </p:nvSpPr>
        <p:spPr/>
        <p:txBody>
          <a:bodyPr/>
          <a:lstStyle/>
          <a:p>
            <a:fld id="{644D8E97-05EA-F248-8E7F-E117E06736F8}" type="slidenum">
              <a:rPr lang="en-US" smtClean="0"/>
              <a:t>9</a:t>
            </a:fld>
            <a:endParaRPr lang="en-US"/>
          </a:p>
        </p:txBody>
      </p:sp>
    </p:spTree>
    <p:extLst>
      <p:ext uri="{BB962C8B-B14F-4D97-AF65-F5344CB8AC3E}">
        <p14:creationId xmlns:p14="http://schemas.microsoft.com/office/powerpoint/2010/main" val="86361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C70C-9F82-7698-B8D7-AD8AC71A76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3B48F-7F05-65F9-386E-D64892501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FF467-A484-856F-9ABE-720FF0EB1472}"/>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9CEBFBAF-C39A-E391-7D3E-58F6D3C27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1E38A-85AB-51DD-037E-B90AAA6CAE9B}"/>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5869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E0D6-A8A2-DDB6-5E92-AF7EEF0CA0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6F16C-3BEA-B828-2BF6-934436EA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39E1D-6713-3547-BFEE-06B95DB6DB4F}"/>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4286E2CA-DB5B-0D24-22F2-E3C1E02A0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5CE9F-25C8-BBA1-EC90-5FEF7FEB8ABB}"/>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248686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53521-5AF2-E228-0F8E-DD239FCC2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605D3-29E3-6533-4E35-B4DFA7CDA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6DE5A-3437-9885-564B-28C7423965A9}"/>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96E8625E-C763-4D04-B247-78CFC82E4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BEE60-3D71-4EEB-D59F-7BF381B7F9D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63505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4A6B-D6C2-F08D-7FC9-167D6FC62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4D15A-1615-16DA-7A8B-3E3BC866B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1C64-0F73-C1F0-964A-9C318CBCB6A6}"/>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79542E56-4325-907E-1B8E-80C21B5BA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0D81C-7DD6-B8F5-9944-1EACEA75E39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71781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4A1D-DC69-43C6-196D-C62992E3D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2BE953-D1A6-2302-9803-54046BB2F5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52BC6-DF84-C709-79DE-DE349423245C}"/>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F848F43C-0B35-987D-BB31-EC7C56472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0696-C1A2-AA39-1072-6A6C9110495C}"/>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64776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E68-7720-2738-B875-45BCC4BD7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E5CAB-4126-9D00-ED0F-5C6230E9F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ED883B-B217-4F68-F16E-6B1D15481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5AD3C-86DF-0330-6E71-BCE3C4D79F50}"/>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37FD7F84-48C2-94DA-E16F-D7ABDA82E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B8D33-DEA9-38A0-C8B2-C8C27422E0AE}"/>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58212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A8D2-05D7-8C9D-B6F1-5951D579B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F311E-037C-E146-7EFC-3FF718D7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DF05F-69C1-8A6B-FE51-7222CD466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DB644-7B6F-B3AC-D57F-9B7F77B3F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6B3A2-02A7-44AB-C202-8E0298655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EDBB3-7B90-4C88-0220-14B809C20452}"/>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8" name="Footer Placeholder 7">
            <a:extLst>
              <a:ext uri="{FF2B5EF4-FFF2-40B4-BE49-F238E27FC236}">
                <a16:creationId xmlns:a16="http://schemas.microsoft.com/office/drawing/2014/main" id="{9DC217D3-449E-B001-AE95-F3819E67F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65FEE-851C-826F-0ACD-E94406EC8ED2}"/>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450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A5E3-4258-5396-69F3-300CBCB48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B70D0-CFCE-06FF-63A8-5F08390BE38B}"/>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4" name="Footer Placeholder 3">
            <a:extLst>
              <a:ext uri="{FF2B5EF4-FFF2-40B4-BE49-F238E27FC236}">
                <a16:creationId xmlns:a16="http://schemas.microsoft.com/office/drawing/2014/main" id="{FFFFB5ED-71AF-8385-7331-6E101C44F4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5F3413-A922-CED3-8A6D-EEC12869F050}"/>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40262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FEFBB-570E-2F96-FE80-B798FB028183}"/>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3" name="Footer Placeholder 2">
            <a:extLst>
              <a:ext uri="{FF2B5EF4-FFF2-40B4-BE49-F238E27FC236}">
                <a16:creationId xmlns:a16="http://schemas.microsoft.com/office/drawing/2014/main" id="{974229C8-09A1-8BC1-BA78-52E75E607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4009C-45CD-CF43-4DB5-DC775C0B5E8A}"/>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94964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EA80-0D27-40AC-D22D-9EE8193D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31598-6D5C-FD43-22A5-6FF34BFEB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3978F-30F6-ABDD-BBC6-FBFF4B7C9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3CD21-3999-0960-11ED-65443BF43EBC}"/>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253ED01B-3DAC-C290-9986-E8A71259B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42CB6-394D-824C-EF27-C4A4540D4DD6}"/>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61044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E525-3F99-9792-7DC0-9058CA7F0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5AB15E-7A1B-2B63-82ED-E8FE88F48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1CD1B-38A2-ABF9-90D3-786D463F9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607D7-EA2C-C655-14AB-51EDCF95E6DB}"/>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BA8F5DA6-3E09-38F0-49DB-300C5791C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3B37C-4225-D446-C9A9-ABE562783F9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262938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98429-82EC-E480-65DF-16766824B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B9E8A-B2DB-6D35-DEB9-5079FE0C9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2C0F1-8D90-2BE1-6057-068FE65A5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52750F7E-56DE-D11D-4537-7FCCAA442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475278-1435-E467-D2D7-248FE5932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F02AAC-ABE0-BC49-B6B3-112EB35943E6}" type="slidenum">
              <a:rPr lang="en-US" smtClean="0"/>
              <a:t>‹#›</a:t>
            </a:fld>
            <a:endParaRPr lang="en-US"/>
          </a:p>
        </p:txBody>
      </p:sp>
    </p:spTree>
    <p:extLst>
      <p:ext uri="{BB962C8B-B14F-4D97-AF65-F5344CB8AC3E}">
        <p14:creationId xmlns:p14="http://schemas.microsoft.com/office/powerpoint/2010/main" val="145505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D6F2-6184-D306-D19A-7953C69656CF}"/>
              </a:ext>
            </a:extLst>
          </p:cNvPr>
          <p:cNvSpPr>
            <a:spLocks noGrp="1"/>
          </p:cNvSpPr>
          <p:nvPr>
            <p:ph type="ctrTitle"/>
          </p:nvPr>
        </p:nvSpPr>
        <p:spPr/>
        <p:txBody>
          <a:bodyPr anchor="ctr">
            <a:normAutofit/>
          </a:bodyPr>
          <a:lstStyle/>
          <a:p>
            <a:r>
              <a:rPr lang="en-US" sz="5400" b="1" dirty="0"/>
              <a:t>Detecting Deamidated Peptides</a:t>
            </a:r>
          </a:p>
        </p:txBody>
      </p:sp>
      <p:sp>
        <p:nvSpPr>
          <p:cNvPr id="3" name="Subtitle 2">
            <a:extLst>
              <a:ext uri="{FF2B5EF4-FFF2-40B4-BE49-F238E27FC236}">
                <a16:creationId xmlns:a16="http://schemas.microsoft.com/office/drawing/2014/main" id="{B232CC06-7CA8-BB6A-7FD6-40BB24122152}"/>
              </a:ext>
            </a:extLst>
          </p:cNvPr>
          <p:cNvSpPr>
            <a:spLocks noGrp="1"/>
          </p:cNvSpPr>
          <p:nvPr>
            <p:ph type="subTitle" idx="1"/>
          </p:nvPr>
        </p:nvSpPr>
        <p:spPr/>
        <p:txBody>
          <a:bodyPr/>
          <a:lstStyle/>
          <a:p>
            <a:r>
              <a:rPr lang="en-US" dirty="0"/>
              <a:t>Phil Wilmarth</a:t>
            </a:r>
          </a:p>
          <a:p>
            <a:r>
              <a:rPr lang="en-US" dirty="0"/>
              <a:t>October 17, 2024</a:t>
            </a:r>
          </a:p>
        </p:txBody>
      </p:sp>
    </p:spTree>
    <p:extLst>
      <p:ext uri="{BB962C8B-B14F-4D97-AF65-F5344CB8AC3E}">
        <p14:creationId xmlns:p14="http://schemas.microsoft.com/office/powerpoint/2010/main" val="16219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4C7C5-038B-60A2-F4B4-C98BC29CE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8BEAE-FE5C-DA89-7ECA-B57FE26229DA}"/>
              </a:ext>
            </a:extLst>
          </p:cNvPr>
          <p:cNvSpPr>
            <a:spLocks noGrp="1"/>
          </p:cNvSpPr>
          <p:nvPr>
            <p:ph type="title"/>
          </p:nvPr>
        </p:nvSpPr>
        <p:spPr>
          <a:xfrm>
            <a:off x="838200" y="365125"/>
            <a:ext cx="10515600" cy="906627"/>
          </a:xfrm>
        </p:spPr>
        <p:txBody>
          <a:bodyPr/>
          <a:lstStyle/>
          <a:p>
            <a:pPr algn="ctr"/>
            <a:r>
              <a:rPr lang="en-US" b="1" dirty="0"/>
              <a:t>3+ peptides (NQ+0.984 variable mods)</a:t>
            </a:r>
          </a:p>
        </p:txBody>
      </p:sp>
      <p:pic>
        <p:nvPicPr>
          <p:cNvPr id="5" name="Picture 4">
            <a:extLst>
              <a:ext uri="{FF2B5EF4-FFF2-40B4-BE49-F238E27FC236}">
                <a16:creationId xmlns:a16="http://schemas.microsoft.com/office/drawing/2014/main" id="{F72CE0AB-9B48-6789-43AC-4231D2594DEB}"/>
              </a:ext>
            </a:extLst>
          </p:cNvPr>
          <p:cNvPicPr>
            <a:picLocks noChangeAspect="1"/>
          </p:cNvPicPr>
          <p:nvPr/>
        </p:nvPicPr>
        <p:blipFill>
          <a:blip r:embed="rId3"/>
          <a:stretch>
            <a:fillRect/>
          </a:stretch>
        </p:blipFill>
        <p:spPr>
          <a:xfrm>
            <a:off x="2209800" y="1274541"/>
            <a:ext cx="7772400" cy="5300066"/>
          </a:xfrm>
          <a:prstGeom prst="rect">
            <a:avLst/>
          </a:prstGeom>
        </p:spPr>
      </p:pic>
      <p:cxnSp>
        <p:nvCxnSpPr>
          <p:cNvPr id="6" name="Straight Arrow Connector 5">
            <a:extLst>
              <a:ext uri="{FF2B5EF4-FFF2-40B4-BE49-F238E27FC236}">
                <a16:creationId xmlns:a16="http://schemas.microsoft.com/office/drawing/2014/main" id="{698D7BFD-550C-A4A0-5B58-CFE806CD6FA6}"/>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5ABADEE-D4C2-6A9D-6178-13028946F304}"/>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EE288A-B7FC-F897-6246-71F22E7C4EEE}"/>
              </a:ext>
            </a:extLst>
          </p:cNvPr>
          <p:cNvCxnSpPr>
            <a:cxnSpLocks/>
          </p:cNvCxnSpPr>
          <p:nvPr/>
        </p:nvCxnSpPr>
        <p:spPr>
          <a:xfrm>
            <a:off x="4110916" y="2799190"/>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F48028A-498C-0C5D-C557-DE59CE629ABE}"/>
              </a:ext>
            </a:extLst>
          </p:cNvPr>
          <p:cNvCxnSpPr>
            <a:cxnSpLocks/>
          </p:cNvCxnSpPr>
          <p:nvPr/>
        </p:nvCxnSpPr>
        <p:spPr>
          <a:xfrm flipH="1">
            <a:off x="6679940" y="3095202"/>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F1554A-DAB5-8514-6E8C-22C27D9C01E8}"/>
              </a:ext>
            </a:extLst>
          </p:cNvPr>
          <p:cNvCxnSpPr>
            <a:cxnSpLocks/>
          </p:cNvCxnSpPr>
          <p:nvPr/>
        </p:nvCxnSpPr>
        <p:spPr>
          <a:xfrm flipH="1">
            <a:off x="9183646" y="3126303"/>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48A4416-D8BC-F79C-8A37-CED18186D29F}"/>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51.6K</a:t>
            </a:r>
            <a:br>
              <a:rPr lang="en-US" dirty="0"/>
            </a:br>
            <a:r>
              <a:rPr lang="en-US" dirty="0"/>
              <a:t>(76.9 %)</a:t>
            </a:r>
          </a:p>
        </p:txBody>
      </p:sp>
      <p:sp>
        <p:nvSpPr>
          <p:cNvPr id="12" name="TextBox 11">
            <a:extLst>
              <a:ext uri="{FF2B5EF4-FFF2-40B4-BE49-F238E27FC236}">
                <a16:creationId xmlns:a16="http://schemas.microsoft.com/office/drawing/2014/main" id="{28F44FE8-AA72-B2A6-2544-86ADD7D83285}"/>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117</a:t>
            </a:r>
            <a:br>
              <a:rPr lang="en-US" dirty="0"/>
            </a:br>
            <a:r>
              <a:rPr lang="en-US" dirty="0"/>
              <a:t>(0.09 %)</a:t>
            </a:r>
          </a:p>
        </p:txBody>
      </p:sp>
      <p:sp>
        <p:nvSpPr>
          <p:cNvPr id="13" name="TextBox 12">
            <a:extLst>
              <a:ext uri="{FF2B5EF4-FFF2-40B4-BE49-F238E27FC236}">
                <a16:creationId xmlns:a16="http://schemas.microsoft.com/office/drawing/2014/main" id="{224EC370-5D01-6DF0-3784-FB3F42B1EFDA}"/>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4.7K</a:t>
            </a:r>
            <a:br>
              <a:rPr lang="en-US" dirty="0"/>
            </a:br>
            <a:r>
              <a:rPr lang="en-US" dirty="0"/>
              <a:t>(7.0 %)</a:t>
            </a:r>
          </a:p>
        </p:txBody>
      </p:sp>
      <p:sp>
        <p:nvSpPr>
          <p:cNvPr id="14" name="TextBox 13">
            <a:extLst>
              <a:ext uri="{FF2B5EF4-FFF2-40B4-BE49-F238E27FC236}">
                <a16:creationId xmlns:a16="http://schemas.microsoft.com/office/drawing/2014/main" id="{0EAEFCBB-34F3-18AD-C64D-9AC5D781412A}"/>
              </a:ext>
            </a:extLst>
          </p:cNvPr>
          <p:cNvSpPr txBox="1"/>
          <p:nvPr/>
        </p:nvSpPr>
        <p:spPr>
          <a:xfrm>
            <a:off x="3666039" y="2460717"/>
            <a:ext cx="1151021" cy="369332"/>
          </a:xfrm>
          <a:prstGeom prst="rect">
            <a:avLst/>
          </a:prstGeom>
          <a:noFill/>
        </p:spPr>
        <p:txBody>
          <a:bodyPr wrap="none" rtlCol="0">
            <a:spAutoFit/>
          </a:bodyPr>
          <a:lstStyle/>
          <a:p>
            <a:r>
              <a:rPr lang="en-US" dirty="0"/>
              <a:t>-0.984 Da</a:t>
            </a:r>
          </a:p>
        </p:txBody>
      </p:sp>
      <p:cxnSp>
        <p:nvCxnSpPr>
          <p:cNvPr id="15" name="Straight Arrow Connector 14">
            <a:extLst>
              <a:ext uri="{FF2B5EF4-FFF2-40B4-BE49-F238E27FC236}">
                <a16:creationId xmlns:a16="http://schemas.microsoft.com/office/drawing/2014/main" id="{2BEF416E-17C2-E248-CD50-41151244E304}"/>
              </a:ext>
            </a:extLst>
          </p:cNvPr>
          <p:cNvCxnSpPr>
            <a:cxnSpLocks/>
          </p:cNvCxnSpPr>
          <p:nvPr/>
        </p:nvCxnSpPr>
        <p:spPr>
          <a:xfrm flipH="1">
            <a:off x="5134658" y="5364480"/>
            <a:ext cx="204154" cy="3400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A9A9487-F34A-06F3-84F1-8CC13349C41B}"/>
              </a:ext>
            </a:extLst>
          </p:cNvPr>
          <p:cNvCxnSpPr>
            <a:cxnSpLocks/>
          </p:cNvCxnSpPr>
          <p:nvPr/>
        </p:nvCxnSpPr>
        <p:spPr>
          <a:xfrm flipH="1" flipV="1">
            <a:off x="8607676" y="5863065"/>
            <a:ext cx="121796" cy="1407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3F6C5255-B02D-A260-41E9-CA5E620A67E0}"/>
              </a:ext>
            </a:extLst>
          </p:cNvPr>
          <p:cNvSpPr txBox="1"/>
          <p:nvPr/>
        </p:nvSpPr>
        <p:spPr>
          <a:xfrm>
            <a:off x="6672719" y="2723081"/>
            <a:ext cx="1072473" cy="369332"/>
          </a:xfrm>
          <a:prstGeom prst="rect">
            <a:avLst/>
          </a:prstGeom>
          <a:noFill/>
        </p:spPr>
        <p:txBody>
          <a:bodyPr wrap="none" rtlCol="0">
            <a:spAutoFit/>
          </a:bodyPr>
          <a:lstStyle/>
          <a:p>
            <a:r>
              <a:rPr lang="en-US" dirty="0"/>
              <a:t>0.019 Da</a:t>
            </a:r>
          </a:p>
        </p:txBody>
      </p:sp>
      <p:sp>
        <p:nvSpPr>
          <p:cNvPr id="4" name="TextBox 3">
            <a:extLst>
              <a:ext uri="{FF2B5EF4-FFF2-40B4-BE49-F238E27FC236}">
                <a16:creationId xmlns:a16="http://schemas.microsoft.com/office/drawing/2014/main" id="{1227CB76-F127-76A2-A9F7-EC815D008E9B}"/>
              </a:ext>
            </a:extLst>
          </p:cNvPr>
          <p:cNvSpPr txBox="1"/>
          <p:nvPr/>
        </p:nvSpPr>
        <p:spPr>
          <a:xfrm>
            <a:off x="8711106" y="2751713"/>
            <a:ext cx="1072473" cy="369332"/>
          </a:xfrm>
          <a:prstGeom prst="rect">
            <a:avLst/>
          </a:prstGeom>
          <a:noFill/>
        </p:spPr>
        <p:txBody>
          <a:bodyPr wrap="none" rtlCol="0">
            <a:spAutoFit/>
          </a:bodyPr>
          <a:lstStyle/>
          <a:p>
            <a:r>
              <a:rPr lang="en-US" dirty="0"/>
              <a:t>1.022 Da</a:t>
            </a:r>
          </a:p>
        </p:txBody>
      </p:sp>
      <p:sp>
        <p:nvSpPr>
          <p:cNvPr id="17" name="TextBox 16">
            <a:extLst>
              <a:ext uri="{FF2B5EF4-FFF2-40B4-BE49-F238E27FC236}">
                <a16:creationId xmlns:a16="http://schemas.microsoft.com/office/drawing/2014/main" id="{B335D367-A82A-678D-E94A-2AE6601F8114}"/>
              </a:ext>
            </a:extLst>
          </p:cNvPr>
          <p:cNvSpPr txBox="1"/>
          <p:nvPr/>
        </p:nvSpPr>
        <p:spPr>
          <a:xfrm>
            <a:off x="4865626" y="4993754"/>
            <a:ext cx="1072473" cy="369332"/>
          </a:xfrm>
          <a:prstGeom prst="rect">
            <a:avLst/>
          </a:prstGeom>
          <a:noFill/>
        </p:spPr>
        <p:txBody>
          <a:bodyPr wrap="none" rtlCol="0">
            <a:spAutoFit/>
          </a:bodyPr>
          <a:lstStyle/>
          <a:p>
            <a:r>
              <a:rPr lang="en-US" dirty="0"/>
              <a:t>0.019 Da</a:t>
            </a:r>
          </a:p>
        </p:txBody>
      </p:sp>
      <p:sp>
        <p:nvSpPr>
          <p:cNvPr id="18" name="TextBox 17">
            <a:extLst>
              <a:ext uri="{FF2B5EF4-FFF2-40B4-BE49-F238E27FC236}">
                <a16:creationId xmlns:a16="http://schemas.microsoft.com/office/drawing/2014/main" id="{33DF05FD-1F36-1102-6E72-BDD7354F6055}"/>
              </a:ext>
            </a:extLst>
          </p:cNvPr>
          <p:cNvSpPr txBox="1"/>
          <p:nvPr/>
        </p:nvSpPr>
        <p:spPr>
          <a:xfrm>
            <a:off x="8693020" y="5785988"/>
            <a:ext cx="1072473" cy="369332"/>
          </a:xfrm>
          <a:prstGeom prst="rect">
            <a:avLst/>
          </a:prstGeom>
          <a:noFill/>
        </p:spPr>
        <p:txBody>
          <a:bodyPr wrap="none" rtlCol="0">
            <a:spAutoFit/>
          </a:bodyPr>
          <a:lstStyle/>
          <a:p>
            <a:r>
              <a:rPr lang="en-US" dirty="0"/>
              <a:t>1.022 Da</a:t>
            </a:r>
          </a:p>
        </p:txBody>
      </p:sp>
    </p:spTree>
    <p:extLst>
      <p:ext uri="{BB962C8B-B14F-4D97-AF65-F5344CB8AC3E}">
        <p14:creationId xmlns:p14="http://schemas.microsoft.com/office/powerpoint/2010/main" val="205504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C56E0-A552-D3EB-6A0E-A9592F28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2B621-22AD-0ACC-2BBE-8C9809AF4DF0}"/>
              </a:ext>
            </a:extLst>
          </p:cNvPr>
          <p:cNvSpPr>
            <a:spLocks noGrp="1"/>
          </p:cNvSpPr>
          <p:nvPr>
            <p:ph type="title"/>
          </p:nvPr>
        </p:nvSpPr>
        <p:spPr>
          <a:xfrm>
            <a:off x="838200" y="365125"/>
            <a:ext cx="10515600" cy="906627"/>
          </a:xfrm>
        </p:spPr>
        <p:txBody>
          <a:bodyPr>
            <a:normAutofit/>
          </a:bodyPr>
          <a:lstStyle/>
          <a:p>
            <a:pPr algn="ctr"/>
            <a:r>
              <a:rPr lang="en-US" b="1" dirty="0"/>
              <a:t>4+ peptides (NQ+0.984 variable mods)</a:t>
            </a:r>
          </a:p>
        </p:txBody>
      </p:sp>
      <p:pic>
        <p:nvPicPr>
          <p:cNvPr id="5" name="Picture 4" descr="A screenshot of a computer&#10;&#10;Description automatically generated">
            <a:extLst>
              <a:ext uri="{FF2B5EF4-FFF2-40B4-BE49-F238E27FC236}">
                <a16:creationId xmlns:a16="http://schemas.microsoft.com/office/drawing/2014/main" id="{50C506C3-AF86-606B-08FF-35E90658DC09}"/>
              </a:ext>
            </a:extLst>
          </p:cNvPr>
          <p:cNvPicPr>
            <a:picLocks noChangeAspect="1"/>
          </p:cNvPicPr>
          <p:nvPr/>
        </p:nvPicPr>
        <p:blipFill>
          <a:blip r:embed="rId3"/>
          <a:stretch>
            <a:fillRect/>
          </a:stretch>
        </p:blipFill>
        <p:spPr>
          <a:xfrm>
            <a:off x="2209800" y="1271752"/>
            <a:ext cx="7772400" cy="5300066"/>
          </a:xfrm>
          <a:prstGeom prst="rect">
            <a:avLst/>
          </a:prstGeom>
        </p:spPr>
      </p:pic>
      <p:cxnSp>
        <p:nvCxnSpPr>
          <p:cNvPr id="6" name="Straight Arrow Connector 5">
            <a:extLst>
              <a:ext uri="{FF2B5EF4-FFF2-40B4-BE49-F238E27FC236}">
                <a16:creationId xmlns:a16="http://schemas.microsoft.com/office/drawing/2014/main" id="{D25BB68F-C4DC-1A9A-8D66-47BA9959F322}"/>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937AD85-3D65-9537-5082-0EE30DDE9251}"/>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5B36370-2663-CF89-4A62-55201217F250}"/>
              </a:ext>
            </a:extLst>
          </p:cNvPr>
          <p:cNvCxnSpPr>
            <a:cxnSpLocks/>
          </p:cNvCxnSpPr>
          <p:nvPr/>
        </p:nvCxnSpPr>
        <p:spPr>
          <a:xfrm>
            <a:off x="3998944" y="2696549"/>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BED290C-2C58-D074-F3B1-AF6785FA58EF}"/>
              </a:ext>
            </a:extLst>
          </p:cNvPr>
          <p:cNvCxnSpPr>
            <a:cxnSpLocks/>
          </p:cNvCxnSpPr>
          <p:nvPr/>
        </p:nvCxnSpPr>
        <p:spPr>
          <a:xfrm flipH="1">
            <a:off x="6623954" y="3029885"/>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4E90641-7F3C-8C9A-512F-86D2DD0FCB08}"/>
              </a:ext>
            </a:extLst>
          </p:cNvPr>
          <p:cNvCxnSpPr>
            <a:cxnSpLocks/>
          </p:cNvCxnSpPr>
          <p:nvPr/>
        </p:nvCxnSpPr>
        <p:spPr>
          <a:xfrm flipH="1">
            <a:off x="9202308" y="3098310"/>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649D76B-46DE-617F-5A56-5309B49F19F1}"/>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3.9K</a:t>
            </a:r>
            <a:br>
              <a:rPr lang="en-US" dirty="0"/>
            </a:br>
            <a:r>
              <a:rPr lang="en-US" dirty="0"/>
              <a:t>(64.9 %)</a:t>
            </a:r>
          </a:p>
        </p:txBody>
      </p:sp>
      <p:sp>
        <p:nvSpPr>
          <p:cNvPr id="16" name="TextBox 15">
            <a:extLst>
              <a:ext uri="{FF2B5EF4-FFF2-40B4-BE49-F238E27FC236}">
                <a16:creationId xmlns:a16="http://schemas.microsoft.com/office/drawing/2014/main" id="{A0BFFCBD-3E49-22FD-545B-EA481A0585A9}"/>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26</a:t>
            </a:r>
            <a:br>
              <a:rPr lang="en-US" dirty="0"/>
            </a:br>
            <a:r>
              <a:rPr lang="en-US" dirty="0"/>
              <a:t>(0.43 %)</a:t>
            </a:r>
          </a:p>
        </p:txBody>
      </p:sp>
      <p:sp>
        <p:nvSpPr>
          <p:cNvPr id="17" name="TextBox 16">
            <a:extLst>
              <a:ext uri="{FF2B5EF4-FFF2-40B4-BE49-F238E27FC236}">
                <a16:creationId xmlns:a16="http://schemas.microsoft.com/office/drawing/2014/main" id="{726DEB00-E54C-2777-7A59-1D67AD6024D9}"/>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721</a:t>
            </a:r>
            <a:br>
              <a:rPr lang="en-US" dirty="0"/>
            </a:br>
            <a:r>
              <a:rPr lang="en-US" dirty="0"/>
              <a:t>(11.9 %)</a:t>
            </a:r>
          </a:p>
        </p:txBody>
      </p:sp>
      <p:sp>
        <p:nvSpPr>
          <p:cNvPr id="18" name="TextBox 17">
            <a:extLst>
              <a:ext uri="{FF2B5EF4-FFF2-40B4-BE49-F238E27FC236}">
                <a16:creationId xmlns:a16="http://schemas.microsoft.com/office/drawing/2014/main" id="{EED391BD-F423-FEEC-60E0-724D0B004348}"/>
              </a:ext>
            </a:extLst>
          </p:cNvPr>
          <p:cNvSpPr txBox="1"/>
          <p:nvPr/>
        </p:nvSpPr>
        <p:spPr>
          <a:xfrm>
            <a:off x="3429532" y="2327217"/>
            <a:ext cx="1151021" cy="369332"/>
          </a:xfrm>
          <a:prstGeom prst="rect">
            <a:avLst/>
          </a:prstGeom>
          <a:noFill/>
        </p:spPr>
        <p:txBody>
          <a:bodyPr wrap="none" rtlCol="0">
            <a:spAutoFit/>
          </a:bodyPr>
          <a:lstStyle/>
          <a:p>
            <a:r>
              <a:rPr lang="en-US" dirty="0"/>
              <a:t>-0.984 Da</a:t>
            </a:r>
          </a:p>
        </p:txBody>
      </p:sp>
      <p:sp>
        <p:nvSpPr>
          <p:cNvPr id="19" name="TextBox 18">
            <a:extLst>
              <a:ext uri="{FF2B5EF4-FFF2-40B4-BE49-F238E27FC236}">
                <a16:creationId xmlns:a16="http://schemas.microsoft.com/office/drawing/2014/main" id="{4997B3C8-C5C7-E198-6E7E-03BF06A2BBF4}"/>
              </a:ext>
            </a:extLst>
          </p:cNvPr>
          <p:cNvSpPr txBox="1"/>
          <p:nvPr/>
        </p:nvSpPr>
        <p:spPr>
          <a:xfrm>
            <a:off x="6806855" y="2660553"/>
            <a:ext cx="1072473" cy="369332"/>
          </a:xfrm>
          <a:prstGeom prst="rect">
            <a:avLst/>
          </a:prstGeom>
          <a:noFill/>
        </p:spPr>
        <p:txBody>
          <a:bodyPr wrap="none" rtlCol="0">
            <a:spAutoFit/>
          </a:bodyPr>
          <a:lstStyle/>
          <a:p>
            <a:r>
              <a:rPr lang="en-US" dirty="0"/>
              <a:t>0.019 Da</a:t>
            </a:r>
          </a:p>
        </p:txBody>
      </p:sp>
      <p:sp>
        <p:nvSpPr>
          <p:cNvPr id="20" name="TextBox 19">
            <a:extLst>
              <a:ext uri="{FF2B5EF4-FFF2-40B4-BE49-F238E27FC236}">
                <a16:creationId xmlns:a16="http://schemas.microsoft.com/office/drawing/2014/main" id="{90C78A07-DEB6-B96F-CE9F-EB833775C956}"/>
              </a:ext>
            </a:extLst>
          </p:cNvPr>
          <p:cNvSpPr txBox="1"/>
          <p:nvPr/>
        </p:nvSpPr>
        <p:spPr>
          <a:xfrm>
            <a:off x="8849441" y="2696549"/>
            <a:ext cx="1072473" cy="369332"/>
          </a:xfrm>
          <a:prstGeom prst="rect">
            <a:avLst/>
          </a:prstGeom>
          <a:noFill/>
        </p:spPr>
        <p:txBody>
          <a:bodyPr wrap="none" rtlCol="0">
            <a:spAutoFit/>
          </a:bodyPr>
          <a:lstStyle/>
          <a:p>
            <a:r>
              <a:rPr lang="en-US" dirty="0"/>
              <a:t>1.022 Da</a:t>
            </a:r>
          </a:p>
        </p:txBody>
      </p:sp>
      <p:cxnSp>
        <p:nvCxnSpPr>
          <p:cNvPr id="21" name="Straight Arrow Connector 20">
            <a:extLst>
              <a:ext uri="{FF2B5EF4-FFF2-40B4-BE49-F238E27FC236}">
                <a16:creationId xmlns:a16="http://schemas.microsoft.com/office/drawing/2014/main" id="{764A046D-9929-5CF2-0602-D84703079E46}"/>
              </a:ext>
            </a:extLst>
          </p:cNvPr>
          <p:cNvCxnSpPr>
            <a:cxnSpLocks/>
          </p:cNvCxnSpPr>
          <p:nvPr/>
        </p:nvCxnSpPr>
        <p:spPr>
          <a:xfrm flipH="1">
            <a:off x="5049314" y="5327904"/>
            <a:ext cx="204154" cy="3400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5867E99-71D8-0BEA-6131-8C1EF1A64E58}"/>
              </a:ext>
            </a:extLst>
          </p:cNvPr>
          <p:cNvCxnSpPr>
            <a:cxnSpLocks/>
          </p:cNvCxnSpPr>
          <p:nvPr/>
        </p:nvCxnSpPr>
        <p:spPr>
          <a:xfrm flipH="1" flipV="1">
            <a:off x="8546716" y="5875257"/>
            <a:ext cx="146180" cy="1597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7404CFAF-6974-29E3-2C09-BFFB02C473FC}"/>
              </a:ext>
            </a:extLst>
          </p:cNvPr>
          <p:cNvSpPr txBox="1"/>
          <p:nvPr/>
        </p:nvSpPr>
        <p:spPr>
          <a:xfrm>
            <a:off x="4973195" y="4958572"/>
            <a:ext cx="1072473" cy="369332"/>
          </a:xfrm>
          <a:prstGeom prst="rect">
            <a:avLst/>
          </a:prstGeom>
          <a:noFill/>
        </p:spPr>
        <p:txBody>
          <a:bodyPr wrap="none" rtlCol="0">
            <a:spAutoFit/>
          </a:bodyPr>
          <a:lstStyle/>
          <a:p>
            <a:r>
              <a:rPr lang="en-US" dirty="0"/>
              <a:t>0.019 Da</a:t>
            </a:r>
          </a:p>
        </p:txBody>
      </p:sp>
      <p:sp>
        <p:nvSpPr>
          <p:cNvPr id="4" name="TextBox 3">
            <a:extLst>
              <a:ext uri="{FF2B5EF4-FFF2-40B4-BE49-F238E27FC236}">
                <a16:creationId xmlns:a16="http://schemas.microsoft.com/office/drawing/2014/main" id="{91F4FD52-7E67-EA53-9236-C1F9BB741D58}"/>
              </a:ext>
            </a:extLst>
          </p:cNvPr>
          <p:cNvSpPr txBox="1"/>
          <p:nvPr/>
        </p:nvSpPr>
        <p:spPr>
          <a:xfrm>
            <a:off x="8687337" y="5791748"/>
            <a:ext cx="1072473" cy="369332"/>
          </a:xfrm>
          <a:prstGeom prst="rect">
            <a:avLst/>
          </a:prstGeom>
          <a:noFill/>
        </p:spPr>
        <p:txBody>
          <a:bodyPr wrap="none" rtlCol="0">
            <a:spAutoFit/>
          </a:bodyPr>
          <a:lstStyle/>
          <a:p>
            <a:r>
              <a:rPr lang="en-US" dirty="0"/>
              <a:t>1.022 Da</a:t>
            </a:r>
          </a:p>
        </p:txBody>
      </p:sp>
    </p:spTree>
    <p:extLst>
      <p:ext uri="{BB962C8B-B14F-4D97-AF65-F5344CB8AC3E}">
        <p14:creationId xmlns:p14="http://schemas.microsoft.com/office/powerpoint/2010/main" val="8080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904950-2884-C29C-5969-F9C59E44B8FE}"/>
              </a:ext>
            </a:extLst>
          </p:cNvPr>
          <p:cNvSpPr>
            <a:spLocks noGrp="1"/>
          </p:cNvSpPr>
          <p:nvPr>
            <p:ph type="title"/>
          </p:nvPr>
        </p:nvSpPr>
        <p:spPr/>
        <p:txBody>
          <a:bodyPr/>
          <a:lstStyle/>
          <a:p>
            <a:pPr algn="ctr"/>
            <a:r>
              <a:rPr lang="en-US" b="1" dirty="0"/>
              <a:t>PSM counts for delta mass regions</a:t>
            </a:r>
          </a:p>
        </p:txBody>
      </p:sp>
      <p:graphicFrame>
        <p:nvGraphicFramePr>
          <p:cNvPr id="5" name="Content Placeholder 4">
            <a:extLst>
              <a:ext uri="{FF2B5EF4-FFF2-40B4-BE49-F238E27FC236}">
                <a16:creationId xmlns:a16="http://schemas.microsoft.com/office/drawing/2014/main" id="{B1B82AA4-6719-D38A-CF3B-95934B6CC2C0}"/>
              </a:ext>
            </a:extLst>
          </p:cNvPr>
          <p:cNvGraphicFramePr>
            <a:graphicFrameLocks noGrp="1"/>
          </p:cNvGraphicFramePr>
          <p:nvPr>
            <p:ph idx="1"/>
            <p:extLst>
              <p:ext uri="{D42A27DB-BD31-4B8C-83A1-F6EECF244321}">
                <p14:modId xmlns:p14="http://schemas.microsoft.com/office/powerpoint/2010/main" val="3825905131"/>
              </p:ext>
            </p:extLst>
          </p:nvPr>
        </p:nvGraphicFramePr>
        <p:xfrm>
          <a:off x="838200" y="1825625"/>
          <a:ext cx="10610596" cy="3337560"/>
        </p:xfrm>
        <a:graphic>
          <a:graphicData uri="http://schemas.openxmlformats.org/drawingml/2006/table">
            <a:tbl>
              <a:tblPr firstRow="1" bandRow="1">
                <a:tableStyleId>{5C22544A-7EE6-4342-B048-85BDC9FD1C3A}</a:tableStyleId>
              </a:tblPr>
              <a:tblGrid>
                <a:gridCol w="3941064">
                  <a:extLst>
                    <a:ext uri="{9D8B030D-6E8A-4147-A177-3AD203B41FA5}">
                      <a16:colId xmlns:a16="http://schemas.microsoft.com/office/drawing/2014/main" val="667706393"/>
                    </a:ext>
                  </a:extLst>
                </a:gridCol>
                <a:gridCol w="1755648">
                  <a:extLst>
                    <a:ext uri="{9D8B030D-6E8A-4147-A177-3AD203B41FA5}">
                      <a16:colId xmlns:a16="http://schemas.microsoft.com/office/drawing/2014/main" val="3873697939"/>
                    </a:ext>
                  </a:extLst>
                </a:gridCol>
                <a:gridCol w="1597152">
                  <a:extLst>
                    <a:ext uri="{9D8B030D-6E8A-4147-A177-3AD203B41FA5}">
                      <a16:colId xmlns:a16="http://schemas.microsoft.com/office/drawing/2014/main" val="1627126371"/>
                    </a:ext>
                  </a:extLst>
                </a:gridCol>
                <a:gridCol w="1621536">
                  <a:extLst>
                    <a:ext uri="{9D8B030D-6E8A-4147-A177-3AD203B41FA5}">
                      <a16:colId xmlns:a16="http://schemas.microsoft.com/office/drawing/2014/main" val="1615417528"/>
                    </a:ext>
                  </a:extLst>
                </a:gridCol>
                <a:gridCol w="1695196">
                  <a:extLst>
                    <a:ext uri="{9D8B030D-6E8A-4147-A177-3AD203B41FA5}">
                      <a16:colId xmlns:a16="http://schemas.microsoft.com/office/drawing/2014/main" val="2978372033"/>
                    </a:ext>
                  </a:extLst>
                </a:gridCol>
              </a:tblGrid>
              <a:tr h="370840">
                <a:tc>
                  <a:txBody>
                    <a:bodyPr/>
                    <a:lstStyle/>
                    <a:p>
                      <a:pPr algn="ctr"/>
                      <a:endParaRPr lang="en-US" dirty="0"/>
                    </a:p>
                  </a:txBody>
                  <a:tcPr/>
                </a:tc>
                <a:tc gridSpan="2">
                  <a:txBody>
                    <a:bodyPr/>
                    <a:lstStyle/>
                    <a:p>
                      <a:pPr algn="ctr"/>
                      <a:r>
                        <a:rPr lang="en-US" dirty="0"/>
                        <a:t>No variable mod search</a:t>
                      </a:r>
                    </a:p>
                  </a:txBody>
                  <a:tcPr/>
                </a:tc>
                <a:tc hMerge="1">
                  <a:txBody>
                    <a:bodyPr/>
                    <a:lstStyle/>
                    <a:p>
                      <a:endParaRPr lang="en-US" dirty="0"/>
                    </a:p>
                  </a:txBody>
                  <a:tcPr/>
                </a:tc>
                <a:tc gridSpan="2">
                  <a:txBody>
                    <a:bodyPr/>
                    <a:lstStyle/>
                    <a:p>
                      <a:pPr algn="ctr"/>
                      <a:r>
                        <a:rPr lang="en-US" dirty="0"/>
                        <a:t>Variable deamidation</a:t>
                      </a:r>
                    </a:p>
                  </a:txBody>
                  <a:tcPr/>
                </a:tc>
                <a:tc hMerge="1">
                  <a:txBody>
                    <a:bodyPr/>
                    <a:lstStyle/>
                    <a:p>
                      <a:endParaRPr lang="en-US" dirty="0"/>
                    </a:p>
                  </a:txBody>
                  <a:tcPr/>
                </a:tc>
                <a:extLst>
                  <a:ext uri="{0D108BD9-81ED-4DB2-BD59-A6C34878D82A}">
                    <a16:rowId xmlns:a16="http://schemas.microsoft.com/office/drawing/2014/main" val="15108527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Delta Mass Region</a:t>
                      </a:r>
                    </a:p>
                  </a:txBody>
                  <a:tcPr/>
                </a:tc>
                <a:tc>
                  <a:txBody>
                    <a:bodyPr/>
                    <a:lstStyle/>
                    <a:p>
                      <a:pPr algn="ctr"/>
                      <a:r>
                        <a:rPr lang="en-US" b="1" dirty="0"/>
                        <a:t>1% FDR PSMs</a:t>
                      </a:r>
                    </a:p>
                  </a:txBody>
                  <a:tcPr/>
                </a:tc>
                <a:tc>
                  <a:txBody>
                    <a:bodyPr/>
                    <a:lstStyle/>
                    <a:p>
                      <a:pPr algn="ctr"/>
                      <a:r>
                        <a:rPr lang="en-US" b="1" dirty="0"/>
                        <a:t>% of all PSMs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1% FDR PSMs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 of all PSMs</a:t>
                      </a:r>
                    </a:p>
                  </a:txBody>
                  <a:tcPr/>
                </a:tc>
                <a:extLst>
                  <a:ext uri="{0D108BD9-81ED-4DB2-BD59-A6C34878D82A}">
                    <a16:rowId xmlns:a16="http://schemas.microsoft.com/office/drawing/2014/main" val="3733707461"/>
                  </a:ext>
                </a:extLst>
              </a:tr>
              <a:tr h="370840">
                <a:tc>
                  <a:txBody>
                    <a:bodyPr/>
                    <a:lstStyle/>
                    <a:p>
                      <a:pPr algn="ctr"/>
                      <a:r>
                        <a:rPr lang="en-US" dirty="0"/>
                        <a:t>-0.984 Da peak</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19,642</a:t>
                      </a:r>
                    </a:p>
                  </a:txBody>
                  <a:tcPr/>
                </a:tc>
                <a:tc>
                  <a:txBody>
                    <a:bodyPr/>
                    <a:lstStyle/>
                    <a:p>
                      <a:pPr algn="ctr"/>
                      <a:r>
                        <a:rPr lang="en-US" dirty="0"/>
                        <a:t>8.5 %</a:t>
                      </a:r>
                    </a:p>
                  </a:txBody>
                  <a:tcPr/>
                </a:tc>
                <a:extLst>
                  <a:ext uri="{0D108BD9-81ED-4DB2-BD59-A6C34878D82A}">
                    <a16:rowId xmlns:a16="http://schemas.microsoft.com/office/drawing/2014/main" val="316897915"/>
                  </a:ext>
                </a:extLst>
              </a:tr>
              <a:tr h="370840">
                <a:tc>
                  <a:txBody>
                    <a:bodyPr/>
                    <a:lstStyle/>
                    <a:p>
                      <a:pPr algn="ctr"/>
                      <a:r>
                        <a:rPr lang="en-US" dirty="0"/>
                        <a:t>0.0 Da peak</a:t>
                      </a:r>
                    </a:p>
                  </a:txBody>
                  <a:tcPr/>
                </a:tc>
                <a:tc>
                  <a:txBody>
                    <a:bodyPr/>
                    <a:lstStyle/>
                    <a:p>
                      <a:pPr algn="ctr"/>
                      <a:r>
                        <a:rPr lang="en-US" dirty="0"/>
                        <a:t>210,202</a:t>
                      </a:r>
                    </a:p>
                  </a:txBody>
                  <a:tcPr/>
                </a:tc>
                <a:tc>
                  <a:txBody>
                    <a:bodyPr/>
                    <a:lstStyle/>
                    <a:p>
                      <a:pPr algn="ctr"/>
                      <a:r>
                        <a:rPr lang="en-US" dirty="0"/>
                        <a:t>93.0 %</a:t>
                      </a:r>
                    </a:p>
                  </a:txBody>
                  <a:tcPr/>
                </a:tc>
                <a:tc>
                  <a:txBody>
                    <a:bodyPr/>
                    <a:lstStyle/>
                    <a:p>
                      <a:pPr algn="ctr"/>
                      <a:r>
                        <a:rPr lang="en-US" dirty="0"/>
                        <a:t>197,730</a:t>
                      </a:r>
                    </a:p>
                  </a:txBody>
                  <a:tcPr/>
                </a:tc>
                <a:tc>
                  <a:txBody>
                    <a:bodyPr/>
                    <a:lstStyle/>
                    <a:p>
                      <a:pPr algn="ctr"/>
                      <a:r>
                        <a:rPr lang="en-US" dirty="0"/>
                        <a:t>85.9 %</a:t>
                      </a:r>
                    </a:p>
                  </a:txBody>
                  <a:tcPr/>
                </a:tc>
                <a:extLst>
                  <a:ext uri="{0D108BD9-81ED-4DB2-BD59-A6C34878D82A}">
                    <a16:rowId xmlns:a16="http://schemas.microsoft.com/office/drawing/2014/main" val="2557868656"/>
                  </a:ext>
                </a:extLst>
              </a:tr>
              <a:tr h="370840">
                <a:tc>
                  <a:txBody>
                    <a:bodyPr/>
                    <a:lstStyle/>
                    <a:p>
                      <a:pPr algn="ctr"/>
                      <a:r>
                        <a:rPr lang="en-US" dirty="0"/>
                        <a:t>0.02 Da shoulder</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4,413</a:t>
                      </a:r>
                    </a:p>
                  </a:txBody>
                  <a:tcPr/>
                </a:tc>
                <a:tc>
                  <a:txBody>
                    <a:bodyPr/>
                    <a:lstStyle/>
                    <a:p>
                      <a:pPr algn="ctr"/>
                      <a:r>
                        <a:rPr lang="en-US" dirty="0"/>
                        <a:t>1.9 %</a:t>
                      </a:r>
                    </a:p>
                  </a:txBody>
                  <a:tcPr/>
                </a:tc>
                <a:extLst>
                  <a:ext uri="{0D108BD9-81ED-4DB2-BD59-A6C34878D82A}">
                    <a16:rowId xmlns:a16="http://schemas.microsoft.com/office/drawing/2014/main" val="1770469673"/>
                  </a:ext>
                </a:extLst>
              </a:tr>
              <a:tr h="370840">
                <a:tc>
                  <a:txBody>
                    <a:bodyPr/>
                    <a:lstStyle/>
                    <a:p>
                      <a:pPr algn="ctr"/>
                      <a:r>
                        <a:rPr lang="en-US" dirty="0"/>
                        <a:t>0.984 Da peak</a:t>
                      </a:r>
                    </a:p>
                  </a:txBody>
                  <a:tcPr/>
                </a:tc>
                <a:tc>
                  <a:txBody>
                    <a:bodyPr/>
                    <a:lstStyle/>
                    <a:p>
                      <a:pPr algn="ctr"/>
                      <a:r>
                        <a:rPr lang="en-US" dirty="0"/>
                        <a:t>2,967</a:t>
                      </a:r>
                    </a:p>
                  </a:txBody>
                  <a:tcPr/>
                </a:tc>
                <a:tc>
                  <a:txBody>
                    <a:bodyPr/>
                    <a:lstStyle/>
                    <a:p>
                      <a:pPr algn="ctr"/>
                      <a:r>
                        <a:rPr lang="en-US" dirty="0"/>
                        <a:t>1.3 %</a:t>
                      </a:r>
                    </a:p>
                  </a:txBody>
                  <a:tcPr/>
                </a:tc>
                <a:tc>
                  <a:txBody>
                    <a:bodyPr/>
                    <a:lstStyle/>
                    <a:p>
                      <a:pPr algn="ctr"/>
                      <a:r>
                        <a:rPr lang="en-US" dirty="0"/>
                        <a:t>277</a:t>
                      </a:r>
                    </a:p>
                  </a:txBody>
                  <a:tcPr/>
                </a:tc>
                <a:tc>
                  <a:txBody>
                    <a:bodyPr/>
                    <a:lstStyle/>
                    <a:p>
                      <a:pPr algn="ctr"/>
                      <a:r>
                        <a:rPr lang="en-US" dirty="0"/>
                        <a:t>0.1 %</a:t>
                      </a:r>
                    </a:p>
                  </a:txBody>
                  <a:tcPr/>
                </a:tc>
                <a:extLst>
                  <a:ext uri="{0D108BD9-81ED-4DB2-BD59-A6C34878D82A}">
                    <a16:rowId xmlns:a16="http://schemas.microsoft.com/office/drawing/2014/main" val="149038984"/>
                  </a:ext>
                </a:extLst>
              </a:tr>
              <a:tr h="370840">
                <a:tc>
                  <a:txBody>
                    <a:bodyPr/>
                    <a:lstStyle/>
                    <a:p>
                      <a:pPr algn="ctr"/>
                      <a:r>
                        <a:rPr lang="en-US" dirty="0"/>
                        <a:t>1.003 Da peak</a:t>
                      </a:r>
                    </a:p>
                  </a:txBody>
                  <a:tcPr/>
                </a:tc>
                <a:tc>
                  <a:txBody>
                    <a:bodyPr/>
                    <a:lstStyle/>
                    <a:p>
                      <a:pPr algn="ctr"/>
                      <a:r>
                        <a:rPr lang="en-US" dirty="0"/>
                        <a:t>12,801</a:t>
                      </a:r>
                    </a:p>
                  </a:txBody>
                  <a:tcPr/>
                </a:tc>
                <a:tc>
                  <a:txBody>
                    <a:bodyPr/>
                    <a:lstStyle/>
                    <a:p>
                      <a:pPr algn="ctr"/>
                      <a:r>
                        <a:rPr lang="en-US" dirty="0"/>
                        <a:t>5.7 %</a:t>
                      </a:r>
                    </a:p>
                  </a:txBody>
                  <a:tcPr/>
                </a:tc>
                <a:tc>
                  <a:txBody>
                    <a:bodyPr/>
                    <a:lstStyle/>
                    <a:p>
                      <a:pPr algn="ctr"/>
                      <a:r>
                        <a:rPr lang="en-US" dirty="0"/>
                        <a:t>7,457</a:t>
                      </a:r>
                    </a:p>
                  </a:txBody>
                  <a:tcPr/>
                </a:tc>
                <a:tc>
                  <a:txBody>
                    <a:bodyPr/>
                    <a:lstStyle/>
                    <a:p>
                      <a:pPr algn="ctr"/>
                      <a:r>
                        <a:rPr lang="en-US" dirty="0"/>
                        <a:t>3.2 %</a:t>
                      </a:r>
                    </a:p>
                  </a:txBody>
                  <a:tcPr/>
                </a:tc>
                <a:extLst>
                  <a:ext uri="{0D108BD9-81ED-4DB2-BD59-A6C34878D82A}">
                    <a16:rowId xmlns:a16="http://schemas.microsoft.com/office/drawing/2014/main" val="3129066844"/>
                  </a:ext>
                </a:extLst>
              </a:tr>
              <a:tr h="370840">
                <a:tc>
                  <a:txBody>
                    <a:bodyPr/>
                    <a:lstStyle/>
                    <a:p>
                      <a:pPr algn="ctr"/>
                      <a:r>
                        <a:rPr lang="en-US" dirty="0"/>
                        <a:t>1.02 Da shoulder</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631</a:t>
                      </a:r>
                    </a:p>
                  </a:txBody>
                  <a:tcPr/>
                </a:tc>
                <a:tc>
                  <a:txBody>
                    <a:bodyPr/>
                    <a:lstStyle/>
                    <a:p>
                      <a:pPr algn="ctr"/>
                      <a:r>
                        <a:rPr lang="en-US" dirty="0"/>
                        <a:t>0.3 %</a:t>
                      </a:r>
                    </a:p>
                  </a:txBody>
                  <a:tcPr/>
                </a:tc>
                <a:extLst>
                  <a:ext uri="{0D108BD9-81ED-4DB2-BD59-A6C34878D82A}">
                    <a16:rowId xmlns:a16="http://schemas.microsoft.com/office/drawing/2014/main" val="2931688785"/>
                  </a:ext>
                </a:extLst>
              </a:tr>
              <a:tr h="370840">
                <a:tc>
                  <a:txBody>
                    <a:bodyPr/>
                    <a:lstStyle/>
                    <a:p>
                      <a:pPr algn="ctr"/>
                      <a:r>
                        <a:rPr lang="en-US" i="1" dirty="0"/>
                        <a:t>Total PSMs</a:t>
                      </a:r>
                    </a:p>
                  </a:txBody>
                  <a:tcPr/>
                </a:tc>
                <a:tc>
                  <a:txBody>
                    <a:bodyPr/>
                    <a:lstStyle/>
                    <a:p>
                      <a:pPr algn="ctr"/>
                      <a:r>
                        <a:rPr lang="en-US" i="1" dirty="0"/>
                        <a:t>226K</a:t>
                      </a:r>
                    </a:p>
                  </a:txBody>
                  <a:tcPr/>
                </a:tc>
                <a:tc>
                  <a:txBody>
                    <a:bodyPr/>
                    <a:lstStyle/>
                    <a:p>
                      <a:pPr algn="ctr"/>
                      <a:endParaRPr lang="en-US" i="1" dirty="0"/>
                    </a:p>
                  </a:txBody>
                  <a:tcPr/>
                </a:tc>
                <a:tc>
                  <a:txBody>
                    <a:bodyPr/>
                    <a:lstStyle/>
                    <a:p>
                      <a:pPr algn="ctr"/>
                      <a:r>
                        <a:rPr lang="en-US" i="1" dirty="0"/>
                        <a:t>230K</a:t>
                      </a:r>
                    </a:p>
                  </a:txBody>
                  <a:tcPr/>
                </a:tc>
                <a:tc>
                  <a:txBody>
                    <a:bodyPr/>
                    <a:lstStyle/>
                    <a:p>
                      <a:pPr algn="ctr"/>
                      <a:endParaRPr lang="en-US" i="1" dirty="0"/>
                    </a:p>
                  </a:txBody>
                  <a:tcPr/>
                </a:tc>
                <a:extLst>
                  <a:ext uri="{0D108BD9-81ED-4DB2-BD59-A6C34878D82A}">
                    <a16:rowId xmlns:a16="http://schemas.microsoft.com/office/drawing/2014/main" val="4283729534"/>
                  </a:ext>
                </a:extLst>
              </a:tr>
            </a:tbl>
          </a:graphicData>
        </a:graphic>
      </p:graphicFrame>
    </p:spTree>
    <p:extLst>
      <p:ext uri="{BB962C8B-B14F-4D97-AF65-F5344CB8AC3E}">
        <p14:creationId xmlns:p14="http://schemas.microsoft.com/office/powerpoint/2010/main" val="385249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0C07-ADDD-FA38-CC55-D05AA9374F8D}"/>
              </a:ext>
            </a:extLst>
          </p:cNvPr>
          <p:cNvSpPr>
            <a:spLocks noGrp="1"/>
          </p:cNvSpPr>
          <p:nvPr>
            <p:ph type="title"/>
          </p:nvPr>
        </p:nvSpPr>
        <p:spPr/>
        <p:txBody>
          <a:bodyPr/>
          <a:lstStyle/>
          <a:p>
            <a:pPr algn="ctr"/>
            <a:r>
              <a:rPr lang="en-US" b="1" dirty="0"/>
              <a:t>Isotopically enriched peptides have mass-shifted fragment ions</a:t>
            </a:r>
          </a:p>
        </p:txBody>
      </p:sp>
      <p:sp>
        <p:nvSpPr>
          <p:cNvPr id="3" name="Content Placeholder 2">
            <a:extLst>
              <a:ext uri="{FF2B5EF4-FFF2-40B4-BE49-F238E27FC236}">
                <a16:creationId xmlns:a16="http://schemas.microsoft.com/office/drawing/2014/main" id="{4A5FB3F6-4394-B865-A197-704172BED542}"/>
              </a:ext>
            </a:extLst>
          </p:cNvPr>
          <p:cNvSpPr>
            <a:spLocks noGrp="1"/>
          </p:cNvSpPr>
          <p:nvPr>
            <p:ph idx="1"/>
          </p:nvPr>
        </p:nvSpPr>
        <p:spPr/>
        <p:txBody>
          <a:bodyPr>
            <a:normAutofit fontScale="92500"/>
          </a:bodyPr>
          <a:lstStyle/>
          <a:p>
            <a:r>
              <a:rPr lang="en-US" dirty="0"/>
              <a:t>M1 or M2 isotopic peak mis-assignments have isotopically enriched MS2 spectra</a:t>
            </a:r>
          </a:p>
          <a:p>
            <a:r>
              <a:rPr lang="en-US" dirty="0"/>
              <a:t>Larger b- or y-ions will be heavier by a neutron (+1.003 Da) </a:t>
            </a:r>
          </a:p>
          <a:p>
            <a:r>
              <a:rPr lang="en-US" dirty="0"/>
              <a:t>Any peptides with N or Q residues (maybe 60% of the IDs) may score better as deamidated peptides instead of the unmodified peptide</a:t>
            </a:r>
          </a:p>
          <a:p>
            <a:r>
              <a:rPr lang="en-US" dirty="0"/>
              <a:t>Sequence matched to MS2 is what scores best and is (mostly) independent of MS1 information</a:t>
            </a:r>
          </a:p>
          <a:p>
            <a:r>
              <a:rPr lang="en-US" dirty="0"/>
              <a:t>These peptides are </a:t>
            </a:r>
            <a:r>
              <a:rPr lang="en-US" b="1" dirty="0"/>
              <a:t>not</a:t>
            </a:r>
            <a:r>
              <a:rPr lang="en-US" dirty="0"/>
              <a:t> deamidated if they have 1.003 Da delta masses</a:t>
            </a:r>
          </a:p>
          <a:p>
            <a:r>
              <a:rPr lang="en-US" dirty="0"/>
              <a:t>These false </a:t>
            </a:r>
            <a:r>
              <a:rPr lang="en-US" dirty="0" err="1"/>
              <a:t>damidations</a:t>
            </a:r>
            <a:r>
              <a:rPr lang="en-US" dirty="0"/>
              <a:t> create the -0.984 and +0.019 delta mass peaks</a:t>
            </a:r>
          </a:p>
        </p:txBody>
      </p:sp>
    </p:spTree>
    <p:extLst>
      <p:ext uri="{BB962C8B-B14F-4D97-AF65-F5344CB8AC3E}">
        <p14:creationId xmlns:p14="http://schemas.microsoft.com/office/powerpoint/2010/main" val="184248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527-59A3-2A9C-DF5E-094F6896C0F7}"/>
              </a:ext>
            </a:extLst>
          </p:cNvPr>
          <p:cNvSpPr>
            <a:spLocks noGrp="1"/>
          </p:cNvSpPr>
          <p:nvPr>
            <p:ph type="title"/>
          </p:nvPr>
        </p:nvSpPr>
        <p:spPr/>
        <p:txBody>
          <a:bodyPr/>
          <a:lstStyle/>
          <a:p>
            <a:pPr algn="ctr"/>
            <a:r>
              <a:rPr lang="en-US" b="1" dirty="0"/>
              <a:t>Site-level analyses</a:t>
            </a:r>
          </a:p>
        </p:txBody>
      </p:sp>
      <p:sp>
        <p:nvSpPr>
          <p:cNvPr id="3" name="Content Placeholder 2">
            <a:extLst>
              <a:ext uri="{FF2B5EF4-FFF2-40B4-BE49-F238E27FC236}">
                <a16:creationId xmlns:a16="http://schemas.microsoft.com/office/drawing/2014/main" id="{020DC706-2FDB-02B7-4A4D-21FC3AD0445C}"/>
              </a:ext>
            </a:extLst>
          </p:cNvPr>
          <p:cNvSpPr>
            <a:spLocks noGrp="1"/>
          </p:cNvSpPr>
          <p:nvPr>
            <p:ph idx="1"/>
          </p:nvPr>
        </p:nvSpPr>
        <p:spPr/>
        <p:txBody>
          <a:bodyPr/>
          <a:lstStyle/>
          <a:p>
            <a:r>
              <a:rPr lang="en-US" dirty="0"/>
              <a:t>How many peptides (PSMs) are deamidated?</a:t>
            </a:r>
          </a:p>
          <a:p>
            <a:r>
              <a:rPr lang="en-US" dirty="0"/>
              <a:t>How many deamidated peptides are at Q residues?</a:t>
            </a:r>
          </a:p>
          <a:p>
            <a:r>
              <a:rPr lang="en-US" dirty="0"/>
              <a:t>How many deamidated peptides are at N residues?</a:t>
            </a:r>
          </a:p>
          <a:p>
            <a:r>
              <a:rPr lang="en-US" dirty="0"/>
              <a:t>How much deamidation is at NG motifs?</a:t>
            </a:r>
          </a:p>
        </p:txBody>
      </p:sp>
    </p:spTree>
    <p:extLst>
      <p:ext uri="{BB962C8B-B14F-4D97-AF65-F5344CB8AC3E}">
        <p14:creationId xmlns:p14="http://schemas.microsoft.com/office/powerpoint/2010/main" val="5100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63E3-AE20-2E33-F1E7-D25E01B0F07F}"/>
              </a:ext>
            </a:extLst>
          </p:cNvPr>
          <p:cNvSpPr>
            <a:spLocks noGrp="1"/>
          </p:cNvSpPr>
          <p:nvPr>
            <p:ph type="title"/>
          </p:nvPr>
        </p:nvSpPr>
        <p:spPr/>
        <p:txBody>
          <a:bodyPr/>
          <a:lstStyle/>
          <a:p>
            <a:pPr algn="ctr"/>
            <a:r>
              <a:rPr lang="en-US" b="1" dirty="0"/>
              <a:t>Compare variable mods to delta masses</a:t>
            </a:r>
          </a:p>
        </p:txBody>
      </p:sp>
      <p:sp>
        <p:nvSpPr>
          <p:cNvPr id="3" name="Content Placeholder 2">
            <a:extLst>
              <a:ext uri="{FF2B5EF4-FFF2-40B4-BE49-F238E27FC236}">
                <a16:creationId xmlns:a16="http://schemas.microsoft.com/office/drawing/2014/main" id="{8DD8B2EE-DCEA-3392-DB89-86A564F6F1C4}"/>
              </a:ext>
            </a:extLst>
          </p:cNvPr>
          <p:cNvSpPr>
            <a:spLocks noGrp="1"/>
          </p:cNvSpPr>
          <p:nvPr>
            <p:ph idx="1"/>
          </p:nvPr>
        </p:nvSpPr>
        <p:spPr/>
        <p:txBody>
          <a:bodyPr/>
          <a:lstStyle/>
          <a:p>
            <a:r>
              <a:rPr lang="en-US" dirty="0"/>
              <a:t>Summarize deamidation for 0.0 Da delta mass peak in variable N or Q deamidation searches</a:t>
            </a:r>
          </a:p>
          <a:p>
            <a:pPr lvl="1"/>
            <a:r>
              <a:rPr lang="en-US" dirty="0"/>
              <a:t>Filter for 0.0 Da peak only</a:t>
            </a:r>
          </a:p>
          <a:p>
            <a:pPr lvl="1"/>
            <a:r>
              <a:rPr lang="en-US" dirty="0"/>
              <a:t>Summarize PSMs with deamidation</a:t>
            </a:r>
          </a:p>
          <a:p>
            <a:r>
              <a:rPr lang="en-US" dirty="0"/>
              <a:t>Summarize deamidation for 0.984 Da delta mass peak in searches without any modifications</a:t>
            </a:r>
          </a:p>
          <a:p>
            <a:pPr lvl="1"/>
            <a:r>
              <a:rPr lang="en-US" dirty="0"/>
              <a:t>Filter for 0.984 peak only</a:t>
            </a:r>
          </a:p>
          <a:p>
            <a:pPr lvl="1"/>
            <a:r>
              <a:rPr lang="en-US" dirty="0"/>
              <a:t>Search subset MS2s with variable N or Q deamidation</a:t>
            </a:r>
          </a:p>
          <a:p>
            <a:pPr lvl="1"/>
            <a:r>
              <a:rPr lang="en-US" dirty="0"/>
              <a:t>Second filter for 0.0 Da matches</a:t>
            </a:r>
          </a:p>
          <a:p>
            <a:pPr lvl="1"/>
            <a:r>
              <a:rPr lang="en-US" dirty="0"/>
              <a:t>Summarize PSMs with deamidation</a:t>
            </a:r>
          </a:p>
        </p:txBody>
      </p:sp>
    </p:spTree>
    <p:extLst>
      <p:ext uri="{BB962C8B-B14F-4D97-AF65-F5344CB8AC3E}">
        <p14:creationId xmlns:p14="http://schemas.microsoft.com/office/powerpoint/2010/main" val="95193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3282-B5FF-8D1A-C524-BF9292B36271}"/>
              </a:ext>
            </a:extLst>
          </p:cNvPr>
          <p:cNvSpPr>
            <a:spLocks noGrp="1"/>
          </p:cNvSpPr>
          <p:nvPr>
            <p:ph type="title"/>
          </p:nvPr>
        </p:nvSpPr>
        <p:spPr/>
        <p:txBody>
          <a:bodyPr/>
          <a:lstStyle/>
          <a:p>
            <a:pPr algn="ctr"/>
            <a:r>
              <a:rPr lang="en-US" b="1" dirty="0"/>
              <a:t>Site-level deamidation summary</a:t>
            </a:r>
          </a:p>
        </p:txBody>
      </p:sp>
      <p:graphicFrame>
        <p:nvGraphicFramePr>
          <p:cNvPr id="4" name="Content Placeholder 3">
            <a:extLst>
              <a:ext uri="{FF2B5EF4-FFF2-40B4-BE49-F238E27FC236}">
                <a16:creationId xmlns:a16="http://schemas.microsoft.com/office/drawing/2014/main" id="{2038CD31-64C4-53AF-6039-2589C083D509}"/>
              </a:ext>
            </a:extLst>
          </p:cNvPr>
          <p:cNvGraphicFramePr>
            <a:graphicFrameLocks noGrp="1"/>
          </p:cNvGraphicFramePr>
          <p:nvPr>
            <p:ph idx="1"/>
            <p:extLst>
              <p:ext uri="{D42A27DB-BD31-4B8C-83A1-F6EECF244321}">
                <p14:modId xmlns:p14="http://schemas.microsoft.com/office/powerpoint/2010/main" val="1330066299"/>
              </p:ext>
            </p:extLst>
          </p:nvPr>
        </p:nvGraphicFramePr>
        <p:xfrm>
          <a:off x="838200" y="1825625"/>
          <a:ext cx="10515597" cy="3235960"/>
        </p:xfrm>
        <a:graphic>
          <a:graphicData uri="http://schemas.openxmlformats.org/drawingml/2006/table">
            <a:tbl>
              <a:tblPr firstRow="1" bandRow="1">
                <a:tableStyleId>{5C22544A-7EE6-4342-B048-85BDC9FD1C3A}</a:tableStyleId>
              </a:tblPr>
              <a:tblGrid>
                <a:gridCol w="4301836">
                  <a:extLst>
                    <a:ext uri="{9D8B030D-6E8A-4147-A177-3AD203B41FA5}">
                      <a16:colId xmlns:a16="http://schemas.microsoft.com/office/drawing/2014/main" val="4245113614"/>
                    </a:ext>
                  </a:extLst>
                </a:gridCol>
                <a:gridCol w="3048000">
                  <a:extLst>
                    <a:ext uri="{9D8B030D-6E8A-4147-A177-3AD203B41FA5}">
                      <a16:colId xmlns:a16="http://schemas.microsoft.com/office/drawing/2014/main" val="171999989"/>
                    </a:ext>
                  </a:extLst>
                </a:gridCol>
                <a:gridCol w="3165761">
                  <a:extLst>
                    <a:ext uri="{9D8B030D-6E8A-4147-A177-3AD203B41FA5}">
                      <a16:colId xmlns:a16="http://schemas.microsoft.com/office/drawing/2014/main" val="626470532"/>
                    </a:ext>
                  </a:extLst>
                </a:gridCol>
              </a:tblGrid>
              <a:tr h="370840">
                <a:tc>
                  <a:txBody>
                    <a:bodyPr/>
                    <a:lstStyle/>
                    <a:p>
                      <a:r>
                        <a:rPr lang="en-US" dirty="0"/>
                        <a:t>PSM counts for single mod site peptides</a:t>
                      </a:r>
                    </a:p>
                  </a:txBody>
                  <a:tcPr/>
                </a:tc>
                <a:tc>
                  <a:txBody>
                    <a:bodyPr/>
                    <a:lstStyle/>
                    <a:p>
                      <a:pPr algn="ctr"/>
                      <a:r>
                        <a:rPr lang="en-US" dirty="0"/>
                        <a:t>0.984 delta mass peak, no mods</a:t>
                      </a:r>
                    </a:p>
                  </a:txBody>
                  <a:tcPr/>
                </a:tc>
                <a:tc>
                  <a:txBody>
                    <a:bodyPr/>
                    <a:lstStyle/>
                    <a:p>
                      <a:pPr algn="ctr"/>
                      <a:r>
                        <a:rPr lang="en-US" dirty="0"/>
                        <a:t>Variable N,Q deamidation, 0.0 Da delta mass peak</a:t>
                      </a:r>
                    </a:p>
                  </a:txBody>
                  <a:tcPr/>
                </a:tc>
                <a:extLst>
                  <a:ext uri="{0D108BD9-81ED-4DB2-BD59-A6C34878D82A}">
                    <a16:rowId xmlns:a16="http://schemas.microsoft.com/office/drawing/2014/main" val="3082518372"/>
                  </a:ext>
                </a:extLst>
              </a:tr>
              <a:tr h="370840">
                <a:tc>
                  <a:txBody>
                    <a:bodyPr/>
                    <a:lstStyle/>
                    <a:p>
                      <a:r>
                        <a:rPr lang="en-US" dirty="0"/>
                        <a:t>Total confident deamidated PSMs</a:t>
                      </a:r>
                    </a:p>
                  </a:txBody>
                  <a:tcPr/>
                </a:tc>
                <a:tc>
                  <a:txBody>
                    <a:bodyPr/>
                    <a:lstStyle/>
                    <a:p>
                      <a:pPr algn="ctr"/>
                      <a:r>
                        <a:rPr lang="en-US" dirty="0"/>
                        <a:t>2,525</a:t>
                      </a:r>
                    </a:p>
                  </a:txBody>
                  <a:tcPr/>
                </a:tc>
                <a:tc>
                  <a:txBody>
                    <a:bodyPr/>
                    <a:lstStyle/>
                    <a:p>
                      <a:pPr algn="ctr"/>
                      <a:r>
                        <a:rPr lang="en-US" dirty="0"/>
                        <a:t>11,535</a:t>
                      </a:r>
                    </a:p>
                  </a:txBody>
                  <a:tcPr/>
                </a:tc>
                <a:extLst>
                  <a:ext uri="{0D108BD9-81ED-4DB2-BD59-A6C34878D82A}">
                    <a16:rowId xmlns:a16="http://schemas.microsoft.com/office/drawing/2014/main" val="1315843646"/>
                  </a:ext>
                </a:extLst>
              </a:tr>
              <a:tr h="370840">
                <a:tc>
                  <a:txBody>
                    <a:bodyPr/>
                    <a:lstStyle/>
                    <a:p>
                      <a:r>
                        <a:rPr lang="en-US" dirty="0"/>
                        <a:t>PSMs with deamidated Q</a:t>
                      </a:r>
                    </a:p>
                  </a:txBody>
                  <a:tcPr/>
                </a:tc>
                <a:tc>
                  <a:txBody>
                    <a:bodyPr/>
                    <a:lstStyle/>
                    <a:p>
                      <a:pPr algn="ctr"/>
                      <a:r>
                        <a:rPr lang="en-US" dirty="0"/>
                        <a:t>125</a:t>
                      </a:r>
                    </a:p>
                  </a:txBody>
                  <a:tcPr/>
                </a:tc>
                <a:tc>
                  <a:txBody>
                    <a:bodyPr/>
                    <a:lstStyle/>
                    <a:p>
                      <a:pPr algn="ctr"/>
                      <a:r>
                        <a:rPr lang="en-US" dirty="0"/>
                        <a:t>5,763</a:t>
                      </a:r>
                    </a:p>
                  </a:txBody>
                  <a:tcPr/>
                </a:tc>
                <a:extLst>
                  <a:ext uri="{0D108BD9-81ED-4DB2-BD59-A6C34878D82A}">
                    <a16:rowId xmlns:a16="http://schemas.microsoft.com/office/drawing/2014/main" val="4154878833"/>
                  </a:ext>
                </a:extLst>
              </a:tr>
              <a:tr h="370840">
                <a:tc>
                  <a:txBody>
                    <a:bodyPr/>
                    <a:lstStyle/>
                    <a:p>
                      <a:r>
                        <a:rPr lang="en-US" dirty="0"/>
                        <a:t>PSMs with deamidated N</a:t>
                      </a:r>
                    </a:p>
                  </a:txBody>
                  <a:tcPr/>
                </a:tc>
                <a:tc>
                  <a:txBody>
                    <a:bodyPr/>
                    <a:lstStyle/>
                    <a:p>
                      <a:pPr algn="ctr"/>
                      <a:r>
                        <a:rPr lang="en-US" dirty="0"/>
                        <a:t>2,400</a:t>
                      </a:r>
                    </a:p>
                  </a:txBody>
                  <a:tcPr/>
                </a:tc>
                <a:tc>
                  <a:txBody>
                    <a:bodyPr/>
                    <a:lstStyle/>
                    <a:p>
                      <a:pPr algn="ctr"/>
                      <a:r>
                        <a:rPr lang="en-US" dirty="0"/>
                        <a:t>5,772</a:t>
                      </a:r>
                    </a:p>
                  </a:txBody>
                  <a:tcPr/>
                </a:tc>
                <a:extLst>
                  <a:ext uri="{0D108BD9-81ED-4DB2-BD59-A6C34878D82A}">
                    <a16:rowId xmlns:a16="http://schemas.microsoft.com/office/drawing/2014/main" val="3554833779"/>
                  </a:ext>
                </a:extLst>
              </a:tr>
              <a:tr h="370840">
                <a:tc>
                  <a:txBody>
                    <a:bodyPr/>
                    <a:lstStyle/>
                    <a:p>
                      <a:r>
                        <a:rPr lang="en-US" dirty="0"/>
                        <a:t>PSMs with deamidation at NG motifs</a:t>
                      </a:r>
                    </a:p>
                  </a:txBody>
                  <a:tcPr/>
                </a:tc>
                <a:tc>
                  <a:txBody>
                    <a:bodyPr/>
                    <a:lstStyle/>
                    <a:p>
                      <a:pPr algn="ctr"/>
                      <a:r>
                        <a:rPr lang="en-US" dirty="0"/>
                        <a:t>1,299</a:t>
                      </a:r>
                    </a:p>
                  </a:txBody>
                  <a:tcPr/>
                </a:tc>
                <a:tc>
                  <a:txBody>
                    <a:bodyPr/>
                    <a:lstStyle/>
                    <a:p>
                      <a:pPr algn="ctr"/>
                      <a:r>
                        <a:rPr lang="en-US" dirty="0"/>
                        <a:t>1,074</a:t>
                      </a:r>
                    </a:p>
                  </a:txBody>
                  <a:tcPr/>
                </a:tc>
                <a:extLst>
                  <a:ext uri="{0D108BD9-81ED-4DB2-BD59-A6C34878D82A}">
                    <a16:rowId xmlns:a16="http://schemas.microsoft.com/office/drawing/2014/main" val="3244755585"/>
                  </a:ext>
                </a:extLst>
              </a:tr>
              <a:tr h="370840">
                <a:tc>
                  <a:txBody>
                    <a:bodyPr/>
                    <a:lstStyle/>
                    <a:p>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97539031"/>
                  </a:ext>
                </a:extLst>
              </a:tr>
              <a:tr h="370840">
                <a:tc>
                  <a:txBody>
                    <a:bodyPr/>
                    <a:lstStyle/>
                    <a:p>
                      <a:r>
                        <a:rPr lang="en-US" dirty="0"/>
                        <a:t>Percent of deamidation at N residues</a:t>
                      </a:r>
                    </a:p>
                  </a:txBody>
                  <a:tcPr/>
                </a:tc>
                <a:tc>
                  <a:txBody>
                    <a:bodyPr/>
                    <a:lstStyle/>
                    <a:p>
                      <a:pPr algn="ctr"/>
                      <a:r>
                        <a:rPr lang="en-US" dirty="0"/>
                        <a:t>95%</a:t>
                      </a:r>
                    </a:p>
                  </a:txBody>
                  <a:tcPr/>
                </a:tc>
                <a:tc>
                  <a:txBody>
                    <a:bodyPr/>
                    <a:lstStyle/>
                    <a:p>
                      <a:pPr algn="ctr"/>
                      <a:r>
                        <a:rPr lang="en-US" dirty="0"/>
                        <a:t>50%</a:t>
                      </a:r>
                    </a:p>
                  </a:txBody>
                  <a:tcPr/>
                </a:tc>
                <a:extLst>
                  <a:ext uri="{0D108BD9-81ED-4DB2-BD59-A6C34878D82A}">
                    <a16:rowId xmlns:a16="http://schemas.microsoft.com/office/drawing/2014/main" val="1423126955"/>
                  </a:ext>
                </a:extLst>
              </a:tr>
              <a:tr h="370840">
                <a:tc>
                  <a:txBody>
                    <a:bodyPr/>
                    <a:lstStyle/>
                    <a:p>
                      <a:r>
                        <a:rPr lang="en-US" dirty="0"/>
                        <a:t>Percent of deamidation at NG motifs</a:t>
                      </a:r>
                    </a:p>
                  </a:txBody>
                  <a:tcPr/>
                </a:tc>
                <a:tc>
                  <a:txBody>
                    <a:bodyPr/>
                    <a:lstStyle/>
                    <a:p>
                      <a:pPr algn="ctr"/>
                      <a:r>
                        <a:rPr lang="en-US" dirty="0"/>
                        <a:t>51%</a:t>
                      </a:r>
                    </a:p>
                  </a:txBody>
                  <a:tcPr/>
                </a:tc>
                <a:tc>
                  <a:txBody>
                    <a:bodyPr/>
                    <a:lstStyle/>
                    <a:p>
                      <a:pPr algn="ctr"/>
                      <a:r>
                        <a:rPr lang="en-US" dirty="0"/>
                        <a:t>9%</a:t>
                      </a:r>
                    </a:p>
                  </a:txBody>
                  <a:tcPr/>
                </a:tc>
                <a:extLst>
                  <a:ext uri="{0D108BD9-81ED-4DB2-BD59-A6C34878D82A}">
                    <a16:rowId xmlns:a16="http://schemas.microsoft.com/office/drawing/2014/main" val="3790866068"/>
                  </a:ext>
                </a:extLst>
              </a:tr>
            </a:tbl>
          </a:graphicData>
        </a:graphic>
      </p:graphicFrame>
    </p:spTree>
    <p:extLst>
      <p:ext uri="{BB962C8B-B14F-4D97-AF65-F5344CB8AC3E}">
        <p14:creationId xmlns:p14="http://schemas.microsoft.com/office/powerpoint/2010/main" val="71580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1061-88C0-F68F-75B2-D2E41BF48BBD}"/>
              </a:ext>
            </a:extLst>
          </p:cNvPr>
          <p:cNvSpPr>
            <a:spLocks noGrp="1"/>
          </p:cNvSpPr>
          <p:nvPr>
            <p:ph type="title"/>
          </p:nvPr>
        </p:nvSpPr>
        <p:spPr/>
        <p:txBody>
          <a:bodyPr/>
          <a:lstStyle/>
          <a:p>
            <a:pPr algn="ctr"/>
            <a:r>
              <a:rPr lang="en-US" b="1" dirty="0"/>
              <a:t>Summary</a:t>
            </a:r>
          </a:p>
        </p:txBody>
      </p:sp>
      <p:sp>
        <p:nvSpPr>
          <p:cNvPr id="3" name="Content Placeholder 2">
            <a:extLst>
              <a:ext uri="{FF2B5EF4-FFF2-40B4-BE49-F238E27FC236}">
                <a16:creationId xmlns:a16="http://schemas.microsoft.com/office/drawing/2014/main" id="{A4FC3623-A5D9-CCB5-1715-FA500D3C455F}"/>
              </a:ext>
            </a:extLst>
          </p:cNvPr>
          <p:cNvSpPr>
            <a:spLocks noGrp="1"/>
          </p:cNvSpPr>
          <p:nvPr>
            <p:ph idx="1"/>
          </p:nvPr>
        </p:nvSpPr>
        <p:spPr/>
        <p:txBody>
          <a:bodyPr>
            <a:normAutofit lnSpcReduction="10000"/>
          </a:bodyPr>
          <a:lstStyle/>
          <a:p>
            <a:r>
              <a:rPr lang="en-US" dirty="0"/>
              <a:t>Isotopic peak mass shifts and deamidation will be scrambled in variable deamidation PTM searches</a:t>
            </a:r>
          </a:p>
          <a:p>
            <a:r>
              <a:rPr lang="en-US" dirty="0"/>
              <a:t>Moderately high mass accuracy MS2 does not fix the problem</a:t>
            </a:r>
          </a:p>
          <a:p>
            <a:r>
              <a:rPr lang="en-US" dirty="0"/>
              <a:t>Deamidated peptides will be noisy, and many will be wrong</a:t>
            </a:r>
          </a:p>
          <a:p>
            <a:r>
              <a:rPr lang="en-US" dirty="0"/>
              <a:t>Wide precursor tolerances and delta mass shifts are better</a:t>
            </a:r>
          </a:p>
          <a:p>
            <a:pPr lvl="1"/>
            <a:r>
              <a:rPr lang="en-US" dirty="0"/>
              <a:t>Not sure if sensitivity is good or just okay</a:t>
            </a:r>
          </a:p>
          <a:p>
            <a:r>
              <a:rPr lang="en-US" dirty="0"/>
              <a:t>Deamidated peptide detection based on 0.984 delta masses (from searches without deamidation mods) are more accurate</a:t>
            </a:r>
          </a:p>
          <a:p>
            <a:pPr lvl="1"/>
            <a:r>
              <a:rPr lang="en-US" dirty="0"/>
              <a:t>Most deamidation is at N residues compared to Q</a:t>
            </a:r>
          </a:p>
          <a:p>
            <a:pPr lvl="1"/>
            <a:r>
              <a:rPr lang="en-US" dirty="0"/>
              <a:t>NG motifs are the most common </a:t>
            </a:r>
            <a:r>
              <a:rPr lang="en-US" i="1" dirty="0"/>
              <a:t>in vitro</a:t>
            </a:r>
            <a:r>
              <a:rPr lang="en-US" dirty="0"/>
              <a:t> deamidation locations</a:t>
            </a:r>
          </a:p>
        </p:txBody>
      </p:sp>
    </p:spTree>
    <p:extLst>
      <p:ext uri="{BB962C8B-B14F-4D97-AF65-F5344CB8AC3E}">
        <p14:creationId xmlns:p14="http://schemas.microsoft.com/office/powerpoint/2010/main" val="144610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E389-3823-2F8C-56AC-9BBAB63692C1}"/>
              </a:ext>
            </a:extLst>
          </p:cNvPr>
          <p:cNvSpPr>
            <a:spLocks noGrp="1"/>
          </p:cNvSpPr>
          <p:nvPr>
            <p:ph type="title"/>
          </p:nvPr>
        </p:nvSpPr>
        <p:spPr/>
        <p:txBody>
          <a:bodyPr/>
          <a:lstStyle/>
          <a:p>
            <a:pPr algn="ctr"/>
            <a:r>
              <a:rPr lang="en-US" b="1" dirty="0"/>
              <a:t>Final thoughts</a:t>
            </a:r>
          </a:p>
        </p:txBody>
      </p:sp>
      <p:sp>
        <p:nvSpPr>
          <p:cNvPr id="3" name="Content Placeholder 2">
            <a:extLst>
              <a:ext uri="{FF2B5EF4-FFF2-40B4-BE49-F238E27FC236}">
                <a16:creationId xmlns:a16="http://schemas.microsoft.com/office/drawing/2014/main" id="{75788973-7CB2-CC32-EAAB-6512BAFB4F14}"/>
              </a:ext>
            </a:extLst>
          </p:cNvPr>
          <p:cNvSpPr>
            <a:spLocks noGrp="1"/>
          </p:cNvSpPr>
          <p:nvPr>
            <p:ph idx="1"/>
          </p:nvPr>
        </p:nvSpPr>
        <p:spPr/>
        <p:txBody>
          <a:bodyPr/>
          <a:lstStyle/>
          <a:p>
            <a:r>
              <a:rPr lang="en-US" dirty="0"/>
              <a:t>No search engine has </a:t>
            </a:r>
            <a:r>
              <a:rPr lang="en-US" b="1" dirty="0"/>
              <a:t>ever</a:t>
            </a:r>
            <a:r>
              <a:rPr lang="en-US" dirty="0"/>
              <a:t> </a:t>
            </a:r>
            <a:r>
              <a:rPr lang="en-US" b="1" dirty="0"/>
              <a:t>said</a:t>
            </a:r>
            <a:r>
              <a:rPr lang="en-US" dirty="0"/>
              <a:t> that detecting PTMs is harder than it sounds</a:t>
            </a:r>
          </a:p>
          <a:p>
            <a:r>
              <a:rPr lang="en-US" dirty="0"/>
              <a:t>Real ions have </a:t>
            </a:r>
            <a:r>
              <a:rPr lang="en-US" b="1" dirty="0"/>
              <a:t>multiple</a:t>
            </a:r>
            <a:r>
              <a:rPr lang="en-US" dirty="0"/>
              <a:t> m/z peaks (that is how you know the charge state)</a:t>
            </a:r>
          </a:p>
          <a:p>
            <a:r>
              <a:rPr lang="en-US" dirty="0"/>
              <a:t>The MS2 spectrum used to compute a match score is </a:t>
            </a:r>
            <a:r>
              <a:rPr lang="en-US" b="1" dirty="0"/>
              <a:t>not</a:t>
            </a:r>
            <a:r>
              <a:rPr lang="en-US" dirty="0"/>
              <a:t> the acquired MS2 spectrum</a:t>
            </a:r>
          </a:p>
          <a:p>
            <a:r>
              <a:rPr lang="en-US" dirty="0"/>
              <a:t>Tool makers need a retreat to </a:t>
            </a:r>
            <a:r>
              <a:rPr lang="en-US" b="1" dirty="0"/>
              <a:t>define the PTM problem </a:t>
            </a:r>
            <a:r>
              <a:rPr lang="en-US" dirty="0"/>
              <a:t>and agree on a correct conceptual solution</a:t>
            </a:r>
          </a:p>
          <a:p>
            <a:pPr lvl="1"/>
            <a:r>
              <a:rPr lang="en-US" dirty="0"/>
              <a:t>Isotopic fits to MS1 regions?</a:t>
            </a:r>
          </a:p>
          <a:p>
            <a:pPr lvl="1"/>
            <a:r>
              <a:rPr lang="en-US" dirty="0"/>
              <a:t>More realistic modeling of fragment ions?</a:t>
            </a:r>
          </a:p>
          <a:p>
            <a:pPr lvl="1"/>
            <a:endParaRPr lang="en-US" dirty="0"/>
          </a:p>
        </p:txBody>
      </p:sp>
    </p:spTree>
    <p:extLst>
      <p:ext uri="{BB962C8B-B14F-4D97-AF65-F5344CB8AC3E}">
        <p14:creationId xmlns:p14="http://schemas.microsoft.com/office/powerpoint/2010/main" val="151558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B67B-4807-7B1D-2C79-B7C69D74BB9E}"/>
              </a:ext>
            </a:extLst>
          </p:cNvPr>
          <p:cNvSpPr>
            <a:spLocks noGrp="1"/>
          </p:cNvSpPr>
          <p:nvPr>
            <p:ph type="title"/>
          </p:nvPr>
        </p:nvSpPr>
        <p:spPr/>
        <p:txBody>
          <a:bodyPr/>
          <a:lstStyle/>
          <a:p>
            <a:pPr algn="ctr"/>
            <a:r>
              <a:rPr lang="en-US" b="1" dirty="0"/>
              <a:t>Testing buffers for artifactual deamidation</a:t>
            </a:r>
          </a:p>
        </p:txBody>
      </p:sp>
      <p:sp>
        <p:nvSpPr>
          <p:cNvPr id="3" name="Content Placeholder 2">
            <a:extLst>
              <a:ext uri="{FF2B5EF4-FFF2-40B4-BE49-F238E27FC236}">
                <a16:creationId xmlns:a16="http://schemas.microsoft.com/office/drawing/2014/main" id="{61792141-8BA0-3258-AD5F-50E1C98BC300}"/>
              </a:ext>
            </a:extLst>
          </p:cNvPr>
          <p:cNvSpPr>
            <a:spLocks noGrp="1"/>
          </p:cNvSpPr>
          <p:nvPr>
            <p:ph idx="1"/>
          </p:nvPr>
        </p:nvSpPr>
        <p:spPr/>
        <p:txBody>
          <a:bodyPr/>
          <a:lstStyle/>
          <a:p>
            <a:r>
              <a:rPr lang="en-US" dirty="0"/>
              <a:t>Mouse and human cell lysates</a:t>
            </a:r>
          </a:p>
          <a:p>
            <a:r>
              <a:rPr lang="en-US" dirty="0"/>
              <a:t>5 (mouse) or 6 (human) digestion buffers compared</a:t>
            </a:r>
          </a:p>
          <a:p>
            <a:r>
              <a:rPr lang="en-US" dirty="0"/>
              <a:t>Orbitrap Ascend </a:t>
            </a:r>
            <a:r>
              <a:rPr lang="en-US" dirty="0" err="1"/>
              <a:t>Tribrid</a:t>
            </a:r>
            <a:r>
              <a:rPr lang="en-US" dirty="0"/>
              <a:t> instrument with Vanquish Neo UHPLC</a:t>
            </a:r>
          </a:p>
          <a:p>
            <a:pPr lvl="1"/>
            <a:r>
              <a:rPr lang="en-US" dirty="0"/>
              <a:t>MS1 in Orbitrap at 120K resolution</a:t>
            </a:r>
          </a:p>
          <a:p>
            <a:pPr lvl="1"/>
            <a:r>
              <a:rPr lang="en-US" dirty="0"/>
              <a:t>MS2 after HCD in Orbitrap at 15K resolution</a:t>
            </a:r>
          </a:p>
          <a:p>
            <a:r>
              <a:rPr lang="en-US" dirty="0"/>
              <a:t>Data analysis with </a:t>
            </a:r>
            <a:r>
              <a:rPr lang="en-US" dirty="0" err="1"/>
              <a:t>FragPipe</a:t>
            </a:r>
            <a:r>
              <a:rPr lang="en-US" dirty="0"/>
              <a:t>, typical settings</a:t>
            </a:r>
          </a:p>
          <a:p>
            <a:pPr lvl="1"/>
            <a:r>
              <a:rPr lang="en-US" dirty="0"/>
              <a:t>N, Q variable deamidation modifications</a:t>
            </a:r>
          </a:p>
          <a:p>
            <a:pPr lvl="1"/>
            <a:r>
              <a:rPr lang="en-US" dirty="0"/>
              <a:t>A few other static and variable modifications</a:t>
            </a:r>
          </a:p>
          <a:p>
            <a:pPr lvl="1"/>
            <a:endParaRPr lang="en-US" dirty="0"/>
          </a:p>
        </p:txBody>
      </p:sp>
    </p:spTree>
    <p:extLst>
      <p:ext uri="{BB962C8B-B14F-4D97-AF65-F5344CB8AC3E}">
        <p14:creationId xmlns:p14="http://schemas.microsoft.com/office/powerpoint/2010/main" val="37270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50A8-0411-A363-8FF8-D6F2CB2ED2E2}"/>
              </a:ext>
            </a:extLst>
          </p:cNvPr>
          <p:cNvSpPr>
            <a:spLocks noGrp="1"/>
          </p:cNvSpPr>
          <p:nvPr>
            <p:ph type="title"/>
          </p:nvPr>
        </p:nvSpPr>
        <p:spPr/>
        <p:txBody>
          <a:bodyPr/>
          <a:lstStyle/>
          <a:p>
            <a:pPr algn="ctr"/>
            <a:r>
              <a:rPr lang="en-US" b="1" dirty="0"/>
              <a:t>Re-analysis strategy</a:t>
            </a:r>
          </a:p>
        </p:txBody>
      </p:sp>
      <p:sp>
        <p:nvSpPr>
          <p:cNvPr id="3" name="Content Placeholder 2">
            <a:extLst>
              <a:ext uri="{FF2B5EF4-FFF2-40B4-BE49-F238E27FC236}">
                <a16:creationId xmlns:a16="http://schemas.microsoft.com/office/drawing/2014/main" id="{D2D32B84-231F-3AE2-7F8F-F564D08D1C36}"/>
              </a:ext>
            </a:extLst>
          </p:cNvPr>
          <p:cNvSpPr>
            <a:spLocks noGrp="1"/>
          </p:cNvSpPr>
          <p:nvPr>
            <p:ph idx="1"/>
          </p:nvPr>
        </p:nvSpPr>
        <p:spPr/>
        <p:txBody>
          <a:bodyPr/>
          <a:lstStyle/>
          <a:p>
            <a:r>
              <a:rPr lang="en-US" dirty="0"/>
              <a:t>Mouse cell lysates were processed (early data)</a:t>
            </a:r>
          </a:p>
          <a:p>
            <a:pPr lvl="1"/>
            <a:r>
              <a:rPr lang="en-US" dirty="0"/>
              <a:t>3 replicates from 5 buffers (fourteen 85-min LC runs)</a:t>
            </a:r>
          </a:p>
          <a:p>
            <a:r>
              <a:rPr lang="en-US" dirty="0"/>
              <a:t>Comet/PAW pipeline for control over PSM classification/counting</a:t>
            </a:r>
          </a:p>
          <a:p>
            <a:r>
              <a:rPr lang="en-US" dirty="0"/>
              <a:t>Compare search with no variable mods to search with NQ +0.984 Da variable mods</a:t>
            </a:r>
          </a:p>
          <a:p>
            <a:r>
              <a:rPr lang="en-US" dirty="0"/>
              <a:t>Focus on physically relevant peaks in delta mass histograms</a:t>
            </a:r>
          </a:p>
          <a:p>
            <a:r>
              <a:rPr lang="en-US" dirty="0"/>
              <a:t>Count confident PSMs (1% FDR) associated with different delta mass peaks</a:t>
            </a:r>
          </a:p>
        </p:txBody>
      </p:sp>
    </p:spTree>
    <p:extLst>
      <p:ext uri="{BB962C8B-B14F-4D97-AF65-F5344CB8AC3E}">
        <p14:creationId xmlns:p14="http://schemas.microsoft.com/office/powerpoint/2010/main" val="35312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5DD9-F1D9-F921-8FA6-A5B8A62A2C8E}"/>
              </a:ext>
            </a:extLst>
          </p:cNvPr>
          <p:cNvSpPr>
            <a:spLocks noGrp="1"/>
          </p:cNvSpPr>
          <p:nvPr>
            <p:ph type="title"/>
          </p:nvPr>
        </p:nvSpPr>
        <p:spPr>
          <a:xfrm>
            <a:off x="838200" y="365125"/>
            <a:ext cx="10515600" cy="906627"/>
          </a:xfrm>
        </p:spPr>
        <p:txBody>
          <a:bodyPr/>
          <a:lstStyle/>
          <a:p>
            <a:pPr algn="ctr"/>
            <a:r>
              <a:rPr lang="en-US" b="1" dirty="0"/>
              <a:t>2+ peptides (no variable mods)</a:t>
            </a:r>
          </a:p>
        </p:txBody>
      </p:sp>
      <p:pic>
        <p:nvPicPr>
          <p:cNvPr id="4" name="Picture 3" descr="A screenshot of a computer&#10;&#10;Description automatically generated">
            <a:extLst>
              <a:ext uri="{FF2B5EF4-FFF2-40B4-BE49-F238E27FC236}">
                <a16:creationId xmlns:a16="http://schemas.microsoft.com/office/drawing/2014/main" id="{D177F6CF-53AF-1640-0F38-0A8709964F58}"/>
              </a:ext>
            </a:extLst>
          </p:cNvPr>
          <p:cNvPicPr>
            <a:picLocks noChangeAspect="1"/>
          </p:cNvPicPr>
          <p:nvPr/>
        </p:nvPicPr>
        <p:blipFill>
          <a:blip r:embed="rId3"/>
          <a:stretch>
            <a:fillRect/>
          </a:stretch>
        </p:blipFill>
        <p:spPr>
          <a:xfrm>
            <a:off x="2209800" y="1271752"/>
            <a:ext cx="7772400" cy="5145545"/>
          </a:xfrm>
          <a:prstGeom prst="rect">
            <a:avLst/>
          </a:prstGeom>
        </p:spPr>
      </p:pic>
      <p:cxnSp>
        <p:nvCxnSpPr>
          <p:cNvPr id="6" name="Straight Arrow Connector 5">
            <a:extLst>
              <a:ext uri="{FF2B5EF4-FFF2-40B4-BE49-F238E27FC236}">
                <a16:creationId xmlns:a16="http://schemas.microsoft.com/office/drawing/2014/main" id="{8AE46BA6-1C43-705F-580E-DA624A27C61D}"/>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D4FF328-B6E1-2F59-9D61-4D5251DEA007}"/>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06CE473-91E4-79F5-F4E1-15632AA0032A}"/>
              </a:ext>
            </a:extLst>
          </p:cNvPr>
          <p:cNvSpPr txBox="1"/>
          <p:nvPr/>
        </p:nvSpPr>
        <p:spPr>
          <a:xfrm>
            <a:off x="3289124" y="4605621"/>
            <a:ext cx="992579" cy="923330"/>
          </a:xfrm>
          <a:prstGeom prst="rect">
            <a:avLst/>
          </a:prstGeom>
          <a:noFill/>
        </p:spPr>
        <p:txBody>
          <a:bodyPr wrap="none" rtlCol="0">
            <a:spAutoFit/>
          </a:bodyPr>
          <a:lstStyle/>
          <a:p>
            <a:pPr algn="ctr"/>
            <a:r>
              <a:rPr lang="en-US" dirty="0"/>
              <a:t>0.0 Da</a:t>
            </a:r>
          </a:p>
          <a:p>
            <a:pPr algn="ctr"/>
            <a:r>
              <a:rPr lang="en-US" dirty="0"/>
              <a:t>148K</a:t>
            </a:r>
            <a:br>
              <a:rPr lang="en-US" dirty="0"/>
            </a:br>
            <a:r>
              <a:rPr lang="en-US" dirty="0"/>
              <a:t>(96.5 %)</a:t>
            </a:r>
          </a:p>
        </p:txBody>
      </p:sp>
      <p:sp>
        <p:nvSpPr>
          <p:cNvPr id="11" name="TextBox 10">
            <a:extLst>
              <a:ext uri="{FF2B5EF4-FFF2-40B4-BE49-F238E27FC236}">
                <a16:creationId xmlns:a16="http://schemas.microsoft.com/office/drawing/2014/main" id="{8EA84F96-B640-116A-0E03-2E2225098B9A}"/>
              </a:ext>
            </a:extLst>
          </p:cNvPr>
          <p:cNvSpPr txBox="1"/>
          <p:nvPr/>
        </p:nvSpPr>
        <p:spPr>
          <a:xfrm>
            <a:off x="6760598" y="4605621"/>
            <a:ext cx="1072473" cy="923330"/>
          </a:xfrm>
          <a:prstGeom prst="rect">
            <a:avLst/>
          </a:prstGeom>
          <a:noFill/>
        </p:spPr>
        <p:txBody>
          <a:bodyPr wrap="none" rtlCol="0">
            <a:spAutoFit/>
          </a:bodyPr>
          <a:lstStyle/>
          <a:p>
            <a:pPr algn="ctr"/>
            <a:r>
              <a:rPr lang="en-US" dirty="0"/>
              <a:t>0.984 Da</a:t>
            </a:r>
          </a:p>
          <a:p>
            <a:pPr algn="ctr"/>
            <a:r>
              <a:rPr lang="en-US" dirty="0"/>
              <a:t>1.4K</a:t>
            </a:r>
            <a:br>
              <a:rPr lang="en-US" dirty="0"/>
            </a:br>
            <a:r>
              <a:rPr lang="en-US" dirty="0"/>
              <a:t>(0.9 %)</a:t>
            </a:r>
          </a:p>
        </p:txBody>
      </p:sp>
      <p:sp>
        <p:nvSpPr>
          <p:cNvPr id="12" name="TextBox 11">
            <a:extLst>
              <a:ext uri="{FF2B5EF4-FFF2-40B4-BE49-F238E27FC236}">
                <a16:creationId xmlns:a16="http://schemas.microsoft.com/office/drawing/2014/main" id="{7C8CC613-DD47-6514-AED0-DDD4D625305D}"/>
              </a:ext>
            </a:extLst>
          </p:cNvPr>
          <p:cNvSpPr txBox="1"/>
          <p:nvPr/>
        </p:nvSpPr>
        <p:spPr>
          <a:xfrm>
            <a:off x="8340280" y="4605621"/>
            <a:ext cx="1072473" cy="923330"/>
          </a:xfrm>
          <a:prstGeom prst="rect">
            <a:avLst/>
          </a:prstGeom>
          <a:noFill/>
        </p:spPr>
        <p:txBody>
          <a:bodyPr wrap="none" rtlCol="0">
            <a:spAutoFit/>
          </a:bodyPr>
          <a:lstStyle/>
          <a:p>
            <a:pPr algn="ctr"/>
            <a:r>
              <a:rPr lang="en-US" dirty="0"/>
              <a:t>1.003 Da</a:t>
            </a:r>
          </a:p>
          <a:p>
            <a:pPr algn="ctr"/>
            <a:r>
              <a:rPr lang="en-US" dirty="0"/>
              <a:t>3.9K</a:t>
            </a:r>
            <a:br>
              <a:rPr lang="en-US" dirty="0"/>
            </a:br>
            <a:r>
              <a:rPr lang="en-US" dirty="0"/>
              <a:t>(2.5 %)</a:t>
            </a:r>
          </a:p>
        </p:txBody>
      </p:sp>
    </p:spTree>
    <p:extLst>
      <p:ext uri="{BB962C8B-B14F-4D97-AF65-F5344CB8AC3E}">
        <p14:creationId xmlns:p14="http://schemas.microsoft.com/office/powerpoint/2010/main" val="258368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9A96B-5AEC-2E50-EB07-DB8C99A46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53E46-9487-7496-B8D6-2E0CD263A892}"/>
              </a:ext>
            </a:extLst>
          </p:cNvPr>
          <p:cNvSpPr>
            <a:spLocks noGrp="1"/>
          </p:cNvSpPr>
          <p:nvPr>
            <p:ph type="title"/>
          </p:nvPr>
        </p:nvSpPr>
        <p:spPr>
          <a:xfrm>
            <a:off x="838200" y="365125"/>
            <a:ext cx="10515600" cy="906627"/>
          </a:xfrm>
        </p:spPr>
        <p:txBody>
          <a:bodyPr/>
          <a:lstStyle/>
          <a:p>
            <a:pPr algn="ctr"/>
            <a:r>
              <a:rPr lang="en-US" b="1" dirty="0"/>
              <a:t>3+ peptides (no variable mods)</a:t>
            </a:r>
          </a:p>
        </p:txBody>
      </p:sp>
      <p:pic>
        <p:nvPicPr>
          <p:cNvPr id="5" name="Picture 4" descr="A screenshot of a computer screen&#10;&#10;Description automatically generated">
            <a:extLst>
              <a:ext uri="{FF2B5EF4-FFF2-40B4-BE49-F238E27FC236}">
                <a16:creationId xmlns:a16="http://schemas.microsoft.com/office/drawing/2014/main" id="{D024FF1B-8CA5-E3AB-957D-F16494E47C2D}"/>
              </a:ext>
            </a:extLst>
          </p:cNvPr>
          <p:cNvPicPr>
            <a:picLocks noChangeAspect="1"/>
          </p:cNvPicPr>
          <p:nvPr/>
        </p:nvPicPr>
        <p:blipFill>
          <a:blip r:embed="rId3"/>
          <a:stretch>
            <a:fillRect/>
          </a:stretch>
        </p:blipFill>
        <p:spPr>
          <a:xfrm>
            <a:off x="2209800" y="1271752"/>
            <a:ext cx="7772400" cy="5145545"/>
          </a:xfrm>
          <a:prstGeom prst="rect">
            <a:avLst/>
          </a:prstGeom>
        </p:spPr>
      </p:pic>
      <p:sp>
        <p:nvSpPr>
          <p:cNvPr id="6" name="TextBox 5">
            <a:extLst>
              <a:ext uri="{FF2B5EF4-FFF2-40B4-BE49-F238E27FC236}">
                <a16:creationId xmlns:a16="http://schemas.microsoft.com/office/drawing/2014/main" id="{97E9F892-E781-E86D-0A91-C3162409A89A}"/>
              </a:ext>
            </a:extLst>
          </p:cNvPr>
          <p:cNvSpPr txBox="1"/>
          <p:nvPr/>
        </p:nvSpPr>
        <p:spPr>
          <a:xfrm>
            <a:off x="3228388" y="4605621"/>
            <a:ext cx="946093" cy="923330"/>
          </a:xfrm>
          <a:prstGeom prst="rect">
            <a:avLst/>
          </a:prstGeom>
          <a:noFill/>
        </p:spPr>
        <p:txBody>
          <a:bodyPr wrap="none" rtlCol="0">
            <a:spAutoFit/>
          </a:bodyPr>
          <a:lstStyle/>
          <a:p>
            <a:pPr algn="ctr"/>
            <a:r>
              <a:rPr lang="en-US" dirty="0"/>
              <a:t>0.0 Da</a:t>
            </a:r>
          </a:p>
          <a:p>
            <a:pPr algn="ctr"/>
            <a:r>
              <a:rPr lang="en-US" dirty="0"/>
              <a:t>57K</a:t>
            </a:r>
            <a:br>
              <a:rPr lang="en-US" dirty="0"/>
            </a:br>
            <a:r>
              <a:rPr lang="en-US" dirty="0"/>
              <a:t>(86.3%)</a:t>
            </a:r>
          </a:p>
        </p:txBody>
      </p:sp>
      <p:sp>
        <p:nvSpPr>
          <p:cNvPr id="7" name="TextBox 6">
            <a:extLst>
              <a:ext uri="{FF2B5EF4-FFF2-40B4-BE49-F238E27FC236}">
                <a16:creationId xmlns:a16="http://schemas.microsoft.com/office/drawing/2014/main" id="{90071F11-D633-2E27-77B8-A4666EC88977}"/>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1.4K</a:t>
            </a:r>
            <a:br>
              <a:rPr lang="en-US" dirty="0"/>
            </a:br>
            <a:r>
              <a:rPr lang="en-US" dirty="0"/>
              <a:t>(2.2%)</a:t>
            </a:r>
          </a:p>
        </p:txBody>
      </p:sp>
      <p:sp>
        <p:nvSpPr>
          <p:cNvPr id="8" name="TextBox 7">
            <a:extLst>
              <a:ext uri="{FF2B5EF4-FFF2-40B4-BE49-F238E27FC236}">
                <a16:creationId xmlns:a16="http://schemas.microsoft.com/office/drawing/2014/main" id="{A1E5E426-39DE-E76B-EAFC-B018B719BDE3}"/>
              </a:ext>
            </a:extLst>
          </p:cNvPr>
          <p:cNvSpPr txBox="1"/>
          <p:nvPr/>
        </p:nvSpPr>
        <p:spPr>
          <a:xfrm>
            <a:off x="8414928" y="4605621"/>
            <a:ext cx="1072473" cy="923330"/>
          </a:xfrm>
          <a:prstGeom prst="rect">
            <a:avLst/>
          </a:prstGeom>
          <a:noFill/>
        </p:spPr>
        <p:txBody>
          <a:bodyPr wrap="none" rtlCol="0">
            <a:spAutoFit/>
          </a:bodyPr>
          <a:lstStyle/>
          <a:p>
            <a:pPr algn="ctr"/>
            <a:r>
              <a:rPr lang="en-US" dirty="0"/>
              <a:t>1.003 Da</a:t>
            </a:r>
          </a:p>
          <a:p>
            <a:pPr algn="ctr"/>
            <a:r>
              <a:rPr lang="en-US" dirty="0"/>
              <a:t>7.7K</a:t>
            </a:r>
            <a:br>
              <a:rPr lang="en-US" dirty="0"/>
            </a:br>
            <a:r>
              <a:rPr lang="en-US" dirty="0"/>
              <a:t>(11.6%)</a:t>
            </a:r>
          </a:p>
        </p:txBody>
      </p:sp>
      <p:cxnSp>
        <p:nvCxnSpPr>
          <p:cNvPr id="9" name="Straight Arrow Connector 8">
            <a:extLst>
              <a:ext uri="{FF2B5EF4-FFF2-40B4-BE49-F238E27FC236}">
                <a16:creationId xmlns:a16="http://schemas.microsoft.com/office/drawing/2014/main" id="{D4046512-117D-CA73-55BC-F113C4436412}"/>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F9ED436-08B6-D5CC-E6AE-42C56952E795}"/>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86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B0E0B-736B-3DCB-11DE-8603EFE5C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0E226-DBAF-D8E5-A007-1D7371B8A266}"/>
              </a:ext>
            </a:extLst>
          </p:cNvPr>
          <p:cNvSpPr>
            <a:spLocks noGrp="1"/>
          </p:cNvSpPr>
          <p:nvPr>
            <p:ph type="title"/>
          </p:nvPr>
        </p:nvSpPr>
        <p:spPr>
          <a:xfrm>
            <a:off x="838200" y="365125"/>
            <a:ext cx="10515600" cy="906627"/>
          </a:xfrm>
        </p:spPr>
        <p:txBody>
          <a:bodyPr/>
          <a:lstStyle/>
          <a:p>
            <a:pPr algn="ctr"/>
            <a:r>
              <a:rPr lang="en-US" b="1" dirty="0"/>
              <a:t>4+ peptides (no variable mods)</a:t>
            </a:r>
          </a:p>
        </p:txBody>
      </p:sp>
      <p:pic>
        <p:nvPicPr>
          <p:cNvPr id="5" name="Picture 4" descr="A screenshot of a computer screen&#10;&#10;Description automatically generated">
            <a:extLst>
              <a:ext uri="{FF2B5EF4-FFF2-40B4-BE49-F238E27FC236}">
                <a16:creationId xmlns:a16="http://schemas.microsoft.com/office/drawing/2014/main" id="{2004476D-41C5-D118-DD69-3D93A0889326}"/>
              </a:ext>
            </a:extLst>
          </p:cNvPr>
          <p:cNvPicPr>
            <a:picLocks noChangeAspect="1"/>
          </p:cNvPicPr>
          <p:nvPr/>
        </p:nvPicPr>
        <p:blipFill>
          <a:blip r:embed="rId3"/>
          <a:stretch>
            <a:fillRect/>
          </a:stretch>
        </p:blipFill>
        <p:spPr>
          <a:xfrm>
            <a:off x="2209800" y="1271752"/>
            <a:ext cx="7772400" cy="5145545"/>
          </a:xfrm>
          <a:prstGeom prst="rect">
            <a:avLst/>
          </a:prstGeom>
        </p:spPr>
      </p:pic>
      <p:cxnSp>
        <p:nvCxnSpPr>
          <p:cNvPr id="6" name="Straight Arrow Connector 5">
            <a:extLst>
              <a:ext uri="{FF2B5EF4-FFF2-40B4-BE49-F238E27FC236}">
                <a16:creationId xmlns:a16="http://schemas.microsoft.com/office/drawing/2014/main" id="{B489615E-29E7-5B5C-119F-B2DE97926608}"/>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0A68D7-5579-7F44-2D5B-F4EF559B2426}"/>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2F8BDB8-3CCE-6847-CAA7-BC6BC99E5270}"/>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4.6K</a:t>
            </a:r>
            <a:br>
              <a:rPr lang="en-US" dirty="0"/>
            </a:br>
            <a:r>
              <a:rPr lang="en-US" dirty="0"/>
              <a:t>(77.2 %)</a:t>
            </a:r>
          </a:p>
        </p:txBody>
      </p:sp>
      <p:sp>
        <p:nvSpPr>
          <p:cNvPr id="9" name="TextBox 8">
            <a:extLst>
              <a:ext uri="{FF2B5EF4-FFF2-40B4-BE49-F238E27FC236}">
                <a16:creationId xmlns:a16="http://schemas.microsoft.com/office/drawing/2014/main" id="{5CE8D372-B765-7577-E9CE-9B4B598EC628}"/>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129</a:t>
            </a:r>
            <a:br>
              <a:rPr lang="en-US" dirty="0"/>
            </a:br>
            <a:r>
              <a:rPr lang="en-US" dirty="0"/>
              <a:t>(2.2 %)</a:t>
            </a:r>
          </a:p>
        </p:txBody>
      </p:sp>
      <p:sp>
        <p:nvSpPr>
          <p:cNvPr id="10" name="TextBox 9">
            <a:extLst>
              <a:ext uri="{FF2B5EF4-FFF2-40B4-BE49-F238E27FC236}">
                <a16:creationId xmlns:a16="http://schemas.microsoft.com/office/drawing/2014/main" id="{0F08433A-B73D-F7F1-4941-08334B195FC9}"/>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1.2K</a:t>
            </a:r>
            <a:br>
              <a:rPr lang="en-US" dirty="0"/>
            </a:br>
            <a:r>
              <a:rPr lang="en-US" dirty="0"/>
              <a:t>(20.6 %)</a:t>
            </a:r>
          </a:p>
        </p:txBody>
      </p:sp>
    </p:spTree>
    <p:extLst>
      <p:ext uri="{BB962C8B-B14F-4D97-AF65-F5344CB8AC3E}">
        <p14:creationId xmlns:p14="http://schemas.microsoft.com/office/powerpoint/2010/main" val="271543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AA26-98D2-705F-8420-3633E1219877}"/>
              </a:ext>
            </a:extLst>
          </p:cNvPr>
          <p:cNvSpPr>
            <a:spLocks noGrp="1"/>
          </p:cNvSpPr>
          <p:nvPr>
            <p:ph type="title"/>
          </p:nvPr>
        </p:nvSpPr>
        <p:spPr/>
        <p:txBody>
          <a:bodyPr/>
          <a:lstStyle/>
          <a:p>
            <a:pPr algn="ctr"/>
            <a:r>
              <a:rPr lang="en-US" b="1" dirty="0"/>
              <a:t>Delta mass distributions</a:t>
            </a:r>
          </a:p>
        </p:txBody>
      </p:sp>
      <p:sp>
        <p:nvSpPr>
          <p:cNvPr id="3" name="Content Placeholder 2">
            <a:extLst>
              <a:ext uri="{FF2B5EF4-FFF2-40B4-BE49-F238E27FC236}">
                <a16:creationId xmlns:a16="http://schemas.microsoft.com/office/drawing/2014/main" id="{32E959CF-C4ED-17E7-A692-3EB8CF9AC5C8}"/>
              </a:ext>
            </a:extLst>
          </p:cNvPr>
          <p:cNvSpPr>
            <a:spLocks noGrp="1"/>
          </p:cNvSpPr>
          <p:nvPr>
            <p:ph idx="1"/>
          </p:nvPr>
        </p:nvSpPr>
        <p:spPr/>
        <p:txBody>
          <a:bodyPr/>
          <a:lstStyle/>
          <a:p>
            <a:r>
              <a:rPr lang="en-US" dirty="0"/>
              <a:t>Simple searches have simple delta mass distributions</a:t>
            </a:r>
          </a:p>
          <a:p>
            <a:r>
              <a:rPr lang="en-US" dirty="0"/>
              <a:t>Dominant peak is 0.0 Da delta mass</a:t>
            </a:r>
          </a:p>
          <a:p>
            <a:r>
              <a:rPr lang="en-US" dirty="0"/>
              <a:t>Deamidation and M1 monoisotopic mass error peaks are present</a:t>
            </a:r>
          </a:p>
          <a:p>
            <a:r>
              <a:rPr lang="en-US" dirty="0"/>
              <a:t>Peak widths increase slightly with increasing charge state</a:t>
            </a:r>
          </a:p>
          <a:p>
            <a:r>
              <a:rPr lang="en-US" dirty="0"/>
              <a:t>M1 peak shows relative increase with larger peptides (i.e., increasing peptide charge state)</a:t>
            </a:r>
          </a:p>
        </p:txBody>
      </p:sp>
    </p:spTree>
    <p:extLst>
      <p:ext uri="{BB962C8B-B14F-4D97-AF65-F5344CB8AC3E}">
        <p14:creationId xmlns:p14="http://schemas.microsoft.com/office/powerpoint/2010/main" val="40609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D7F47-EE64-1E93-7412-F93393B7A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2DD7F-3BDE-0305-84E4-A29E8131C8D1}"/>
              </a:ext>
            </a:extLst>
          </p:cNvPr>
          <p:cNvSpPr>
            <a:spLocks noGrp="1"/>
          </p:cNvSpPr>
          <p:nvPr>
            <p:ph type="title"/>
          </p:nvPr>
        </p:nvSpPr>
        <p:spPr/>
        <p:txBody>
          <a:bodyPr/>
          <a:lstStyle/>
          <a:p>
            <a:pPr algn="ctr"/>
            <a:r>
              <a:rPr lang="en-US" b="1" dirty="0"/>
              <a:t>Expectation for variable deamidation searches</a:t>
            </a:r>
          </a:p>
        </p:txBody>
      </p:sp>
      <p:sp>
        <p:nvSpPr>
          <p:cNvPr id="3" name="Content Placeholder 2">
            <a:extLst>
              <a:ext uri="{FF2B5EF4-FFF2-40B4-BE49-F238E27FC236}">
                <a16:creationId xmlns:a16="http://schemas.microsoft.com/office/drawing/2014/main" id="{43EC6F4F-0465-AC99-A531-022778D1A721}"/>
              </a:ext>
            </a:extLst>
          </p:cNvPr>
          <p:cNvSpPr>
            <a:spLocks noGrp="1"/>
          </p:cNvSpPr>
          <p:nvPr>
            <p:ph idx="1"/>
          </p:nvPr>
        </p:nvSpPr>
        <p:spPr/>
        <p:txBody>
          <a:bodyPr/>
          <a:lstStyle/>
          <a:p>
            <a:r>
              <a:rPr lang="en-US" dirty="0"/>
              <a:t>Deamidated peptides should have 0.0 Da delta masses after adding mods</a:t>
            </a:r>
          </a:p>
          <a:p>
            <a:pPr lvl="1"/>
            <a:r>
              <a:rPr lang="en-US" dirty="0"/>
              <a:t>0.984 Da peak should disappear</a:t>
            </a:r>
          </a:p>
          <a:p>
            <a:pPr lvl="1"/>
            <a:r>
              <a:rPr lang="en-US" dirty="0"/>
              <a:t>0.0 Da peak should increase</a:t>
            </a:r>
          </a:p>
          <a:p>
            <a:r>
              <a:rPr lang="en-US" dirty="0"/>
              <a:t>Could have an increase in PSM total</a:t>
            </a:r>
          </a:p>
          <a:p>
            <a:pPr lvl="1"/>
            <a:r>
              <a:rPr lang="en-US" dirty="0"/>
              <a:t>Multiply deamidated peptides would be missed in no mods search</a:t>
            </a:r>
          </a:p>
          <a:p>
            <a:r>
              <a:rPr lang="en-US" dirty="0"/>
              <a:t>Could have a decrease in PSM total</a:t>
            </a:r>
          </a:p>
          <a:p>
            <a:pPr lvl="1"/>
            <a:r>
              <a:rPr lang="en-US" dirty="0"/>
              <a:t>Variable mods increase search space and could reduce sensitivity</a:t>
            </a:r>
          </a:p>
        </p:txBody>
      </p:sp>
    </p:spTree>
    <p:extLst>
      <p:ext uri="{BB962C8B-B14F-4D97-AF65-F5344CB8AC3E}">
        <p14:creationId xmlns:p14="http://schemas.microsoft.com/office/powerpoint/2010/main" val="416412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8F3A8-31D3-DC55-5C1F-F8FDA0BE4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165C6-18DA-F055-4ED8-11006D8CA69C}"/>
              </a:ext>
            </a:extLst>
          </p:cNvPr>
          <p:cNvSpPr>
            <a:spLocks noGrp="1"/>
          </p:cNvSpPr>
          <p:nvPr>
            <p:ph type="title"/>
          </p:nvPr>
        </p:nvSpPr>
        <p:spPr>
          <a:xfrm>
            <a:off x="838200" y="365125"/>
            <a:ext cx="10515600" cy="906627"/>
          </a:xfrm>
        </p:spPr>
        <p:txBody>
          <a:bodyPr/>
          <a:lstStyle/>
          <a:p>
            <a:pPr algn="ctr"/>
            <a:r>
              <a:rPr lang="en-US" b="1" dirty="0"/>
              <a:t>2+ peptides (NQ+0.984 variable mods)</a:t>
            </a:r>
          </a:p>
        </p:txBody>
      </p:sp>
      <p:pic>
        <p:nvPicPr>
          <p:cNvPr id="5" name="Picture 4" descr="A screenshot of a computer&#10;&#10;Description automatically generated">
            <a:extLst>
              <a:ext uri="{FF2B5EF4-FFF2-40B4-BE49-F238E27FC236}">
                <a16:creationId xmlns:a16="http://schemas.microsoft.com/office/drawing/2014/main" id="{79EB298B-EEFF-538B-17E2-6772117843AE}"/>
              </a:ext>
            </a:extLst>
          </p:cNvPr>
          <p:cNvPicPr>
            <a:picLocks noChangeAspect="1"/>
          </p:cNvPicPr>
          <p:nvPr/>
        </p:nvPicPr>
        <p:blipFill>
          <a:blip r:embed="rId3"/>
          <a:stretch>
            <a:fillRect/>
          </a:stretch>
        </p:blipFill>
        <p:spPr>
          <a:xfrm>
            <a:off x="2209800" y="1271752"/>
            <a:ext cx="7772400" cy="5300066"/>
          </a:xfrm>
          <a:prstGeom prst="rect">
            <a:avLst/>
          </a:prstGeom>
        </p:spPr>
      </p:pic>
      <p:cxnSp>
        <p:nvCxnSpPr>
          <p:cNvPr id="6" name="Straight Arrow Connector 5">
            <a:extLst>
              <a:ext uri="{FF2B5EF4-FFF2-40B4-BE49-F238E27FC236}">
                <a16:creationId xmlns:a16="http://schemas.microsoft.com/office/drawing/2014/main" id="{B49D920E-BC28-0C30-E549-97EC61560DEA}"/>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D3A581C-FEB3-064D-4B97-0732E8DC1BCD}"/>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A71D727-9F63-84A9-DA42-518E0D32B0AD}"/>
              </a:ext>
            </a:extLst>
          </p:cNvPr>
          <p:cNvCxnSpPr>
            <a:cxnSpLocks/>
          </p:cNvCxnSpPr>
          <p:nvPr/>
        </p:nvCxnSpPr>
        <p:spPr>
          <a:xfrm>
            <a:off x="4241550" y="2864507"/>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6239F83-B5FB-12FE-832B-22DDAAA25992}"/>
              </a:ext>
            </a:extLst>
          </p:cNvPr>
          <p:cNvCxnSpPr>
            <a:cxnSpLocks/>
          </p:cNvCxnSpPr>
          <p:nvPr/>
        </p:nvCxnSpPr>
        <p:spPr>
          <a:xfrm flipH="1">
            <a:off x="5075075" y="5231912"/>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BAFDD1D-074E-1CA7-77FB-5AA6E23681EF}"/>
              </a:ext>
            </a:extLst>
          </p:cNvPr>
          <p:cNvSpPr txBox="1"/>
          <p:nvPr/>
        </p:nvSpPr>
        <p:spPr>
          <a:xfrm>
            <a:off x="3666039" y="2460717"/>
            <a:ext cx="1151021" cy="369332"/>
          </a:xfrm>
          <a:prstGeom prst="rect">
            <a:avLst/>
          </a:prstGeom>
          <a:noFill/>
        </p:spPr>
        <p:txBody>
          <a:bodyPr wrap="none" rtlCol="0">
            <a:spAutoFit/>
          </a:bodyPr>
          <a:lstStyle/>
          <a:p>
            <a:r>
              <a:rPr lang="en-US" dirty="0"/>
              <a:t>-0.984 Da</a:t>
            </a:r>
          </a:p>
        </p:txBody>
      </p:sp>
      <p:sp>
        <p:nvSpPr>
          <p:cNvPr id="11" name="TextBox 10">
            <a:extLst>
              <a:ext uri="{FF2B5EF4-FFF2-40B4-BE49-F238E27FC236}">
                <a16:creationId xmlns:a16="http://schemas.microsoft.com/office/drawing/2014/main" id="{30ECF74F-CF19-26D7-951E-2722AF0F0757}"/>
              </a:ext>
            </a:extLst>
          </p:cNvPr>
          <p:cNvSpPr txBox="1"/>
          <p:nvPr/>
        </p:nvSpPr>
        <p:spPr>
          <a:xfrm>
            <a:off x="4854910" y="4754732"/>
            <a:ext cx="1072473" cy="369332"/>
          </a:xfrm>
          <a:prstGeom prst="rect">
            <a:avLst/>
          </a:prstGeom>
          <a:noFill/>
        </p:spPr>
        <p:txBody>
          <a:bodyPr wrap="none" rtlCol="0">
            <a:spAutoFit/>
          </a:bodyPr>
          <a:lstStyle/>
          <a:p>
            <a:r>
              <a:rPr lang="en-US" dirty="0"/>
              <a:t>0.019 Da</a:t>
            </a:r>
          </a:p>
        </p:txBody>
      </p:sp>
      <p:sp>
        <p:nvSpPr>
          <p:cNvPr id="12" name="TextBox 11">
            <a:extLst>
              <a:ext uri="{FF2B5EF4-FFF2-40B4-BE49-F238E27FC236}">
                <a16:creationId xmlns:a16="http://schemas.microsoft.com/office/drawing/2014/main" id="{ABD1DB6C-EEA4-14A4-87D0-09204011D424}"/>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142K</a:t>
            </a:r>
            <a:br>
              <a:rPr lang="en-US" dirty="0"/>
            </a:br>
            <a:r>
              <a:rPr lang="en-US" dirty="0"/>
              <a:t>(90.6 %)</a:t>
            </a:r>
          </a:p>
        </p:txBody>
      </p:sp>
      <p:sp>
        <p:nvSpPr>
          <p:cNvPr id="13" name="TextBox 12">
            <a:extLst>
              <a:ext uri="{FF2B5EF4-FFF2-40B4-BE49-F238E27FC236}">
                <a16:creationId xmlns:a16="http://schemas.microsoft.com/office/drawing/2014/main" id="{841DBED3-74E6-927B-FE75-54702857779A}"/>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134</a:t>
            </a:r>
            <a:br>
              <a:rPr lang="en-US" dirty="0"/>
            </a:br>
            <a:r>
              <a:rPr lang="en-US" dirty="0"/>
              <a:t>(0.12 %)</a:t>
            </a:r>
          </a:p>
        </p:txBody>
      </p:sp>
      <p:sp>
        <p:nvSpPr>
          <p:cNvPr id="14" name="TextBox 13">
            <a:extLst>
              <a:ext uri="{FF2B5EF4-FFF2-40B4-BE49-F238E27FC236}">
                <a16:creationId xmlns:a16="http://schemas.microsoft.com/office/drawing/2014/main" id="{D8DC49B0-4690-4DFF-6E11-1A26C3761108}"/>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2.1K</a:t>
            </a:r>
            <a:br>
              <a:rPr lang="en-US" dirty="0"/>
            </a:br>
            <a:r>
              <a:rPr lang="en-US" dirty="0"/>
              <a:t>(1.3 %)</a:t>
            </a:r>
          </a:p>
        </p:txBody>
      </p:sp>
    </p:spTree>
    <p:extLst>
      <p:ext uri="{BB962C8B-B14F-4D97-AF65-F5344CB8AC3E}">
        <p14:creationId xmlns:p14="http://schemas.microsoft.com/office/powerpoint/2010/main" val="118578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1345</TotalTime>
  <Words>4730</Words>
  <Application>Microsoft Macintosh PowerPoint</Application>
  <PresentationFormat>Widescreen</PresentationFormat>
  <Paragraphs>235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Detecting Deamidated Peptides</vt:lpstr>
      <vt:lpstr>Testing buffers for artifactual deamidation</vt:lpstr>
      <vt:lpstr>Re-analysis strategy</vt:lpstr>
      <vt:lpstr>2+ peptides (no variable mods)</vt:lpstr>
      <vt:lpstr>3+ peptides (no variable mods)</vt:lpstr>
      <vt:lpstr>4+ peptides (no variable mods)</vt:lpstr>
      <vt:lpstr>Delta mass distributions</vt:lpstr>
      <vt:lpstr>Expectation for variable deamidation searches</vt:lpstr>
      <vt:lpstr>2+ peptides (NQ+0.984 variable mods)</vt:lpstr>
      <vt:lpstr>3+ peptides (NQ+0.984 variable mods)</vt:lpstr>
      <vt:lpstr>4+ peptides (NQ+0.984 variable mods)</vt:lpstr>
      <vt:lpstr>PSM counts for delta mass regions</vt:lpstr>
      <vt:lpstr>Isotopically enriched peptides have mass-shifted fragment ions</vt:lpstr>
      <vt:lpstr>Site-level analyses</vt:lpstr>
      <vt:lpstr>Compare variable mods to delta masses</vt:lpstr>
      <vt:lpstr>Site-level deamidation summary</vt:lpstr>
      <vt:lpstr>Summary</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29</cp:revision>
  <dcterms:created xsi:type="dcterms:W3CDTF">2024-10-15T20:01:05Z</dcterms:created>
  <dcterms:modified xsi:type="dcterms:W3CDTF">2025-07-11T00:23:32Z</dcterms:modified>
</cp:coreProperties>
</file>