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4470"/>
  </p:normalViewPr>
  <p:slideViewPr>
    <p:cSldViewPr snapToGrid="0" snapToObjects="1">
      <p:cViewPr varScale="1">
        <p:scale>
          <a:sx n="136" d="100"/>
          <a:sy n="136" d="100"/>
        </p:scale>
        <p:origin x="216" y="656"/>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8C17BD-E613-804B-9692-42F446AFDA2C}" type="datetimeFigureOut">
              <a:rPr lang="en-US" smtClean="0"/>
              <a:t>4/10/21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790671-15B8-5C48-BEE7-B3C6EEE54AFA}" type="slidenum">
              <a:rPr lang="en-US" smtClean="0"/>
              <a:t>‹#›</a:t>
            </a:fld>
            <a:endParaRPr lang="en-US"/>
          </a:p>
        </p:txBody>
      </p:sp>
    </p:spTree>
    <p:extLst>
      <p:ext uri="{BB962C8B-B14F-4D97-AF65-F5344CB8AC3E}">
        <p14:creationId xmlns:p14="http://schemas.microsoft.com/office/powerpoint/2010/main" val="1889352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will explore how separation between incorrect and correct search engine (or classifier function) affects FDR and how the relative sizes of the two distributions affects FDR.</a:t>
            </a:r>
          </a:p>
        </p:txBody>
      </p:sp>
      <p:sp>
        <p:nvSpPr>
          <p:cNvPr id="4" name="Slide Number Placeholder 3"/>
          <p:cNvSpPr>
            <a:spLocks noGrp="1"/>
          </p:cNvSpPr>
          <p:nvPr>
            <p:ph type="sldNum" sz="quarter" idx="5"/>
          </p:nvPr>
        </p:nvSpPr>
        <p:spPr/>
        <p:txBody>
          <a:bodyPr/>
          <a:lstStyle/>
          <a:p>
            <a:fld id="{23790671-15B8-5C48-BEE7-B3C6EEE54AFA}" type="slidenum">
              <a:rPr lang="en-US" smtClean="0"/>
              <a:t>1</a:t>
            </a:fld>
            <a:endParaRPr lang="en-US"/>
          </a:p>
        </p:txBody>
      </p:sp>
    </p:spTree>
    <p:extLst>
      <p:ext uri="{BB962C8B-B14F-4D97-AF65-F5344CB8AC3E}">
        <p14:creationId xmlns:p14="http://schemas.microsoft.com/office/powerpoint/2010/main" val="3336936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 1:2 ratio, we are seeing less and less contribution from the incorrect tail and the recovery is getting closer to 100%.</a:t>
            </a:r>
          </a:p>
        </p:txBody>
      </p:sp>
      <p:sp>
        <p:nvSpPr>
          <p:cNvPr id="4" name="Slide Number Placeholder 3"/>
          <p:cNvSpPr>
            <a:spLocks noGrp="1"/>
          </p:cNvSpPr>
          <p:nvPr>
            <p:ph type="sldNum" sz="quarter" idx="5"/>
          </p:nvPr>
        </p:nvSpPr>
        <p:spPr/>
        <p:txBody>
          <a:bodyPr/>
          <a:lstStyle/>
          <a:p>
            <a:fld id="{23790671-15B8-5C48-BEE7-B3C6EEE54AFA}" type="slidenum">
              <a:rPr lang="en-US" smtClean="0"/>
              <a:t>21</a:t>
            </a:fld>
            <a:endParaRPr lang="en-US"/>
          </a:p>
        </p:txBody>
      </p:sp>
    </p:spTree>
    <p:extLst>
      <p:ext uri="{BB962C8B-B14F-4D97-AF65-F5344CB8AC3E}">
        <p14:creationId xmlns:p14="http://schemas.microsoft.com/office/powerpoint/2010/main" val="3471377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surprisingly, when the incorrect distribution is small, we can lower the score cutoff and recover nearly all the correct matches.</a:t>
            </a:r>
          </a:p>
        </p:txBody>
      </p:sp>
      <p:sp>
        <p:nvSpPr>
          <p:cNvPr id="4" name="Slide Number Placeholder 3"/>
          <p:cNvSpPr>
            <a:spLocks noGrp="1"/>
          </p:cNvSpPr>
          <p:nvPr>
            <p:ph type="sldNum" sz="quarter" idx="5"/>
          </p:nvPr>
        </p:nvSpPr>
        <p:spPr/>
        <p:txBody>
          <a:bodyPr/>
          <a:lstStyle/>
          <a:p>
            <a:fld id="{23790671-15B8-5C48-BEE7-B3C6EEE54AFA}" type="slidenum">
              <a:rPr lang="en-US" smtClean="0"/>
              <a:t>25</a:t>
            </a:fld>
            <a:endParaRPr lang="en-US"/>
          </a:p>
        </p:txBody>
      </p:sp>
    </p:spTree>
    <p:extLst>
      <p:ext uri="{BB962C8B-B14F-4D97-AF65-F5344CB8AC3E}">
        <p14:creationId xmlns:p14="http://schemas.microsoft.com/office/powerpoint/2010/main" val="26684488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kept the same two distributions in the same locations and determined the correct recovery at the same 1% FDR. We only changed the relative areas of the two distributions. The areas of these distributions in practice are the numbers of incorrect and correct PSMs in our experiment. If we want to recovery more correct PSMs (increase sensitivity), one way is to decrease the number of incorrect matches (the noise).</a:t>
            </a:r>
          </a:p>
        </p:txBody>
      </p:sp>
      <p:sp>
        <p:nvSpPr>
          <p:cNvPr id="4" name="Slide Number Placeholder 3"/>
          <p:cNvSpPr>
            <a:spLocks noGrp="1"/>
          </p:cNvSpPr>
          <p:nvPr>
            <p:ph type="sldNum" sz="quarter" idx="5"/>
          </p:nvPr>
        </p:nvSpPr>
        <p:spPr/>
        <p:txBody>
          <a:bodyPr/>
          <a:lstStyle/>
          <a:p>
            <a:fld id="{23790671-15B8-5C48-BEE7-B3C6EEE54AFA}" type="slidenum">
              <a:rPr lang="en-US" smtClean="0"/>
              <a:t>26</a:t>
            </a:fld>
            <a:endParaRPr lang="en-US"/>
          </a:p>
        </p:txBody>
      </p:sp>
    </p:spTree>
    <p:extLst>
      <p:ext uri="{BB962C8B-B14F-4D97-AF65-F5344CB8AC3E}">
        <p14:creationId xmlns:p14="http://schemas.microsoft.com/office/powerpoint/2010/main" val="37247857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early days of proteomics, fixed score cutoffs were common. This had issues. We need to adjust score cutoffs to maintain constant FDR if the relative sizes of the correct or incorrect distributions change. Adaptive classifiers like Percolator are mostly adapting to the distribution relative size changes. The inherent features associated with correct or incorrect peptides do not change much between experiments in most cases.</a:t>
            </a:r>
          </a:p>
        </p:txBody>
      </p:sp>
      <p:sp>
        <p:nvSpPr>
          <p:cNvPr id="4" name="Slide Number Placeholder 3"/>
          <p:cNvSpPr>
            <a:spLocks noGrp="1"/>
          </p:cNvSpPr>
          <p:nvPr>
            <p:ph type="sldNum" sz="quarter" idx="5"/>
          </p:nvPr>
        </p:nvSpPr>
        <p:spPr/>
        <p:txBody>
          <a:bodyPr/>
          <a:lstStyle/>
          <a:p>
            <a:fld id="{23790671-15B8-5C48-BEE7-B3C6EEE54AFA}" type="slidenum">
              <a:rPr lang="en-US" smtClean="0"/>
              <a:t>27</a:t>
            </a:fld>
            <a:endParaRPr lang="en-US"/>
          </a:p>
        </p:txBody>
      </p:sp>
    </p:spTree>
    <p:extLst>
      <p:ext uri="{BB962C8B-B14F-4D97-AF65-F5344CB8AC3E}">
        <p14:creationId xmlns:p14="http://schemas.microsoft.com/office/powerpoint/2010/main" val="26523099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order of logical operations in proteomics data analysis matter a lot. A good example these days is accurate mass. Instruments can measure charge-to-mass ratios with great precision. We could filter PSMs by search score first and then do further filtering by the mass differences between the measured ion and its assigned sequence. That reduces sensitivity because the score distributions overlap and we do not have optimal recovery. If we check the mass differences first, we can reduce the incorrect score distribution size and increase the recovery of correct peptides.</a:t>
            </a:r>
          </a:p>
          <a:p>
            <a:endParaRPr lang="en-US" dirty="0"/>
          </a:p>
          <a:p>
            <a:r>
              <a:rPr lang="en-US" dirty="0"/>
              <a:t>Alternative strategies try to explicitly incorporate peptide categories into classifier functions. That can look attractive on </a:t>
            </a:r>
            <a:r>
              <a:rPr lang="en-US"/>
              <a:t>paper but be </a:t>
            </a:r>
            <a:r>
              <a:rPr lang="en-US" dirty="0"/>
              <a:t>challenging </a:t>
            </a:r>
            <a:r>
              <a:rPr lang="en-US"/>
              <a:t>in practice. </a:t>
            </a:r>
            <a:endParaRPr lang="en-US" dirty="0"/>
          </a:p>
        </p:txBody>
      </p:sp>
      <p:sp>
        <p:nvSpPr>
          <p:cNvPr id="4" name="Slide Number Placeholder 3"/>
          <p:cNvSpPr>
            <a:spLocks noGrp="1"/>
          </p:cNvSpPr>
          <p:nvPr>
            <p:ph type="sldNum" sz="quarter" idx="5"/>
          </p:nvPr>
        </p:nvSpPr>
        <p:spPr/>
        <p:txBody>
          <a:bodyPr/>
          <a:lstStyle/>
          <a:p>
            <a:fld id="{23790671-15B8-5C48-BEE7-B3C6EEE54AFA}" type="slidenum">
              <a:rPr lang="en-US" smtClean="0"/>
              <a:t>28</a:t>
            </a:fld>
            <a:endParaRPr lang="en-US"/>
          </a:p>
        </p:txBody>
      </p:sp>
    </p:spTree>
    <p:extLst>
      <p:ext uri="{BB962C8B-B14F-4D97-AF65-F5344CB8AC3E}">
        <p14:creationId xmlns:p14="http://schemas.microsoft.com/office/powerpoint/2010/main" val="23190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key concept in most search engine scoring functions is that larger scores are better than small scores, and that the scoring function can separate incorrect matches (low scores) from correct matches (higher scores). More separation between incorrect and correct distributions is more better. Combinations of scores and other information often improves score distributions. These classifier functions take many forms and can be static (think </a:t>
            </a:r>
            <a:r>
              <a:rPr lang="en-US" dirty="0" err="1"/>
              <a:t>PeptideProphet</a:t>
            </a:r>
            <a:r>
              <a:rPr lang="en-US" dirty="0"/>
              <a:t>) or dynamic (think Percolator). False discovery rate calculations involve tail integrations, so distribution shapes without long tails are better (particularly the right-hand tail of the incorrect scores).</a:t>
            </a:r>
          </a:p>
        </p:txBody>
      </p:sp>
      <p:sp>
        <p:nvSpPr>
          <p:cNvPr id="4" name="Slide Number Placeholder 3"/>
          <p:cNvSpPr>
            <a:spLocks noGrp="1"/>
          </p:cNvSpPr>
          <p:nvPr>
            <p:ph type="sldNum" sz="quarter" idx="5"/>
          </p:nvPr>
        </p:nvSpPr>
        <p:spPr/>
        <p:txBody>
          <a:bodyPr/>
          <a:lstStyle/>
          <a:p>
            <a:fld id="{23790671-15B8-5C48-BEE7-B3C6EEE54AFA}" type="slidenum">
              <a:rPr lang="en-US" smtClean="0"/>
              <a:t>2</a:t>
            </a:fld>
            <a:endParaRPr lang="en-US"/>
          </a:p>
        </p:txBody>
      </p:sp>
    </p:spTree>
    <p:extLst>
      <p:ext uri="{BB962C8B-B14F-4D97-AF65-F5344CB8AC3E}">
        <p14:creationId xmlns:p14="http://schemas.microsoft.com/office/powerpoint/2010/main" val="2981217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Peptide identification methods in shotgun proteomics usually involve matching MS2 spectra to theoretical peptide sequences (database searching). We end up with a mixture of correct matches and incorrect matches. We use score threshold cutoffs to decide which (putative) correct peptides we map back to proteins. If the incorrect score distribution (in red) sits at the same x-axis location as the correct score distribution (in blue), we are dead in the water. No x-axis cutoff can give us mostly blue matches by excluding the red matches. This search engine would not be very popular.</a:t>
            </a:r>
          </a:p>
        </p:txBody>
      </p:sp>
      <p:sp>
        <p:nvSpPr>
          <p:cNvPr id="4" name="Slide Number Placeholder 3"/>
          <p:cNvSpPr>
            <a:spLocks noGrp="1"/>
          </p:cNvSpPr>
          <p:nvPr>
            <p:ph type="sldNum" sz="quarter" idx="5"/>
          </p:nvPr>
        </p:nvSpPr>
        <p:spPr/>
        <p:txBody>
          <a:bodyPr/>
          <a:lstStyle/>
          <a:p>
            <a:fld id="{23790671-15B8-5C48-BEE7-B3C6EEE54AFA}" type="slidenum">
              <a:rPr lang="en-US" smtClean="0"/>
              <a:t>3</a:t>
            </a:fld>
            <a:endParaRPr lang="en-US"/>
          </a:p>
        </p:txBody>
      </p:sp>
    </p:spTree>
    <p:extLst>
      <p:ext uri="{BB962C8B-B14F-4D97-AF65-F5344CB8AC3E}">
        <p14:creationId xmlns:p14="http://schemas.microsoft.com/office/powerpoint/2010/main" val="3166665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scoring function was chosen wisely because it is the Holy Grail of proteomics. If we can have complete separation between the score distributions, we do not need target/decoy strategies because the FDR is always perfect (zero). If only life were like this. Proteomics data is a mixed bag of ions. We have peptides in sizes and charges that we can sequence. And we have so much else. Some ions are not peptides. Some peptides do not fragment well. Some peptides are modified or otherwise not included in our theoretical peptide space. Some peptides are low abundance and noisy. There are many reasons why we do not have great scores for all peptides. </a:t>
            </a:r>
          </a:p>
        </p:txBody>
      </p:sp>
      <p:sp>
        <p:nvSpPr>
          <p:cNvPr id="4" name="Slide Number Placeholder 3"/>
          <p:cNvSpPr>
            <a:spLocks noGrp="1"/>
          </p:cNvSpPr>
          <p:nvPr>
            <p:ph type="sldNum" sz="quarter" idx="5"/>
          </p:nvPr>
        </p:nvSpPr>
        <p:spPr/>
        <p:txBody>
          <a:bodyPr/>
          <a:lstStyle/>
          <a:p>
            <a:fld id="{23790671-15B8-5C48-BEE7-B3C6EEE54AFA}" type="slidenum">
              <a:rPr lang="en-US" smtClean="0"/>
              <a:t>4</a:t>
            </a:fld>
            <a:endParaRPr lang="en-US"/>
          </a:p>
        </p:txBody>
      </p:sp>
    </p:spTree>
    <p:extLst>
      <p:ext uri="{BB962C8B-B14F-4D97-AF65-F5344CB8AC3E}">
        <p14:creationId xmlns:p14="http://schemas.microsoft.com/office/powerpoint/2010/main" val="3672681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usually have incorrect and correct distributions that are partially resolved and overlap like we see here. This is why we talk about false discovery rates. When we have overlapping distributions, we want to find a search score value on the x-axis that captures most of the correct matches with higher scores while simultaneously excluding most of the incorrect matches with lower scores. We are integrating the right-hand tail of the incorrect distribution and trying to have it be some desired fraction of the area under the correct score distribution. Here we show the common 1% FDR situation. We recover a large fraction of the blue distribution, but we do not get all the possible correct matches. The factors that affect how much of the blue curve we can recover are: how well separated the two distributions are, the shape of the incorrect score distribution’s tail, and the relative areas under the two distributions. The last factor is under appreciated.</a:t>
            </a:r>
          </a:p>
        </p:txBody>
      </p:sp>
      <p:sp>
        <p:nvSpPr>
          <p:cNvPr id="4" name="Slide Number Placeholder 3"/>
          <p:cNvSpPr>
            <a:spLocks noGrp="1"/>
          </p:cNvSpPr>
          <p:nvPr>
            <p:ph type="sldNum" sz="quarter" idx="5"/>
          </p:nvPr>
        </p:nvSpPr>
        <p:spPr/>
        <p:txBody>
          <a:bodyPr/>
          <a:lstStyle/>
          <a:p>
            <a:fld id="{23790671-15B8-5C48-BEE7-B3C6EEE54AFA}" type="slidenum">
              <a:rPr lang="en-US" smtClean="0"/>
              <a:t>5</a:t>
            </a:fld>
            <a:endParaRPr lang="en-US"/>
          </a:p>
        </p:txBody>
      </p:sp>
    </p:spTree>
    <p:extLst>
      <p:ext uri="{BB962C8B-B14F-4D97-AF65-F5344CB8AC3E}">
        <p14:creationId xmlns:p14="http://schemas.microsoft.com/office/powerpoint/2010/main" val="2070247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create two Gaussian distributions located so that the distributions overlap. We will keep the location and shapes of the distributions the same. We will only vary their relative areas. We will determine the 1% FDR cutoff and compute how much of the correct distribution we can recover. We will step though 20 iterations from 10:1 to 1:10.</a:t>
            </a:r>
          </a:p>
        </p:txBody>
      </p:sp>
      <p:sp>
        <p:nvSpPr>
          <p:cNvPr id="4" name="Slide Number Placeholder 3"/>
          <p:cNvSpPr>
            <a:spLocks noGrp="1"/>
          </p:cNvSpPr>
          <p:nvPr>
            <p:ph type="sldNum" sz="quarter" idx="5"/>
          </p:nvPr>
        </p:nvSpPr>
        <p:spPr/>
        <p:txBody>
          <a:bodyPr/>
          <a:lstStyle/>
          <a:p>
            <a:fld id="{23790671-15B8-5C48-BEE7-B3C6EEE54AFA}" type="slidenum">
              <a:rPr lang="en-US" smtClean="0"/>
              <a:t>6</a:t>
            </a:fld>
            <a:endParaRPr lang="en-US"/>
          </a:p>
        </p:txBody>
      </p:sp>
    </p:spTree>
    <p:extLst>
      <p:ext uri="{BB962C8B-B14F-4D97-AF65-F5344CB8AC3E}">
        <p14:creationId xmlns:p14="http://schemas.microsoft.com/office/powerpoint/2010/main" val="842093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correct distribution is small, the tail of the larger incorrect distribution is a big deal. The recovery is pretty low.</a:t>
            </a:r>
          </a:p>
        </p:txBody>
      </p:sp>
      <p:sp>
        <p:nvSpPr>
          <p:cNvPr id="4" name="Slide Number Placeholder 3"/>
          <p:cNvSpPr>
            <a:spLocks noGrp="1"/>
          </p:cNvSpPr>
          <p:nvPr>
            <p:ph type="sldNum" sz="quarter" idx="5"/>
          </p:nvPr>
        </p:nvSpPr>
        <p:spPr/>
        <p:txBody>
          <a:bodyPr/>
          <a:lstStyle/>
          <a:p>
            <a:fld id="{23790671-15B8-5C48-BEE7-B3C6EEE54AFA}" type="slidenum">
              <a:rPr lang="en-US" smtClean="0"/>
              <a:t>7</a:t>
            </a:fld>
            <a:endParaRPr lang="en-US"/>
          </a:p>
        </p:txBody>
      </p:sp>
    </p:spTree>
    <p:extLst>
      <p:ext uri="{BB962C8B-B14F-4D97-AF65-F5344CB8AC3E}">
        <p14:creationId xmlns:p14="http://schemas.microsoft.com/office/powerpoint/2010/main" val="24907621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half as large an incorrect distribution as in the 10:1 case and we are starting to see some improvement in the recovery.</a:t>
            </a:r>
          </a:p>
        </p:txBody>
      </p:sp>
      <p:sp>
        <p:nvSpPr>
          <p:cNvPr id="4" name="Slide Number Placeholder 3"/>
          <p:cNvSpPr>
            <a:spLocks noGrp="1"/>
          </p:cNvSpPr>
          <p:nvPr>
            <p:ph type="sldNum" sz="quarter" idx="5"/>
          </p:nvPr>
        </p:nvSpPr>
        <p:spPr/>
        <p:txBody>
          <a:bodyPr/>
          <a:lstStyle/>
          <a:p>
            <a:fld id="{23790671-15B8-5C48-BEE7-B3C6EEE54AFA}" type="slidenum">
              <a:rPr lang="en-US" smtClean="0"/>
              <a:t>12</a:t>
            </a:fld>
            <a:endParaRPr lang="en-US"/>
          </a:p>
        </p:txBody>
      </p:sp>
    </p:spTree>
    <p:extLst>
      <p:ext uri="{BB962C8B-B14F-4D97-AF65-F5344CB8AC3E}">
        <p14:creationId xmlns:p14="http://schemas.microsoft.com/office/powerpoint/2010/main" val="38433595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 2:1 ratio, we have improved recovery from half to three quarters.</a:t>
            </a:r>
          </a:p>
        </p:txBody>
      </p:sp>
      <p:sp>
        <p:nvSpPr>
          <p:cNvPr id="4" name="Slide Number Placeholder 3"/>
          <p:cNvSpPr>
            <a:spLocks noGrp="1"/>
          </p:cNvSpPr>
          <p:nvPr>
            <p:ph type="sldNum" sz="quarter" idx="5"/>
          </p:nvPr>
        </p:nvSpPr>
        <p:spPr/>
        <p:txBody>
          <a:bodyPr/>
          <a:lstStyle/>
          <a:p>
            <a:fld id="{23790671-15B8-5C48-BEE7-B3C6EEE54AFA}" type="slidenum">
              <a:rPr lang="en-US" smtClean="0"/>
              <a:t>15</a:t>
            </a:fld>
            <a:endParaRPr lang="en-US"/>
          </a:p>
        </p:txBody>
      </p:sp>
    </p:spTree>
    <p:extLst>
      <p:ext uri="{BB962C8B-B14F-4D97-AF65-F5344CB8AC3E}">
        <p14:creationId xmlns:p14="http://schemas.microsoft.com/office/powerpoint/2010/main" val="1577576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3A8ED-6939-E646-A4F2-6F3FC161CE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4A70C4-299E-4A40-8841-BDCD179F83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1C55E2-9C4F-3941-9308-4C6CB2B039BA}"/>
              </a:ext>
            </a:extLst>
          </p:cNvPr>
          <p:cNvSpPr>
            <a:spLocks noGrp="1"/>
          </p:cNvSpPr>
          <p:nvPr>
            <p:ph type="dt" sz="half" idx="10"/>
          </p:nvPr>
        </p:nvSpPr>
        <p:spPr/>
        <p:txBody>
          <a:bodyPr/>
          <a:lstStyle/>
          <a:p>
            <a:fld id="{6EFF635B-2C9D-D646-9CD5-21D45411E75D}" type="datetimeFigureOut">
              <a:rPr lang="en-US" smtClean="0"/>
              <a:t>4/10/21</a:t>
            </a:fld>
            <a:endParaRPr lang="en-US"/>
          </a:p>
        </p:txBody>
      </p:sp>
      <p:sp>
        <p:nvSpPr>
          <p:cNvPr id="5" name="Footer Placeholder 4">
            <a:extLst>
              <a:ext uri="{FF2B5EF4-FFF2-40B4-BE49-F238E27FC236}">
                <a16:creationId xmlns:a16="http://schemas.microsoft.com/office/drawing/2014/main" id="{21D5CC06-11C9-FE48-9246-6779060DD4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756739-7D25-4D4C-921F-E9AD3C738129}"/>
              </a:ext>
            </a:extLst>
          </p:cNvPr>
          <p:cNvSpPr>
            <a:spLocks noGrp="1"/>
          </p:cNvSpPr>
          <p:nvPr>
            <p:ph type="sldNum" sz="quarter" idx="12"/>
          </p:nvPr>
        </p:nvSpPr>
        <p:spPr/>
        <p:txBody>
          <a:bodyPr/>
          <a:lstStyle/>
          <a:p>
            <a:fld id="{9F8CD17C-A849-B741-8AA3-127F8E98272C}" type="slidenum">
              <a:rPr lang="en-US" smtClean="0"/>
              <a:t>‹#›</a:t>
            </a:fld>
            <a:endParaRPr lang="en-US"/>
          </a:p>
        </p:txBody>
      </p:sp>
    </p:spTree>
    <p:extLst>
      <p:ext uri="{BB962C8B-B14F-4D97-AF65-F5344CB8AC3E}">
        <p14:creationId xmlns:p14="http://schemas.microsoft.com/office/powerpoint/2010/main" val="777408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18B3A-91E6-D540-96B1-E19CD88698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EDE36E-0791-1C4A-89AA-1C674207FC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FBCCA4-4221-A340-B288-BB8E7A227794}"/>
              </a:ext>
            </a:extLst>
          </p:cNvPr>
          <p:cNvSpPr>
            <a:spLocks noGrp="1"/>
          </p:cNvSpPr>
          <p:nvPr>
            <p:ph type="dt" sz="half" idx="10"/>
          </p:nvPr>
        </p:nvSpPr>
        <p:spPr/>
        <p:txBody>
          <a:bodyPr/>
          <a:lstStyle/>
          <a:p>
            <a:fld id="{6EFF635B-2C9D-D646-9CD5-21D45411E75D}" type="datetimeFigureOut">
              <a:rPr lang="en-US" smtClean="0"/>
              <a:t>4/10/21</a:t>
            </a:fld>
            <a:endParaRPr lang="en-US"/>
          </a:p>
        </p:txBody>
      </p:sp>
      <p:sp>
        <p:nvSpPr>
          <p:cNvPr id="5" name="Footer Placeholder 4">
            <a:extLst>
              <a:ext uri="{FF2B5EF4-FFF2-40B4-BE49-F238E27FC236}">
                <a16:creationId xmlns:a16="http://schemas.microsoft.com/office/drawing/2014/main" id="{4D4F7ADE-71D5-0A44-B627-56688B2D47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E8BA51-260E-B243-BCF9-A76478A4DEDA}"/>
              </a:ext>
            </a:extLst>
          </p:cNvPr>
          <p:cNvSpPr>
            <a:spLocks noGrp="1"/>
          </p:cNvSpPr>
          <p:nvPr>
            <p:ph type="sldNum" sz="quarter" idx="12"/>
          </p:nvPr>
        </p:nvSpPr>
        <p:spPr/>
        <p:txBody>
          <a:bodyPr/>
          <a:lstStyle/>
          <a:p>
            <a:fld id="{9F8CD17C-A849-B741-8AA3-127F8E98272C}" type="slidenum">
              <a:rPr lang="en-US" smtClean="0"/>
              <a:t>‹#›</a:t>
            </a:fld>
            <a:endParaRPr lang="en-US"/>
          </a:p>
        </p:txBody>
      </p:sp>
    </p:spTree>
    <p:extLst>
      <p:ext uri="{BB962C8B-B14F-4D97-AF65-F5344CB8AC3E}">
        <p14:creationId xmlns:p14="http://schemas.microsoft.com/office/powerpoint/2010/main" val="3364807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393D2B-2283-0142-91D0-88DF25B6EC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67764C-18B5-8B4B-9F04-5661E1606A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334944-D0DB-5A41-865A-8F0943678D3D}"/>
              </a:ext>
            </a:extLst>
          </p:cNvPr>
          <p:cNvSpPr>
            <a:spLocks noGrp="1"/>
          </p:cNvSpPr>
          <p:nvPr>
            <p:ph type="dt" sz="half" idx="10"/>
          </p:nvPr>
        </p:nvSpPr>
        <p:spPr/>
        <p:txBody>
          <a:bodyPr/>
          <a:lstStyle/>
          <a:p>
            <a:fld id="{6EFF635B-2C9D-D646-9CD5-21D45411E75D}" type="datetimeFigureOut">
              <a:rPr lang="en-US" smtClean="0"/>
              <a:t>4/10/21</a:t>
            </a:fld>
            <a:endParaRPr lang="en-US"/>
          </a:p>
        </p:txBody>
      </p:sp>
      <p:sp>
        <p:nvSpPr>
          <p:cNvPr id="5" name="Footer Placeholder 4">
            <a:extLst>
              <a:ext uri="{FF2B5EF4-FFF2-40B4-BE49-F238E27FC236}">
                <a16:creationId xmlns:a16="http://schemas.microsoft.com/office/drawing/2014/main" id="{5CC34B93-2AE9-FB4F-B244-0D872558D4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11DBA4-EF10-264F-BC72-695D52C4B1D4}"/>
              </a:ext>
            </a:extLst>
          </p:cNvPr>
          <p:cNvSpPr>
            <a:spLocks noGrp="1"/>
          </p:cNvSpPr>
          <p:nvPr>
            <p:ph type="sldNum" sz="quarter" idx="12"/>
          </p:nvPr>
        </p:nvSpPr>
        <p:spPr/>
        <p:txBody>
          <a:bodyPr/>
          <a:lstStyle/>
          <a:p>
            <a:fld id="{9F8CD17C-A849-B741-8AA3-127F8E98272C}" type="slidenum">
              <a:rPr lang="en-US" smtClean="0"/>
              <a:t>‹#›</a:t>
            </a:fld>
            <a:endParaRPr lang="en-US"/>
          </a:p>
        </p:txBody>
      </p:sp>
    </p:spTree>
    <p:extLst>
      <p:ext uri="{BB962C8B-B14F-4D97-AF65-F5344CB8AC3E}">
        <p14:creationId xmlns:p14="http://schemas.microsoft.com/office/powerpoint/2010/main" val="3415038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1DB33-CEB3-8B4F-95CF-C491E2203F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B32C68-95D7-6D42-B0F4-CB0227B22D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A0DD98-D3A5-F742-8B78-71DC4FA25A1A}"/>
              </a:ext>
            </a:extLst>
          </p:cNvPr>
          <p:cNvSpPr>
            <a:spLocks noGrp="1"/>
          </p:cNvSpPr>
          <p:nvPr>
            <p:ph type="dt" sz="half" idx="10"/>
          </p:nvPr>
        </p:nvSpPr>
        <p:spPr/>
        <p:txBody>
          <a:bodyPr/>
          <a:lstStyle/>
          <a:p>
            <a:fld id="{6EFF635B-2C9D-D646-9CD5-21D45411E75D}" type="datetimeFigureOut">
              <a:rPr lang="en-US" smtClean="0"/>
              <a:t>4/10/21</a:t>
            </a:fld>
            <a:endParaRPr lang="en-US"/>
          </a:p>
        </p:txBody>
      </p:sp>
      <p:sp>
        <p:nvSpPr>
          <p:cNvPr id="5" name="Footer Placeholder 4">
            <a:extLst>
              <a:ext uri="{FF2B5EF4-FFF2-40B4-BE49-F238E27FC236}">
                <a16:creationId xmlns:a16="http://schemas.microsoft.com/office/drawing/2014/main" id="{5DB1A6F0-582B-CC42-A37F-2F83C76500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8C0E27-3A57-7A49-87C2-EA74742363E4}"/>
              </a:ext>
            </a:extLst>
          </p:cNvPr>
          <p:cNvSpPr>
            <a:spLocks noGrp="1"/>
          </p:cNvSpPr>
          <p:nvPr>
            <p:ph type="sldNum" sz="quarter" idx="12"/>
          </p:nvPr>
        </p:nvSpPr>
        <p:spPr/>
        <p:txBody>
          <a:bodyPr/>
          <a:lstStyle/>
          <a:p>
            <a:fld id="{9F8CD17C-A849-B741-8AA3-127F8E98272C}" type="slidenum">
              <a:rPr lang="en-US" smtClean="0"/>
              <a:t>‹#›</a:t>
            </a:fld>
            <a:endParaRPr lang="en-US"/>
          </a:p>
        </p:txBody>
      </p:sp>
    </p:spTree>
    <p:extLst>
      <p:ext uri="{BB962C8B-B14F-4D97-AF65-F5344CB8AC3E}">
        <p14:creationId xmlns:p14="http://schemas.microsoft.com/office/powerpoint/2010/main" val="1120425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19385-0EFB-1743-B58A-37E40B1EE5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88ECC9-EA38-1046-A33C-3FB7295257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F8A62B-BD1A-BD4F-B576-DE4266DBB51A}"/>
              </a:ext>
            </a:extLst>
          </p:cNvPr>
          <p:cNvSpPr>
            <a:spLocks noGrp="1"/>
          </p:cNvSpPr>
          <p:nvPr>
            <p:ph type="dt" sz="half" idx="10"/>
          </p:nvPr>
        </p:nvSpPr>
        <p:spPr/>
        <p:txBody>
          <a:bodyPr/>
          <a:lstStyle/>
          <a:p>
            <a:fld id="{6EFF635B-2C9D-D646-9CD5-21D45411E75D}" type="datetimeFigureOut">
              <a:rPr lang="en-US" smtClean="0"/>
              <a:t>4/10/21</a:t>
            </a:fld>
            <a:endParaRPr lang="en-US"/>
          </a:p>
        </p:txBody>
      </p:sp>
      <p:sp>
        <p:nvSpPr>
          <p:cNvPr id="5" name="Footer Placeholder 4">
            <a:extLst>
              <a:ext uri="{FF2B5EF4-FFF2-40B4-BE49-F238E27FC236}">
                <a16:creationId xmlns:a16="http://schemas.microsoft.com/office/drawing/2014/main" id="{51CBF179-5E26-EA4E-944C-79FDC1443B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50B541-DEF5-BB46-983E-C72F49E7A9C7}"/>
              </a:ext>
            </a:extLst>
          </p:cNvPr>
          <p:cNvSpPr>
            <a:spLocks noGrp="1"/>
          </p:cNvSpPr>
          <p:nvPr>
            <p:ph type="sldNum" sz="quarter" idx="12"/>
          </p:nvPr>
        </p:nvSpPr>
        <p:spPr/>
        <p:txBody>
          <a:bodyPr/>
          <a:lstStyle/>
          <a:p>
            <a:fld id="{9F8CD17C-A849-B741-8AA3-127F8E98272C}" type="slidenum">
              <a:rPr lang="en-US" smtClean="0"/>
              <a:t>‹#›</a:t>
            </a:fld>
            <a:endParaRPr lang="en-US"/>
          </a:p>
        </p:txBody>
      </p:sp>
    </p:spTree>
    <p:extLst>
      <p:ext uri="{BB962C8B-B14F-4D97-AF65-F5344CB8AC3E}">
        <p14:creationId xmlns:p14="http://schemas.microsoft.com/office/powerpoint/2010/main" val="3603906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1ADB3-2011-F84A-9844-E2A6C11CD6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AD6B91-D95C-3D48-A2B4-4BD3344A19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0A000F-4E83-F443-B8AC-B39EE4047B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40E091-322D-BB47-9726-022D42318940}"/>
              </a:ext>
            </a:extLst>
          </p:cNvPr>
          <p:cNvSpPr>
            <a:spLocks noGrp="1"/>
          </p:cNvSpPr>
          <p:nvPr>
            <p:ph type="dt" sz="half" idx="10"/>
          </p:nvPr>
        </p:nvSpPr>
        <p:spPr/>
        <p:txBody>
          <a:bodyPr/>
          <a:lstStyle/>
          <a:p>
            <a:fld id="{6EFF635B-2C9D-D646-9CD5-21D45411E75D}" type="datetimeFigureOut">
              <a:rPr lang="en-US" smtClean="0"/>
              <a:t>4/10/21</a:t>
            </a:fld>
            <a:endParaRPr lang="en-US"/>
          </a:p>
        </p:txBody>
      </p:sp>
      <p:sp>
        <p:nvSpPr>
          <p:cNvPr id="6" name="Footer Placeholder 5">
            <a:extLst>
              <a:ext uri="{FF2B5EF4-FFF2-40B4-BE49-F238E27FC236}">
                <a16:creationId xmlns:a16="http://schemas.microsoft.com/office/drawing/2014/main" id="{BB1BD409-708D-3643-AC43-1A50D5A5AF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BB35E5-12AE-BA40-BD32-7455C04E6830}"/>
              </a:ext>
            </a:extLst>
          </p:cNvPr>
          <p:cNvSpPr>
            <a:spLocks noGrp="1"/>
          </p:cNvSpPr>
          <p:nvPr>
            <p:ph type="sldNum" sz="quarter" idx="12"/>
          </p:nvPr>
        </p:nvSpPr>
        <p:spPr/>
        <p:txBody>
          <a:bodyPr/>
          <a:lstStyle/>
          <a:p>
            <a:fld id="{9F8CD17C-A849-B741-8AA3-127F8E98272C}" type="slidenum">
              <a:rPr lang="en-US" smtClean="0"/>
              <a:t>‹#›</a:t>
            </a:fld>
            <a:endParaRPr lang="en-US"/>
          </a:p>
        </p:txBody>
      </p:sp>
    </p:spTree>
    <p:extLst>
      <p:ext uri="{BB962C8B-B14F-4D97-AF65-F5344CB8AC3E}">
        <p14:creationId xmlns:p14="http://schemas.microsoft.com/office/powerpoint/2010/main" val="2840396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9C3DF-83C8-A842-881D-5E538026706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FB6C6C6-A637-714C-A987-8E5472EBD6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F7C1B2-4A52-4240-9C27-C69D8D72C1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D41A241-96CA-0143-899C-542DBE4E4B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EE5D80-1788-1E45-AB55-1E5D92B762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0719E3F-C429-014B-91E2-1088145E42C7}"/>
              </a:ext>
            </a:extLst>
          </p:cNvPr>
          <p:cNvSpPr>
            <a:spLocks noGrp="1"/>
          </p:cNvSpPr>
          <p:nvPr>
            <p:ph type="dt" sz="half" idx="10"/>
          </p:nvPr>
        </p:nvSpPr>
        <p:spPr/>
        <p:txBody>
          <a:bodyPr/>
          <a:lstStyle/>
          <a:p>
            <a:fld id="{6EFF635B-2C9D-D646-9CD5-21D45411E75D}" type="datetimeFigureOut">
              <a:rPr lang="en-US" smtClean="0"/>
              <a:t>4/10/21</a:t>
            </a:fld>
            <a:endParaRPr lang="en-US"/>
          </a:p>
        </p:txBody>
      </p:sp>
      <p:sp>
        <p:nvSpPr>
          <p:cNvPr id="8" name="Footer Placeholder 7">
            <a:extLst>
              <a:ext uri="{FF2B5EF4-FFF2-40B4-BE49-F238E27FC236}">
                <a16:creationId xmlns:a16="http://schemas.microsoft.com/office/drawing/2014/main" id="{BD4937C6-8C73-FB48-9ED4-394FE6465B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5972E1-4C3D-2A4D-B018-4E7CBA41589E}"/>
              </a:ext>
            </a:extLst>
          </p:cNvPr>
          <p:cNvSpPr>
            <a:spLocks noGrp="1"/>
          </p:cNvSpPr>
          <p:nvPr>
            <p:ph type="sldNum" sz="quarter" idx="12"/>
          </p:nvPr>
        </p:nvSpPr>
        <p:spPr/>
        <p:txBody>
          <a:bodyPr/>
          <a:lstStyle/>
          <a:p>
            <a:fld id="{9F8CD17C-A849-B741-8AA3-127F8E98272C}" type="slidenum">
              <a:rPr lang="en-US" smtClean="0"/>
              <a:t>‹#›</a:t>
            </a:fld>
            <a:endParaRPr lang="en-US"/>
          </a:p>
        </p:txBody>
      </p:sp>
    </p:spTree>
    <p:extLst>
      <p:ext uri="{BB962C8B-B14F-4D97-AF65-F5344CB8AC3E}">
        <p14:creationId xmlns:p14="http://schemas.microsoft.com/office/powerpoint/2010/main" val="1104163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58909-4F0C-F742-A456-F3BDD53052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E9F93D-D333-8843-A6D8-9E71D8DD69BA}"/>
              </a:ext>
            </a:extLst>
          </p:cNvPr>
          <p:cNvSpPr>
            <a:spLocks noGrp="1"/>
          </p:cNvSpPr>
          <p:nvPr>
            <p:ph type="dt" sz="half" idx="10"/>
          </p:nvPr>
        </p:nvSpPr>
        <p:spPr/>
        <p:txBody>
          <a:bodyPr/>
          <a:lstStyle/>
          <a:p>
            <a:fld id="{6EFF635B-2C9D-D646-9CD5-21D45411E75D}" type="datetimeFigureOut">
              <a:rPr lang="en-US" smtClean="0"/>
              <a:t>4/10/21</a:t>
            </a:fld>
            <a:endParaRPr lang="en-US"/>
          </a:p>
        </p:txBody>
      </p:sp>
      <p:sp>
        <p:nvSpPr>
          <p:cNvPr id="4" name="Footer Placeholder 3">
            <a:extLst>
              <a:ext uri="{FF2B5EF4-FFF2-40B4-BE49-F238E27FC236}">
                <a16:creationId xmlns:a16="http://schemas.microsoft.com/office/drawing/2014/main" id="{7CF385C5-12E2-C64E-A4F1-8FE27515F1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4391BF-CBEE-C443-9C85-962917FFAE84}"/>
              </a:ext>
            </a:extLst>
          </p:cNvPr>
          <p:cNvSpPr>
            <a:spLocks noGrp="1"/>
          </p:cNvSpPr>
          <p:nvPr>
            <p:ph type="sldNum" sz="quarter" idx="12"/>
          </p:nvPr>
        </p:nvSpPr>
        <p:spPr/>
        <p:txBody>
          <a:bodyPr/>
          <a:lstStyle/>
          <a:p>
            <a:fld id="{9F8CD17C-A849-B741-8AA3-127F8E98272C}" type="slidenum">
              <a:rPr lang="en-US" smtClean="0"/>
              <a:t>‹#›</a:t>
            </a:fld>
            <a:endParaRPr lang="en-US"/>
          </a:p>
        </p:txBody>
      </p:sp>
    </p:spTree>
    <p:extLst>
      <p:ext uri="{BB962C8B-B14F-4D97-AF65-F5344CB8AC3E}">
        <p14:creationId xmlns:p14="http://schemas.microsoft.com/office/powerpoint/2010/main" val="419211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6D1EF4-CAAC-814E-B0B6-0151D04F5954}"/>
              </a:ext>
            </a:extLst>
          </p:cNvPr>
          <p:cNvSpPr>
            <a:spLocks noGrp="1"/>
          </p:cNvSpPr>
          <p:nvPr>
            <p:ph type="dt" sz="half" idx="10"/>
          </p:nvPr>
        </p:nvSpPr>
        <p:spPr/>
        <p:txBody>
          <a:bodyPr/>
          <a:lstStyle/>
          <a:p>
            <a:fld id="{6EFF635B-2C9D-D646-9CD5-21D45411E75D}" type="datetimeFigureOut">
              <a:rPr lang="en-US" smtClean="0"/>
              <a:t>4/10/21</a:t>
            </a:fld>
            <a:endParaRPr lang="en-US"/>
          </a:p>
        </p:txBody>
      </p:sp>
      <p:sp>
        <p:nvSpPr>
          <p:cNvPr id="3" name="Footer Placeholder 2">
            <a:extLst>
              <a:ext uri="{FF2B5EF4-FFF2-40B4-BE49-F238E27FC236}">
                <a16:creationId xmlns:a16="http://schemas.microsoft.com/office/drawing/2014/main" id="{7C0BEB3D-C136-5A41-AED2-579A641459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6FF57E-34E3-7F40-913F-31400D8C4496}"/>
              </a:ext>
            </a:extLst>
          </p:cNvPr>
          <p:cNvSpPr>
            <a:spLocks noGrp="1"/>
          </p:cNvSpPr>
          <p:nvPr>
            <p:ph type="sldNum" sz="quarter" idx="12"/>
          </p:nvPr>
        </p:nvSpPr>
        <p:spPr/>
        <p:txBody>
          <a:bodyPr/>
          <a:lstStyle/>
          <a:p>
            <a:fld id="{9F8CD17C-A849-B741-8AA3-127F8E98272C}" type="slidenum">
              <a:rPr lang="en-US" smtClean="0"/>
              <a:t>‹#›</a:t>
            </a:fld>
            <a:endParaRPr lang="en-US"/>
          </a:p>
        </p:txBody>
      </p:sp>
    </p:spTree>
    <p:extLst>
      <p:ext uri="{BB962C8B-B14F-4D97-AF65-F5344CB8AC3E}">
        <p14:creationId xmlns:p14="http://schemas.microsoft.com/office/powerpoint/2010/main" val="1397156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B5511-8328-6345-A01D-26839B9C12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DB3BF5-536A-8143-9C7C-EE56B4B66B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AEC0FC-1979-9C4C-B6AA-049DF8DFB7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EA200B-F8F5-1F4B-BDF0-C48CB397C94F}"/>
              </a:ext>
            </a:extLst>
          </p:cNvPr>
          <p:cNvSpPr>
            <a:spLocks noGrp="1"/>
          </p:cNvSpPr>
          <p:nvPr>
            <p:ph type="dt" sz="half" idx="10"/>
          </p:nvPr>
        </p:nvSpPr>
        <p:spPr/>
        <p:txBody>
          <a:bodyPr/>
          <a:lstStyle/>
          <a:p>
            <a:fld id="{6EFF635B-2C9D-D646-9CD5-21D45411E75D}" type="datetimeFigureOut">
              <a:rPr lang="en-US" smtClean="0"/>
              <a:t>4/10/21</a:t>
            </a:fld>
            <a:endParaRPr lang="en-US"/>
          </a:p>
        </p:txBody>
      </p:sp>
      <p:sp>
        <p:nvSpPr>
          <p:cNvPr id="6" name="Footer Placeholder 5">
            <a:extLst>
              <a:ext uri="{FF2B5EF4-FFF2-40B4-BE49-F238E27FC236}">
                <a16:creationId xmlns:a16="http://schemas.microsoft.com/office/drawing/2014/main" id="{DD68B754-455A-4343-9091-513F3F9F4A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3975A6-B636-CD4F-AB21-0E76879B3493}"/>
              </a:ext>
            </a:extLst>
          </p:cNvPr>
          <p:cNvSpPr>
            <a:spLocks noGrp="1"/>
          </p:cNvSpPr>
          <p:nvPr>
            <p:ph type="sldNum" sz="quarter" idx="12"/>
          </p:nvPr>
        </p:nvSpPr>
        <p:spPr/>
        <p:txBody>
          <a:bodyPr/>
          <a:lstStyle/>
          <a:p>
            <a:fld id="{9F8CD17C-A849-B741-8AA3-127F8E98272C}" type="slidenum">
              <a:rPr lang="en-US" smtClean="0"/>
              <a:t>‹#›</a:t>
            </a:fld>
            <a:endParaRPr lang="en-US"/>
          </a:p>
        </p:txBody>
      </p:sp>
    </p:spTree>
    <p:extLst>
      <p:ext uri="{BB962C8B-B14F-4D97-AF65-F5344CB8AC3E}">
        <p14:creationId xmlns:p14="http://schemas.microsoft.com/office/powerpoint/2010/main" val="1709841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4618D-960E-994B-A4E8-86A3514355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0FE19A0-003C-EB4B-AC25-973A443AD1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20D655-16EC-9040-9211-1B4D2232CF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51E7E6-33A3-E24D-9429-EA4CB1A1F671}"/>
              </a:ext>
            </a:extLst>
          </p:cNvPr>
          <p:cNvSpPr>
            <a:spLocks noGrp="1"/>
          </p:cNvSpPr>
          <p:nvPr>
            <p:ph type="dt" sz="half" idx="10"/>
          </p:nvPr>
        </p:nvSpPr>
        <p:spPr/>
        <p:txBody>
          <a:bodyPr/>
          <a:lstStyle/>
          <a:p>
            <a:fld id="{6EFF635B-2C9D-D646-9CD5-21D45411E75D}" type="datetimeFigureOut">
              <a:rPr lang="en-US" smtClean="0"/>
              <a:t>4/10/21</a:t>
            </a:fld>
            <a:endParaRPr lang="en-US"/>
          </a:p>
        </p:txBody>
      </p:sp>
      <p:sp>
        <p:nvSpPr>
          <p:cNvPr id="6" name="Footer Placeholder 5">
            <a:extLst>
              <a:ext uri="{FF2B5EF4-FFF2-40B4-BE49-F238E27FC236}">
                <a16:creationId xmlns:a16="http://schemas.microsoft.com/office/drawing/2014/main" id="{C7C8977A-CC2F-804B-BAB8-1C307A6A5A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43DDE2-476D-5B4B-A66F-734D2746C3DB}"/>
              </a:ext>
            </a:extLst>
          </p:cNvPr>
          <p:cNvSpPr>
            <a:spLocks noGrp="1"/>
          </p:cNvSpPr>
          <p:nvPr>
            <p:ph type="sldNum" sz="quarter" idx="12"/>
          </p:nvPr>
        </p:nvSpPr>
        <p:spPr/>
        <p:txBody>
          <a:bodyPr/>
          <a:lstStyle/>
          <a:p>
            <a:fld id="{9F8CD17C-A849-B741-8AA3-127F8E98272C}" type="slidenum">
              <a:rPr lang="en-US" smtClean="0"/>
              <a:t>‹#›</a:t>
            </a:fld>
            <a:endParaRPr lang="en-US"/>
          </a:p>
        </p:txBody>
      </p:sp>
    </p:spTree>
    <p:extLst>
      <p:ext uri="{BB962C8B-B14F-4D97-AF65-F5344CB8AC3E}">
        <p14:creationId xmlns:p14="http://schemas.microsoft.com/office/powerpoint/2010/main" val="4000016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EAB0B3-302C-C34C-BC99-2690726F08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478C17-70FF-E746-902E-6E21C7DF62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C0EF5C-CA4B-AB42-B664-91811BD070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FF635B-2C9D-D646-9CD5-21D45411E75D}" type="datetimeFigureOut">
              <a:rPr lang="en-US" smtClean="0"/>
              <a:t>4/10/21</a:t>
            </a:fld>
            <a:endParaRPr lang="en-US"/>
          </a:p>
        </p:txBody>
      </p:sp>
      <p:sp>
        <p:nvSpPr>
          <p:cNvPr id="5" name="Footer Placeholder 4">
            <a:extLst>
              <a:ext uri="{FF2B5EF4-FFF2-40B4-BE49-F238E27FC236}">
                <a16:creationId xmlns:a16="http://schemas.microsoft.com/office/drawing/2014/main" id="{E8728717-F121-E447-B2FD-63E0340F2B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CD6D48A-A73C-2A4F-8EDF-E50673BEEB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8CD17C-A849-B741-8AA3-127F8E98272C}" type="slidenum">
              <a:rPr lang="en-US" smtClean="0"/>
              <a:t>‹#›</a:t>
            </a:fld>
            <a:endParaRPr lang="en-US"/>
          </a:p>
        </p:txBody>
      </p:sp>
    </p:spTree>
    <p:extLst>
      <p:ext uri="{BB962C8B-B14F-4D97-AF65-F5344CB8AC3E}">
        <p14:creationId xmlns:p14="http://schemas.microsoft.com/office/powerpoint/2010/main" val="14222059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95CBC-9617-D04C-A413-8418F17221D9}"/>
              </a:ext>
            </a:extLst>
          </p:cNvPr>
          <p:cNvSpPr>
            <a:spLocks noGrp="1"/>
          </p:cNvSpPr>
          <p:nvPr>
            <p:ph type="ctrTitle"/>
          </p:nvPr>
        </p:nvSpPr>
        <p:spPr/>
        <p:txBody>
          <a:bodyPr>
            <a:normAutofit/>
          </a:bodyPr>
          <a:lstStyle/>
          <a:p>
            <a:r>
              <a:rPr lang="en-US" dirty="0"/>
              <a:t>Score distributions, cutoffs, and FDR</a:t>
            </a:r>
          </a:p>
        </p:txBody>
      </p:sp>
      <p:sp>
        <p:nvSpPr>
          <p:cNvPr id="3" name="Subtitle 2">
            <a:extLst>
              <a:ext uri="{FF2B5EF4-FFF2-40B4-BE49-F238E27FC236}">
                <a16:creationId xmlns:a16="http://schemas.microsoft.com/office/drawing/2014/main" id="{70015FC3-8031-7042-904C-23ABBFC82B8B}"/>
              </a:ext>
            </a:extLst>
          </p:cNvPr>
          <p:cNvSpPr>
            <a:spLocks noGrp="1"/>
          </p:cNvSpPr>
          <p:nvPr>
            <p:ph type="subTitle" idx="1"/>
          </p:nvPr>
        </p:nvSpPr>
        <p:spPr/>
        <p:txBody>
          <a:bodyPr/>
          <a:lstStyle/>
          <a:p>
            <a:r>
              <a:rPr lang="en-US" dirty="0"/>
              <a:t>Phil Wilmarth</a:t>
            </a:r>
          </a:p>
          <a:p>
            <a:r>
              <a:rPr lang="en-US" dirty="0"/>
              <a:t>PSR Core, OHSU</a:t>
            </a:r>
          </a:p>
          <a:p>
            <a:r>
              <a:rPr lang="en-US" dirty="0"/>
              <a:t>March 14, 2020</a:t>
            </a:r>
          </a:p>
        </p:txBody>
      </p:sp>
    </p:spTree>
    <p:extLst>
      <p:ext uri="{BB962C8B-B14F-4D97-AF65-F5344CB8AC3E}">
        <p14:creationId xmlns:p14="http://schemas.microsoft.com/office/powerpoint/2010/main" val="1453403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D222E4D5-D717-A949-919B-5B4022100EED}"/>
              </a:ext>
            </a:extLst>
          </p:cNvPr>
          <p:cNvPicPr>
            <a:picLocks noGrp="1" noChangeAspect="1"/>
          </p:cNvPicPr>
          <p:nvPr>
            <p:ph idx="1"/>
          </p:nvPr>
        </p:nvPicPr>
        <p:blipFill>
          <a:blip r:embed="rId2"/>
          <a:stretch>
            <a:fillRect/>
          </a:stretch>
        </p:blipFill>
        <p:spPr>
          <a:xfrm>
            <a:off x="3310367" y="1825625"/>
            <a:ext cx="5571266" cy="4351338"/>
          </a:xfrm>
          <a:prstGeom prst="rect">
            <a:avLst/>
          </a:prstGeom>
        </p:spPr>
      </p:pic>
      <p:sp>
        <p:nvSpPr>
          <p:cNvPr id="2" name="Title 1">
            <a:extLst>
              <a:ext uri="{FF2B5EF4-FFF2-40B4-BE49-F238E27FC236}">
                <a16:creationId xmlns:a16="http://schemas.microsoft.com/office/drawing/2014/main" id="{B1C18ED7-47F9-D746-8D1C-39919E37890D}"/>
              </a:ext>
            </a:extLst>
          </p:cNvPr>
          <p:cNvSpPr>
            <a:spLocks noGrp="1"/>
          </p:cNvSpPr>
          <p:nvPr>
            <p:ph type="title"/>
          </p:nvPr>
        </p:nvSpPr>
        <p:spPr/>
        <p:txBody>
          <a:bodyPr/>
          <a:lstStyle/>
          <a:p>
            <a:r>
              <a:rPr lang="en-US" dirty="0"/>
              <a:t>7 to 1 sizes – 57.2% recovery</a:t>
            </a:r>
          </a:p>
        </p:txBody>
      </p:sp>
      <p:sp>
        <p:nvSpPr>
          <p:cNvPr id="6" name="TextBox 5">
            <a:extLst>
              <a:ext uri="{FF2B5EF4-FFF2-40B4-BE49-F238E27FC236}">
                <a16:creationId xmlns:a16="http://schemas.microsoft.com/office/drawing/2014/main" id="{E106E709-1F40-4647-B672-764C077BC190}"/>
              </a:ext>
            </a:extLst>
          </p:cNvPr>
          <p:cNvSpPr txBox="1"/>
          <p:nvPr/>
        </p:nvSpPr>
        <p:spPr>
          <a:xfrm>
            <a:off x="6169823" y="4774778"/>
            <a:ext cx="593432" cy="369332"/>
          </a:xfrm>
          <a:prstGeom prst="rect">
            <a:avLst/>
          </a:prstGeom>
          <a:noFill/>
        </p:spPr>
        <p:txBody>
          <a:bodyPr wrap="none" rtlCol="0">
            <a:spAutoFit/>
          </a:bodyPr>
          <a:lstStyle/>
          <a:p>
            <a:r>
              <a:rPr lang="en-US" dirty="0"/>
              <a:t>19.4</a:t>
            </a:r>
          </a:p>
        </p:txBody>
      </p:sp>
    </p:spTree>
    <p:extLst>
      <p:ext uri="{BB962C8B-B14F-4D97-AF65-F5344CB8AC3E}">
        <p14:creationId xmlns:p14="http://schemas.microsoft.com/office/powerpoint/2010/main" val="1713278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3D5CB414-E5A5-2844-AFAB-BE134FC49D4A}"/>
              </a:ext>
            </a:extLst>
          </p:cNvPr>
          <p:cNvPicPr>
            <a:picLocks noGrp="1" noChangeAspect="1"/>
          </p:cNvPicPr>
          <p:nvPr>
            <p:ph idx="1"/>
          </p:nvPr>
        </p:nvPicPr>
        <p:blipFill>
          <a:blip r:embed="rId2"/>
          <a:stretch>
            <a:fillRect/>
          </a:stretch>
        </p:blipFill>
        <p:spPr>
          <a:xfrm>
            <a:off x="3310367" y="1825625"/>
            <a:ext cx="5571266" cy="4351338"/>
          </a:xfrm>
          <a:prstGeom prst="rect">
            <a:avLst/>
          </a:prstGeom>
        </p:spPr>
      </p:pic>
      <p:sp>
        <p:nvSpPr>
          <p:cNvPr id="2" name="Title 1">
            <a:extLst>
              <a:ext uri="{FF2B5EF4-FFF2-40B4-BE49-F238E27FC236}">
                <a16:creationId xmlns:a16="http://schemas.microsoft.com/office/drawing/2014/main" id="{B1C18ED7-47F9-D746-8D1C-39919E37890D}"/>
              </a:ext>
            </a:extLst>
          </p:cNvPr>
          <p:cNvSpPr>
            <a:spLocks noGrp="1"/>
          </p:cNvSpPr>
          <p:nvPr>
            <p:ph type="title"/>
          </p:nvPr>
        </p:nvSpPr>
        <p:spPr/>
        <p:txBody>
          <a:bodyPr/>
          <a:lstStyle/>
          <a:p>
            <a:r>
              <a:rPr lang="en-US" dirty="0"/>
              <a:t>6 to 1 sizes – 59.8% recovery</a:t>
            </a:r>
          </a:p>
        </p:txBody>
      </p:sp>
      <p:sp>
        <p:nvSpPr>
          <p:cNvPr id="6" name="TextBox 5">
            <a:extLst>
              <a:ext uri="{FF2B5EF4-FFF2-40B4-BE49-F238E27FC236}">
                <a16:creationId xmlns:a16="http://schemas.microsoft.com/office/drawing/2014/main" id="{E106E709-1F40-4647-B672-764C077BC190}"/>
              </a:ext>
            </a:extLst>
          </p:cNvPr>
          <p:cNvSpPr txBox="1"/>
          <p:nvPr/>
        </p:nvSpPr>
        <p:spPr>
          <a:xfrm>
            <a:off x="6134654" y="4716163"/>
            <a:ext cx="593432" cy="369332"/>
          </a:xfrm>
          <a:prstGeom prst="rect">
            <a:avLst/>
          </a:prstGeom>
          <a:noFill/>
        </p:spPr>
        <p:txBody>
          <a:bodyPr wrap="none" rtlCol="0">
            <a:spAutoFit/>
          </a:bodyPr>
          <a:lstStyle/>
          <a:p>
            <a:r>
              <a:rPr lang="en-US" dirty="0"/>
              <a:t>19.2</a:t>
            </a:r>
          </a:p>
        </p:txBody>
      </p:sp>
    </p:spTree>
    <p:extLst>
      <p:ext uri="{BB962C8B-B14F-4D97-AF65-F5344CB8AC3E}">
        <p14:creationId xmlns:p14="http://schemas.microsoft.com/office/powerpoint/2010/main" val="3973725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1435DD6B-36C1-8D4E-B665-B04DF5C1BFA6}"/>
              </a:ext>
            </a:extLst>
          </p:cNvPr>
          <p:cNvPicPr>
            <a:picLocks noGrp="1" noChangeAspect="1"/>
          </p:cNvPicPr>
          <p:nvPr>
            <p:ph idx="1"/>
          </p:nvPr>
        </p:nvPicPr>
        <p:blipFill>
          <a:blip r:embed="rId3"/>
          <a:stretch>
            <a:fillRect/>
          </a:stretch>
        </p:blipFill>
        <p:spPr>
          <a:xfrm>
            <a:off x="3310367" y="1825625"/>
            <a:ext cx="5571266" cy="4351338"/>
          </a:xfrm>
          <a:prstGeom prst="rect">
            <a:avLst/>
          </a:prstGeom>
        </p:spPr>
      </p:pic>
      <p:sp>
        <p:nvSpPr>
          <p:cNvPr id="2" name="Title 1">
            <a:extLst>
              <a:ext uri="{FF2B5EF4-FFF2-40B4-BE49-F238E27FC236}">
                <a16:creationId xmlns:a16="http://schemas.microsoft.com/office/drawing/2014/main" id="{B1C18ED7-47F9-D746-8D1C-39919E37890D}"/>
              </a:ext>
            </a:extLst>
          </p:cNvPr>
          <p:cNvSpPr>
            <a:spLocks noGrp="1"/>
          </p:cNvSpPr>
          <p:nvPr>
            <p:ph type="title"/>
          </p:nvPr>
        </p:nvSpPr>
        <p:spPr/>
        <p:txBody>
          <a:bodyPr/>
          <a:lstStyle/>
          <a:p>
            <a:r>
              <a:rPr lang="en-US" dirty="0"/>
              <a:t>5 to 1 sizes – 62.4% recovery</a:t>
            </a:r>
          </a:p>
        </p:txBody>
      </p:sp>
      <p:sp>
        <p:nvSpPr>
          <p:cNvPr id="6" name="TextBox 5">
            <a:extLst>
              <a:ext uri="{FF2B5EF4-FFF2-40B4-BE49-F238E27FC236}">
                <a16:creationId xmlns:a16="http://schemas.microsoft.com/office/drawing/2014/main" id="{E106E709-1F40-4647-B672-764C077BC190}"/>
              </a:ext>
            </a:extLst>
          </p:cNvPr>
          <p:cNvSpPr txBox="1"/>
          <p:nvPr/>
        </p:nvSpPr>
        <p:spPr>
          <a:xfrm>
            <a:off x="6087762" y="4587210"/>
            <a:ext cx="593432" cy="369332"/>
          </a:xfrm>
          <a:prstGeom prst="rect">
            <a:avLst/>
          </a:prstGeom>
          <a:noFill/>
        </p:spPr>
        <p:txBody>
          <a:bodyPr wrap="none" rtlCol="0">
            <a:spAutoFit/>
          </a:bodyPr>
          <a:lstStyle/>
          <a:p>
            <a:r>
              <a:rPr lang="en-US" dirty="0"/>
              <a:t>19.0</a:t>
            </a:r>
          </a:p>
        </p:txBody>
      </p:sp>
    </p:spTree>
    <p:extLst>
      <p:ext uri="{BB962C8B-B14F-4D97-AF65-F5344CB8AC3E}">
        <p14:creationId xmlns:p14="http://schemas.microsoft.com/office/powerpoint/2010/main" val="3266107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C3B63F7F-070C-B34B-A4F3-438A1038258E}"/>
              </a:ext>
            </a:extLst>
          </p:cNvPr>
          <p:cNvPicPr>
            <a:picLocks noGrp="1" noChangeAspect="1"/>
          </p:cNvPicPr>
          <p:nvPr>
            <p:ph idx="1"/>
          </p:nvPr>
        </p:nvPicPr>
        <p:blipFill>
          <a:blip r:embed="rId2"/>
          <a:stretch>
            <a:fillRect/>
          </a:stretch>
        </p:blipFill>
        <p:spPr>
          <a:xfrm>
            <a:off x="3310367" y="1825625"/>
            <a:ext cx="5571266" cy="4351338"/>
          </a:xfrm>
          <a:prstGeom prst="rect">
            <a:avLst/>
          </a:prstGeom>
        </p:spPr>
      </p:pic>
      <p:sp>
        <p:nvSpPr>
          <p:cNvPr id="2" name="Title 1">
            <a:extLst>
              <a:ext uri="{FF2B5EF4-FFF2-40B4-BE49-F238E27FC236}">
                <a16:creationId xmlns:a16="http://schemas.microsoft.com/office/drawing/2014/main" id="{B1C18ED7-47F9-D746-8D1C-39919E37890D}"/>
              </a:ext>
            </a:extLst>
          </p:cNvPr>
          <p:cNvSpPr>
            <a:spLocks noGrp="1"/>
          </p:cNvSpPr>
          <p:nvPr>
            <p:ph type="title"/>
          </p:nvPr>
        </p:nvSpPr>
        <p:spPr/>
        <p:txBody>
          <a:bodyPr/>
          <a:lstStyle/>
          <a:p>
            <a:r>
              <a:rPr lang="en-US" dirty="0"/>
              <a:t>4 to 1 sizes – 64.9% recovery</a:t>
            </a:r>
          </a:p>
        </p:txBody>
      </p:sp>
      <p:sp>
        <p:nvSpPr>
          <p:cNvPr id="6" name="TextBox 5">
            <a:extLst>
              <a:ext uri="{FF2B5EF4-FFF2-40B4-BE49-F238E27FC236}">
                <a16:creationId xmlns:a16="http://schemas.microsoft.com/office/drawing/2014/main" id="{E106E709-1F40-4647-B672-764C077BC190}"/>
              </a:ext>
            </a:extLst>
          </p:cNvPr>
          <p:cNvSpPr txBox="1"/>
          <p:nvPr/>
        </p:nvSpPr>
        <p:spPr>
          <a:xfrm>
            <a:off x="6064316" y="4493426"/>
            <a:ext cx="593432" cy="369332"/>
          </a:xfrm>
          <a:prstGeom prst="rect">
            <a:avLst/>
          </a:prstGeom>
          <a:noFill/>
        </p:spPr>
        <p:txBody>
          <a:bodyPr wrap="none" rtlCol="0">
            <a:spAutoFit/>
          </a:bodyPr>
          <a:lstStyle/>
          <a:p>
            <a:r>
              <a:rPr lang="en-US" dirty="0"/>
              <a:t>18.8</a:t>
            </a:r>
          </a:p>
        </p:txBody>
      </p:sp>
    </p:spTree>
    <p:extLst>
      <p:ext uri="{BB962C8B-B14F-4D97-AF65-F5344CB8AC3E}">
        <p14:creationId xmlns:p14="http://schemas.microsoft.com/office/powerpoint/2010/main" val="2365939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19A31CAB-5F6E-4745-BA84-39A97E8CBEB4}"/>
              </a:ext>
            </a:extLst>
          </p:cNvPr>
          <p:cNvPicPr>
            <a:picLocks noGrp="1" noChangeAspect="1"/>
          </p:cNvPicPr>
          <p:nvPr>
            <p:ph idx="1"/>
          </p:nvPr>
        </p:nvPicPr>
        <p:blipFill>
          <a:blip r:embed="rId2"/>
          <a:stretch>
            <a:fillRect/>
          </a:stretch>
        </p:blipFill>
        <p:spPr>
          <a:xfrm>
            <a:off x="3310367" y="1825625"/>
            <a:ext cx="5571266" cy="4351338"/>
          </a:xfrm>
          <a:prstGeom prst="rect">
            <a:avLst/>
          </a:prstGeom>
        </p:spPr>
      </p:pic>
      <p:sp>
        <p:nvSpPr>
          <p:cNvPr id="2" name="Title 1">
            <a:extLst>
              <a:ext uri="{FF2B5EF4-FFF2-40B4-BE49-F238E27FC236}">
                <a16:creationId xmlns:a16="http://schemas.microsoft.com/office/drawing/2014/main" id="{B1C18ED7-47F9-D746-8D1C-39919E37890D}"/>
              </a:ext>
            </a:extLst>
          </p:cNvPr>
          <p:cNvSpPr>
            <a:spLocks noGrp="1"/>
          </p:cNvSpPr>
          <p:nvPr>
            <p:ph type="title"/>
          </p:nvPr>
        </p:nvSpPr>
        <p:spPr/>
        <p:txBody>
          <a:bodyPr/>
          <a:lstStyle/>
          <a:p>
            <a:r>
              <a:rPr lang="en-US" dirty="0"/>
              <a:t>3 to 1 sizes – 69.7% recovery</a:t>
            </a:r>
          </a:p>
        </p:txBody>
      </p:sp>
      <p:sp>
        <p:nvSpPr>
          <p:cNvPr id="6" name="TextBox 5">
            <a:extLst>
              <a:ext uri="{FF2B5EF4-FFF2-40B4-BE49-F238E27FC236}">
                <a16:creationId xmlns:a16="http://schemas.microsoft.com/office/drawing/2014/main" id="{E106E709-1F40-4647-B672-764C077BC190}"/>
              </a:ext>
            </a:extLst>
          </p:cNvPr>
          <p:cNvSpPr txBox="1"/>
          <p:nvPr/>
        </p:nvSpPr>
        <p:spPr>
          <a:xfrm>
            <a:off x="6040870" y="4235520"/>
            <a:ext cx="593432" cy="369332"/>
          </a:xfrm>
          <a:prstGeom prst="rect">
            <a:avLst/>
          </a:prstGeom>
          <a:noFill/>
        </p:spPr>
        <p:txBody>
          <a:bodyPr wrap="none" rtlCol="0">
            <a:spAutoFit/>
          </a:bodyPr>
          <a:lstStyle/>
          <a:p>
            <a:r>
              <a:rPr lang="en-US" dirty="0"/>
              <a:t>18.4</a:t>
            </a:r>
          </a:p>
        </p:txBody>
      </p:sp>
    </p:spTree>
    <p:extLst>
      <p:ext uri="{BB962C8B-B14F-4D97-AF65-F5344CB8AC3E}">
        <p14:creationId xmlns:p14="http://schemas.microsoft.com/office/powerpoint/2010/main" val="3098009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FC900DBE-ACA7-5643-9B58-AB3C7077BC7A}"/>
              </a:ext>
            </a:extLst>
          </p:cNvPr>
          <p:cNvPicPr>
            <a:picLocks noGrp="1" noChangeAspect="1"/>
          </p:cNvPicPr>
          <p:nvPr>
            <p:ph idx="1"/>
          </p:nvPr>
        </p:nvPicPr>
        <p:blipFill>
          <a:blip r:embed="rId3"/>
          <a:stretch>
            <a:fillRect/>
          </a:stretch>
        </p:blipFill>
        <p:spPr>
          <a:xfrm>
            <a:off x="3310367" y="1825625"/>
            <a:ext cx="5571266" cy="4351338"/>
          </a:xfrm>
          <a:prstGeom prst="rect">
            <a:avLst/>
          </a:prstGeom>
        </p:spPr>
      </p:pic>
      <p:sp>
        <p:nvSpPr>
          <p:cNvPr id="2" name="Title 1">
            <a:extLst>
              <a:ext uri="{FF2B5EF4-FFF2-40B4-BE49-F238E27FC236}">
                <a16:creationId xmlns:a16="http://schemas.microsoft.com/office/drawing/2014/main" id="{B1C18ED7-47F9-D746-8D1C-39919E37890D}"/>
              </a:ext>
            </a:extLst>
          </p:cNvPr>
          <p:cNvSpPr>
            <a:spLocks noGrp="1"/>
          </p:cNvSpPr>
          <p:nvPr>
            <p:ph type="title"/>
          </p:nvPr>
        </p:nvSpPr>
        <p:spPr/>
        <p:txBody>
          <a:bodyPr/>
          <a:lstStyle/>
          <a:p>
            <a:r>
              <a:rPr lang="en-US" dirty="0"/>
              <a:t>2 to 1 sizes – 74.2% recovery</a:t>
            </a:r>
          </a:p>
        </p:txBody>
      </p:sp>
      <p:sp>
        <p:nvSpPr>
          <p:cNvPr id="6" name="TextBox 5">
            <a:extLst>
              <a:ext uri="{FF2B5EF4-FFF2-40B4-BE49-F238E27FC236}">
                <a16:creationId xmlns:a16="http://schemas.microsoft.com/office/drawing/2014/main" id="{E106E709-1F40-4647-B672-764C077BC190}"/>
              </a:ext>
            </a:extLst>
          </p:cNvPr>
          <p:cNvSpPr txBox="1"/>
          <p:nvPr/>
        </p:nvSpPr>
        <p:spPr>
          <a:xfrm>
            <a:off x="5982255" y="3778319"/>
            <a:ext cx="593432" cy="369332"/>
          </a:xfrm>
          <a:prstGeom prst="rect">
            <a:avLst/>
          </a:prstGeom>
          <a:noFill/>
        </p:spPr>
        <p:txBody>
          <a:bodyPr wrap="none" rtlCol="0">
            <a:spAutoFit/>
          </a:bodyPr>
          <a:lstStyle/>
          <a:p>
            <a:r>
              <a:rPr lang="en-US" dirty="0"/>
              <a:t>18.0</a:t>
            </a:r>
          </a:p>
        </p:txBody>
      </p:sp>
    </p:spTree>
    <p:extLst>
      <p:ext uri="{BB962C8B-B14F-4D97-AF65-F5344CB8AC3E}">
        <p14:creationId xmlns:p14="http://schemas.microsoft.com/office/powerpoint/2010/main" val="155566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B02D5FAF-4062-7B4A-A602-1AC705824A14}"/>
              </a:ext>
            </a:extLst>
          </p:cNvPr>
          <p:cNvPicPr>
            <a:picLocks noGrp="1" noChangeAspect="1"/>
          </p:cNvPicPr>
          <p:nvPr>
            <p:ph idx="1"/>
          </p:nvPr>
        </p:nvPicPr>
        <p:blipFill>
          <a:blip r:embed="rId2"/>
          <a:stretch>
            <a:fillRect/>
          </a:stretch>
        </p:blipFill>
        <p:spPr>
          <a:xfrm>
            <a:off x="3310367" y="1825625"/>
            <a:ext cx="5571266" cy="4351338"/>
          </a:xfrm>
          <a:prstGeom prst="rect">
            <a:avLst/>
          </a:prstGeom>
        </p:spPr>
      </p:pic>
      <p:sp>
        <p:nvSpPr>
          <p:cNvPr id="2" name="Title 1">
            <a:extLst>
              <a:ext uri="{FF2B5EF4-FFF2-40B4-BE49-F238E27FC236}">
                <a16:creationId xmlns:a16="http://schemas.microsoft.com/office/drawing/2014/main" id="{B1C18ED7-47F9-D746-8D1C-39919E37890D}"/>
              </a:ext>
            </a:extLst>
          </p:cNvPr>
          <p:cNvSpPr>
            <a:spLocks noGrp="1"/>
          </p:cNvSpPr>
          <p:nvPr>
            <p:ph type="title"/>
          </p:nvPr>
        </p:nvSpPr>
        <p:spPr/>
        <p:txBody>
          <a:bodyPr/>
          <a:lstStyle/>
          <a:p>
            <a:r>
              <a:rPr lang="en-US" dirty="0"/>
              <a:t>1 to 1 sizes – 82.9% recovery</a:t>
            </a:r>
          </a:p>
        </p:txBody>
      </p:sp>
      <p:sp>
        <p:nvSpPr>
          <p:cNvPr id="6" name="TextBox 5">
            <a:extLst>
              <a:ext uri="{FF2B5EF4-FFF2-40B4-BE49-F238E27FC236}">
                <a16:creationId xmlns:a16="http://schemas.microsoft.com/office/drawing/2014/main" id="{E106E709-1F40-4647-B672-764C077BC190}"/>
              </a:ext>
            </a:extLst>
          </p:cNvPr>
          <p:cNvSpPr txBox="1"/>
          <p:nvPr/>
        </p:nvSpPr>
        <p:spPr>
          <a:xfrm>
            <a:off x="5853302" y="3098379"/>
            <a:ext cx="593432" cy="369332"/>
          </a:xfrm>
          <a:prstGeom prst="rect">
            <a:avLst/>
          </a:prstGeom>
          <a:solidFill>
            <a:schemeClr val="bg1"/>
          </a:solidFill>
        </p:spPr>
        <p:txBody>
          <a:bodyPr wrap="none" rtlCol="0">
            <a:spAutoFit/>
          </a:bodyPr>
          <a:lstStyle/>
          <a:p>
            <a:r>
              <a:rPr lang="en-US" dirty="0"/>
              <a:t>17.1</a:t>
            </a:r>
          </a:p>
        </p:txBody>
      </p:sp>
    </p:spTree>
    <p:extLst>
      <p:ext uri="{BB962C8B-B14F-4D97-AF65-F5344CB8AC3E}">
        <p14:creationId xmlns:p14="http://schemas.microsoft.com/office/powerpoint/2010/main" val="2700608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7AD11A72-110D-154B-AC17-7358C9037EC1}"/>
              </a:ext>
            </a:extLst>
          </p:cNvPr>
          <p:cNvPicPr>
            <a:picLocks noGrp="1" noChangeAspect="1"/>
          </p:cNvPicPr>
          <p:nvPr>
            <p:ph idx="1"/>
          </p:nvPr>
        </p:nvPicPr>
        <p:blipFill>
          <a:blip r:embed="rId2"/>
          <a:stretch>
            <a:fillRect/>
          </a:stretch>
        </p:blipFill>
        <p:spPr>
          <a:xfrm>
            <a:off x="3310367" y="1825625"/>
            <a:ext cx="5571266" cy="4351338"/>
          </a:xfrm>
          <a:prstGeom prst="rect">
            <a:avLst/>
          </a:prstGeom>
        </p:spPr>
      </p:pic>
      <p:sp>
        <p:nvSpPr>
          <p:cNvPr id="2" name="Title 1">
            <a:extLst>
              <a:ext uri="{FF2B5EF4-FFF2-40B4-BE49-F238E27FC236}">
                <a16:creationId xmlns:a16="http://schemas.microsoft.com/office/drawing/2014/main" id="{B1C18ED7-47F9-D746-8D1C-39919E37890D}"/>
              </a:ext>
            </a:extLst>
          </p:cNvPr>
          <p:cNvSpPr>
            <a:spLocks noGrp="1"/>
          </p:cNvSpPr>
          <p:nvPr>
            <p:ph type="title"/>
          </p:nvPr>
        </p:nvSpPr>
        <p:spPr/>
        <p:txBody>
          <a:bodyPr/>
          <a:lstStyle/>
          <a:p>
            <a:r>
              <a:rPr lang="en-US" dirty="0"/>
              <a:t>0.9 to 1 sizes – 83.7% recovery</a:t>
            </a:r>
          </a:p>
        </p:txBody>
      </p:sp>
      <p:sp>
        <p:nvSpPr>
          <p:cNvPr id="6" name="TextBox 5">
            <a:extLst>
              <a:ext uri="{FF2B5EF4-FFF2-40B4-BE49-F238E27FC236}">
                <a16:creationId xmlns:a16="http://schemas.microsoft.com/office/drawing/2014/main" id="{E106E709-1F40-4647-B672-764C077BC190}"/>
              </a:ext>
            </a:extLst>
          </p:cNvPr>
          <p:cNvSpPr txBox="1"/>
          <p:nvPr/>
        </p:nvSpPr>
        <p:spPr>
          <a:xfrm>
            <a:off x="5853302" y="3133550"/>
            <a:ext cx="593432" cy="369332"/>
          </a:xfrm>
          <a:prstGeom prst="rect">
            <a:avLst/>
          </a:prstGeom>
          <a:solidFill>
            <a:schemeClr val="bg1"/>
          </a:solidFill>
        </p:spPr>
        <p:txBody>
          <a:bodyPr wrap="none" rtlCol="0">
            <a:spAutoFit/>
          </a:bodyPr>
          <a:lstStyle/>
          <a:p>
            <a:r>
              <a:rPr lang="en-US" dirty="0"/>
              <a:t>17.0</a:t>
            </a:r>
          </a:p>
        </p:txBody>
      </p:sp>
    </p:spTree>
    <p:extLst>
      <p:ext uri="{BB962C8B-B14F-4D97-AF65-F5344CB8AC3E}">
        <p14:creationId xmlns:p14="http://schemas.microsoft.com/office/powerpoint/2010/main" val="3876002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DF505343-F75E-2C41-9D2B-574830FB13A0}"/>
              </a:ext>
            </a:extLst>
          </p:cNvPr>
          <p:cNvPicPr>
            <a:picLocks noGrp="1" noChangeAspect="1"/>
          </p:cNvPicPr>
          <p:nvPr>
            <p:ph idx="1"/>
          </p:nvPr>
        </p:nvPicPr>
        <p:blipFill>
          <a:blip r:embed="rId2"/>
          <a:stretch>
            <a:fillRect/>
          </a:stretch>
        </p:blipFill>
        <p:spPr>
          <a:xfrm>
            <a:off x="3310367" y="1825625"/>
            <a:ext cx="5571266" cy="4351338"/>
          </a:xfrm>
          <a:prstGeom prst="rect">
            <a:avLst/>
          </a:prstGeom>
        </p:spPr>
      </p:pic>
      <p:sp>
        <p:nvSpPr>
          <p:cNvPr id="2" name="Title 1">
            <a:extLst>
              <a:ext uri="{FF2B5EF4-FFF2-40B4-BE49-F238E27FC236}">
                <a16:creationId xmlns:a16="http://schemas.microsoft.com/office/drawing/2014/main" id="{B1C18ED7-47F9-D746-8D1C-39919E37890D}"/>
              </a:ext>
            </a:extLst>
          </p:cNvPr>
          <p:cNvSpPr>
            <a:spLocks noGrp="1"/>
          </p:cNvSpPr>
          <p:nvPr>
            <p:ph type="title"/>
          </p:nvPr>
        </p:nvSpPr>
        <p:spPr/>
        <p:txBody>
          <a:bodyPr/>
          <a:lstStyle/>
          <a:p>
            <a:r>
              <a:rPr lang="en-US" dirty="0"/>
              <a:t>0.8 to 1 sizes – 84.5% recovery</a:t>
            </a:r>
          </a:p>
        </p:txBody>
      </p:sp>
      <p:sp>
        <p:nvSpPr>
          <p:cNvPr id="6" name="TextBox 5">
            <a:extLst>
              <a:ext uri="{FF2B5EF4-FFF2-40B4-BE49-F238E27FC236}">
                <a16:creationId xmlns:a16="http://schemas.microsoft.com/office/drawing/2014/main" id="{E106E709-1F40-4647-B672-764C077BC190}"/>
              </a:ext>
            </a:extLst>
          </p:cNvPr>
          <p:cNvSpPr txBox="1"/>
          <p:nvPr/>
        </p:nvSpPr>
        <p:spPr>
          <a:xfrm>
            <a:off x="5829856" y="3203886"/>
            <a:ext cx="593432" cy="369332"/>
          </a:xfrm>
          <a:prstGeom prst="rect">
            <a:avLst/>
          </a:prstGeom>
          <a:solidFill>
            <a:schemeClr val="bg1"/>
          </a:solidFill>
        </p:spPr>
        <p:txBody>
          <a:bodyPr wrap="none" rtlCol="0">
            <a:spAutoFit/>
          </a:bodyPr>
          <a:lstStyle/>
          <a:p>
            <a:r>
              <a:rPr lang="en-US" dirty="0"/>
              <a:t>16.9</a:t>
            </a:r>
          </a:p>
        </p:txBody>
      </p:sp>
    </p:spTree>
    <p:extLst>
      <p:ext uri="{BB962C8B-B14F-4D97-AF65-F5344CB8AC3E}">
        <p14:creationId xmlns:p14="http://schemas.microsoft.com/office/powerpoint/2010/main" val="1747766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D3D76462-123E-CF4E-8BA1-7D7A9BDBDD7E}"/>
              </a:ext>
            </a:extLst>
          </p:cNvPr>
          <p:cNvPicPr>
            <a:picLocks noGrp="1" noChangeAspect="1"/>
          </p:cNvPicPr>
          <p:nvPr>
            <p:ph idx="1"/>
          </p:nvPr>
        </p:nvPicPr>
        <p:blipFill>
          <a:blip r:embed="rId2"/>
          <a:stretch>
            <a:fillRect/>
          </a:stretch>
        </p:blipFill>
        <p:spPr>
          <a:xfrm>
            <a:off x="3310367" y="1825625"/>
            <a:ext cx="5571266" cy="4351338"/>
          </a:xfrm>
          <a:prstGeom prst="rect">
            <a:avLst/>
          </a:prstGeom>
        </p:spPr>
      </p:pic>
      <p:sp>
        <p:nvSpPr>
          <p:cNvPr id="2" name="Title 1">
            <a:extLst>
              <a:ext uri="{FF2B5EF4-FFF2-40B4-BE49-F238E27FC236}">
                <a16:creationId xmlns:a16="http://schemas.microsoft.com/office/drawing/2014/main" id="{B1C18ED7-47F9-D746-8D1C-39919E37890D}"/>
              </a:ext>
            </a:extLst>
          </p:cNvPr>
          <p:cNvSpPr>
            <a:spLocks noGrp="1"/>
          </p:cNvSpPr>
          <p:nvPr>
            <p:ph type="title"/>
          </p:nvPr>
        </p:nvSpPr>
        <p:spPr/>
        <p:txBody>
          <a:bodyPr/>
          <a:lstStyle/>
          <a:p>
            <a:r>
              <a:rPr lang="en-US" dirty="0"/>
              <a:t>0.7 to 1 sizes – 86.0% recovery</a:t>
            </a:r>
          </a:p>
        </p:txBody>
      </p:sp>
      <p:sp>
        <p:nvSpPr>
          <p:cNvPr id="6" name="TextBox 5">
            <a:extLst>
              <a:ext uri="{FF2B5EF4-FFF2-40B4-BE49-F238E27FC236}">
                <a16:creationId xmlns:a16="http://schemas.microsoft.com/office/drawing/2014/main" id="{E106E709-1F40-4647-B672-764C077BC190}"/>
              </a:ext>
            </a:extLst>
          </p:cNvPr>
          <p:cNvSpPr txBox="1"/>
          <p:nvPr/>
        </p:nvSpPr>
        <p:spPr>
          <a:xfrm>
            <a:off x="5806410" y="3368013"/>
            <a:ext cx="593432" cy="369332"/>
          </a:xfrm>
          <a:prstGeom prst="rect">
            <a:avLst/>
          </a:prstGeom>
          <a:solidFill>
            <a:schemeClr val="bg1"/>
          </a:solidFill>
        </p:spPr>
        <p:txBody>
          <a:bodyPr wrap="none" rtlCol="0">
            <a:spAutoFit/>
          </a:bodyPr>
          <a:lstStyle/>
          <a:p>
            <a:r>
              <a:rPr lang="en-US" dirty="0"/>
              <a:t>16.7</a:t>
            </a:r>
          </a:p>
        </p:txBody>
      </p:sp>
    </p:spTree>
    <p:extLst>
      <p:ext uri="{BB962C8B-B14F-4D97-AF65-F5344CB8AC3E}">
        <p14:creationId xmlns:p14="http://schemas.microsoft.com/office/powerpoint/2010/main" val="1912756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3CA25-C9B5-3D4E-90EE-1383E28261A2}"/>
              </a:ext>
            </a:extLst>
          </p:cNvPr>
          <p:cNvSpPr>
            <a:spLocks noGrp="1"/>
          </p:cNvSpPr>
          <p:nvPr>
            <p:ph type="title"/>
          </p:nvPr>
        </p:nvSpPr>
        <p:spPr/>
        <p:txBody>
          <a:bodyPr/>
          <a:lstStyle/>
          <a:p>
            <a:r>
              <a:rPr lang="en-US" dirty="0"/>
              <a:t>FDR analysis and classifiers share a central concept</a:t>
            </a:r>
          </a:p>
        </p:txBody>
      </p:sp>
      <p:sp>
        <p:nvSpPr>
          <p:cNvPr id="3" name="Content Placeholder 2">
            <a:extLst>
              <a:ext uri="{FF2B5EF4-FFF2-40B4-BE49-F238E27FC236}">
                <a16:creationId xmlns:a16="http://schemas.microsoft.com/office/drawing/2014/main" id="{F562D6DE-A302-A841-B303-588C469D0FB4}"/>
              </a:ext>
            </a:extLst>
          </p:cNvPr>
          <p:cNvSpPr>
            <a:spLocks noGrp="1"/>
          </p:cNvSpPr>
          <p:nvPr>
            <p:ph idx="1"/>
          </p:nvPr>
        </p:nvSpPr>
        <p:spPr/>
        <p:txBody>
          <a:bodyPr/>
          <a:lstStyle/>
          <a:p>
            <a:r>
              <a:rPr lang="en-US" dirty="0"/>
              <a:t>Incorrect score distributions and correct score distributions must have some separation</a:t>
            </a:r>
          </a:p>
          <a:p>
            <a:r>
              <a:rPr lang="en-US" dirty="0"/>
              <a:t>More separation between distributions is better</a:t>
            </a:r>
          </a:p>
          <a:p>
            <a:r>
              <a:rPr lang="en-US" dirty="0"/>
              <a:t>Distributions without long tails are better</a:t>
            </a:r>
          </a:p>
          <a:p>
            <a:r>
              <a:rPr lang="en-US" dirty="0"/>
              <a:t>Definitions for following slides</a:t>
            </a:r>
          </a:p>
          <a:p>
            <a:pPr lvl="1"/>
            <a:r>
              <a:rPr lang="en-US" dirty="0"/>
              <a:t>Incorrect scores have smaller x-axis values than correct scores</a:t>
            </a:r>
          </a:p>
          <a:p>
            <a:pPr lvl="1"/>
            <a:r>
              <a:rPr lang="en-US" dirty="0"/>
              <a:t>Score distributions are Gaussian shapes</a:t>
            </a:r>
          </a:p>
          <a:p>
            <a:pPr lvl="1"/>
            <a:r>
              <a:rPr lang="en-US" dirty="0"/>
              <a:t>Incorrect scores in red, correct scores in blue</a:t>
            </a:r>
          </a:p>
        </p:txBody>
      </p:sp>
    </p:spTree>
    <p:extLst>
      <p:ext uri="{BB962C8B-B14F-4D97-AF65-F5344CB8AC3E}">
        <p14:creationId xmlns:p14="http://schemas.microsoft.com/office/powerpoint/2010/main" val="25651801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4ED69094-E00E-614F-A69F-FF852D53ABD4}"/>
              </a:ext>
            </a:extLst>
          </p:cNvPr>
          <p:cNvPicPr>
            <a:picLocks noGrp="1" noChangeAspect="1"/>
          </p:cNvPicPr>
          <p:nvPr>
            <p:ph idx="1"/>
          </p:nvPr>
        </p:nvPicPr>
        <p:blipFill>
          <a:blip r:embed="rId2"/>
          <a:stretch>
            <a:fillRect/>
          </a:stretch>
        </p:blipFill>
        <p:spPr>
          <a:xfrm>
            <a:off x="3310367" y="1825625"/>
            <a:ext cx="5571266" cy="4351338"/>
          </a:xfrm>
          <a:prstGeom prst="rect">
            <a:avLst/>
          </a:prstGeom>
        </p:spPr>
      </p:pic>
      <p:sp>
        <p:nvSpPr>
          <p:cNvPr id="2" name="Title 1">
            <a:extLst>
              <a:ext uri="{FF2B5EF4-FFF2-40B4-BE49-F238E27FC236}">
                <a16:creationId xmlns:a16="http://schemas.microsoft.com/office/drawing/2014/main" id="{B1C18ED7-47F9-D746-8D1C-39919E37890D}"/>
              </a:ext>
            </a:extLst>
          </p:cNvPr>
          <p:cNvSpPr>
            <a:spLocks noGrp="1"/>
          </p:cNvSpPr>
          <p:nvPr>
            <p:ph type="title"/>
          </p:nvPr>
        </p:nvSpPr>
        <p:spPr/>
        <p:txBody>
          <a:bodyPr/>
          <a:lstStyle/>
          <a:p>
            <a:r>
              <a:rPr lang="en-US" dirty="0"/>
              <a:t>0.6 to 1 sizes – 87.5% recovery</a:t>
            </a:r>
          </a:p>
        </p:txBody>
      </p:sp>
      <p:sp>
        <p:nvSpPr>
          <p:cNvPr id="6" name="TextBox 5">
            <a:extLst>
              <a:ext uri="{FF2B5EF4-FFF2-40B4-BE49-F238E27FC236}">
                <a16:creationId xmlns:a16="http://schemas.microsoft.com/office/drawing/2014/main" id="{E106E709-1F40-4647-B672-764C077BC190}"/>
              </a:ext>
            </a:extLst>
          </p:cNvPr>
          <p:cNvSpPr txBox="1"/>
          <p:nvPr/>
        </p:nvSpPr>
        <p:spPr>
          <a:xfrm>
            <a:off x="5771241" y="3543858"/>
            <a:ext cx="593432" cy="369332"/>
          </a:xfrm>
          <a:prstGeom prst="rect">
            <a:avLst/>
          </a:prstGeom>
          <a:solidFill>
            <a:schemeClr val="bg1"/>
          </a:solidFill>
        </p:spPr>
        <p:txBody>
          <a:bodyPr wrap="none" rtlCol="0">
            <a:spAutoFit/>
          </a:bodyPr>
          <a:lstStyle/>
          <a:p>
            <a:r>
              <a:rPr lang="en-US" dirty="0"/>
              <a:t>16.5</a:t>
            </a:r>
          </a:p>
        </p:txBody>
      </p:sp>
    </p:spTree>
    <p:extLst>
      <p:ext uri="{BB962C8B-B14F-4D97-AF65-F5344CB8AC3E}">
        <p14:creationId xmlns:p14="http://schemas.microsoft.com/office/powerpoint/2010/main" val="21594799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33F4188D-7915-9E48-AAEE-EA351222A93B}"/>
              </a:ext>
            </a:extLst>
          </p:cNvPr>
          <p:cNvPicPr>
            <a:picLocks noGrp="1" noChangeAspect="1"/>
          </p:cNvPicPr>
          <p:nvPr>
            <p:ph idx="1"/>
          </p:nvPr>
        </p:nvPicPr>
        <p:blipFill>
          <a:blip r:embed="rId3"/>
          <a:stretch>
            <a:fillRect/>
          </a:stretch>
        </p:blipFill>
        <p:spPr>
          <a:xfrm>
            <a:off x="3310367" y="1825625"/>
            <a:ext cx="5571266" cy="4351338"/>
          </a:xfrm>
          <a:prstGeom prst="rect">
            <a:avLst/>
          </a:prstGeom>
        </p:spPr>
      </p:pic>
      <p:sp>
        <p:nvSpPr>
          <p:cNvPr id="2" name="Title 1">
            <a:extLst>
              <a:ext uri="{FF2B5EF4-FFF2-40B4-BE49-F238E27FC236}">
                <a16:creationId xmlns:a16="http://schemas.microsoft.com/office/drawing/2014/main" id="{B1C18ED7-47F9-D746-8D1C-39919E37890D}"/>
              </a:ext>
            </a:extLst>
          </p:cNvPr>
          <p:cNvSpPr>
            <a:spLocks noGrp="1"/>
          </p:cNvSpPr>
          <p:nvPr>
            <p:ph type="title"/>
          </p:nvPr>
        </p:nvSpPr>
        <p:spPr/>
        <p:txBody>
          <a:bodyPr/>
          <a:lstStyle/>
          <a:p>
            <a:r>
              <a:rPr lang="en-US" dirty="0"/>
              <a:t>0.5 to 1 sizes – 88.8% recovery</a:t>
            </a:r>
          </a:p>
        </p:txBody>
      </p:sp>
      <p:sp>
        <p:nvSpPr>
          <p:cNvPr id="6" name="TextBox 5">
            <a:extLst>
              <a:ext uri="{FF2B5EF4-FFF2-40B4-BE49-F238E27FC236}">
                <a16:creationId xmlns:a16="http://schemas.microsoft.com/office/drawing/2014/main" id="{E106E709-1F40-4647-B672-764C077BC190}"/>
              </a:ext>
            </a:extLst>
          </p:cNvPr>
          <p:cNvSpPr txBox="1"/>
          <p:nvPr/>
        </p:nvSpPr>
        <p:spPr>
          <a:xfrm>
            <a:off x="5756033" y="3649362"/>
            <a:ext cx="593432" cy="369332"/>
          </a:xfrm>
          <a:prstGeom prst="rect">
            <a:avLst/>
          </a:prstGeom>
          <a:solidFill>
            <a:schemeClr val="bg1"/>
          </a:solidFill>
        </p:spPr>
        <p:txBody>
          <a:bodyPr wrap="none" rtlCol="0">
            <a:spAutoFit/>
          </a:bodyPr>
          <a:lstStyle/>
          <a:p>
            <a:r>
              <a:rPr lang="en-US" dirty="0"/>
              <a:t>16.3</a:t>
            </a:r>
          </a:p>
        </p:txBody>
      </p:sp>
    </p:spTree>
    <p:extLst>
      <p:ext uri="{BB962C8B-B14F-4D97-AF65-F5344CB8AC3E}">
        <p14:creationId xmlns:p14="http://schemas.microsoft.com/office/powerpoint/2010/main" val="21144379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779DCA7C-5AA8-C148-B4B5-F566D2C52E3F}"/>
              </a:ext>
            </a:extLst>
          </p:cNvPr>
          <p:cNvPicPr>
            <a:picLocks noGrp="1" noChangeAspect="1"/>
          </p:cNvPicPr>
          <p:nvPr>
            <p:ph idx="1"/>
          </p:nvPr>
        </p:nvPicPr>
        <p:blipFill>
          <a:blip r:embed="rId2"/>
          <a:stretch>
            <a:fillRect/>
          </a:stretch>
        </p:blipFill>
        <p:spPr>
          <a:xfrm>
            <a:off x="3310367" y="1825625"/>
            <a:ext cx="5571266" cy="4351338"/>
          </a:xfrm>
          <a:prstGeom prst="rect">
            <a:avLst/>
          </a:prstGeom>
        </p:spPr>
      </p:pic>
      <p:sp>
        <p:nvSpPr>
          <p:cNvPr id="2" name="Title 1">
            <a:extLst>
              <a:ext uri="{FF2B5EF4-FFF2-40B4-BE49-F238E27FC236}">
                <a16:creationId xmlns:a16="http://schemas.microsoft.com/office/drawing/2014/main" id="{B1C18ED7-47F9-D746-8D1C-39919E37890D}"/>
              </a:ext>
            </a:extLst>
          </p:cNvPr>
          <p:cNvSpPr>
            <a:spLocks noGrp="1"/>
          </p:cNvSpPr>
          <p:nvPr>
            <p:ph type="title"/>
          </p:nvPr>
        </p:nvSpPr>
        <p:spPr/>
        <p:txBody>
          <a:bodyPr/>
          <a:lstStyle/>
          <a:p>
            <a:r>
              <a:rPr lang="en-US" dirty="0"/>
              <a:t>0.4 to 1 sizes – 90.6% recovery</a:t>
            </a:r>
          </a:p>
        </p:txBody>
      </p:sp>
      <p:sp>
        <p:nvSpPr>
          <p:cNvPr id="6" name="TextBox 5">
            <a:extLst>
              <a:ext uri="{FF2B5EF4-FFF2-40B4-BE49-F238E27FC236}">
                <a16:creationId xmlns:a16="http://schemas.microsoft.com/office/drawing/2014/main" id="{E106E709-1F40-4647-B672-764C077BC190}"/>
              </a:ext>
            </a:extLst>
          </p:cNvPr>
          <p:cNvSpPr txBox="1"/>
          <p:nvPr/>
        </p:nvSpPr>
        <p:spPr>
          <a:xfrm>
            <a:off x="5689180" y="3778321"/>
            <a:ext cx="593432" cy="369332"/>
          </a:xfrm>
          <a:prstGeom prst="rect">
            <a:avLst/>
          </a:prstGeom>
          <a:solidFill>
            <a:schemeClr val="bg1"/>
          </a:solidFill>
        </p:spPr>
        <p:txBody>
          <a:bodyPr wrap="none" rtlCol="0">
            <a:spAutoFit/>
          </a:bodyPr>
          <a:lstStyle/>
          <a:p>
            <a:r>
              <a:rPr lang="en-US" dirty="0"/>
              <a:t>16.0</a:t>
            </a:r>
          </a:p>
        </p:txBody>
      </p:sp>
    </p:spTree>
    <p:extLst>
      <p:ext uri="{BB962C8B-B14F-4D97-AF65-F5344CB8AC3E}">
        <p14:creationId xmlns:p14="http://schemas.microsoft.com/office/powerpoint/2010/main" val="36915219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F151345C-01F2-D54E-9422-E1FA5CF0E003}"/>
              </a:ext>
            </a:extLst>
          </p:cNvPr>
          <p:cNvPicPr>
            <a:picLocks noGrp="1" noChangeAspect="1"/>
          </p:cNvPicPr>
          <p:nvPr>
            <p:ph idx="1"/>
          </p:nvPr>
        </p:nvPicPr>
        <p:blipFill>
          <a:blip r:embed="rId2"/>
          <a:stretch>
            <a:fillRect/>
          </a:stretch>
        </p:blipFill>
        <p:spPr>
          <a:xfrm>
            <a:off x="3310367" y="1825625"/>
            <a:ext cx="5571266" cy="4351338"/>
          </a:xfrm>
          <a:prstGeom prst="rect">
            <a:avLst/>
          </a:prstGeom>
        </p:spPr>
      </p:pic>
      <p:sp>
        <p:nvSpPr>
          <p:cNvPr id="2" name="Title 1">
            <a:extLst>
              <a:ext uri="{FF2B5EF4-FFF2-40B4-BE49-F238E27FC236}">
                <a16:creationId xmlns:a16="http://schemas.microsoft.com/office/drawing/2014/main" id="{B1C18ED7-47F9-D746-8D1C-39919E37890D}"/>
              </a:ext>
            </a:extLst>
          </p:cNvPr>
          <p:cNvSpPr>
            <a:spLocks noGrp="1"/>
          </p:cNvSpPr>
          <p:nvPr>
            <p:ph type="title"/>
          </p:nvPr>
        </p:nvSpPr>
        <p:spPr/>
        <p:txBody>
          <a:bodyPr/>
          <a:lstStyle/>
          <a:p>
            <a:r>
              <a:rPr lang="en-US" dirty="0"/>
              <a:t>0.3 to 1 sizes – 92.6% recovery</a:t>
            </a:r>
          </a:p>
        </p:txBody>
      </p:sp>
      <p:sp>
        <p:nvSpPr>
          <p:cNvPr id="6" name="TextBox 5">
            <a:extLst>
              <a:ext uri="{FF2B5EF4-FFF2-40B4-BE49-F238E27FC236}">
                <a16:creationId xmlns:a16="http://schemas.microsoft.com/office/drawing/2014/main" id="{E106E709-1F40-4647-B672-764C077BC190}"/>
              </a:ext>
            </a:extLst>
          </p:cNvPr>
          <p:cNvSpPr txBox="1"/>
          <p:nvPr/>
        </p:nvSpPr>
        <p:spPr>
          <a:xfrm>
            <a:off x="5642288" y="4094844"/>
            <a:ext cx="593432" cy="369332"/>
          </a:xfrm>
          <a:prstGeom prst="rect">
            <a:avLst/>
          </a:prstGeom>
          <a:solidFill>
            <a:schemeClr val="bg1"/>
          </a:solidFill>
        </p:spPr>
        <p:txBody>
          <a:bodyPr wrap="none" rtlCol="0">
            <a:spAutoFit/>
          </a:bodyPr>
          <a:lstStyle/>
          <a:p>
            <a:r>
              <a:rPr lang="en-US" dirty="0"/>
              <a:t>15.6</a:t>
            </a:r>
          </a:p>
        </p:txBody>
      </p:sp>
    </p:spTree>
    <p:extLst>
      <p:ext uri="{BB962C8B-B14F-4D97-AF65-F5344CB8AC3E}">
        <p14:creationId xmlns:p14="http://schemas.microsoft.com/office/powerpoint/2010/main" val="32691087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0C66C236-6B8E-B445-83B9-85CA92DF7E63}"/>
              </a:ext>
            </a:extLst>
          </p:cNvPr>
          <p:cNvPicPr>
            <a:picLocks noGrp="1" noChangeAspect="1"/>
          </p:cNvPicPr>
          <p:nvPr>
            <p:ph idx="1"/>
          </p:nvPr>
        </p:nvPicPr>
        <p:blipFill>
          <a:blip r:embed="rId2"/>
          <a:stretch>
            <a:fillRect/>
          </a:stretch>
        </p:blipFill>
        <p:spPr>
          <a:xfrm>
            <a:off x="3310367" y="1825625"/>
            <a:ext cx="5571266" cy="4351338"/>
          </a:xfrm>
          <a:prstGeom prst="rect">
            <a:avLst/>
          </a:prstGeom>
        </p:spPr>
      </p:pic>
      <p:sp>
        <p:nvSpPr>
          <p:cNvPr id="2" name="Title 1">
            <a:extLst>
              <a:ext uri="{FF2B5EF4-FFF2-40B4-BE49-F238E27FC236}">
                <a16:creationId xmlns:a16="http://schemas.microsoft.com/office/drawing/2014/main" id="{B1C18ED7-47F9-D746-8D1C-39919E37890D}"/>
              </a:ext>
            </a:extLst>
          </p:cNvPr>
          <p:cNvSpPr>
            <a:spLocks noGrp="1"/>
          </p:cNvSpPr>
          <p:nvPr>
            <p:ph type="title"/>
          </p:nvPr>
        </p:nvSpPr>
        <p:spPr/>
        <p:txBody>
          <a:bodyPr/>
          <a:lstStyle/>
          <a:p>
            <a:r>
              <a:rPr lang="en-US" dirty="0"/>
              <a:t>0.2 to 1 sizes – 95.0% recovery</a:t>
            </a:r>
          </a:p>
        </p:txBody>
      </p:sp>
      <p:sp>
        <p:nvSpPr>
          <p:cNvPr id="6" name="TextBox 5">
            <a:extLst>
              <a:ext uri="{FF2B5EF4-FFF2-40B4-BE49-F238E27FC236}">
                <a16:creationId xmlns:a16="http://schemas.microsoft.com/office/drawing/2014/main" id="{E106E709-1F40-4647-B672-764C077BC190}"/>
              </a:ext>
            </a:extLst>
          </p:cNvPr>
          <p:cNvSpPr txBox="1"/>
          <p:nvPr/>
        </p:nvSpPr>
        <p:spPr>
          <a:xfrm>
            <a:off x="5548504" y="4305858"/>
            <a:ext cx="593432" cy="369332"/>
          </a:xfrm>
          <a:prstGeom prst="rect">
            <a:avLst/>
          </a:prstGeom>
          <a:solidFill>
            <a:schemeClr val="bg1"/>
          </a:solidFill>
        </p:spPr>
        <p:txBody>
          <a:bodyPr wrap="none" rtlCol="0">
            <a:spAutoFit/>
          </a:bodyPr>
          <a:lstStyle/>
          <a:p>
            <a:r>
              <a:rPr lang="en-US" dirty="0"/>
              <a:t>15.0</a:t>
            </a:r>
          </a:p>
        </p:txBody>
      </p:sp>
    </p:spTree>
    <p:extLst>
      <p:ext uri="{BB962C8B-B14F-4D97-AF65-F5344CB8AC3E}">
        <p14:creationId xmlns:p14="http://schemas.microsoft.com/office/powerpoint/2010/main" val="4336145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DFA9AB8B-F80F-094B-986F-3942B52E634E}"/>
              </a:ext>
            </a:extLst>
          </p:cNvPr>
          <p:cNvPicPr>
            <a:picLocks noGrp="1" noChangeAspect="1"/>
          </p:cNvPicPr>
          <p:nvPr>
            <p:ph idx="1"/>
          </p:nvPr>
        </p:nvPicPr>
        <p:blipFill>
          <a:blip r:embed="rId3"/>
          <a:stretch>
            <a:fillRect/>
          </a:stretch>
        </p:blipFill>
        <p:spPr>
          <a:xfrm>
            <a:off x="3310367" y="1825625"/>
            <a:ext cx="5571266" cy="4351338"/>
          </a:xfrm>
          <a:prstGeom prst="rect">
            <a:avLst/>
          </a:prstGeom>
        </p:spPr>
      </p:pic>
      <p:sp>
        <p:nvSpPr>
          <p:cNvPr id="2" name="Title 1">
            <a:extLst>
              <a:ext uri="{FF2B5EF4-FFF2-40B4-BE49-F238E27FC236}">
                <a16:creationId xmlns:a16="http://schemas.microsoft.com/office/drawing/2014/main" id="{B1C18ED7-47F9-D746-8D1C-39919E37890D}"/>
              </a:ext>
            </a:extLst>
          </p:cNvPr>
          <p:cNvSpPr>
            <a:spLocks noGrp="1"/>
          </p:cNvSpPr>
          <p:nvPr>
            <p:ph type="title"/>
          </p:nvPr>
        </p:nvSpPr>
        <p:spPr/>
        <p:txBody>
          <a:bodyPr/>
          <a:lstStyle/>
          <a:p>
            <a:r>
              <a:rPr lang="en-US" dirty="0"/>
              <a:t>0.1 to 1 sizes – 97.9% recovery</a:t>
            </a:r>
          </a:p>
        </p:txBody>
      </p:sp>
      <p:sp>
        <p:nvSpPr>
          <p:cNvPr id="6" name="TextBox 5">
            <a:extLst>
              <a:ext uri="{FF2B5EF4-FFF2-40B4-BE49-F238E27FC236}">
                <a16:creationId xmlns:a16="http://schemas.microsoft.com/office/drawing/2014/main" id="{E106E709-1F40-4647-B672-764C077BC190}"/>
              </a:ext>
            </a:extLst>
          </p:cNvPr>
          <p:cNvSpPr txBox="1"/>
          <p:nvPr/>
        </p:nvSpPr>
        <p:spPr>
          <a:xfrm>
            <a:off x="5384382" y="4774778"/>
            <a:ext cx="593432" cy="369332"/>
          </a:xfrm>
          <a:prstGeom prst="rect">
            <a:avLst/>
          </a:prstGeom>
          <a:solidFill>
            <a:schemeClr val="bg1"/>
          </a:solidFill>
        </p:spPr>
        <p:txBody>
          <a:bodyPr wrap="none" rtlCol="0">
            <a:spAutoFit/>
          </a:bodyPr>
          <a:lstStyle/>
          <a:p>
            <a:r>
              <a:rPr lang="en-US" dirty="0"/>
              <a:t>13.8</a:t>
            </a:r>
          </a:p>
        </p:txBody>
      </p:sp>
    </p:spTree>
    <p:extLst>
      <p:ext uri="{BB962C8B-B14F-4D97-AF65-F5344CB8AC3E}">
        <p14:creationId xmlns:p14="http://schemas.microsoft.com/office/powerpoint/2010/main" val="32918439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10405-42BD-5D48-834E-69C9FC8A1DC3}"/>
              </a:ext>
            </a:extLst>
          </p:cNvPr>
          <p:cNvSpPr>
            <a:spLocks noGrp="1"/>
          </p:cNvSpPr>
          <p:nvPr>
            <p:ph type="title"/>
          </p:nvPr>
        </p:nvSpPr>
        <p:spPr/>
        <p:txBody>
          <a:bodyPr/>
          <a:lstStyle/>
          <a:p>
            <a:r>
              <a:rPr lang="en-US" dirty="0"/>
              <a:t>How did sizes affect cutoffs and recovery?</a:t>
            </a:r>
          </a:p>
        </p:txBody>
      </p:sp>
      <p:sp>
        <p:nvSpPr>
          <p:cNvPr id="3" name="Content Placeholder 2">
            <a:extLst>
              <a:ext uri="{FF2B5EF4-FFF2-40B4-BE49-F238E27FC236}">
                <a16:creationId xmlns:a16="http://schemas.microsoft.com/office/drawing/2014/main" id="{3B58F40F-7A90-B242-9A46-2A444337AB2E}"/>
              </a:ext>
            </a:extLst>
          </p:cNvPr>
          <p:cNvSpPr>
            <a:spLocks noGrp="1"/>
          </p:cNvSpPr>
          <p:nvPr>
            <p:ph idx="1"/>
          </p:nvPr>
        </p:nvSpPr>
        <p:spPr/>
        <p:txBody>
          <a:bodyPr/>
          <a:lstStyle/>
          <a:p>
            <a:r>
              <a:rPr lang="en-US" dirty="0"/>
              <a:t>Score cutoffs ranged from 19.8 to 13.8 (all at 1% FDR)</a:t>
            </a:r>
          </a:p>
          <a:p>
            <a:r>
              <a:rPr lang="en-US" dirty="0"/>
              <a:t>Recovery ranged from 52% to 98%</a:t>
            </a:r>
          </a:p>
          <a:p>
            <a:r>
              <a:rPr lang="en-US" dirty="0"/>
              <a:t>Remember that distribution positions and shapes did not change</a:t>
            </a:r>
          </a:p>
        </p:txBody>
      </p:sp>
    </p:spTree>
    <p:extLst>
      <p:ext uri="{BB962C8B-B14F-4D97-AF65-F5344CB8AC3E}">
        <p14:creationId xmlns:p14="http://schemas.microsoft.com/office/powerpoint/2010/main" val="1459103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F736C-C23D-FA47-81DA-1A24CF0D178B}"/>
              </a:ext>
            </a:extLst>
          </p:cNvPr>
          <p:cNvSpPr>
            <a:spLocks noGrp="1"/>
          </p:cNvSpPr>
          <p:nvPr>
            <p:ph type="title"/>
          </p:nvPr>
        </p:nvSpPr>
        <p:spPr/>
        <p:txBody>
          <a:bodyPr/>
          <a:lstStyle/>
          <a:p>
            <a:r>
              <a:rPr lang="en-US" dirty="0"/>
              <a:t>Why does this matter?</a:t>
            </a:r>
          </a:p>
        </p:txBody>
      </p:sp>
      <p:sp>
        <p:nvSpPr>
          <p:cNvPr id="3" name="Content Placeholder 2">
            <a:extLst>
              <a:ext uri="{FF2B5EF4-FFF2-40B4-BE49-F238E27FC236}">
                <a16:creationId xmlns:a16="http://schemas.microsoft.com/office/drawing/2014/main" id="{AEF5CBA5-22C3-6340-85C5-521EB09EC8AC}"/>
              </a:ext>
            </a:extLst>
          </p:cNvPr>
          <p:cNvSpPr>
            <a:spLocks noGrp="1"/>
          </p:cNvSpPr>
          <p:nvPr>
            <p:ph idx="1"/>
          </p:nvPr>
        </p:nvSpPr>
        <p:spPr/>
        <p:txBody>
          <a:bodyPr>
            <a:normAutofit/>
          </a:bodyPr>
          <a:lstStyle/>
          <a:p>
            <a:r>
              <a:rPr lang="en-US" dirty="0"/>
              <a:t>Instruments scan at constant rates per unit of LC time</a:t>
            </a:r>
          </a:p>
          <a:p>
            <a:r>
              <a:rPr lang="en-US" dirty="0"/>
              <a:t>Most datasets have similar total MS2 scans for the same LC time</a:t>
            </a:r>
          </a:p>
          <a:p>
            <a:r>
              <a:rPr lang="en-US" dirty="0"/>
              <a:t>What varies is the relative fraction of the scans that are correct</a:t>
            </a:r>
          </a:p>
          <a:p>
            <a:r>
              <a:rPr lang="en-US" dirty="0"/>
              <a:t>Score cutoffs need to be adaptive mostly because of distribution size differences</a:t>
            </a:r>
          </a:p>
        </p:txBody>
      </p:sp>
    </p:spTree>
    <p:extLst>
      <p:ext uri="{BB962C8B-B14F-4D97-AF65-F5344CB8AC3E}">
        <p14:creationId xmlns:p14="http://schemas.microsoft.com/office/powerpoint/2010/main" val="4984237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25332-EE7D-5645-A06E-AFDC6D3A4928}"/>
              </a:ext>
            </a:extLst>
          </p:cNvPr>
          <p:cNvSpPr>
            <a:spLocks noGrp="1"/>
          </p:cNvSpPr>
          <p:nvPr>
            <p:ph type="title"/>
          </p:nvPr>
        </p:nvSpPr>
        <p:spPr/>
        <p:txBody>
          <a:bodyPr/>
          <a:lstStyle/>
          <a:p>
            <a:r>
              <a:rPr lang="en-US" dirty="0"/>
              <a:t>How can we improve our results?</a:t>
            </a:r>
          </a:p>
        </p:txBody>
      </p:sp>
      <p:sp>
        <p:nvSpPr>
          <p:cNvPr id="3" name="Content Placeholder 2">
            <a:extLst>
              <a:ext uri="{FF2B5EF4-FFF2-40B4-BE49-F238E27FC236}">
                <a16:creationId xmlns:a16="http://schemas.microsoft.com/office/drawing/2014/main" id="{C1B95A4D-A937-E141-B3AF-67D06430ADF5}"/>
              </a:ext>
            </a:extLst>
          </p:cNvPr>
          <p:cNvSpPr>
            <a:spLocks noGrp="1"/>
          </p:cNvSpPr>
          <p:nvPr>
            <p:ph idx="1"/>
          </p:nvPr>
        </p:nvSpPr>
        <p:spPr/>
        <p:txBody>
          <a:bodyPr/>
          <a:lstStyle/>
          <a:p>
            <a:r>
              <a:rPr lang="en-US" dirty="0"/>
              <a:t>Find properties that put peptides into different categories</a:t>
            </a:r>
          </a:p>
          <a:p>
            <a:pPr lvl="1"/>
            <a:r>
              <a:rPr lang="en-US" dirty="0"/>
              <a:t>Number of tryptic termini</a:t>
            </a:r>
          </a:p>
          <a:p>
            <a:pPr lvl="1"/>
            <a:r>
              <a:rPr lang="en-US" dirty="0" err="1"/>
              <a:t>Deltamass</a:t>
            </a:r>
            <a:r>
              <a:rPr lang="en-US" dirty="0"/>
              <a:t> windows</a:t>
            </a:r>
          </a:p>
          <a:p>
            <a:pPr lvl="1"/>
            <a:r>
              <a:rPr lang="en-US" dirty="0"/>
              <a:t>Charge states</a:t>
            </a:r>
          </a:p>
          <a:p>
            <a:pPr lvl="1"/>
            <a:r>
              <a:rPr lang="en-US" dirty="0" err="1"/>
              <a:t>Modfications</a:t>
            </a:r>
            <a:endParaRPr lang="en-US" dirty="0"/>
          </a:p>
          <a:p>
            <a:r>
              <a:rPr lang="en-US" dirty="0"/>
              <a:t>Incorrect and correct PSMs partition into categories differently</a:t>
            </a:r>
          </a:p>
          <a:p>
            <a:r>
              <a:rPr lang="en-US" dirty="0"/>
              <a:t>Categories favoring correct matches should have less noise and higher recovery</a:t>
            </a:r>
          </a:p>
        </p:txBody>
      </p:sp>
    </p:spTree>
    <p:extLst>
      <p:ext uri="{BB962C8B-B14F-4D97-AF65-F5344CB8AC3E}">
        <p14:creationId xmlns:p14="http://schemas.microsoft.com/office/powerpoint/2010/main" val="3077106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46C89-FA09-B142-92E4-AE0A1DDC6C13}"/>
              </a:ext>
            </a:extLst>
          </p:cNvPr>
          <p:cNvSpPr>
            <a:spLocks noGrp="1"/>
          </p:cNvSpPr>
          <p:nvPr>
            <p:ph type="title"/>
          </p:nvPr>
        </p:nvSpPr>
        <p:spPr/>
        <p:txBody>
          <a:bodyPr/>
          <a:lstStyle/>
          <a:p>
            <a:r>
              <a:rPr lang="en-US" dirty="0"/>
              <a:t>Need score transformations that separate distributions – this case is BAD</a:t>
            </a:r>
          </a:p>
        </p:txBody>
      </p:sp>
      <p:pic>
        <p:nvPicPr>
          <p:cNvPr id="4" name="Content Placeholder 3">
            <a:extLst>
              <a:ext uri="{FF2B5EF4-FFF2-40B4-BE49-F238E27FC236}">
                <a16:creationId xmlns:a16="http://schemas.microsoft.com/office/drawing/2014/main" id="{D946B365-7F58-CF4F-B8EC-32EB05F1783E}"/>
              </a:ext>
            </a:extLst>
          </p:cNvPr>
          <p:cNvPicPr>
            <a:picLocks noGrp="1" noChangeAspect="1"/>
          </p:cNvPicPr>
          <p:nvPr>
            <p:ph idx="1"/>
          </p:nvPr>
        </p:nvPicPr>
        <p:blipFill>
          <a:blip r:embed="rId3"/>
          <a:stretch>
            <a:fillRect/>
          </a:stretch>
        </p:blipFill>
        <p:spPr>
          <a:xfrm>
            <a:off x="3310367" y="1825625"/>
            <a:ext cx="5463540" cy="4267200"/>
          </a:xfrm>
          <a:prstGeom prst="rect">
            <a:avLst/>
          </a:prstGeom>
        </p:spPr>
      </p:pic>
    </p:spTree>
    <p:extLst>
      <p:ext uri="{BB962C8B-B14F-4D97-AF65-F5344CB8AC3E}">
        <p14:creationId xmlns:p14="http://schemas.microsoft.com/office/powerpoint/2010/main" val="2287388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7C27B-7245-F74B-A7A8-A65A95D17046}"/>
              </a:ext>
            </a:extLst>
          </p:cNvPr>
          <p:cNvSpPr>
            <a:spLocks noGrp="1"/>
          </p:cNvSpPr>
          <p:nvPr>
            <p:ph type="title"/>
          </p:nvPr>
        </p:nvSpPr>
        <p:spPr/>
        <p:txBody>
          <a:bodyPr/>
          <a:lstStyle/>
          <a:p>
            <a:r>
              <a:rPr lang="en-US" dirty="0"/>
              <a:t>This case is ideal – FDR is always zero</a:t>
            </a:r>
          </a:p>
        </p:txBody>
      </p:sp>
      <p:pic>
        <p:nvPicPr>
          <p:cNvPr id="3" name="Picture 2">
            <a:extLst>
              <a:ext uri="{FF2B5EF4-FFF2-40B4-BE49-F238E27FC236}">
                <a16:creationId xmlns:a16="http://schemas.microsoft.com/office/drawing/2014/main" id="{700D8C49-FDAB-2A41-A6CC-86BCB6DCA829}"/>
              </a:ext>
            </a:extLst>
          </p:cNvPr>
          <p:cNvPicPr>
            <a:picLocks noChangeAspect="1"/>
          </p:cNvPicPr>
          <p:nvPr/>
        </p:nvPicPr>
        <p:blipFill>
          <a:blip r:embed="rId3"/>
          <a:stretch>
            <a:fillRect/>
          </a:stretch>
        </p:blipFill>
        <p:spPr>
          <a:xfrm>
            <a:off x="3364230" y="1816443"/>
            <a:ext cx="5463540" cy="4267200"/>
          </a:xfrm>
          <a:prstGeom prst="rect">
            <a:avLst/>
          </a:prstGeom>
        </p:spPr>
      </p:pic>
    </p:spTree>
    <p:extLst>
      <p:ext uri="{BB962C8B-B14F-4D97-AF65-F5344CB8AC3E}">
        <p14:creationId xmlns:p14="http://schemas.microsoft.com/office/powerpoint/2010/main" val="3816383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F9DACD4-80BD-0449-933E-3CBFAC998794}"/>
              </a:ext>
            </a:extLst>
          </p:cNvPr>
          <p:cNvPicPr>
            <a:picLocks noGrp="1" noChangeAspect="1"/>
          </p:cNvPicPr>
          <p:nvPr>
            <p:ph idx="1"/>
          </p:nvPr>
        </p:nvPicPr>
        <p:blipFill>
          <a:blip r:embed="rId3"/>
          <a:stretch>
            <a:fillRect/>
          </a:stretch>
        </p:blipFill>
        <p:spPr>
          <a:xfrm>
            <a:off x="1012005" y="1825625"/>
            <a:ext cx="5571266" cy="4351338"/>
          </a:xfrm>
          <a:prstGeom prst="rect">
            <a:avLst/>
          </a:prstGeom>
        </p:spPr>
      </p:pic>
      <p:sp>
        <p:nvSpPr>
          <p:cNvPr id="5" name="Freeform 4">
            <a:extLst>
              <a:ext uri="{FF2B5EF4-FFF2-40B4-BE49-F238E27FC236}">
                <a16:creationId xmlns:a16="http://schemas.microsoft.com/office/drawing/2014/main" id="{1FFC45FE-7CCE-854B-B834-8C10AAA40657}"/>
              </a:ext>
            </a:extLst>
          </p:cNvPr>
          <p:cNvSpPr/>
          <p:nvPr/>
        </p:nvSpPr>
        <p:spPr>
          <a:xfrm>
            <a:off x="3793519" y="2397211"/>
            <a:ext cx="1915297" cy="3126259"/>
          </a:xfrm>
          <a:custGeom>
            <a:avLst/>
            <a:gdLst>
              <a:gd name="connsiteX0" fmla="*/ 0 w 1915297"/>
              <a:gd name="connsiteY0" fmla="*/ 3126259 h 3126259"/>
              <a:gd name="connsiteX1" fmla="*/ 0 w 1915297"/>
              <a:gd name="connsiteY1" fmla="*/ 1705232 h 3126259"/>
              <a:gd name="connsiteX2" fmla="*/ 111211 w 1915297"/>
              <a:gd name="connsiteY2" fmla="*/ 1223319 h 3126259"/>
              <a:gd name="connsiteX3" fmla="*/ 222422 w 1915297"/>
              <a:gd name="connsiteY3" fmla="*/ 753762 h 3126259"/>
              <a:gd name="connsiteX4" fmla="*/ 345989 w 1915297"/>
              <a:gd name="connsiteY4" fmla="*/ 284205 h 3126259"/>
              <a:gd name="connsiteX5" fmla="*/ 395416 w 1915297"/>
              <a:gd name="connsiteY5" fmla="*/ 148281 h 3126259"/>
              <a:gd name="connsiteX6" fmla="*/ 457200 w 1915297"/>
              <a:gd name="connsiteY6" fmla="*/ 37070 h 3126259"/>
              <a:gd name="connsiteX7" fmla="*/ 518984 w 1915297"/>
              <a:gd name="connsiteY7" fmla="*/ 0 h 3126259"/>
              <a:gd name="connsiteX8" fmla="*/ 605481 w 1915297"/>
              <a:gd name="connsiteY8" fmla="*/ 61784 h 3126259"/>
              <a:gd name="connsiteX9" fmla="*/ 679622 w 1915297"/>
              <a:gd name="connsiteY9" fmla="*/ 210065 h 3126259"/>
              <a:gd name="connsiteX10" fmla="*/ 766119 w 1915297"/>
              <a:gd name="connsiteY10" fmla="*/ 469557 h 3126259"/>
              <a:gd name="connsiteX11" fmla="*/ 877330 w 1915297"/>
              <a:gd name="connsiteY11" fmla="*/ 926757 h 3126259"/>
              <a:gd name="connsiteX12" fmla="*/ 1000897 w 1915297"/>
              <a:gd name="connsiteY12" fmla="*/ 1495167 h 3126259"/>
              <a:gd name="connsiteX13" fmla="*/ 1087395 w 1915297"/>
              <a:gd name="connsiteY13" fmla="*/ 1841157 h 3126259"/>
              <a:gd name="connsiteX14" fmla="*/ 1149178 w 1915297"/>
              <a:gd name="connsiteY14" fmla="*/ 2113005 h 3126259"/>
              <a:gd name="connsiteX15" fmla="*/ 1235676 w 1915297"/>
              <a:gd name="connsiteY15" fmla="*/ 2372497 h 3126259"/>
              <a:gd name="connsiteX16" fmla="*/ 1334530 w 1915297"/>
              <a:gd name="connsiteY16" fmla="*/ 2656703 h 3126259"/>
              <a:gd name="connsiteX17" fmla="*/ 1433384 w 1915297"/>
              <a:gd name="connsiteY17" fmla="*/ 2842054 h 3126259"/>
              <a:gd name="connsiteX18" fmla="*/ 1569308 w 1915297"/>
              <a:gd name="connsiteY18" fmla="*/ 3002692 h 3126259"/>
              <a:gd name="connsiteX19" fmla="*/ 1779373 w 1915297"/>
              <a:gd name="connsiteY19" fmla="*/ 3113903 h 3126259"/>
              <a:gd name="connsiteX20" fmla="*/ 1915297 w 1915297"/>
              <a:gd name="connsiteY20" fmla="*/ 3126259 h 3126259"/>
              <a:gd name="connsiteX21" fmla="*/ 0 w 1915297"/>
              <a:gd name="connsiteY21" fmla="*/ 3126259 h 3126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915297" h="3126259">
                <a:moveTo>
                  <a:pt x="0" y="3126259"/>
                </a:moveTo>
                <a:lnTo>
                  <a:pt x="0" y="1705232"/>
                </a:lnTo>
                <a:lnTo>
                  <a:pt x="111211" y="1223319"/>
                </a:lnTo>
                <a:lnTo>
                  <a:pt x="222422" y="753762"/>
                </a:lnTo>
                <a:lnTo>
                  <a:pt x="345989" y="284205"/>
                </a:lnTo>
                <a:lnTo>
                  <a:pt x="395416" y="148281"/>
                </a:lnTo>
                <a:lnTo>
                  <a:pt x="457200" y="37070"/>
                </a:lnTo>
                <a:lnTo>
                  <a:pt x="518984" y="0"/>
                </a:lnTo>
                <a:lnTo>
                  <a:pt x="605481" y="61784"/>
                </a:lnTo>
                <a:lnTo>
                  <a:pt x="679622" y="210065"/>
                </a:lnTo>
                <a:lnTo>
                  <a:pt x="766119" y="469557"/>
                </a:lnTo>
                <a:lnTo>
                  <a:pt x="877330" y="926757"/>
                </a:lnTo>
                <a:lnTo>
                  <a:pt x="1000897" y="1495167"/>
                </a:lnTo>
                <a:lnTo>
                  <a:pt x="1087395" y="1841157"/>
                </a:lnTo>
                <a:lnTo>
                  <a:pt x="1149178" y="2113005"/>
                </a:lnTo>
                <a:lnTo>
                  <a:pt x="1235676" y="2372497"/>
                </a:lnTo>
                <a:lnTo>
                  <a:pt x="1334530" y="2656703"/>
                </a:lnTo>
                <a:lnTo>
                  <a:pt x="1433384" y="2842054"/>
                </a:lnTo>
                <a:lnTo>
                  <a:pt x="1569308" y="3002692"/>
                </a:lnTo>
                <a:lnTo>
                  <a:pt x="1779373" y="3113903"/>
                </a:lnTo>
                <a:lnTo>
                  <a:pt x="1915297" y="3126259"/>
                </a:lnTo>
                <a:lnTo>
                  <a:pt x="0" y="3126259"/>
                </a:lnTo>
                <a:close/>
              </a:path>
            </a:pathLst>
          </a:custGeom>
          <a:blipFill>
            <a:blip r:embed="rId4"/>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B87D45D-709A-6645-B195-C4D9F754FB54}"/>
              </a:ext>
            </a:extLst>
          </p:cNvPr>
          <p:cNvSpPr>
            <a:spLocks noGrp="1"/>
          </p:cNvSpPr>
          <p:nvPr>
            <p:ph type="title"/>
          </p:nvPr>
        </p:nvSpPr>
        <p:spPr/>
        <p:txBody>
          <a:bodyPr/>
          <a:lstStyle/>
          <a:p>
            <a:r>
              <a:rPr lang="en-US" dirty="0"/>
              <a:t>Reality is usually more like this:</a:t>
            </a:r>
          </a:p>
        </p:txBody>
      </p:sp>
      <p:sp>
        <p:nvSpPr>
          <p:cNvPr id="6" name="Freeform 5">
            <a:extLst>
              <a:ext uri="{FF2B5EF4-FFF2-40B4-BE49-F238E27FC236}">
                <a16:creationId xmlns:a16="http://schemas.microsoft.com/office/drawing/2014/main" id="{3288BE93-CE0E-E34D-B6DC-7E1F222E5BB5}"/>
              </a:ext>
            </a:extLst>
          </p:cNvPr>
          <p:cNvSpPr/>
          <p:nvPr/>
        </p:nvSpPr>
        <p:spPr>
          <a:xfrm>
            <a:off x="3793519" y="5362832"/>
            <a:ext cx="840260" cy="172995"/>
          </a:xfrm>
          <a:custGeom>
            <a:avLst/>
            <a:gdLst>
              <a:gd name="connsiteX0" fmla="*/ 0 w 840260"/>
              <a:gd name="connsiteY0" fmla="*/ 160638 h 172995"/>
              <a:gd name="connsiteX1" fmla="*/ 0 w 840260"/>
              <a:gd name="connsiteY1" fmla="*/ 0 h 172995"/>
              <a:gd name="connsiteX2" fmla="*/ 61784 w 840260"/>
              <a:gd name="connsiteY2" fmla="*/ 49427 h 172995"/>
              <a:gd name="connsiteX3" fmla="*/ 61784 w 840260"/>
              <a:gd name="connsiteY3" fmla="*/ 49427 h 172995"/>
              <a:gd name="connsiteX4" fmla="*/ 259492 w 840260"/>
              <a:gd name="connsiteY4" fmla="*/ 135925 h 172995"/>
              <a:gd name="connsiteX5" fmla="*/ 383060 w 840260"/>
              <a:gd name="connsiteY5" fmla="*/ 148282 h 172995"/>
              <a:gd name="connsiteX6" fmla="*/ 506627 w 840260"/>
              <a:gd name="connsiteY6" fmla="*/ 160638 h 172995"/>
              <a:gd name="connsiteX7" fmla="*/ 840260 w 840260"/>
              <a:gd name="connsiteY7" fmla="*/ 172995 h 172995"/>
              <a:gd name="connsiteX8" fmla="*/ 0 w 840260"/>
              <a:gd name="connsiteY8" fmla="*/ 160638 h 172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0260" h="172995">
                <a:moveTo>
                  <a:pt x="0" y="160638"/>
                </a:moveTo>
                <a:lnTo>
                  <a:pt x="0" y="0"/>
                </a:lnTo>
                <a:lnTo>
                  <a:pt x="61784" y="49427"/>
                </a:lnTo>
                <a:lnTo>
                  <a:pt x="61784" y="49427"/>
                </a:lnTo>
                <a:lnTo>
                  <a:pt x="259492" y="135925"/>
                </a:lnTo>
                <a:lnTo>
                  <a:pt x="383060" y="148282"/>
                </a:lnTo>
                <a:lnTo>
                  <a:pt x="506627" y="160638"/>
                </a:lnTo>
                <a:lnTo>
                  <a:pt x="840260" y="172995"/>
                </a:lnTo>
                <a:lnTo>
                  <a:pt x="0" y="160638"/>
                </a:lnTo>
                <a:close/>
              </a:path>
            </a:pathLst>
          </a:cu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8073935-2769-5C4E-8B4B-15C83CED8086}"/>
              </a:ext>
            </a:extLst>
          </p:cNvPr>
          <p:cNvSpPr txBox="1"/>
          <p:nvPr/>
        </p:nvSpPr>
        <p:spPr>
          <a:xfrm>
            <a:off x="4003586" y="5061270"/>
            <a:ext cx="466794" cy="369332"/>
          </a:xfrm>
          <a:prstGeom prst="rect">
            <a:avLst/>
          </a:prstGeom>
          <a:solidFill>
            <a:schemeClr val="bg1"/>
          </a:solidFill>
        </p:spPr>
        <p:txBody>
          <a:bodyPr wrap="none" rtlCol="0">
            <a:spAutoFit/>
          </a:bodyPr>
          <a:lstStyle/>
          <a:p>
            <a:r>
              <a:rPr lang="en-US" b="1" dirty="0">
                <a:solidFill>
                  <a:srgbClr val="FF0000"/>
                </a:solidFill>
              </a:rPr>
              <a:t>1%</a:t>
            </a:r>
          </a:p>
        </p:txBody>
      </p:sp>
      <p:sp>
        <p:nvSpPr>
          <p:cNvPr id="8" name="TextBox 7">
            <a:extLst>
              <a:ext uri="{FF2B5EF4-FFF2-40B4-BE49-F238E27FC236}">
                <a16:creationId xmlns:a16="http://schemas.microsoft.com/office/drawing/2014/main" id="{A88894AB-5EBC-BD4D-B98D-1F7C3EBA9D9B}"/>
              </a:ext>
            </a:extLst>
          </p:cNvPr>
          <p:cNvSpPr txBox="1"/>
          <p:nvPr/>
        </p:nvSpPr>
        <p:spPr>
          <a:xfrm>
            <a:off x="4167353" y="3816628"/>
            <a:ext cx="583814" cy="369332"/>
          </a:xfrm>
          <a:prstGeom prst="rect">
            <a:avLst/>
          </a:prstGeom>
          <a:solidFill>
            <a:schemeClr val="bg1"/>
          </a:solidFill>
        </p:spPr>
        <p:txBody>
          <a:bodyPr wrap="none" rtlCol="0">
            <a:spAutoFit/>
          </a:bodyPr>
          <a:lstStyle/>
          <a:p>
            <a:r>
              <a:rPr lang="en-US" b="1" dirty="0">
                <a:solidFill>
                  <a:srgbClr val="0070C0"/>
                </a:solidFill>
              </a:rPr>
              <a:t>99%</a:t>
            </a:r>
          </a:p>
        </p:txBody>
      </p:sp>
      <p:sp>
        <p:nvSpPr>
          <p:cNvPr id="9" name="TextBox 8">
            <a:extLst>
              <a:ext uri="{FF2B5EF4-FFF2-40B4-BE49-F238E27FC236}">
                <a16:creationId xmlns:a16="http://schemas.microsoft.com/office/drawing/2014/main" id="{525BA8A7-236F-B14C-B1CC-300880E6387D}"/>
              </a:ext>
            </a:extLst>
          </p:cNvPr>
          <p:cNvSpPr txBox="1"/>
          <p:nvPr/>
        </p:nvSpPr>
        <p:spPr>
          <a:xfrm>
            <a:off x="7241060" y="1929015"/>
            <a:ext cx="4065985" cy="3200876"/>
          </a:xfrm>
          <a:prstGeom prst="rect">
            <a:avLst/>
          </a:prstGeom>
          <a:noFill/>
        </p:spPr>
        <p:txBody>
          <a:bodyPr wrap="none" rtlCol="0">
            <a:spAutoFit/>
          </a:bodyPr>
          <a:lstStyle/>
          <a:p>
            <a:r>
              <a:rPr lang="en-US" dirty="0"/>
              <a:t>Want area under red distribution tail </a:t>
            </a:r>
            <a:br>
              <a:rPr lang="en-US" dirty="0"/>
            </a:br>
            <a:r>
              <a:rPr lang="en-US" dirty="0"/>
              <a:t>(to the right of the 16.3 score cutoff) </a:t>
            </a:r>
            <a:br>
              <a:rPr lang="en-US" dirty="0"/>
            </a:br>
            <a:r>
              <a:rPr lang="en-US" dirty="0"/>
              <a:t>to be 1% of the area under the blue</a:t>
            </a:r>
            <a:br>
              <a:rPr lang="en-US" dirty="0"/>
            </a:br>
            <a:r>
              <a:rPr lang="en-US" dirty="0"/>
              <a:t>distribution (to the right of the score</a:t>
            </a:r>
            <a:br>
              <a:rPr lang="en-US" dirty="0"/>
            </a:br>
            <a:r>
              <a:rPr lang="en-US" dirty="0"/>
              <a:t>cutoff)</a:t>
            </a:r>
          </a:p>
          <a:p>
            <a:endParaRPr lang="en-US" dirty="0"/>
          </a:p>
          <a:p>
            <a:r>
              <a:rPr lang="en-US" dirty="0"/>
              <a:t>Locations and shapes of the distributions</a:t>
            </a:r>
            <a:br>
              <a:rPr lang="en-US" dirty="0"/>
            </a:br>
            <a:r>
              <a:rPr lang="en-US" dirty="0"/>
              <a:t>are clearly very important</a:t>
            </a:r>
          </a:p>
          <a:p>
            <a:endParaRPr lang="en-US" dirty="0"/>
          </a:p>
          <a:p>
            <a:r>
              <a:rPr lang="en-US" sz="2000" dirty="0"/>
              <a:t>Relative </a:t>
            </a:r>
            <a:r>
              <a:rPr lang="en-US" sz="2000" b="1" dirty="0"/>
              <a:t>sizes</a:t>
            </a:r>
            <a:r>
              <a:rPr lang="en-US" sz="2000" dirty="0"/>
              <a:t> of the two distributions</a:t>
            </a:r>
            <a:br>
              <a:rPr lang="en-US" sz="2000" dirty="0"/>
            </a:br>
            <a:r>
              <a:rPr lang="en-US" sz="2000" dirty="0"/>
              <a:t>is maybe the biggest factor</a:t>
            </a:r>
          </a:p>
        </p:txBody>
      </p:sp>
    </p:spTree>
    <p:extLst>
      <p:ext uri="{BB962C8B-B14F-4D97-AF65-F5344CB8AC3E}">
        <p14:creationId xmlns:p14="http://schemas.microsoft.com/office/powerpoint/2010/main" val="646282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EB236-37CF-9843-8D3F-B70E82CB8382}"/>
              </a:ext>
            </a:extLst>
          </p:cNvPr>
          <p:cNvSpPr>
            <a:spLocks noGrp="1"/>
          </p:cNvSpPr>
          <p:nvPr>
            <p:ph type="title"/>
          </p:nvPr>
        </p:nvSpPr>
        <p:spPr/>
        <p:txBody>
          <a:bodyPr/>
          <a:lstStyle/>
          <a:p>
            <a:r>
              <a:rPr lang="en-US" dirty="0"/>
              <a:t>Explore a range of relative distribution sizes</a:t>
            </a:r>
          </a:p>
        </p:txBody>
      </p:sp>
      <p:sp>
        <p:nvSpPr>
          <p:cNvPr id="3" name="Content Placeholder 2">
            <a:extLst>
              <a:ext uri="{FF2B5EF4-FFF2-40B4-BE49-F238E27FC236}">
                <a16:creationId xmlns:a16="http://schemas.microsoft.com/office/drawing/2014/main" id="{9281BB12-0430-C14D-8841-CBF0F7547C4F}"/>
              </a:ext>
            </a:extLst>
          </p:cNvPr>
          <p:cNvSpPr>
            <a:spLocks noGrp="1"/>
          </p:cNvSpPr>
          <p:nvPr>
            <p:ph idx="1"/>
          </p:nvPr>
        </p:nvSpPr>
        <p:spPr/>
        <p:txBody>
          <a:bodyPr/>
          <a:lstStyle/>
          <a:p>
            <a:r>
              <a:rPr lang="en-US" dirty="0"/>
              <a:t>Distributions are at the same locations and have the same shapes</a:t>
            </a:r>
          </a:p>
          <a:p>
            <a:r>
              <a:rPr lang="en-US" dirty="0"/>
              <a:t>Only the relative sizes of the distributions are changing</a:t>
            </a:r>
          </a:p>
          <a:p>
            <a:r>
              <a:rPr lang="en-US" dirty="0"/>
              <a:t>1% FDR cutoff is shown as a grey line</a:t>
            </a:r>
          </a:p>
          <a:p>
            <a:r>
              <a:rPr lang="en-US" dirty="0"/>
              <a:t>Fraction of correct distribution recovered is in the titles</a:t>
            </a:r>
          </a:p>
        </p:txBody>
      </p:sp>
    </p:spTree>
    <p:extLst>
      <p:ext uri="{BB962C8B-B14F-4D97-AF65-F5344CB8AC3E}">
        <p14:creationId xmlns:p14="http://schemas.microsoft.com/office/powerpoint/2010/main" val="1057097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18ED7-47F9-D746-8D1C-39919E37890D}"/>
              </a:ext>
            </a:extLst>
          </p:cNvPr>
          <p:cNvSpPr>
            <a:spLocks noGrp="1"/>
          </p:cNvSpPr>
          <p:nvPr>
            <p:ph type="title"/>
          </p:nvPr>
        </p:nvSpPr>
        <p:spPr/>
        <p:txBody>
          <a:bodyPr/>
          <a:lstStyle/>
          <a:p>
            <a:r>
              <a:rPr lang="en-US" dirty="0"/>
              <a:t>10 to 1 sizes – 52.0% recovery</a:t>
            </a:r>
          </a:p>
        </p:txBody>
      </p:sp>
      <p:pic>
        <p:nvPicPr>
          <p:cNvPr id="4" name="Content Placeholder 3">
            <a:extLst>
              <a:ext uri="{FF2B5EF4-FFF2-40B4-BE49-F238E27FC236}">
                <a16:creationId xmlns:a16="http://schemas.microsoft.com/office/drawing/2014/main" id="{9B313E79-1290-1F4B-821A-C2D69282D689}"/>
              </a:ext>
            </a:extLst>
          </p:cNvPr>
          <p:cNvPicPr>
            <a:picLocks noGrp="1" noChangeAspect="1"/>
          </p:cNvPicPr>
          <p:nvPr>
            <p:ph idx="1"/>
          </p:nvPr>
        </p:nvPicPr>
        <p:blipFill>
          <a:blip r:embed="rId3"/>
          <a:stretch>
            <a:fillRect/>
          </a:stretch>
        </p:blipFill>
        <p:spPr>
          <a:xfrm>
            <a:off x="3310367" y="1825625"/>
            <a:ext cx="5571266" cy="4351338"/>
          </a:xfrm>
          <a:prstGeom prst="rect">
            <a:avLst/>
          </a:prstGeom>
        </p:spPr>
      </p:pic>
      <p:sp>
        <p:nvSpPr>
          <p:cNvPr id="6" name="TextBox 5">
            <a:extLst>
              <a:ext uri="{FF2B5EF4-FFF2-40B4-BE49-F238E27FC236}">
                <a16:creationId xmlns:a16="http://schemas.microsoft.com/office/drawing/2014/main" id="{E106E709-1F40-4647-B672-764C077BC190}"/>
              </a:ext>
            </a:extLst>
          </p:cNvPr>
          <p:cNvSpPr txBox="1"/>
          <p:nvPr/>
        </p:nvSpPr>
        <p:spPr>
          <a:xfrm>
            <a:off x="6240161" y="4868562"/>
            <a:ext cx="593432" cy="369332"/>
          </a:xfrm>
          <a:prstGeom prst="rect">
            <a:avLst/>
          </a:prstGeom>
          <a:noFill/>
        </p:spPr>
        <p:txBody>
          <a:bodyPr wrap="none" rtlCol="0">
            <a:spAutoFit/>
          </a:bodyPr>
          <a:lstStyle/>
          <a:p>
            <a:r>
              <a:rPr lang="en-US" dirty="0"/>
              <a:t>19.8</a:t>
            </a:r>
          </a:p>
        </p:txBody>
      </p:sp>
    </p:spTree>
    <p:extLst>
      <p:ext uri="{BB962C8B-B14F-4D97-AF65-F5344CB8AC3E}">
        <p14:creationId xmlns:p14="http://schemas.microsoft.com/office/powerpoint/2010/main" val="4280320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D8D768C2-13A3-F641-97B6-3586E2235416}"/>
              </a:ext>
            </a:extLst>
          </p:cNvPr>
          <p:cNvPicPr>
            <a:picLocks noGrp="1" noChangeAspect="1"/>
          </p:cNvPicPr>
          <p:nvPr>
            <p:ph idx="1"/>
          </p:nvPr>
        </p:nvPicPr>
        <p:blipFill>
          <a:blip r:embed="rId2"/>
          <a:stretch>
            <a:fillRect/>
          </a:stretch>
        </p:blipFill>
        <p:spPr>
          <a:xfrm>
            <a:off x="3310367" y="1825625"/>
            <a:ext cx="5571266" cy="4351338"/>
          </a:xfrm>
          <a:prstGeom prst="rect">
            <a:avLst/>
          </a:prstGeom>
        </p:spPr>
      </p:pic>
      <p:sp>
        <p:nvSpPr>
          <p:cNvPr id="2" name="Title 1">
            <a:extLst>
              <a:ext uri="{FF2B5EF4-FFF2-40B4-BE49-F238E27FC236}">
                <a16:creationId xmlns:a16="http://schemas.microsoft.com/office/drawing/2014/main" id="{B1C18ED7-47F9-D746-8D1C-39919E37890D}"/>
              </a:ext>
            </a:extLst>
          </p:cNvPr>
          <p:cNvSpPr>
            <a:spLocks noGrp="1"/>
          </p:cNvSpPr>
          <p:nvPr>
            <p:ph type="title"/>
          </p:nvPr>
        </p:nvSpPr>
        <p:spPr/>
        <p:txBody>
          <a:bodyPr/>
          <a:lstStyle/>
          <a:p>
            <a:r>
              <a:rPr lang="en-US" dirty="0"/>
              <a:t>9 to 1 sizes – 53.3% recovery</a:t>
            </a:r>
          </a:p>
        </p:txBody>
      </p:sp>
      <p:sp>
        <p:nvSpPr>
          <p:cNvPr id="6" name="TextBox 5">
            <a:extLst>
              <a:ext uri="{FF2B5EF4-FFF2-40B4-BE49-F238E27FC236}">
                <a16:creationId xmlns:a16="http://schemas.microsoft.com/office/drawing/2014/main" id="{E106E709-1F40-4647-B672-764C077BC190}"/>
              </a:ext>
            </a:extLst>
          </p:cNvPr>
          <p:cNvSpPr txBox="1"/>
          <p:nvPr/>
        </p:nvSpPr>
        <p:spPr>
          <a:xfrm>
            <a:off x="6216715" y="4868562"/>
            <a:ext cx="593432" cy="369332"/>
          </a:xfrm>
          <a:prstGeom prst="rect">
            <a:avLst/>
          </a:prstGeom>
          <a:noFill/>
        </p:spPr>
        <p:txBody>
          <a:bodyPr wrap="none" rtlCol="0">
            <a:spAutoFit/>
          </a:bodyPr>
          <a:lstStyle/>
          <a:p>
            <a:r>
              <a:rPr lang="en-US" dirty="0"/>
              <a:t>19.7</a:t>
            </a:r>
          </a:p>
        </p:txBody>
      </p:sp>
    </p:spTree>
    <p:extLst>
      <p:ext uri="{BB962C8B-B14F-4D97-AF65-F5344CB8AC3E}">
        <p14:creationId xmlns:p14="http://schemas.microsoft.com/office/powerpoint/2010/main" val="2800647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B88B2DF2-75A4-CB4F-9B12-702254D71A51}"/>
              </a:ext>
            </a:extLst>
          </p:cNvPr>
          <p:cNvPicPr>
            <a:picLocks noGrp="1" noChangeAspect="1"/>
          </p:cNvPicPr>
          <p:nvPr>
            <p:ph idx="1"/>
          </p:nvPr>
        </p:nvPicPr>
        <p:blipFill>
          <a:blip r:embed="rId2"/>
          <a:stretch>
            <a:fillRect/>
          </a:stretch>
        </p:blipFill>
        <p:spPr>
          <a:xfrm>
            <a:off x="3310367" y="1825625"/>
            <a:ext cx="5571266" cy="4351338"/>
          </a:xfrm>
          <a:prstGeom prst="rect">
            <a:avLst/>
          </a:prstGeom>
        </p:spPr>
      </p:pic>
      <p:sp>
        <p:nvSpPr>
          <p:cNvPr id="2" name="Title 1">
            <a:extLst>
              <a:ext uri="{FF2B5EF4-FFF2-40B4-BE49-F238E27FC236}">
                <a16:creationId xmlns:a16="http://schemas.microsoft.com/office/drawing/2014/main" id="{B1C18ED7-47F9-D746-8D1C-39919E37890D}"/>
              </a:ext>
            </a:extLst>
          </p:cNvPr>
          <p:cNvSpPr>
            <a:spLocks noGrp="1"/>
          </p:cNvSpPr>
          <p:nvPr>
            <p:ph type="title"/>
          </p:nvPr>
        </p:nvSpPr>
        <p:spPr/>
        <p:txBody>
          <a:bodyPr/>
          <a:lstStyle/>
          <a:p>
            <a:r>
              <a:rPr lang="en-US" dirty="0"/>
              <a:t>8 to 1 sizes – 55.9% recovery</a:t>
            </a:r>
          </a:p>
        </p:txBody>
      </p:sp>
      <p:sp>
        <p:nvSpPr>
          <p:cNvPr id="6" name="TextBox 5">
            <a:extLst>
              <a:ext uri="{FF2B5EF4-FFF2-40B4-BE49-F238E27FC236}">
                <a16:creationId xmlns:a16="http://schemas.microsoft.com/office/drawing/2014/main" id="{E106E709-1F40-4647-B672-764C077BC190}"/>
              </a:ext>
            </a:extLst>
          </p:cNvPr>
          <p:cNvSpPr txBox="1"/>
          <p:nvPr/>
        </p:nvSpPr>
        <p:spPr>
          <a:xfrm>
            <a:off x="6181546" y="4833393"/>
            <a:ext cx="593432" cy="369332"/>
          </a:xfrm>
          <a:prstGeom prst="rect">
            <a:avLst/>
          </a:prstGeom>
          <a:noFill/>
        </p:spPr>
        <p:txBody>
          <a:bodyPr wrap="none" rtlCol="0">
            <a:spAutoFit/>
          </a:bodyPr>
          <a:lstStyle/>
          <a:p>
            <a:r>
              <a:rPr lang="en-US" dirty="0"/>
              <a:t>19.5</a:t>
            </a:r>
          </a:p>
        </p:txBody>
      </p:sp>
    </p:spTree>
    <p:extLst>
      <p:ext uri="{BB962C8B-B14F-4D97-AF65-F5344CB8AC3E}">
        <p14:creationId xmlns:p14="http://schemas.microsoft.com/office/powerpoint/2010/main" val="15549826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TotalTime>
  <Words>1529</Words>
  <Application>Microsoft Macintosh PowerPoint</Application>
  <PresentationFormat>Widescreen</PresentationFormat>
  <Paragraphs>112</Paragraphs>
  <Slides>28</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Score distributions, cutoffs, and FDR</vt:lpstr>
      <vt:lpstr>FDR analysis and classifiers share a central concept</vt:lpstr>
      <vt:lpstr>Need score transformations that separate distributions – this case is BAD</vt:lpstr>
      <vt:lpstr>This case is ideal – FDR is always zero</vt:lpstr>
      <vt:lpstr>Reality is usually more like this:</vt:lpstr>
      <vt:lpstr>Explore a range of relative distribution sizes</vt:lpstr>
      <vt:lpstr>10 to 1 sizes – 52.0% recovery</vt:lpstr>
      <vt:lpstr>9 to 1 sizes – 53.3% recovery</vt:lpstr>
      <vt:lpstr>8 to 1 sizes – 55.9% recovery</vt:lpstr>
      <vt:lpstr>7 to 1 sizes – 57.2% recovery</vt:lpstr>
      <vt:lpstr>6 to 1 sizes – 59.8% recovery</vt:lpstr>
      <vt:lpstr>5 to 1 sizes – 62.4% recovery</vt:lpstr>
      <vt:lpstr>4 to 1 sizes – 64.9% recovery</vt:lpstr>
      <vt:lpstr>3 to 1 sizes – 69.7% recovery</vt:lpstr>
      <vt:lpstr>2 to 1 sizes – 74.2% recovery</vt:lpstr>
      <vt:lpstr>1 to 1 sizes – 82.9% recovery</vt:lpstr>
      <vt:lpstr>0.9 to 1 sizes – 83.7% recovery</vt:lpstr>
      <vt:lpstr>0.8 to 1 sizes – 84.5% recovery</vt:lpstr>
      <vt:lpstr>0.7 to 1 sizes – 86.0% recovery</vt:lpstr>
      <vt:lpstr>0.6 to 1 sizes – 87.5% recovery</vt:lpstr>
      <vt:lpstr>0.5 to 1 sizes – 88.8% recovery</vt:lpstr>
      <vt:lpstr>0.4 to 1 sizes – 90.6% recovery</vt:lpstr>
      <vt:lpstr>0.3 to 1 sizes – 92.6% recovery</vt:lpstr>
      <vt:lpstr>0.2 to 1 sizes – 95.0% recovery</vt:lpstr>
      <vt:lpstr>0.1 to 1 sizes – 97.9% recovery</vt:lpstr>
      <vt:lpstr>How did sizes affect cutoffs and recovery?</vt:lpstr>
      <vt:lpstr>Why does this matter?</vt:lpstr>
      <vt:lpstr>How can we improve our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score distributions, cutoffs, and FDR</dc:title>
  <dc:creator>Phillip Wilmarth</dc:creator>
  <cp:lastModifiedBy>Phillip Wilmarth</cp:lastModifiedBy>
  <cp:revision>27</cp:revision>
  <dcterms:created xsi:type="dcterms:W3CDTF">2020-03-14T20:35:02Z</dcterms:created>
  <dcterms:modified xsi:type="dcterms:W3CDTF">2021-04-10T20:48:37Z</dcterms:modified>
</cp:coreProperties>
</file>