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89" r:id="rId2"/>
    <p:sldId id="590" r:id="rId3"/>
    <p:sldId id="592" r:id="rId4"/>
  </p:sldIdLst>
  <p:sldSz cx="10440988" cy="7380288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7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5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DF6F7"/>
    <a:srgbClr val="0066FF"/>
    <a:srgbClr val="3399FF"/>
    <a:srgbClr val="FF3300"/>
    <a:srgbClr val="E5EEFF"/>
    <a:srgbClr val="FF9900"/>
    <a:srgbClr val="FFC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7" autoAdjust="0"/>
    <p:restoredTop sz="94000" autoAdjust="0"/>
  </p:normalViewPr>
  <p:slideViewPr>
    <p:cSldViewPr>
      <p:cViewPr varScale="1">
        <p:scale>
          <a:sx n="82" d="100"/>
          <a:sy n="82" d="100"/>
        </p:scale>
        <p:origin x="1488" y="78"/>
      </p:cViewPr>
      <p:guideLst>
        <p:guide orient="horz" pos="2325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8" y="11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t" anchorCtr="0" compatLnSpc="1">
            <a:prstTxWarp prst="textNoShape">
              <a:avLst/>
            </a:prstTxWarp>
          </a:bodyPr>
          <a:lstStyle>
            <a:lvl1pPr algn="l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t" anchorCtr="0" compatLnSpc="1">
            <a:prstTxWarp prst="textNoShape">
              <a:avLst/>
            </a:prstTxWarp>
          </a:bodyPr>
          <a:lstStyle>
            <a:lvl1pPr algn="r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b" anchorCtr="0" compatLnSpc="1">
            <a:prstTxWarp prst="textNoShape">
              <a:avLst/>
            </a:prstTxWarp>
          </a:bodyPr>
          <a:lstStyle>
            <a:lvl1pPr algn="l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/>
            </a:lvl1pPr>
          </a:lstStyle>
          <a:p>
            <a:pPr>
              <a:defRPr/>
            </a:pPr>
            <a:fld id="{413891C1-55FE-4A23-AB96-517425976F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24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t" anchorCtr="0" compatLnSpc="1">
            <a:prstTxWarp prst="textNoShape">
              <a:avLst/>
            </a:prstTxWarp>
          </a:bodyPr>
          <a:lstStyle>
            <a:lvl1pPr algn="l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14375"/>
            <a:ext cx="526256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b" anchorCtr="0" compatLnSpc="1">
            <a:prstTxWarp prst="textNoShape">
              <a:avLst/>
            </a:prstTxWarp>
          </a:bodyPr>
          <a:lstStyle>
            <a:lvl1pPr algn="l" defTabSz="966174" eaLnBrk="1" latinLnBrk="1" hangingPunct="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5" rIns="96668" bIns="48335" numCol="1" anchor="b" anchorCtr="0" compatLnSpc="1">
            <a:prstTxWarp prst="textNoShape">
              <a:avLst/>
            </a:prstTxWarp>
          </a:bodyPr>
          <a:lstStyle>
            <a:lvl1pPr algn="r" defTabSz="965200" eaLnBrk="1" latinLnBrk="1" hangingPunct="1">
              <a:defRPr sz="1300"/>
            </a:lvl1pPr>
          </a:lstStyle>
          <a:p>
            <a:pPr>
              <a:defRPr/>
            </a:pPr>
            <a:fld id="{E4468660-D88C-4FCE-A7C9-C313F0F4DC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56ED7DFB-0A7C-4E8A-9EA8-70DF51D7684C}" type="datetimeFigureOut">
              <a:rPr lang="ko-KR" altLang="en-US"/>
              <a:pPr>
                <a:defRPr/>
              </a:pPr>
              <a:t>2016-10-12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4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2"/>
          <p:cNvSpPr txBox="1">
            <a:spLocks noChangeArrowheads="1"/>
          </p:cNvSpPr>
          <p:nvPr userDrawn="1"/>
        </p:nvSpPr>
        <p:spPr bwMode="auto">
          <a:xfrm>
            <a:off x="8461375" y="427038"/>
            <a:ext cx="18002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00" b="1" smtClean="0"/>
              <a:t>이  성  헌</a:t>
            </a:r>
          </a:p>
        </p:txBody>
      </p:sp>
    </p:spTree>
    <p:extLst>
      <p:ext uri="{BB962C8B-B14F-4D97-AF65-F5344CB8AC3E}">
        <p14:creationId xmlns:p14="http://schemas.microsoft.com/office/powerpoint/2010/main" val="338631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36513" y="404813"/>
            <a:ext cx="863600" cy="2873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페이지요약</a:t>
            </a:r>
          </a:p>
        </p:txBody>
      </p:sp>
      <p:sp>
        <p:nvSpPr>
          <p:cNvPr id="1027" name="Rectangle 34"/>
          <p:cNvSpPr>
            <a:spLocks noChangeArrowheads="1"/>
          </p:cNvSpPr>
          <p:nvPr/>
        </p:nvSpPr>
        <p:spPr bwMode="auto">
          <a:xfrm>
            <a:off x="7451725" y="403225"/>
            <a:ext cx="936625" cy="2889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작 성 자</a:t>
            </a:r>
          </a:p>
        </p:txBody>
      </p:sp>
      <p:sp>
        <p:nvSpPr>
          <p:cNvPr id="1028" name="Rectangle 35"/>
          <p:cNvSpPr>
            <a:spLocks noChangeArrowheads="1"/>
          </p:cNvSpPr>
          <p:nvPr/>
        </p:nvSpPr>
        <p:spPr bwMode="auto">
          <a:xfrm>
            <a:off x="8386763" y="403225"/>
            <a:ext cx="19462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Rectangle 36"/>
          <p:cNvSpPr>
            <a:spLocks noChangeArrowheads="1"/>
          </p:cNvSpPr>
          <p:nvPr/>
        </p:nvSpPr>
        <p:spPr bwMode="auto">
          <a:xfrm>
            <a:off x="7451725" y="117475"/>
            <a:ext cx="762000" cy="2873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최종 수정일</a:t>
            </a:r>
          </a:p>
        </p:txBody>
      </p:sp>
      <p:sp>
        <p:nvSpPr>
          <p:cNvPr id="1030" name="Rectangle 37"/>
          <p:cNvSpPr>
            <a:spLocks noChangeArrowheads="1"/>
          </p:cNvSpPr>
          <p:nvPr/>
        </p:nvSpPr>
        <p:spPr bwMode="auto">
          <a:xfrm>
            <a:off x="9037638" y="117475"/>
            <a:ext cx="647700" cy="2873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Page No.</a:t>
            </a:r>
          </a:p>
        </p:txBody>
      </p:sp>
      <p:sp>
        <p:nvSpPr>
          <p:cNvPr id="1031" name="Rectangle 38"/>
          <p:cNvSpPr>
            <a:spLocks noChangeArrowheads="1"/>
          </p:cNvSpPr>
          <p:nvPr/>
        </p:nvSpPr>
        <p:spPr bwMode="auto">
          <a:xfrm>
            <a:off x="7453313" y="765175"/>
            <a:ext cx="2879725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화 면 설 명</a:t>
            </a:r>
          </a:p>
        </p:txBody>
      </p:sp>
      <p:sp>
        <p:nvSpPr>
          <p:cNvPr id="1032" name="Rectangle 39"/>
          <p:cNvSpPr>
            <a:spLocks noChangeArrowheads="1"/>
          </p:cNvSpPr>
          <p:nvPr/>
        </p:nvSpPr>
        <p:spPr bwMode="auto">
          <a:xfrm>
            <a:off x="7453313" y="6283325"/>
            <a:ext cx="2879725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비    고</a:t>
            </a:r>
          </a:p>
        </p:txBody>
      </p:sp>
      <p:sp>
        <p:nvSpPr>
          <p:cNvPr id="1033" name="Rectangle 40"/>
          <p:cNvSpPr>
            <a:spLocks noChangeArrowheads="1"/>
          </p:cNvSpPr>
          <p:nvPr/>
        </p:nvSpPr>
        <p:spPr bwMode="auto">
          <a:xfrm>
            <a:off x="36513" y="765175"/>
            <a:ext cx="7343775" cy="2111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smtClean="0">
                <a:latin typeface="맑은 고딕" pitchFamily="50" charset="-127"/>
                <a:ea typeface="맑은 고딕" pitchFamily="50" charset="-127"/>
              </a:rPr>
              <a:t>화 면 구 성</a:t>
            </a:r>
          </a:p>
        </p:txBody>
      </p:sp>
      <p:sp>
        <p:nvSpPr>
          <p:cNvPr id="1035" name="Rectangle 42"/>
          <p:cNvSpPr>
            <a:spLocks noChangeArrowheads="1"/>
          </p:cNvSpPr>
          <p:nvPr/>
        </p:nvSpPr>
        <p:spPr bwMode="auto">
          <a:xfrm>
            <a:off x="900113" y="404813"/>
            <a:ext cx="64801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036" name="Rectangle 43"/>
          <p:cNvSpPr>
            <a:spLocks noChangeArrowheads="1"/>
          </p:cNvSpPr>
          <p:nvPr/>
        </p:nvSpPr>
        <p:spPr bwMode="auto">
          <a:xfrm>
            <a:off x="7453313" y="6499225"/>
            <a:ext cx="28797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9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7" name="Rectangle 44"/>
          <p:cNvSpPr>
            <a:spLocks noChangeArrowheads="1"/>
          </p:cNvSpPr>
          <p:nvPr/>
        </p:nvSpPr>
        <p:spPr bwMode="auto">
          <a:xfrm>
            <a:off x="7453313" y="981075"/>
            <a:ext cx="2879725" cy="5300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800" smtClean="0">
                <a:latin typeface="맑은 고딕" pitchFamily="50" charset="-127"/>
                <a:ea typeface="맑은 고딕" pitchFamily="50" charset="-127"/>
              </a:rPr>
              <a:t>    </a:t>
            </a:r>
          </a:p>
        </p:txBody>
      </p:sp>
      <p:sp>
        <p:nvSpPr>
          <p:cNvPr id="1038" name="Rectangle 45"/>
          <p:cNvSpPr>
            <a:spLocks noChangeArrowheads="1"/>
          </p:cNvSpPr>
          <p:nvPr/>
        </p:nvSpPr>
        <p:spPr bwMode="auto">
          <a:xfrm>
            <a:off x="8213725" y="117475"/>
            <a:ext cx="82391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8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9" name="Rectangle 46"/>
          <p:cNvSpPr>
            <a:spLocks noChangeArrowheads="1"/>
          </p:cNvSpPr>
          <p:nvPr/>
        </p:nvSpPr>
        <p:spPr bwMode="auto">
          <a:xfrm>
            <a:off x="9685338" y="117475"/>
            <a:ext cx="6477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800" smtClean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0" name="Rectangle 47"/>
          <p:cNvSpPr>
            <a:spLocks noChangeArrowheads="1"/>
          </p:cNvSpPr>
          <p:nvPr/>
        </p:nvSpPr>
        <p:spPr bwMode="auto">
          <a:xfrm>
            <a:off x="36513" y="976313"/>
            <a:ext cx="7343775" cy="617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33"/>
          <p:cNvSpPr>
            <a:spLocks noChangeArrowheads="1"/>
          </p:cNvSpPr>
          <p:nvPr userDrawn="1"/>
        </p:nvSpPr>
        <p:spPr bwMode="auto">
          <a:xfrm>
            <a:off x="36513" y="117475"/>
            <a:ext cx="863600" cy="2873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업무구분</a:t>
            </a:r>
          </a:p>
        </p:txBody>
      </p:sp>
      <p:sp>
        <p:nvSpPr>
          <p:cNvPr id="20" name="Rectangle 42"/>
          <p:cNvSpPr>
            <a:spLocks noChangeArrowheads="1"/>
          </p:cNvSpPr>
          <p:nvPr userDrawn="1"/>
        </p:nvSpPr>
        <p:spPr bwMode="auto">
          <a:xfrm>
            <a:off x="900113" y="117475"/>
            <a:ext cx="648017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1" name="Text Box 44"/>
          <p:cNvSpPr txBox="1">
            <a:spLocks noChangeArrowheads="1"/>
          </p:cNvSpPr>
          <p:nvPr userDrawn="1"/>
        </p:nvSpPr>
        <p:spPr bwMode="auto">
          <a:xfrm>
            <a:off x="900113" y="139700"/>
            <a:ext cx="3255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 eaLnBrk="0" hangingPunct="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인트라넷 </a:t>
            </a:r>
            <a:r>
              <a:rPr lang="en-US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WorkFlow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3" name="TextBox 21"/>
          <p:cNvSpPr txBox="1">
            <a:spLocks noChangeArrowheads="1"/>
          </p:cNvSpPr>
          <p:nvPr userDrawn="1"/>
        </p:nvSpPr>
        <p:spPr bwMode="auto">
          <a:xfrm>
            <a:off x="9685338" y="138113"/>
            <a:ext cx="647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9F01D426-7F41-4E60-9896-5641024EEEDF}" type="slidenum">
              <a:rPr lang="ko-KR" altLang="en-US" sz="1000" smtClean="0"/>
              <a:pPr algn="ctr" eaLnBrk="1" hangingPunct="1">
                <a:defRPr/>
              </a:pPr>
              <a:t>‹#›</a:t>
            </a:fld>
            <a:endParaRPr lang="ko-KR" altLang="en-US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17588" rtl="0" eaLnBrk="0" fontAlgn="base" latinLnBrk="1" hangingPunct="0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1017588" rtl="0" fontAlgn="base" latinLnBrk="1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17588" rtl="0" fontAlgn="base" latinLnBrk="1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17588" rtl="0" fontAlgn="base" latinLnBrk="1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17588" rtl="0" fontAlgn="base" latinLnBrk="1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82588" indent="-382588" algn="l" defTabSz="10175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75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100">
          <a:solidFill>
            <a:schemeClr val="tx1"/>
          </a:solidFill>
          <a:latin typeface="+mn-lt"/>
          <a:ea typeface="+mn-ea"/>
        </a:defRPr>
      </a:lvl2pPr>
      <a:lvl3pPr marL="1273175" indent="-255588" algn="l" defTabSz="10175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</a:defRPr>
      </a:lvl3pPr>
      <a:lvl4pPr marL="1782763" indent="-255588" algn="l" defTabSz="10175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290763" indent="-254000" algn="l" defTabSz="10175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747963" indent="-254000" algn="l" defTabSz="1017588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6pPr>
      <a:lvl7pPr marL="3205163" indent="-254000" algn="l" defTabSz="1017588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7pPr>
      <a:lvl8pPr marL="3662363" indent="-254000" algn="l" defTabSz="1017588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8pPr>
      <a:lvl9pPr marL="4119563" indent="-254000" algn="l" defTabSz="1017588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직사각형 5"/>
          <p:cNvSpPr>
            <a:spLocks noChangeArrowheads="1"/>
          </p:cNvSpPr>
          <p:nvPr/>
        </p:nvSpPr>
        <p:spPr bwMode="auto">
          <a:xfrm>
            <a:off x="1187450" y="1601788"/>
            <a:ext cx="5916613" cy="5103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17588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/>
          </a:p>
        </p:txBody>
      </p:sp>
      <p:sp>
        <p:nvSpPr>
          <p:cNvPr id="17411" name="Text Box 44"/>
          <p:cNvSpPr txBox="1">
            <a:spLocks noChangeArrowheads="1"/>
          </p:cNvSpPr>
          <p:nvPr/>
        </p:nvSpPr>
        <p:spPr bwMode="auto">
          <a:xfrm>
            <a:off x="900113" y="427038"/>
            <a:ext cx="3255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WorkFlow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기본 페이지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3" name="Text Box 12"/>
          <p:cNvSpPr txBox="1">
            <a:spLocks noChangeArrowheads="1"/>
          </p:cNvSpPr>
          <p:nvPr/>
        </p:nvSpPr>
        <p:spPr bwMode="auto">
          <a:xfrm>
            <a:off x="8207375" y="139700"/>
            <a:ext cx="8778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2" tIns="48591" rIns="97182" bIns="48591">
            <a:spAutoFit/>
          </a:bodyPr>
          <a:lstStyle>
            <a:lvl1pPr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715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2016.08.30</a:t>
            </a:r>
          </a:p>
        </p:txBody>
      </p:sp>
      <p:cxnSp>
        <p:nvCxnSpPr>
          <p:cNvPr id="17414" name="직선 연결선 17"/>
          <p:cNvCxnSpPr>
            <a:cxnSpLocks noChangeShapeType="1"/>
          </p:cNvCxnSpPr>
          <p:nvPr/>
        </p:nvCxnSpPr>
        <p:spPr bwMode="auto">
          <a:xfrm>
            <a:off x="989013" y="1025525"/>
            <a:ext cx="0" cy="6121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직사각형 24"/>
          <p:cNvSpPr>
            <a:spLocks noChangeArrowheads="1"/>
          </p:cNvSpPr>
          <p:nvPr/>
        </p:nvSpPr>
        <p:spPr bwMode="auto">
          <a:xfrm>
            <a:off x="33338" y="1006475"/>
            <a:ext cx="83026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신청서 작성</a:t>
            </a:r>
            <a:endParaRPr lang="en-US" altLang="ko-KR" sz="8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올린문서함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종결문서함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문서함 관리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6" name="직사각형 61"/>
          <p:cNvSpPr>
            <a:spLocks noChangeArrowheads="1"/>
          </p:cNvSpPr>
          <p:nvPr/>
        </p:nvSpPr>
        <p:spPr bwMode="auto">
          <a:xfrm>
            <a:off x="1090613" y="1025525"/>
            <a:ext cx="858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1"/>
              <a:t>신청서 작성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187450" y="1411288"/>
            <a:ext cx="1235075" cy="1905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00" b="1" dirty="0" smtClean="0"/>
              <a:t>신청서</a:t>
            </a:r>
          </a:p>
        </p:txBody>
      </p:sp>
      <p:sp>
        <p:nvSpPr>
          <p:cNvPr id="17418" name="TextBox 8"/>
          <p:cNvSpPr txBox="1">
            <a:spLocks noChangeArrowheads="1"/>
          </p:cNvSpPr>
          <p:nvPr/>
        </p:nvSpPr>
        <p:spPr bwMode="auto">
          <a:xfrm>
            <a:off x="2422525" y="1411288"/>
            <a:ext cx="1235075" cy="190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00"/>
              <a:t>작성 예시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3700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결재요청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16463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임시저장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13475" y="6794500"/>
            <a:ext cx="704850" cy="179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lIns="18000" tIns="3600" rIns="18000" bIns="3600">
            <a:spAutoFit/>
          </a:bodyPr>
          <a:lstStyle/>
          <a:p>
            <a:pPr algn="ctr">
              <a:defRPr/>
            </a:pPr>
            <a:r>
              <a:rPr lang="ko-KR" altLang="en-US" sz="1000" b="1" dirty="0"/>
              <a:t>취소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6980238" y="1619250"/>
            <a:ext cx="114300" cy="37988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7588" eaLnBrk="1" latinLnBrk="1" hangingPunct="1">
              <a:defRPr/>
            </a:pPr>
            <a:r>
              <a:rPr lang="ko-KR" altLang="en-US" dirty="0"/>
              <a:t>▲</a:t>
            </a: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endParaRPr lang="en-US" altLang="ko-KR" dirty="0"/>
          </a:p>
          <a:p>
            <a:pPr algn="ctr" defTabSz="1017588" eaLnBrk="1" latinLnBrk="1" hangingPunct="1">
              <a:defRPr/>
            </a:pPr>
            <a:r>
              <a:rPr lang="ko-KR" altLang="en-US" dirty="0"/>
              <a:t>▼</a:t>
            </a:r>
          </a:p>
        </p:txBody>
      </p:sp>
      <p:pic>
        <p:nvPicPr>
          <p:cNvPr id="1742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890713"/>
            <a:ext cx="3635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>
            <a:off x="5292725" y="1817688"/>
            <a:ext cx="0" cy="3538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425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3978176"/>
            <a:ext cx="16065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197100"/>
            <a:ext cx="1220788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TextBox 8"/>
          <p:cNvSpPr txBox="1">
            <a:spLocks noChangeArrowheads="1"/>
          </p:cNvSpPr>
          <p:nvPr/>
        </p:nvSpPr>
        <p:spPr bwMode="auto">
          <a:xfrm>
            <a:off x="5478463" y="1857375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/>
              <a:t>분류</a:t>
            </a:r>
          </a:p>
        </p:txBody>
      </p:sp>
      <p:sp>
        <p:nvSpPr>
          <p:cNvPr id="17429" name="TextBox 8"/>
          <p:cNvSpPr txBox="1">
            <a:spLocks noChangeArrowheads="1"/>
          </p:cNvSpPr>
          <p:nvPr/>
        </p:nvSpPr>
        <p:spPr bwMode="auto">
          <a:xfrm>
            <a:off x="5478463" y="1989138"/>
            <a:ext cx="1177925" cy="984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/>
              <a:t>휴가 신청서                         ▼</a:t>
            </a:r>
          </a:p>
        </p:txBody>
      </p:sp>
      <p:sp>
        <p:nvSpPr>
          <p:cNvPr id="17430" name="TextBox 1"/>
          <p:cNvSpPr txBox="1">
            <a:spLocks noChangeArrowheads="1"/>
          </p:cNvSpPr>
          <p:nvPr/>
        </p:nvSpPr>
        <p:spPr bwMode="auto">
          <a:xfrm>
            <a:off x="6151563" y="2606675"/>
            <a:ext cx="504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17431" name="TextBox 22"/>
          <p:cNvSpPr txBox="1">
            <a:spLocks noChangeArrowheads="1"/>
          </p:cNvSpPr>
          <p:nvPr/>
        </p:nvSpPr>
        <p:spPr bwMode="auto">
          <a:xfrm>
            <a:off x="6151563" y="2894013"/>
            <a:ext cx="504825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17432" name="TextBox 23"/>
          <p:cNvSpPr txBox="1">
            <a:spLocks noChangeArrowheads="1"/>
          </p:cNvSpPr>
          <p:nvPr/>
        </p:nvSpPr>
        <p:spPr bwMode="auto">
          <a:xfrm>
            <a:off x="6151563" y="3181350"/>
            <a:ext cx="504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600"/>
              <a:t>병렬결재 □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5455017" y="5248199"/>
            <a:ext cx="4381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600" dirty="0" smtClean="0"/>
              <a:t>보안등급</a:t>
            </a:r>
            <a:endParaRPr lang="ko-KR" altLang="en-US" sz="600" dirty="0"/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893167" y="5252938"/>
            <a:ext cx="1001712" cy="996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tIns="3600" rIns="18000" bIns="36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" dirty="0" smtClean="0"/>
              <a:t>3</a:t>
            </a:r>
            <a:r>
              <a:rPr lang="ko-KR" altLang="en-US" sz="600" smtClean="0"/>
              <a:t>등급                     </a:t>
            </a:r>
            <a:r>
              <a:rPr lang="ko-KR" altLang="en-US" sz="600" dirty="0"/>
              <a:t>▼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33256" y="1677865"/>
            <a:ext cx="3852069" cy="49512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5455018" y="3790950"/>
            <a:ext cx="2752358" cy="1339850"/>
          </a:xfrm>
          <a:prstGeom prst="wedgeRoundRectCallout">
            <a:avLst>
              <a:gd name="adj1" fmla="val -85240"/>
              <a:gd name="adj2" fmla="val -105491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다음의 신청서 양식 화면 기획은</a:t>
            </a:r>
            <a:endParaRPr lang="en-US" altLang="ko-KR" sz="1200" b="1" dirty="0" smtClean="0"/>
          </a:p>
          <a:p>
            <a:pPr marL="0" marR="0" indent="0" defTabSz="1017588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/>
              <a:t>신청서 붉은 박스 영역의 화면만</a:t>
            </a:r>
            <a:endParaRPr lang="en-US" altLang="ko-KR" sz="1200" b="1" dirty="0" smtClean="0"/>
          </a:p>
          <a:p>
            <a:pPr marL="0" marR="0" indent="0" defTabSz="1017588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</a:rPr>
              <a:t>그린 것이므로 디자인에 참고하시기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</a:rPr>
              <a:t>바랍니다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</a:rPr>
              <a:t>.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4"/>
          <p:cNvSpPr>
            <a:spLocks noChangeArrowheads="1"/>
          </p:cNvSpPr>
          <p:nvPr/>
        </p:nvSpPr>
        <p:spPr bwMode="auto">
          <a:xfrm>
            <a:off x="2772222" y="1025848"/>
            <a:ext cx="1658764" cy="27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의료비 지원금 신청서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4"/>
          <p:cNvSpPr>
            <a:spLocks noChangeArrowheads="1"/>
          </p:cNvSpPr>
          <p:nvPr/>
        </p:nvSpPr>
        <p:spPr bwMode="auto">
          <a:xfrm>
            <a:off x="2772222" y="1195474"/>
            <a:ext cx="1658764" cy="23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Medical Expenses Support</a:t>
            </a:r>
            <a:endParaRPr lang="en-US" altLang="ko-KR" sz="9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63483"/>
              </p:ext>
            </p:extLst>
          </p:nvPr>
        </p:nvGraphicFramePr>
        <p:xfrm>
          <a:off x="539974" y="1817936"/>
          <a:ext cx="6264694" cy="2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138"/>
                <a:gridCol w="25400"/>
                <a:gridCol w="1275654"/>
                <a:gridCol w="504056"/>
                <a:gridCol w="45822"/>
                <a:gridCol w="818274"/>
                <a:gridCol w="504056"/>
                <a:gridCol w="30275"/>
                <a:gridCol w="1174630"/>
                <a:gridCol w="650902"/>
                <a:gridCol w="25400"/>
                <a:gridCol w="783087"/>
              </a:tblGrid>
              <a:tr h="0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Name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Staff No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10230003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HR &amp; 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입사일자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Join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Date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2015.02.12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1025933" y="1856039"/>
            <a:ext cx="830188" cy="1788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홍길동</a:t>
            </a:r>
          </a:p>
        </p:txBody>
      </p:sp>
      <p:sp>
        <p:nvSpPr>
          <p:cNvPr id="6" name="직사각형 24"/>
          <p:cNvSpPr>
            <a:spLocks noChangeArrowheads="1"/>
          </p:cNvSpPr>
          <p:nvPr/>
        </p:nvSpPr>
        <p:spPr bwMode="auto">
          <a:xfrm>
            <a:off x="517204" y="1534012"/>
            <a:ext cx="26870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신청자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Request Information ]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24"/>
          <p:cNvSpPr>
            <a:spLocks noChangeArrowheads="1"/>
          </p:cNvSpPr>
          <p:nvPr/>
        </p:nvSpPr>
        <p:spPr bwMode="auto">
          <a:xfrm>
            <a:off x="517204" y="2166604"/>
            <a:ext cx="21110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신청금액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Request Amount ]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71786" y="2447447"/>
            <a:ext cx="1353325" cy="1556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금액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 Amount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866820" y="2436112"/>
            <a:ext cx="1224136" cy="1788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7,000,000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06270"/>
              </p:ext>
            </p:extLst>
          </p:nvPr>
        </p:nvGraphicFramePr>
        <p:xfrm>
          <a:off x="539974" y="2753951"/>
          <a:ext cx="6336704" cy="143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26"/>
                <a:gridCol w="927100"/>
                <a:gridCol w="939800"/>
                <a:gridCol w="473894"/>
                <a:gridCol w="936104"/>
                <a:gridCol w="1650702"/>
                <a:gridCol w="869578"/>
              </a:tblGrid>
              <a:tr h="280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귀속연도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Issue Year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진료시작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Start Date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진료종료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End Date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Relation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수진자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Patient name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의료비내용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Medical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Info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의료비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Medical Expense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06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6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65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656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총액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Sum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7,000,000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 bwMode="auto">
          <a:xfrm>
            <a:off x="593404" y="3101218"/>
            <a:ext cx="415094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2015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128058" y="3101218"/>
            <a:ext cx="797084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2015-11-01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073350" y="3101218"/>
            <a:ext cx="792026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2015-12-31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013584" y="3101218"/>
            <a:ext cx="334702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모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87447" y="3101218"/>
            <a:ext cx="792026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김희선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4390036" y="3101218"/>
            <a:ext cx="1550538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목디스크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수술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6046552" y="3101218"/>
            <a:ext cx="792026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3,000,000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93404" y="3381556"/>
            <a:ext cx="415094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2016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128058" y="3381556"/>
            <a:ext cx="797084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2016-01-01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073350" y="3381556"/>
            <a:ext cx="792026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2016-02-15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013584" y="3381556"/>
            <a:ext cx="334702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본인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487447" y="3381556"/>
            <a:ext cx="792026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홍길동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390036" y="3381556"/>
            <a:ext cx="1550538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허리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디스크 수술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6046552" y="3381556"/>
            <a:ext cx="792026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/>
              <a:t>4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,000,000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93404" y="3668753"/>
            <a:ext cx="415094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28058" y="3668753"/>
            <a:ext cx="797084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073350" y="3668753"/>
            <a:ext cx="792026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13584" y="3668753"/>
            <a:ext cx="334702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87447" y="3668753"/>
            <a:ext cx="792026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390036" y="3668753"/>
            <a:ext cx="1550538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046552" y="3668753"/>
            <a:ext cx="792026" cy="19024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90836" y="4236616"/>
            <a:ext cx="742850" cy="2189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" rIns="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Row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517204" y="4676702"/>
            <a:ext cx="26870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지원금액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Support Amount ]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45889" y="4934366"/>
            <a:ext cx="1210231" cy="2289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금액 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굴림" pitchFamily="50" charset="-127"/>
                <a:ea typeface="굴림" pitchFamily="50" charset="-127"/>
              </a:rPr>
              <a:t>Amount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   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800269" y="4934366"/>
            <a:ext cx="809104" cy="17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5,500,000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571242" y="4934366"/>
            <a:ext cx="525202" cy="17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원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650682" y="5163303"/>
            <a:ext cx="1166386" cy="150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err="1" smtClean="0"/>
              <a:t>지급월</a:t>
            </a:r>
            <a:r>
              <a:rPr lang="ko-KR" altLang="en-US" sz="1000" dirty="0" smtClean="0"/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Pay Month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: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793239" y="5163302"/>
            <a:ext cx="720080" cy="1788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2016.09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67849"/>
              </p:ext>
            </p:extLst>
          </p:nvPr>
        </p:nvGraphicFramePr>
        <p:xfrm>
          <a:off x="539974" y="5535205"/>
          <a:ext cx="6336704" cy="115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350150"/>
                <a:gridCol w="1350150"/>
                <a:gridCol w="1350150"/>
                <a:gridCol w="1350150"/>
              </a:tblGrid>
              <a:tr h="280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귀속연도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Issue Year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연간한도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Quata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기지급금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Paid Amount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당월지급금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Request Amount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당해년도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신청금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Toal</a:t>
                      </a:r>
                      <a:r>
                        <a:rPr lang="en-US" altLang="ko-KR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Amount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6,000,000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4,000,000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2,000,000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6,000,000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6,000,000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3,500,000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3,500,000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합계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Sum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12,000,000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4,000,000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5,500,000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9,500,000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90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7524750" y="1099133"/>
            <a:ext cx="2736304" cy="48628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이름란에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이름 </a:t>
            </a: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입력시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입력한 글자를 포함한 직원목록이 보여지고 </a:t>
            </a: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그중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한명을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선택할 수 있는 방식으로 신청자를 지정한다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신청자를 지정하면 자동으로 </a:t>
            </a:r>
            <a:r>
              <a:rPr lang="ko-KR" altLang="en-US" sz="1000" dirty="0" err="1" smtClean="0"/>
              <a:t>사번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부서명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입사일자가 표시되어진다</a:t>
            </a:r>
            <a:r>
              <a:rPr lang="en-US" altLang="ko-KR" sz="1000" dirty="0" smtClean="0"/>
              <a:t>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 dirty="0" smtClean="0"/>
              <a:t>2. </a:t>
            </a:r>
            <a:r>
              <a:rPr lang="ko-KR" altLang="en-US" sz="1000" smtClean="0"/>
              <a:t>신청금액의 항목들은 신청자가 모두 직접 입력한다</a:t>
            </a:r>
            <a:r>
              <a:rPr lang="en-US" altLang="ko-KR" sz="1000" dirty="0" smtClean="0"/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신청금액 밑의 </a:t>
            </a:r>
            <a:r>
              <a:rPr lang="en-US" altLang="ko-KR" sz="1000" dirty="0" smtClean="0"/>
              <a:t>Add Row </a:t>
            </a:r>
            <a:r>
              <a:rPr lang="ko-KR" altLang="en-US" sz="1000" smtClean="0"/>
              <a:t>버튼을 클릭하여 신청금액 입력란 한출을 추가할 수 있다</a:t>
            </a:r>
            <a:r>
              <a:rPr lang="en-US" altLang="ko-KR" sz="1000" dirty="0" smtClean="0"/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신청금액 </a:t>
            </a:r>
            <a:r>
              <a:rPr lang="ko-KR" altLang="en-US" sz="1000" dirty="0" err="1" smtClean="0"/>
              <a:t>마지막줄의</a:t>
            </a:r>
            <a:r>
              <a:rPr lang="ko-KR" altLang="en-US" sz="1000" dirty="0" smtClean="0"/>
              <a:t> 총액은 의료비 합계를 자동 계산하여 보여준다</a:t>
            </a:r>
            <a:r>
              <a:rPr lang="en-US" altLang="ko-KR" sz="1000" dirty="0" smtClean="0"/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 dirty="0" smtClean="0"/>
              <a:t>3. </a:t>
            </a:r>
            <a:r>
              <a:rPr lang="ko-KR" altLang="en-US" sz="1000" smtClean="0"/>
              <a:t>지원금액의 금액란과 귀속연도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연간한도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기지급금은 </a:t>
            </a:r>
            <a:r>
              <a:rPr lang="en-US" altLang="ko-KR" sz="1000" dirty="0" smtClean="0"/>
              <a:t>SAP </a:t>
            </a:r>
            <a:r>
              <a:rPr lang="ko-KR" altLang="en-US" sz="1000" smtClean="0"/>
              <a:t>에서 조회하여 보여주며 당월지급금은 신청자가 입력한 </a:t>
            </a:r>
            <a:r>
              <a:rPr lang="en-US" altLang="ko-KR" sz="1000" dirty="0" smtClean="0"/>
              <a:t>Data </a:t>
            </a:r>
            <a:r>
              <a:rPr lang="ko-KR" altLang="en-US" sz="1000" smtClean="0"/>
              <a:t>를 읽어서 자동 표시한다</a:t>
            </a:r>
            <a:r>
              <a:rPr lang="en-US" altLang="ko-KR" sz="1000" dirty="0" smtClean="0"/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 dirty="0" smtClean="0"/>
              <a:t>3. </a:t>
            </a:r>
            <a:r>
              <a:rPr lang="ko-KR" altLang="en-US" sz="1000" smtClean="0"/>
              <a:t>지원금액의 당해년도 신청금은 해당 표의 기지급금과 당월지급금의 합계를 자동 계산해서 보여주되 연간한도를 넘지 않도록 금액을 보여준다</a:t>
            </a:r>
            <a:r>
              <a:rPr lang="en-US" altLang="ko-KR" sz="1000" dirty="0" smtClean="0"/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저장을 </a:t>
            </a:r>
            <a:r>
              <a:rPr lang="ko-KR" altLang="en-US" sz="1000" dirty="0" err="1" smtClean="0"/>
              <a:t>하게되면</a:t>
            </a:r>
            <a:r>
              <a:rPr lang="ko-KR" altLang="en-US" sz="1000" dirty="0" smtClean="0"/>
              <a:t> 각 입력항목들을 읽어와서 </a:t>
            </a:r>
            <a:r>
              <a:rPr lang="en-US" altLang="ko-KR" sz="1000" dirty="0" smtClean="0"/>
              <a:t>DB </a:t>
            </a:r>
            <a:r>
              <a:rPr lang="ko-KR" altLang="en-US" sz="1000" smtClean="0"/>
              <a:t>에 항목별로 저장하고 </a:t>
            </a:r>
            <a:r>
              <a:rPr lang="en-US" altLang="ko-KR" sz="1000" dirty="0" smtClean="0"/>
              <a:t>HTML </a:t>
            </a:r>
            <a:r>
              <a:rPr lang="ko-KR" altLang="en-US" sz="1000"/>
              <a:t> </a:t>
            </a:r>
            <a:r>
              <a:rPr lang="ko-KR" altLang="en-US" sz="1000" smtClean="0"/>
              <a:t>전체도 저장한다</a:t>
            </a:r>
            <a:r>
              <a:rPr lang="en-US" altLang="ko-KR" sz="1000" dirty="0" smtClean="0"/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신청자가 입력하고 </a:t>
            </a:r>
            <a:r>
              <a:rPr lang="ko-KR" altLang="en-US" sz="1000" dirty="0" err="1" smtClean="0"/>
              <a:t>난후</a:t>
            </a:r>
            <a:r>
              <a:rPr lang="ko-KR" altLang="en-US" sz="1000" dirty="0" smtClean="0"/>
              <a:t> 상신하면 승인자는 </a:t>
            </a:r>
            <a:r>
              <a:rPr lang="ko-KR" altLang="en-US" sz="1000" dirty="0" err="1" smtClean="0"/>
              <a:t>승인하기전에</a:t>
            </a:r>
            <a:r>
              <a:rPr lang="ko-KR" altLang="en-US" sz="1000" dirty="0" smtClean="0"/>
              <a:t> 입력내용을 확인하고 모든 입력내용은 수정할 수 있으며 잘못된 항목은 수정하여 저장한 다음 승인할 수 있다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승인자가 수정한 후 저장을 안하고 승인하면 자동으로 저장까지 한 다음 승인되도록 하여야 한다</a:t>
            </a:r>
            <a:r>
              <a:rPr lang="en-US" altLang="ko-KR" sz="1000" dirty="0" smtClean="0"/>
              <a:t>. </a:t>
            </a:r>
            <a:r>
              <a:rPr lang="ko-KR" altLang="en-US" sz="1000" smtClean="0"/>
              <a:t>또는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저장 후 승인해주세요</a:t>
            </a:r>
            <a:r>
              <a:rPr lang="en-US" altLang="ko-KR" sz="1000" dirty="0" smtClean="0"/>
              <a:t>“ </a:t>
            </a:r>
            <a:r>
              <a:rPr lang="ko-KR" altLang="en-US" sz="1000" smtClean="0"/>
              <a:t>라는 메시지가 떠야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3134375" y="2442122"/>
            <a:ext cx="213911" cy="153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/>
              <a:t>원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7" y="5167152"/>
            <a:ext cx="173871" cy="1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1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2203"/>
              </p:ext>
            </p:extLst>
          </p:nvPr>
        </p:nvGraphicFramePr>
        <p:xfrm>
          <a:off x="666974" y="1640135"/>
          <a:ext cx="6264694" cy="583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88"/>
                <a:gridCol w="25400"/>
                <a:gridCol w="1080120"/>
                <a:gridCol w="478656"/>
                <a:gridCol w="25400"/>
                <a:gridCol w="720080"/>
                <a:gridCol w="504056"/>
                <a:gridCol w="30275"/>
                <a:gridCol w="1174630"/>
                <a:gridCol w="650902"/>
                <a:gridCol w="25400"/>
                <a:gridCol w="783087"/>
              </a:tblGrid>
              <a:tr h="294836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Name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사번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Staff No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10230003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Position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HR &amp; 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입사일자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Join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Date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2015.02.12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257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동반 출장자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Companion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1492970" y="1697289"/>
            <a:ext cx="830188" cy="1788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홍길동</a:t>
            </a:r>
          </a:p>
        </p:txBody>
      </p:sp>
      <p:sp>
        <p:nvSpPr>
          <p:cNvPr id="6" name="직사각형 24"/>
          <p:cNvSpPr>
            <a:spLocks noChangeArrowheads="1"/>
          </p:cNvSpPr>
          <p:nvPr/>
        </p:nvSpPr>
        <p:spPr bwMode="auto">
          <a:xfrm>
            <a:off x="517204" y="1394312"/>
            <a:ext cx="26870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신청자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Request Information ]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24"/>
          <p:cNvSpPr>
            <a:spLocks noChangeArrowheads="1"/>
          </p:cNvSpPr>
          <p:nvPr/>
        </p:nvSpPr>
        <p:spPr bwMode="auto">
          <a:xfrm>
            <a:off x="517203" y="2244899"/>
            <a:ext cx="26171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내역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Request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517204" y="5409952"/>
            <a:ext cx="26870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0" rIns="18000" bIns="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Cost ]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7524750" y="1099133"/>
            <a:ext cx="2736304" cy="24006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이름란에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이름 </a:t>
            </a: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입력시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입력한 글자를 포함한 직원목록이 보여지고 </a:t>
            </a: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그중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한명을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선택할 수 있는 방식으로 신청자를 지정한다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신청자를 지정하면 자동으로 </a:t>
            </a:r>
            <a:r>
              <a:rPr lang="ko-KR" altLang="en-US" sz="1000" dirty="0" err="1" smtClean="0"/>
              <a:t>사번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부서명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입사일자가 표시되어진다</a:t>
            </a:r>
            <a:r>
              <a:rPr lang="en-US" altLang="ko-KR" sz="1000" dirty="0" smtClean="0"/>
              <a:t>.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입력란에 자동 입력은 없으며 모두 신청자가 직접 입력한다</a:t>
            </a:r>
            <a:r>
              <a:rPr lang="en-US" altLang="ko-KR" sz="1000" dirty="0" smtClean="0"/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 dirty="0" smtClean="0"/>
              <a:t>2. </a:t>
            </a:r>
            <a:r>
              <a:rPr lang="ko-KR" altLang="en-US" sz="1000" smtClean="0"/>
              <a:t>신청내용의 목적은 </a:t>
            </a:r>
            <a:r>
              <a:rPr lang="en-US" altLang="ko-KR" sz="1000" dirty="0" err="1" smtClean="0"/>
              <a:t>Textarea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로 표현되며 다른 란은 모두 </a:t>
            </a:r>
            <a:r>
              <a:rPr lang="en-US" altLang="ko-KR" sz="1000" dirty="0" smtClean="0"/>
              <a:t>Single Line </a:t>
            </a:r>
            <a:r>
              <a:rPr lang="ko-KR" altLang="en-US" sz="1000" smtClean="0"/>
              <a:t>이다</a:t>
            </a:r>
            <a:r>
              <a:rPr lang="en-US" altLang="ko-KR" sz="1000" dirty="0" smtClean="0"/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동반출장자는 </a:t>
            </a:r>
            <a:r>
              <a:rPr lang="ko-KR" altLang="en-US" sz="1000" dirty="0" err="1" smtClean="0"/>
              <a:t>여러명을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입력선택할</a:t>
            </a:r>
            <a:r>
              <a:rPr lang="ko-KR" altLang="en-US" sz="1000" dirty="0" smtClean="0"/>
              <a:t> 수 있으며 신청서가 최종 승인 완료되면 동반출장자에게 교육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출장 승인서가 복제되어 신청되어진다</a:t>
            </a:r>
            <a:r>
              <a:rPr lang="en-US" altLang="ko-KR" sz="1000" dirty="0" smtClean="0"/>
              <a:t>.</a:t>
            </a:r>
          </a:p>
          <a:p>
            <a:pPr marL="171450" marR="0" indent="-17145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 smtClean="0"/>
              <a:t>교육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출장 승인서가 복제될때에는 비용은 모두 </a:t>
            </a:r>
            <a:r>
              <a:rPr lang="en-US" altLang="ko-KR" sz="1000" dirty="0" smtClean="0"/>
              <a:t>1/n </a:t>
            </a:r>
            <a:r>
              <a:rPr lang="ko-KR" altLang="en-US" sz="1000" smtClean="0"/>
              <a:t>하게 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44" name="직사각형 24"/>
          <p:cNvSpPr>
            <a:spLocks noChangeArrowheads="1"/>
          </p:cNvSpPr>
          <p:nvPr/>
        </p:nvSpPr>
        <p:spPr bwMode="auto">
          <a:xfrm>
            <a:off x="2772222" y="1025848"/>
            <a:ext cx="1658764" cy="27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출장 승인서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24"/>
          <p:cNvSpPr>
            <a:spLocks noChangeArrowheads="1"/>
          </p:cNvSpPr>
          <p:nvPr/>
        </p:nvSpPr>
        <p:spPr bwMode="auto">
          <a:xfrm>
            <a:off x="2700214" y="1195474"/>
            <a:ext cx="1800200" cy="23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 tIns="18000" rIns="18000" bIns="18000">
            <a:spAutoFit/>
          </a:bodyPr>
          <a:lstStyle>
            <a:lvl1pPr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n-US" altLang="ko-KR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Travel/Training Request Form</a:t>
            </a:r>
            <a:endParaRPr lang="en-US" altLang="ko-KR" sz="9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92970" y="1951804"/>
            <a:ext cx="5222676" cy="22062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1544899" y="1991170"/>
            <a:ext cx="742850" cy="1418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김희선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371862" y="1991170"/>
            <a:ext cx="742850" cy="1418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7588" rtl="0" eaLnBrk="1" fontAlgn="base" latinLnBrk="1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정길수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21814"/>
              </p:ext>
            </p:extLst>
          </p:nvPr>
        </p:nvGraphicFramePr>
        <p:xfrm>
          <a:off x="666974" y="2494231"/>
          <a:ext cx="6264696" cy="290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88"/>
                <a:gridCol w="25400"/>
                <a:gridCol w="792088"/>
                <a:gridCol w="288032"/>
                <a:gridCol w="936105"/>
                <a:gridCol w="720079"/>
                <a:gridCol w="288032"/>
                <a:gridCol w="360040"/>
                <a:gridCol w="144016"/>
                <a:gridCol w="1944216"/>
              </a:tblGrid>
              <a:tr h="313994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Name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○ 국내출장 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Domestic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Travel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○ 국내교육 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Domestic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Training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○ 해외출장 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Overseas Travel</a:t>
                      </a: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○ 해외교육 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Overseas Training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987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교육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출장명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Companion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5088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목적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Objectives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Location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Country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City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회사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교육기관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Company/Institute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5400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현지 연락처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Contact Information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Date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출발일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Departure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도착일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Arrival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3843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이동방식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Transportation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○ 항공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○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자가용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Car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○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기차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Tran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○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버스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Bus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○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en-US" altLang="ko-KR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Etc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987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예산부서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 Center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1492970" y="2845671"/>
            <a:ext cx="5222676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492970" y="3165337"/>
            <a:ext cx="5222676" cy="44719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611190" y="3697242"/>
            <a:ext cx="172819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059462" y="3697242"/>
            <a:ext cx="172819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611190" y="3981686"/>
            <a:ext cx="4176464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611190" y="4277963"/>
            <a:ext cx="4176464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302092" y="4556397"/>
            <a:ext cx="92135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2016.02.20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74" y="4582293"/>
            <a:ext cx="173871" cy="167184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891845" y="4556397"/>
            <a:ext cx="92135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2016.02.20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27" y="4582293"/>
            <a:ext cx="173871" cy="16718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 bwMode="auto">
          <a:xfrm>
            <a:off x="1507584" y="5108044"/>
            <a:ext cx="3191838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                                                               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▼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4126"/>
              </p:ext>
            </p:extLst>
          </p:nvPr>
        </p:nvGraphicFramePr>
        <p:xfrm>
          <a:off x="648518" y="5642868"/>
          <a:ext cx="6264696" cy="145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88"/>
                <a:gridCol w="25400"/>
                <a:gridCol w="611536"/>
                <a:gridCol w="432048"/>
                <a:gridCol w="1692720"/>
                <a:gridCol w="683544"/>
                <a:gridCol w="144016"/>
                <a:gridCol w="1908744"/>
              </a:tblGrid>
              <a:tr h="266700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합계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Sum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출장비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교육여비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Travel Cost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              KRW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교육서비스비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Education Cost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                KRW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843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교통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Transportation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987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숙박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Lodging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체크인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Check-In</a:t>
                      </a:r>
                      <a:endParaRPr lang="en-US" altLang="ko-KR" sz="1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체크아웃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Check-Out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987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식사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Meals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              KRW</a:t>
                      </a: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400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6987"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8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Etc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                  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KRW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2513893" y="5660640"/>
            <a:ext cx="92135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084862" y="5660640"/>
            <a:ext cx="92135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099714" y="6228841"/>
            <a:ext cx="92135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2016.02.20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96" y="6254737"/>
            <a:ext cx="173871" cy="167184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4891845" y="6228841"/>
            <a:ext cx="92135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2016.02.20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27" y="6254737"/>
            <a:ext cx="173871" cy="167184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 bwMode="auto">
          <a:xfrm>
            <a:off x="1492970" y="6527359"/>
            <a:ext cx="92135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492970" y="6817415"/>
            <a:ext cx="921352" cy="21502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10175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85933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175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0175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 bwMode="auto">
        <a:noFill/>
        <a:ln w="31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square" lIns="18000" tIns="18000" rIns="18000" bIns="18000">
        <a:spAutoFit/>
      </a:bodyPr>
      <a:lstStyle>
        <a:defPPr algn="ctr">
          <a:defRPr sz="1000" dirty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44389</TotalTime>
  <Words>592</Words>
  <Application>Microsoft Office PowerPoint</Application>
  <PresentationFormat>사용자 지정</PresentationFormat>
  <Paragraphs>254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</vt:vector>
  </TitlesOfParts>
  <Company>ktie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hoon</dc:creator>
  <cp:lastModifiedBy>seongheon lee</cp:lastModifiedBy>
  <cp:revision>3141</cp:revision>
  <cp:lastPrinted>2016-09-07T07:20:08Z</cp:lastPrinted>
  <dcterms:created xsi:type="dcterms:W3CDTF">2005-09-08T06:28:09Z</dcterms:created>
  <dcterms:modified xsi:type="dcterms:W3CDTF">2016-10-12T12:25:31Z</dcterms:modified>
</cp:coreProperties>
</file>