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1" r:id="rId2"/>
    <p:sldId id="256" r:id="rId3"/>
    <p:sldId id="257" r:id="rId4"/>
    <p:sldId id="259" r:id="rId5"/>
    <p:sldId id="262" r:id="rId6"/>
    <p:sldId id="263" r:id="rId7"/>
    <p:sldId id="268" r:id="rId8"/>
    <p:sldId id="260" r:id="rId9"/>
    <p:sldId id="265" r:id="rId10"/>
    <p:sldId id="266" r:id="rId11"/>
    <p:sldId id="269" r:id="rId12"/>
    <p:sldId id="279" r:id="rId13"/>
    <p:sldId id="273" r:id="rId14"/>
    <p:sldId id="274" r:id="rId15"/>
    <p:sldId id="277" r:id="rId16"/>
    <p:sldId id="275" r:id="rId17"/>
    <p:sldId id="276" r:id="rId18"/>
    <p:sldId id="280" r:id="rId19"/>
    <p:sldId id="281" r:id="rId20"/>
    <p:sldId id="282" r:id="rId21"/>
    <p:sldId id="283" r:id="rId22"/>
    <p:sldId id="284" r:id="rId23"/>
    <p:sldId id="285" r:id="rId24"/>
    <p:sldId id="278" r:id="rId25"/>
    <p:sldId id="286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71" r:id="rId35"/>
    <p:sldId id="272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y.kim(김가영)" initials="g" lastIdx="1" clrIdx="0">
    <p:extLst>
      <p:ext uri="{19B8F6BF-5375-455C-9EA6-DF929625EA0E}">
        <p15:presenceInfo xmlns:p15="http://schemas.microsoft.com/office/powerpoint/2012/main" userId="S-1-5-21-468309003-4614994-2540964401-17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4D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712" autoAdjust="0"/>
  </p:normalViewPr>
  <p:slideViewPr>
    <p:cSldViewPr snapToGrid="0">
      <p:cViewPr>
        <p:scale>
          <a:sx n="75" d="100"/>
          <a:sy n="75" d="100"/>
        </p:scale>
        <p:origin x="108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0E932-9151-4628-BBDB-5579FEFA16C7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32C15-7C55-4893-AF08-CD14C2636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771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SET NEW</a:t>
            </a:r>
            <a:r>
              <a:rPr lang="en-US" altLang="ko-KR" baseline="0" dirty="0" smtClean="0"/>
              <a:t> GOAL </a:t>
            </a:r>
            <a:r>
              <a:rPr lang="ko-KR" altLang="en-US" baseline="0" smtClean="0"/>
              <a:t>버튼을 눌러 이 화면으로 이동했다면 이름만 보여주고 나머지 칸들은 빈칸에서 작성하도록 한다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Change</a:t>
            </a:r>
            <a:r>
              <a:rPr lang="ko-KR" altLang="en-US" baseline="0" smtClean="0"/>
              <a:t> 버튼을 눌러 이 화면으로 이동했다면 기존에 작성했던 기록들을 자동으로 끌어와 보여준다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기존의 </a:t>
            </a:r>
            <a:r>
              <a:rPr lang="en-US" altLang="ko-KR" sz="1200" dirty="0" smtClean="0">
                <a:solidFill>
                  <a:schemeClr val="tx1"/>
                </a:solidFill>
              </a:rPr>
              <a:t>“HR”</a:t>
            </a:r>
            <a:r>
              <a:rPr lang="ko-KR" altLang="en-US" sz="1200" smtClean="0">
                <a:solidFill>
                  <a:schemeClr val="tx1"/>
                </a:solidFill>
              </a:rPr>
              <a:t>부서에서 작성된 </a:t>
            </a:r>
            <a:r>
              <a:rPr lang="en-US" altLang="ko-KR" sz="1200" dirty="0" smtClean="0">
                <a:solidFill>
                  <a:schemeClr val="tx1"/>
                </a:solidFill>
              </a:rPr>
              <a:t>PDR</a:t>
            </a:r>
            <a:r>
              <a:rPr lang="ko-KR" altLang="en-US" sz="1200" smtClean="0">
                <a:solidFill>
                  <a:schemeClr val="tx1"/>
                </a:solidFill>
              </a:rPr>
              <a:t>이 존재합니다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r>
              <a:rPr lang="ko-KR" altLang="en-US" sz="1200" smtClean="0">
                <a:solidFill>
                  <a:schemeClr val="tx1"/>
                </a:solidFill>
              </a:rPr>
              <a:t> 기간을 함께 수정하시겠습니까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r>
              <a:rPr lang="en-US" altLang="ko-KR" sz="1200" baseline="0" dirty="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기존 </a:t>
            </a:r>
            <a:r>
              <a:rPr lang="en-US" altLang="ko-KR" sz="1200" dirty="0" smtClean="0">
                <a:solidFill>
                  <a:schemeClr val="tx1"/>
                </a:solidFill>
              </a:rPr>
              <a:t>PDR</a:t>
            </a:r>
            <a:r>
              <a:rPr lang="ko-KR" altLang="en-US" sz="1200" smtClean="0">
                <a:solidFill>
                  <a:schemeClr val="tx1"/>
                </a:solidFill>
              </a:rPr>
              <a:t>의 보직이 만료되었다면 기간을 함께 수정해 주세요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YES</a:t>
            </a:r>
            <a:r>
              <a:rPr lang="ko-KR" altLang="en-US" sz="1200" smtClean="0">
                <a:solidFill>
                  <a:schemeClr val="tx1"/>
                </a:solidFill>
                <a:sym typeface="Wingdings" panose="05000000000000000000" pitchFamily="2" charset="2"/>
              </a:rPr>
              <a:t>를 선택한다면 팝업창을 띄워 지난 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PDR</a:t>
            </a:r>
            <a:r>
              <a:rPr lang="en-US" altLang="ko-KR" sz="1200" baseline="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200" baseline="0" smtClean="0">
                <a:solidFill>
                  <a:schemeClr val="tx1"/>
                </a:solidFill>
                <a:sym typeface="Wingdings" panose="05000000000000000000" pitchFamily="2" charset="2"/>
              </a:rPr>
              <a:t>리스트를 보여주고 </a:t>
            </a:r>
            <a:r>
              <a:rPr lang="en-US" altLang="ko-KR" sz="1200" baseline="0" dirty="0" smtClean="0">
                <a:solidFill>
                  <a:schemeClr val="tx1"/>
                </a:solidFill>
                <a:sym typeface="Wingdings" panose="05000000000000000000" pitchFamily="2" charset="2"/>
              </a:rPr>
              <a:t>STATUS</a:t>
            </a:r>
            <a:r>
              <a:rPr lang="ko-KR" altLang="en-US" sz="1200" baseline="0" smtClean="0">
                <a:solidFill>
                  <a:schemeClr val="tx1"/>
                </a:solidFill>
                <a:sym typeface="Wingdings" panose="05000000000000000000" pitchFamily="2" charset="2"/>
              </a:rPr>
              <a:t>를 수정할 수 있도록 한다</a:t>
            </a:r>
            <a:r>
              <a:rPr lang="en-US" altLang="ko-KR" sz="1200" baseline="0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ko-KR" altLang="en-US" sz="1200" smtClean="0">
              <a:solidFill>
                <a:schemeClr val="tx1"/>
              </a:solidFill>
            </a:endParaRP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157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GOAL</a:t>
            </a:r>
            <a:r>
              <a:rPr lang="en-US" altLang="ko-KR" baseline="0" dirty="0" smtClean="0"/>
              <a:t> – GOAL MANAGEMENT – BUSINESS OBJECTIVES</a:t>
            </a:r>
            <a:r>
              <a:rPr lang="ko-KR" altLang="en-US" baseline="0" smtClean="0"/>
              <a:t>로 접속했을 때의 화면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994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19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SEND</a:t>
            </a:r>
            <a:r>
              <a:rPr lang="en-US" altLang="ko-KR" baseline="0" dirty="0" smtClean="0"/>
              <a:t> TO MANAGER</a:t>
            </a:r>
            <a:r>
              <a:rPr lang="ko-KR" altLang="en-US" baseline="0" smtClean="0"/>
              <a:t>를 눌렀을 때</a:t>
            </a:r>
            <a:endParaRPr lang="en-US" altLang="ko-KR" baseline="0" dirty="0" smtClean="0"/>
          </a:p>
          <a:p>
            <a:pPr marL="228600" indent="-228600">
              <a:buAutoNum type="arabicParenR"/>
            </a:pPr>
            <a:r>
              <a:rPr lang="en-US" altLang="ko-KR" baseline="0" dirty="0" smtClean="0"/>
              <a:t>IDP </a:t>
            </a:r>
            <a:r>
              <a:rPr lang="ko-KR" altLang="en-US" baseline="0" smtClean="0"/>
              <a:t>작성이 완료되지 않은 경우 </a:t>
            </a:r>
            <a:r>
              <a:rPr lang="en-US" altLang="ko-KR" baseline="0" dirty="0" smtClean="0"/>
              <a:t>“PDR</a:t>
            </a:r>
            <a:r>
              <a:rPr lang="ko-KR" altLang="en-US" baseline="0" smtClean="0"/>
              <a:t>을 제출하기 전에 </a:t>
            </a:r>
            <a:r>
              <a:rPr lang="en-US" altLang="ko-KR" baseline="0" dirty="0" smtClean="0"/>
              <a:t>IDP </a:t>
            </a:r>
            <a:r>
              <a:rPr lang="ko-KR" altLang="en-US" baseline="0" smtClean="0"/>
              <a:t>목표 설정을 먼저 완료하세요</a:t>
            </a:r>
            <a:r>
              <a:rPr lang="en-US" altLang="ko-KR" baseline="0" dirty="0" smtClean="0"/>
              <a:t>“</a:t>
            </a:r>
          </a:p>
          <a:p>
            <a:pPr marL="228600" indent="-228600">
              <a:buAutoNum type="arabicParenR"/>
            </a:pPr>
            <a:r>
              <a:rPr lang="en-US" altLang="ko-KR" baseline="0" dirty="0" smtClean="0"/>
              <a:t>IDP </a:t>
            </a:r>
            <a:r>
              <a:rPr lang="ko-KR" altLang="en-US" baseline="0" smtClean="0"/>
              <a:t>작성이 완료된 경우</a:t>
            </a:r>
            <a:r>
              <a:rPr lang="en-US" altLang="ko-KR" baseline="0" dirty="0" smtClean="0"/>
              <a:t>, “PDR </a:t>
            </a:r>
            <a:r>
              <a:rPr lang="ko-KR" altLang="en-US" baseline="0" smtClean="0"/>
              <a:t>제출이 완료되었습니다</a:t>
            </a:r>
            <a:r>
              <a:rPr lang="en-US" altLang="ko-KR" baseline="0" dirty="0" smtClean="0"/>
              <a:t>“</a:t>
            </a:r>
          </a:p>
          <a:p>
            <a:pPr marL="228600" indent="-228600">
              <a:buAutoNum type="arabicParenR"/>
            </a:pPr>
            <a:r>
              <a:rPr lang="en-US" altLang="ko-KR" baseline="0" dirty="0" smtClean="0"/>
              <a:t>Are you sure you want to submit this PDR? (</a:t>
            </a:r>
            <a:r>
              <a:rPr lang="ko-KR" altLang="en-US" baseline="0" smtClean="0"/>
              <a:t>목표에 첨부된 메모</a:t>
            </a:r>
            <a:r>
              <a:rPr lang="en-US" altLang="ko-KR" baseline="0" dirty="0" smtClean="0"/>
              <a:t>/</a:t>
            </a:r>
            <a:r>
              <a:rPr lang="ko-KR" altLang="en-US" baseline="0" smtClean="0"/>
              <a:t>노트는 함께 전송되지 않습니다</a:t>
            </a:r>
            <a:r>
              <a:rPr lang="en-US" altLang="ko-KR" baseline="0" dirty="0" smtClean="0"/>
              <a:t>)</a:t>
            </a:r>
          </a:p>
          <a:p>
            <a:pPr marL="228600" indent="-228600">
              <a:buAutoNum type="arabicParenR"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Edit</a:t>
            </a:r>
            <a:r>
              <a:rPr lang="ko-KR" altLang="en-US" baseline="0" smtClean="0"/>
              <a:t>을 눌렀을 때 </a:t>
            </a:r>
            <a:r>
              <a:rPr lang="en-US" altLang="ko-KR" baseline="0" dirty="0" smtClean="0"/>
              <a:t>Date</a:t>
            </a:r>
            <a:r>
              <a:rPr lang="ko-KR" altLang="en-US" baseline="0" smtClean="0"/>
              <a:t>와 </a:t>
            </a:r>
            <a:r>
              <a:rPr lang="en-US" altLang="ko-KR" baseline="0" dirty="0" smtClean="0"/>
              <a:t>Status</a:t>
            </a:r>
            <a:r>
              <a:rPr lang="ko-KR" altLang="en-US" baseline="0" smtClean="0"/>
              <a:t>가 편집할 수 있도록 활성화 되면서 </a:t>
            </a:r>
            <a:r>
              <a:rPr lang="en-US" altLang="ko-KR" baseline="0" dirty="0" smtClean="0"/>
              <a:t>Cancel</a:t>
            </a:r>
            <a:r>
              <a:rPr lang="ko-KR" altLang="en-US" baseline="0" smtClean="0"/>
              <a:t>과 </a:t>
            </a:r>
            <a:r>
              <a:rPr lang="en-US" altLang="ko-KR" baseline="0" dirty="0" smtClean="0"/>
              <a:t>Save </a:t>
            </a:r>
            <a:r>
              <a:rPr lang="ko-KR" altLang="en-US" baseline="0" smtClean="0"/>
              <a:t>버튼이 나타난다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961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모두 접기</a:t>
            </a:r>
            <a:r>
              <a:rPr lang="en-US" altLang="ko-KR" dirty="0" smtClean="0"/>
              <a:t>/</a:t>
            </a:r>
            <a:r>
              <a:rPr lang="ko-KR" altLang="en-US" smtClean="0"/>
              <a:t>모두</a:t>
            </a:r>
            <a:r>
              <a:rPr lang="ko-KR" altLang="en-US" baseline="0" smtClean="0"/>
              <a:t> 펼치기 버튼 생성</a:t>
            </a:r>
            <a:endParaRPr lang="en-US" altLang="ko-KR" baseline="0" dirty="0" smtClean="0"/>
          </a:p>
          <a:p>
            <a:r>
              <a:rPr lang="en-US" altLang="ko-KR" baseline="0" dirty="0" smtClean="0"/>
              <a:t>Default</a:t>
            </a:r>
            <a:r>
              <a:rPr lang="ko-KR" altLang="en-US" baseline="0" smtClean="0"/>
              <a:t>로는 모두 펼쳐서 보여주기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12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71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34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7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3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4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1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31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03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3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5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20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36ADA-77F5-4223-8352-871DDF4CA9FA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20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slide" Target="slide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slide" Target="slide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4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1334901" y="1360766"/>
            <a:ext cx="1449173" cy="1527273"/>
            <a:chOff x="731585" y="2249766"/>
            <a:chExt cx="1449173" cy="1527273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0758" y="2249766"/>
              <a:ext cx="1440000" cy="1527273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731585" y="2366382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50" b="1" dirty="0" smtClean="0">
                  <a:latin typeface="Calibri" panose="020F0502020204030204" pitchFamily="34" charset="0"/>
                </a:rPr>
                <a:t>Guideline</a:t>
              </a:r>
              <a:endParaRPr lang="ko-KR" altLang="en-US" sz="1250" b="1">
                <a:latin typeface="Calibri" panose="020F0502020204030204" pitchFamily="34" charset="0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336878" y="1360766"/>
            <a:ext cx="1444415" cy="1482985"/>
            <a:chOff x="3004654" y="2249766"/>
            <a:chExt cx="1444415" cy="1482985"/>
          </a:xfrm>
        </p:grpSpPr>
        <p:pic>
          <p:nvPicPr>
            <p:cNvPr id="14" name="그림 13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04654" y="2249766"/>
              <a:ext cx="1440000" cy="1482985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3009069" y="2366382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50" b="1" dirty="0" smtClean="0">
                  <a:latin typeface="Calibri" panose="020F0502020204030204" pitchFamily="34" charset="0"/>
                </a:rPr>
                <a:t>My Info</a:t>
              </a:r>
              <a:endParaRPr lang="ko-KR" altLang="en-US" sz="1250" b="1">
                <a:latin typeface="Calibri" panose="020F0502020204030204" pitchFamily="34" charset="0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334097" y="1360766"/>
            <a:ext cx="1440000" cy="1504800"/>
            <a:chOff x="5291839" y="2249766"/>
            <a:chExt cx="1440000" cy="150480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91839" y="2249766"/>
              <a:ext cx="1440000" cy="15048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5291839" y="2366382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50" b="1" dirty="0" smtClean="0">
                  <a:latin typeface="Calibri" panose="020F0502020204030204" pitchFamily="34" charset="0"/>
                </a:rPr>
                <a:t>GOAL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326901" y="1360766"/>
            <a:ext cx="1440000" cy="1504477"/>
            <a:chOff x="7572055" y="2249766"/>
            <a:chExt cx="1440000" cy="1504477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72055" y="2249766"/>
              <a:ext cx="1440000" cy="1504477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7572055" y="2366382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50" b="1" dirty="0" smtClean="0">
                  <a:latin typeface="Calibri" panose="020F0502020204030204" pitchFamily="34" charset="0"/>
                </a:rPr>
                <a:t>MY APPRAISAL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319704" y="1338296"/>
            <a:ext cx="1440000" cy="1505455"/>
            <a:chOff x="9857032" y="2249766"/>
            <a:chExt cx="1440000" cy="1505455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57032" y="2249766"/>
              <a:ext cx="1440000" cy="1505455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9857032" y="2366382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50" b="1" dirty="0" smtClean="0">
                  <a:latin typeface="Calibri" panose="020F0502020204030204" pitchFamily="34" charset="0"/>
                </a:rPr>
                <a:t>APPRAISER</a:t>
              </a: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278338" y="3269104"/>
            <a:ext cx="942480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4D"/>
                </a:solidFill>
                <a:latin typeface="Calibri" panose="020F0502020204030204" pitchFamily="34" charset="0"/>
              </a:rPr>
              <a:t>Superior Performance and Empowered People will contribute towards </a:t>
            </a:r>
            <a:r>
              <a:rPr lang="en-US" altLang="ko-KR" sz="1400" dirty="0" err="1">
                <a:solidFill>
                  <a:srgbClr val="00004D"/>
                </a:solidFill>
                <a:latin typeface="Calibri" panose="020F0502020204030204" pitchFamily="34" charset="0"/>
              </a:rPr>
              <a:t>PolyMirae</a:t>
            </a:r>
            <a:r>
              <a:rPr lang="en-US" altLang="ko-KR" sz="1400" dirty="0">
                <a:solidFill>
                  <a:srgbClr val="00004D"/>
                </a:solidFill>
                <a:latin typeface="Calibri" panose="020F0502020204030204" pitchFamily="34" charset="0"/>
              </a:rPr>
              <a:t> becoming the most respected company in the Korean polypropylene industry. A critical ingredient of a high performance culture is an integrated approach to managing individual and team performance across the organization. </a:t>
            </a:r>
            <a:br>
              <a:rPr lang="en-US" altLang="ko-KR" sz="1400" dirty="0">
                <a:solidFill>
                  <a:srgbClr val="00004D"/>
                </a:solidFill>
                <a:latin typeface="Calibri" panose="020F0502020204030204" pitchFamily="34" charset="0"/>
              </a:rPr>
            </a:br>
            <a:endParaRPr lang="en-US" altLang="ko-KR" sz="1400" dirty="0" smtClean="0">
              <a:solidFill>
                <a:srgbClr val="00004D"/>
              </a:solidFill>
              <a:latin typeface="Calibri" panose="020F0502020204030204" pitchFamily="34" charset="0"/>
            </a:endParaRPr>
          </a:p>
          <a:p>
            <a:r>
              <a:rPr lang="en-US" altLang="ko-KR" sz="1400" dirty="0" smtClean="0">
                <a:solidFill>
                  <a:srgbClr val="00004D"/>
                </a:solidFill>
                <a:latin typeface="Calibri" panose="020F0502020204030204" pitchFamily="34" charset="0"/>
              </a:rPr>
              <a:t>As </a:t>
            </a:r>
            <a:r>
              <a:rPr lang="en-US" altLang="ko-KR" sz="1400" dirty="0">
                <a:solidFill>
                  <a:srgbClr val="00004D"/>
                </a:solidFill>
                <a:latin typeface="Calibri" panose="020F0502020204030204" pitchFamily="34" charset="0"/>
              </a:rPr>
              <a:t>a part of our strategy, </a:t>
            </a:r>
            <a:r>
              <a:rPr lang="en-US" altLang="ko-KR" sz="1400" dirty="0" smtClean="0">
                <a:solidFill>
                  <a:srgbClr val="00004D"/>
                </a:solidFill>
                <a:latin typeface="Calibri" panose="020F0502020204030204" pitchFamily="34" charset="0"/>
              </a:rPr>
              <a:t>we </a:t>
            </a:r>
            <a:r>
              <a:rPr lang="en-US" altLang="ko-KR" sz="1400" dirty="0">
                <a:solidFill>
                  <a:srgbClr val="00004D"/>
                </a:solidFill>
                <a:latin typeface="Calibri" panose="020F0502020204030204" pitchFamily="34" charset="0"/>
              </a:rPr>
              <a:t>are building an organization that expects and rewards exceptional performance</a:t>
            </a:r>
            <a:r>
              <a:rPr lang="en-US" altLang="ko-KR" sz="1400" dirty="0" smtClean="0">
                <a:solidFill>
                  <a:srgbClr val="00004D"/>
                </a:solidFill>
                <a:latin typeface="Calibri" panose="020F0502020204030204" pitchFamily="34" charset="0"/>
              </a:rPr>
              <a:t>.</a:t>
            </a:r>
          </a:p>
          <a:p>
            <a:endParaRPr lang="en-US" altLang="ko-KR" sz="1400" dirty="0">
              <a:solidFill>
                <a:srgbClr val="00004D"/>
              </a:solidFill>
              <a:latin typeface="Calibri" panose="020F0502020204030204" pitchFamily="34" charset="0"/>
            </a:endParaRPr>
          </a:p>
          <a:p>
            <a:r>
              <a:rPr lang="en-US" altLang="ko-KR" sz="1400" dirty="0">
                <a:solidFill>
                  <a:srgbClr val="00004D"/>
                </a:solidFill>
                <a:latin typeface="Calibri" panose="020F0502020204030204" pitchFamily="34" charset="0"/>
              </a:rPr>
              <a:t>Performance Management is one of the key building blocks of a high performance culture.</a:t>
            </a:r>
            <a:endParaRPr lang="ko-KR" altLang="en-US" sz="1400">
              <a:solidFill>
                <a:srgbClr val="00004D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68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380999" y="614048"/>
            <a:ext cx="8830734" cy="9036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 smtClean="0">
                <a:latin typeface="Calibri" panose="020F0502020204030204" pitchFamily="34" charset="0"/>
              </a:rPr>
              <a:t>-</a:t>
            </a:r>
            <a:r>
              <a:rPr lang="en-US" altLang="ko-KR" sz="1050" dirty="0">
                <a:latin typeface="Calibri" panose="020F0502020204030204" pitchFamily="34" charset="0"/>
              </a:rPr>
              <a:t>Develop Strategies in </a:t>
            </a:r>
            <a:r>
              <a:rPr lang="en-US" altLang="ko-KR" sz="1050" dirty="0" err="1">
                <a:latin typeface="Calibri" panose="020F0502020204030204" pitchFamily="34" charset="0"/>
              </a:rPr>
              <a:t>lkine</a:t>
            </a:r>
            <a:r>
              <a:rPr lang="en-US" altLang="ko-KR" sz="1050" dirty="0">
                <a:latin typeface="Calibri" panose="020F0502020204030204" pitchFamily="34" charset="0"/>
              </a:rPr>
              <a:t> with the Business Line Strategy, including product and market segment strategies.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identifies and prioritizes opportunities for business growth on a global basis through an understanding of market and </a:t>
            </a:r>
            <a:r>
              <a:rPr lang="en-US" altLang="ko-KR" sz="1050" dirty="0" err="1">
                <a:latin typeface="Calibri" panose="020F0502020204030204" pitchFamily="34" charset="0"/>
              </a:rPr>
              <a:t>compertitor</a:t>
            </a:r>
            <a:r>
              <a:rPr lang="en-US" altLang="ko-KR" sz="1050" dirty="0">
                <a:latin typeface="Calibri" panose="020F0502020204030204" pitchFamily="34" charset="0"/>
              </a:rPr>
              <a:t> dynamics.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Develops new ideas and initiatives how to improve overall </a:t>
            </a:r>
            <a:r>
              <a:rPr lang="en-US" altLang="ko-KR" sz="1050" dirty="0" err="1">
                <a:latin typeface="Calibri" panose="020F0502020204030204" pitchFamily="34" charset="0"/>
              </a:rPr>
              <a:t>markerting</a:t>
            </a:r>
            <a:r>
              <a:rPr lang="en-US" altLang="ko-KR" sz="1050" dirty="0">
                <a:latin typeface="Calibri" panose="020F0502020204030204" pitchFamily="34" charset="0"/>
              </a:rPr>
              <a:t> drive for the customer segment.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Knowledgeable about how organizations </a:t>
            </a:r>
            <a:r>
              <a:rPr lang="en-US" altLang="ko-KR" sz="1050" dirty="0" smtClean="0">
                <a:latin typeface="Calibri" panose="020F0502020204030204" pitchFamily="34" charset="0"/>
              </a:rPr>
              <a:t>work</a:t>
            </a:r>
            <a:endParaRPr lang="en-US" altLang="ko-KR" sz="1050" dirty="0">
              <a:latin typeface="Calibri" panose="020F0502020204030204" pitchFamily="34" charset="0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380999" y="337963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Strategic/Organization </a:t>
            </a:r>
            <a:r>
              <a:rPr lang="en-US" altLang="ko-KR" sz="1100" dirty="0" smtClean="0">
                <a:latin typeface="Calibri" panose="020F0502020204030204" pitchFamily="34" charset="0"/>
              </a:rPr>
              <a:t>Agility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34" name="TextBox 8"/>
          <p:cNvSpPr txBox="1">
            <a:spLocks noChangeArrowheads="1"/>
          </p:cNvSpPr>
          <p:nvPr/>
        </p:nvSpPr>
        <p:spPr bwMode="auto">
          <a:xfrm>
            <a:off x="380999" y="89733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 anchor="ctr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Behavioral Goal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390426" y="4468890"/>
            <a:ext cx="8830734" cy="5607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Studying </a:t>
            </a:r>
            <a:r>
              <a:rPr lang="en-US" altLang="ko-KR" sz="1050" dirty="0" smtClean="0">
                <a:latin typeface="Calibri" panose="020F0502020204030204" pitchFamily="34" charset="0"/>
              </a:rPr>
              <a:t>English </a:t>
            </a:r>
            <a:r>
              <a:rPr lang="en-US" altLang="ko-KR" sz="1050" dirty="0">
                <a:latin typeface="Calibri" panose="020F0502020204030204" pitchFamily="34" charset="0"/>
              </a:rPr>
              <a:t>by internal study group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Improving verbal </a:t>
            </a:r>
            <a:r>
              <a:rPr lang="en-US" altLang="ko-KR" sz="1050" dirty="0" smtClean="0">
                <a:latin typeface="Calibri" panose="020F0502020204030204" pitchFamily="34" charset="0"/>
              </a:rPr>
              <a:t>English </a:t>
            </a:r>
            <a:r>
              <a:rPr lang="en-US" altLang="ko-KR" sz="1050" dirty="0">
                <a:latin typeface="Calibri" panose="020F0502020204030204" pitchFamily="34" charset="0"/>
              </a:rPr>
              <a:t>by English Institute</a:t>
            </a: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390426" y="419280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English Skills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90426" y="3982283"/>
            <a:ext cx="2069215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 anchor="ctr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Individual Development Plan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390426" y="5036629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377824" y="1880873"/>
            <a:ext cx="8830734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 smtClean="0">
                <a:latin typeface="Calibri" panose="020F0502020204030204" pitchFamily="34" charset="0"/>
              </a:rPr>
              <a:t>Can </a:t>
            </a:r>
            <a:r>
              <a:rPr lang="en-US" altLang="ko-KR" sz="1050" dirty="0">
                <a:latin typeface="Calibri" panose="020F0502020204030204" pitchFamily="34" charset="0"/>
              </a:rPr>
              <a:t>negotiate skillfully in though situations with both internal and external groups</a:t>
            </a:r>
          </a:p>
          <a:p>
            <a:r>
              <a:rPr lang="en-US" altLang="ko-KR" sz="1050" dirty="0" smtClean="0">
                <a:latin typeface="Calibri" panose="020F0502020204030204" pitchFamily="34" charset="0"/>
              </a:rPr>
              <a:t>Can </a:t>
            </a:r>
            <a:r>
              <a:rPr lang="en-US" altLang="ko-KR" sz="1050" dirty="0">
                <a:latin typeface="Calibri" panose="020F0502020204030204" pitchFamily="34" charset="0"/>
              </a:rPr>
              <a:t>win concessions without damaging relationship</a:t>
            </a:r>
          </a:p>
          <a:p>
            <a:r>
              <a:rPr lang="en-US" altLang="ko-KR" sz="1050" dirty="0" smtClean="0">
                <a:latin typeface="Calibri" panose="020F0502020204030204" pitchFamily="34" charset="0"/>
              </a:rPr>
              <a:t>Can </a:t>
            </a:r>
            <a:r>
              <a:rPr lang="en-US" altLang="ko-KR" sz="1050" dirty="0">
                <a:latin typeface="Calibri" panose="020F0502020204030204" pitchFamily="34" charset="0"/>
              </a:rPr>
              <a:t>trust quickly of other parties to the negotiations</a:t>
            </a:r>
          </a:p>
        </p:txBody>
      </p:sp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377824" y="1604788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Negotiation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384272" y="3001648"/>
            <a:ext cx="8830734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384272" y="2725563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75" name="TextBox 8"/>
          <p:cNvSpPr txBox="1">
            <a:spLocks noChangeArrowheads="1"/>
          </p:cNvSpPr>
          <p:nvPr/>
        </p:nvSpPr>
        <p:spPr bwMode="auto">
          <a:xfrm>
            <a:off x="393699" y="5702583"/>
            <a:ext cx="8830734" cy="5607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Participating in relevant institute.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By P&amp;LA</a:t>
            </a: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393699" y="5426498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Export sales (Trading) risk management</a:t>
            </a:r>
          </a:p>
        </p:txBody>
      </p:sp>
      <p:sp>
        <p:nvSpPr>
          <p:cNvPr id="82" name="TextBox 8"/>
          <p:cNvSpPr txBox="1">
            <a:spLocks noChangeArrowheads="1"/>
          </p:cNvSpPr>
          <p:nvPr/>
        </p:nvSpPr>
        <p:spPr bwMode="auto">
          <a:xfrm>
            <a:off x="393699" y="6260993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9523340" y="6296993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EXIT</a:t>
            </a:r>
            <a:endParaRPr lang="ko-KR" altLang="en-US" sz="1000"/>
          </a:p>
        </p:txBody>
      </p:sp>
      <p:sp>
        <p:nvSpPr>
          <p:cNvPr id="85" name="TextBox 84">
            <a:hlinkClick r:id="rId2" action="ppaction://hlinksldjump"/>
          </p:cNvPr>
          <p:cNvSpPr txBox="1"/>
          <p:nvPr/>
        </p:nvSpPr>
        <p:spPr bwMode="auto">
          <a:xfrm>
            <a:off x="9523340" y="5966793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SEND TO MANAGER</a:t>
            </a:r>
            <a:endParaRPr lang="ko-KR" altLang="en-US" sz="1000"/>
          </a:p>
        </p:txBody>
      </p:sp>
      <p:sp>
        <p:nvSpPr>
          <p:cNvPr id="91" name="사각형 설명선 90"/>
          <p:cNvSpPr/>
          <p:nvPr/>
        </p:nvSpPr>
        <p:spPr>
          <a:xfrm>
            <a:off x="9357405" y="1018712"/>
            <a:ext cx="2578082" cy="997875"/>
          </a:xfrm>
          <a:prstGeom prst="wedgeRectCallout">
            <a:avLst>
              <a:gd name="adj1" fmla="val -76804"/>
              <a:gd name="adj2" fmla="val 1189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승인 후 수정된 목표는 </a:t>
            </a:r>
            <a:r>
              <a:rPr lang="en-US" altLang="ko-KR" sz="1050" dirty="0" smtClean="0">
                <a:solidFill>
                  <a:schemeClr val="tx1"/>
                </a:solidFill>
              </a:rPr>
              <a:t>Manager</a:t>
            </a:r>
            <a:r>
              <a:rPr lang="ko-KR" altLang="en-US" sz="1050" smtClean="0">
                <a:solidFill>
                  <a:schemeClr val="tx1"/>
                </a:solidFill>
              </a:rPr>
              <a:t>의 재승인 후 변경이 확정됩니다</a:t>
            </a:r>
            <a:r>
              <a:rPr lang="en-US" altLang="ko-KR" sz="1050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Manager</a:t>
            </a:r>
            <a:r>
              <a:rPr lang="ko-KR" altLang="en-US" sz="1050" smtClean="0">
                <a:solidFill>
                  <a:schemeClr val="tx1"/>
                </a:solidFill>
              </a:rPr>
              <a:t>에게 변경사항에 대하여 승인요청을 보내시겠습니까</a:t>
            </a:r>
            <a:r>
              <a:rPr lang="en-US" altLang="ko-KR" sz="1050" dirty="0" smtClean="0">
                <a:solidFill>
                  <a:schemeClr val="tx1"/>
                </a:solidFill>
              </a:rPr>
              <a:t>?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 bwMode="auto">
          <a:xfrm>
            <a:off x="11321941" y="1751494"/>
            <a:ext cx="5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YES</a:t>
            </a:r>
            <a:endParaRPr lang="ko-KR" altLang="en-US" sz="1000"/>
          </a:p>
        </p:txBody>
      </p:sp>
      <p:sp>
        <p:nvSpPr>
          <p:cNvPr id="93" name="TextBox 92">
            <a:hlinkClick r:id="rId2" action="ppaction://hlinksldjump"/>
          </p:cNvPr>
          <p:cNvSpPr txBox="1"/>
          <p:nvPr/>
        </p:nvSpPr>
        <p:spPr bwMode="auto">
          <a:xfrm>
            <a:off x="10708395" y="1751495"/>
            <a:ext cx="5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</a:t>
            </a:r>
            <a:endParaRPr lang="ko-KR" altLang="en-US" sz="1000"/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979118" y="5121360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431926" y="5121360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991310" y="6340560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444118" y="6340560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8821182" y="368540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61986" y="361682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8025001" y="374890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8424535" y="374890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8821182" y="1637240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61986" y="1630382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61" name="TextBox 8"/>
          <p:cNvSpPr txBox="1">
            <a:spLocks noChangeArrowheads="1"/>
          </p:cNvSpPr>
          <p:nvPr/>
        </p:nvSpPr>
        <p:spPr bwMode="auto">
          <a:xfrm>
            <a:off x="8025001" y="1643590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8424535" y="1643590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8821182" y="276188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761986" y="2755023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8025001" y="276823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8424535" y="276823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8821182" y="422462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761986" y="421777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95" name="TextBox 8"/>
          <p:cNvSpPr txBox="1">
            <a:spLocks noChangeArrowheads="1"/>
          </p:cNvSpPr>
          <p:nvPr/>
        </p:nvSpPr>
        <p:spPr bwMode="auto">
          <a:xfrm>
            <a:off x="8025001" y="423097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6" name="TextBox 8"/>
          <p:cNvSpPr txBox="1">
            <a:spLocks noChangeArrowheads="1"/>
          </p:cNvSpPr>
          <p:nvPr/>
        </p:nvSpPr>
        <p:spPr bwMode="auto">
          <a:xfrm>
            <a:off x="8424535" y="423097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7" name="TextBox 8"/>
          <p:cNvSpPr txBox="1">
            <a:spLocks noChangeArrowheads="1"/>
          </p:cNvSpPr>
          <p:nvPr/>
        </p:nvSpPr>
        <p:spPr bwMode="auto">
          <a:xfrm>
            <a:off x="8821182" y="546957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761986" y="5462713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99" name="TextBox 8"/>
          <p:cNvSpPr txBox="1">
            <a:spLocks noChangeArrowheads="1"/>
          </p:cNvSpPr>
          <p:nvPr/>
        </p:nvSpPr>
        <p:spPr bwMode="auto">
          <a:xfrm>
            <a:off x="8025001" y="547592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100" name="TextBox 8"/>
          <p:cNvSpPr txBox="1">
            <a:spLocks noChangeArrowheads="1"/>
          </p:cNvSpPr>
          <p:nvPr/>
        </p:nvSpPr>
        <p:spPr bwMode="auto">
          <a:xfrm>
            <a:off x="8424535" y="547592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 bwMode="auto">
          <a:xfrm>
            <a:off x="8358809" y="6319901"/>
            <a:ext cx="784634" cy="178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  <p:sp>
        <p:nvSpPr>
          <p:cNvPr id="102" name="TextBox 101"/>
          <p:cNvSpPr txBox="1"/>
          <p:nvPr/>
        </p:nvSpPr>
        <p:spPr bwMode="auto">
          <a:xfrm>
            <a:off x="8358809" y="5101061"/>
            <a:ext cx="784634" cy="178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352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>
            <a:hlinkClick r:id="rId2" action="ppaction://hlinksldjump"/>
          </p:cNvPr>
          <p:cNvSpPr/>
          <p:nvPr/>
        </p:nvSpPr>
        <p:spPr>
          <a:xfrm>
            <a:off x="5823125" y="719003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MID-YEAR</a:t>
            </a:r>
            <a:endParaRPr lang="ko-KR" altLang="en-US" sz="1050"/>
          </a:p>
        </p:txBody>
      </p:sp>
      <p:sp>
        <p:nvSpPr>
          <p:cNvPr id="25" name="직사각형 24"/>
          <p:cNvSpPr/>
          <p:nvPr/>
        </p:nvSpPr>
        <p:spPr>
          <a:xfrm>
            <a:off x="5823125" y="1107814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YEAR-END</a:t>
            </a:r>
            <a:endParaRPr lang="ko-KR" altLang="en-US" sz="105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05" y="3514700"/>
            <a:ext cx="233440" cy="2334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36884" y="3492921"/>
            <a:ext cx="809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프린트 옵션</a:t>
            </a:r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smtClean="0">
                <a:sym typeface="Wingdings" panose="05000000000000000000" pitchFamily="2" charset="2"/>
              </a:rPr>
              <a:t>그림으로</a:t>
            </a:r>
            <a:endParaRPr lang="en-US" altLang="ko-KR" sz="1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23" y="3844021"/>
            <a:ext cx="68580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08135" y="704013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MID-YEAR</a:t>
            </a:r>
            <a:endParaRPr lang="ko-KR" altLang="en-US" sz="1100"/>
          </a:p>
        </p:txBody>
      </p:sp>
      <p:sp>
        <p:nvSpPr>
          <p:cNvPr id="27" name="TextBox 26"/>
          <p:cNvSpPr txBox="1"/>
          <p:nvPr/>
        </p:nvSpPr>
        <p:spPr>
          <a:xfrm>
            <a:off x="724331" y="1226057"/>
            <a:ext cx="644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alibri" panose="020F0502020204030204" pitchFamily="34" charset="0"/>
              </a:rPr>
              <a:t>Select one for your goal management</a:t>
            </a:r>
            <a:endParaRPr lang="ko-KR" altLang="en-US" sz="1600">
              <a:latin typeface="Calibri" panose="020F0502020204030204" pitchFamily="34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130995"/>
              </p:ext>
            </p:extLst>
          </p:nvPr>
        </p:nvGraphicFramePr>
        <p:xfrm>
          <a:off x="696358" y="1661764"/>
          <a:ext cx="9629406" cy="193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242"/>
                <a:gridCol w="1026960"/>
                <a:gridCol w="1818487"/>
                <a:gridCol w="766608"/>
                <a:gridCol w="909935"/>
                <a:gridCol w="697905"/>
                <a:gridCol w="446621"/>
                <a:gridCol w="446621"/>
                <a:gridCol w="446621"/>
                <a:gridCol w="943203"/>
                <a:gridCol w="943203"/>
              </a:tblGrid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Department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Position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Period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Manager’s 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Writer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G/S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Y/R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Final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Agreement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Message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Procurement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ABC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2015.1.1~2015.12.31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홍길동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김구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HR/ER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BCA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2016.1.1~2016.6.30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이순신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유재석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Finance/Planning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UTE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2016.7.1~2016.12.31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방정환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정형돈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KB Chun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타원 11"/>
          <p:cNvSpPr/>
          <p:nvPr/>
        </p:nvSpPr>
        <p:spPr bwMode="auto">
          <a:xfrm>
            <a:off x="7773101" y="3320362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17671" eaLnBrk="1" latinLnBrk="1" hangingPunct="1"/>
            <a:endParaRPr lang="ko-KR" altLang="en-US">
              <a:latin typeface="Calibri" panose="020F0502020204030204" pitchFamily="34" charset="0"/>
            </a:endParaRPr>
          </a:p>
        </p:txBody>
      </p:sp>
      <p:pic>
        <p:nvPicPr>
          <p:cNvPr id="13" name="Picture 6" descr="mail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664" y="3275518"/>
            <a:ext cx="225058" cy="1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635" y="3312758"/>
            <a:ext cx="125307" cy="126000"/>
          </a:xfrm>
          <a:prstGeom prst="rect">
            <a:avLst/>
          </a:prstGeom>
        </p:spPr>
      </p:pic>
      <p:sp>
        <p:nvSpPr>
          <p:cNvPr id="23" name="사각형 설명선 22"/>
          <p:cNvSpPr/>
          <p:nvPr/>
        </p:nvSpPr>
        <p:spPr>
          <a:xfrm>
            <a:off x="3337463" y="4218489"/>
            <a:ext cx="5568411" cy="694893"/>
          </a:xfrm>
          <a:prstGeom prst="wedgeRectCallout">
            <a:avLst>
              <a:gd name="adj1" fmla="val -56097"/>
              <a:gd name="adj2" fmla="val -1706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당해년도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</a:rPr>
              <a:t>PDR </a:t>
            </a:r>
            <a:r>
              <a:rPr lang="ko-KR" altLang="en-US" sz="1050" smtClean="0">
                <a:solidFill>
                  <a:schemeClr val="tx1"/>
                </a:solidFill>
              </a:rPr>
              <a:t>리스트만 표시한다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1</a:t>
            </a:r>
            <a:r>
              <a:rPr lang="ko-KR" altLang="en-US" sz="1050" smtClean="0">
                <a:solidFill>
                  <a:schemeClr val="tx1"/>
                </a:solidFill>
              </a:rPr>
              <a:t>개가 있는 사람은 </a:t>
            </a:r>
            <a:r>
              <a:rPr lang="en-US" altLang="ko-KR" sz="1050" dirty="0" smtClean="0">
                <a:solidFill>
                  <a:schemeClr val="tx1"/>
                </a:solidFill>
              </a:rPr>
              <a:t>1</a:t>
            </a:r>
            <a:r>
              <a:rPr lang="ko-KR" altLang="en-US" sz="1050" smtClean="0">
                <a:solidFill>
                  <a:schemeClr val="tx1"/>
                </a:solidFill>
              </a:rPr>
              <a:t>개를</a:t>
            </a:r>
            <a:r>
              <a:rPr lang="en-US" altLang="ko-KR" sz="1050" dirty="0" smtClean="0">
                <a:solidFill>
                  <a:schemeClr val="tx1"/>
                </a:solidFill>
              </a:rPr>
              <a:t>, 2~3</a:t>
            </a:r>
            <a:r>
              <a:rPr lang="ko-KR" altLang="en-US" sz="1050" smtClean="0">
                <a:solidFill>
                  <a:schemeClr val="tx1"/>
                </a:solidFill>
              </a:rPr>
              <a:t>개가 있는 사람은 존재하는 당해년도의 </a:t>
            </a:r>
            <a:r>
              <a:rPr lang="en-US" altLang="ko-KR" sz="1050" dirty="0" smtClean="0">
                <a:solidFill>
                  <a:schemeClr val="tx1"/>
                </a:solidFill>
              </a:rPr>
              <a:t>PDR</a:t>
            </a:r>
            <a:r>
              <a:rPr lang="ko-KR" altLang="en-US" sz="1050" smtClean="0">
                <a:solidFill>
                  <a:schemeClr val="tx1"/>
                </a:solidFill>
              </a:rPr>
              <a:t>을 모두 제시하고 선택할 수 있도록 한다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88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08135" y="704013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MID-YEAR</a:t>
            </a:r>
            <a:endParaRPr lang="ko-KR" altLang="en-US" sz="1100"/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380999" y="1391828"/>
            <a:ext cx="8830734" cy="158802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00" dirty="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8385824" y="2749063"/>
            <a:ext cx="784634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/>
              <a:t>Save</a:t>
            </a:r>
            <a:endParaRPr lang="ko-KR" altLang="en-US" sz="1000" dirty="0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380999" y="1115744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Name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21266" y="1154351"/>
            <a:ext cx="6241752" cy="217646"/>
          </a:xfrm>
          <a:prstGeom prst="round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7107815" y="1115688"/>
            <a:ext cx="1728000" cy="27608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ts val="900"/>
              </a:lnSpc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Behavioral Goal</a:t>
            </a:r>
            <a:endParaRPr lang="en-US" altLang="ko-KR" sz="10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ts val="900"/>
              </a:lnSpc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Individual Development Plan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380999" y="2691795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                                 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997406" y="2767773"/>
            <a:ext cx="684000" cy="14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450214" y="2767773"/>
            <a:ext cx="684000" cy="14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09" y="2759306"/>
            <a:ext cx="161925" cy="17145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634" y="2759306"/>
            <a:ext cx="161925" cy="1714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635882" y="1137968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391209" y="812658"/>
            <a:ext cx="8797446" cy="233440"/>
            <a:chOff x="391209" y="1675232"/>
            <a:chExt cx="8797446" cy="233440"/>
          </a:xfrm>
        </p:grpSpPr>
        <p:pic>
          <p:nvPicPr>
            <p:cNvPr id="32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34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912752" y="1137968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380999" y="3920102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3644017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380999" y="5321637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3443463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Absolute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118951"/>
              </p:ext>
            </p:extLst>
          </p:nvPr>
        </p:nvGraphicFramePr>
        <p:xfrm>
          <a:off x="435729" y="3988432"/>
          <a:ext cx="2531360" cy="1277878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367911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368546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368546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8364905" y="5387965"/>
            <a:ext cx="784634" cy="178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997406" y="5408624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450214" y="5408624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3724905" y="5408624"/>
            <a:ext cx="900000" cy="144000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progress 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3670833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1487424" y="5617540"/>
            <a:ext cx="7727582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783335" y="5618154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381000" y="5618153"/>
            <a:ext cx="402336" cy="12300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Mid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75" name="TextBox 8"/>
          <p:cNvSpPr txBox="1">
            <a:spLocks noChangeArrowheads="1"/>
          </p:cNvSpPr>
          <p:nvPr/>
        </p:nvSpPr>
        <p:spPr bwMode="auto">
          <a:xfrm>
            <a:off x="8778141" y="567436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1487424" y="6374368"/>
            <a:ext cx="7727582" cy="46738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783335" y="6374981"/>
            <a:ext cx="704089" cy="467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223925" y="5537204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82" name="직사각형 81">
            <a:hlinkClick r:id="rId5" action="ppaction://hlinksldjump"/>
          </p:cNvPr>
          <p:cNvSpPr/>
          <p:nvPr/>
        </p:nvSpPr>
        <p:spPr>
          <a:xfrm>
            <a:off x="372176" y="31190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83" name="직사각형 82">
            <a:hlinkClick r:id="rId5" action="ppaction://hlinksldjump"/>
          </p:cNvPr>
          <p:cNvSpPr/>
          <p:nvPr/>
        </p:nvSpPr>
        <p:spPr>
          <a:xfrm>
            <a:off x="1776105" y="3119018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84" name="직사각형 83">
            <a:hlinkClick r:id="rId5" action="ppaction://hlinksldjump"/>
          </p:cNvPr>
          <p:cNvSpPr/>
          <p:nvPr/>
        </p:nvSpPr>
        <p:spPr>
          <a:xfrm>
            <a:off x="3192734" y="31063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85" name="직선 연결선 84"/>
          <p:cNvCxnSpPr/>
          <p:nvPr/>
        </p:nvCxnSpPr>
        <p:spPr>
          <a:xfrm>
            <a:off x="380999" y="3381618"/>
            <a:ext cx="8830734" cy="254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40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08135" y="704013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MID-YEAR</a:t>
            </a:r>
            <a:endParaRPr lang="ko-KR" altLang="en-US" sz="1100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380999" y="1102052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 Add Goal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91209" y="798966"/>
            <a:ext cx="8797446" cy="233440"/>
            <a:chOff x="391209" y="1675232"/>
            <a:chExt cx="8797446" cy="233440"/>
          </a:xfrm>
        </p:grpSpPr>
        <p:pic>
          <p:nvPicPr>
            <p:cNvPr id="32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34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912752" y="1124276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380999" y="2281127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2005042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380999" y="3682662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804488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Absolute </a:t>
            </a:r>
            <a:r>
              <a:rPr lang="en-US" altLang="ko-KR" sz="1000" b="1" dirty="0" smtClean="0">
                <a:latin typeface="Calibri" panose="020F0502020204030204" pitchFamily="34" charset="0"/>
              </a:rPr>
              <a:t>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265771"/>
              </p:ext>
            </p:extLst>
          </p:nvPr>
        </p:nvGraphicFramePr>
        <p:xfrm>
          <a:off x="435729" y="2349457"/>
          <a:ext cx="2531360" cy="1277878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204014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20464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20464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8364905" y="3748990"/>
            <a:ext cx="784634" cy="178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997406" y="3769649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450214" y="3769649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3724905" y="3769649"/>
            <a:ext cx="900000" cy="144000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progress 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2031858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384272" y="5777190"/>
            <a:ext cx="8830734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384272" y="550110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8821182" y="553742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761986" y="5530565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8025001" y="554377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8424535" y="554377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390426" y="6532319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979118" y="6617050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431926" y="6617050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 bwMode="auto">
          <a:xfrm>
            <a:off x="8358809" y="6596751"/>
            <a:ext cx="784634" cy="178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  <p:sp>
        <p:nvSpPr>
          <p:cNvPr id="79" name="TextBox 8"/>
          <p:cNvSpPr txBox="1">
            <a:spLocks noChangeArrowheads="1"/>
          </p:cNvSpPr>
          <p:nvPr/>
        </p:nvSpPr>
        <p:spPr bwMode="auto">
          <a:xfrm>
            <a:off x="1499616" y="3967582"/>
            <a:ext cx="7715390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795527" y="3968196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1" name="TextBox 8"/>
          <p:cNvSpPr txBox="1">
            <a:spLocks noChangeArrowheads="1"/>
          </p:cNvSpPr>
          <p:nvPr/>
        </p:nvSpPr>
        <p:spPr bwMode="auto">
          <a:xfrm>
            <a:off x="393192" y="3968196"/>
            <a:ext cx="402336" cy="14176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Mid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2" name="TextBox 8"/>
          <p:cNvSpPr txBox="1">
            <a:spLocks noChangeArrowheads="1"/>
          </p:cNvSpPr>
          <p:nvPr/>
        </p:nvSpPr>
        <p:spPr bwMode="auto">
          <a:xfrm>
            <a:off x="8772183" y="402072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1499616" y="4724383"/>
            <a:ext cx="7715390" cy="66143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86" name="TextBox 8"/>
          <p:cNvSpPr txBox="1">
            <a:spLocks noChangeArrowheads="1"/>
          </p:cNvSpPr>
          <p:nvPr/>
        </p:nvSpPr>
        <p:spPr bwMode="auto">
          <a:xfrm>
            <a:off x="796035" y="4724997"/>
            <a:ext cx="704089" cy="660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223925" y="388012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91" name="직사각형 90">
            <a:hlinkClick r:id="rId4" action="ppaction://hlinksldjump"/>
          </p:cNvPr>
          <p:cNvSpPr/>
          <p:nvPr/>
        </p:nvSpPr>
        <p:spPr>
          <a:xfrm>
            <a:off x="372176" y="14807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92" name="직사각형 91">
            <a:hlinkClick r:id="rId4" action="ppaction://hlinksldjump"/>
          </p:cNvPr>
          <p:cNvSpPr/>
          <p:nvPr/>
        </p:nvSpPr>
        <p:spPr>
          <a:xfrm>
            <a:off x="1776105" y="1480718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93" name="직사각형 92">
            <a:hlinkClick r:id="rId4" action="ppaction://hlinksldjump"/>
          </p:cNvPr>
          <p:cNvSpPr/>
          <p:nvPr/>
        </p:nvSpPr>
        <p:spPr>
          <a:xfrm>
            <a:off x="3192734" y="14680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94" name="직선 연결선 93"/>
          <p:cNvCxnSpPr/>
          <p:nvPr/>
        </p:nvCxnSpPr>
        <p:spPr>
          <a:xfrm>
            <a:off x="380999" y="1743318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93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08135" y="704013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MID-YEAR</a:t>
            </a:r>
            <a:endParaRPr lang="ko-KR" altLang="en-US" sz="1100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380999" y="1103044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 Add Goal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91209" y="799958"/>
            <a:ext cx="8797446" cy="233440"/>
            <a:chOff x="391209" y="1675232"/>
            <a:chExt cx="8797446" cy="233440"/>
          </a:xfrm>
        </p:grpSpPr>
        <p:pic>
          <p:nvPicPr>
            <p:cNvPr id="32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34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912752" y="1125268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2017742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817188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Absolute  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205284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20591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20591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2044558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384272" y="2375388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8821182" y="241170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8025001" y="241805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8424535" y="241805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92466" y="2396277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380999" y="2755534"/>
            <a:ext cx="2957513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Relative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380999" y="296534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8815086" y="300044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8018905" y="300679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8418439" y="300679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92466" y="299216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384272" y="3322991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8821182" y="335930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8025001" y="336565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8424535" y="336565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792466" y="3343880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75" name="TextBox 8"/>
          <p:cNvSpPr txBox="1">
            <a:spLocks noChangeArrowheads="1"/>
          </p:cNvSpPr>
          <p:nvPr/>
        </p:nvSpPr>
        <p:spPr bwMode="auto">
          <a:xfrm>
            <a:off x="384272" y="4207830"/>
            <a:ext cx="8830734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 smtClean="0">
                <a:latin typeface="Calibri" panose="020F0502020204030204" pitchFamily="34" charset="0"/>
              </a:rPr>
              <a:t>    </a:t>
            </a:r>
            <a:endParaRPr lang="en-US" altLang="ko-KR" sz="1050" dirty="0">
              <a:latin typeface="Calibri" panose="020F0502020204030204" pitchFamily="34" charset="0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384272" y="393174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Attachments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8435217" y="3974413"/>
            <a:ext cx="753438" cy="2054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Attach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9" name="TextBox 8"/>
          <p:cNvSpPr txBox="1">
            <a:spLocks noChangeArrowheads="1"/>
          </p:cNvSpPr>
          <p:nvPr/>
        </p:nvSpPr>
        <p:spPr bwMode="auto">
          <a:xfrm>
            <a:off x="445708" y="4272691"/>
            <a:ext cx="1310582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Powerpoint.pptx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1817725" y="4272691"/>
            <a:ext cx="1520787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MicrosoftWord.pptx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2" name="직사각형 41">
            <a:hlinkClick r:id="rId4" action="ppaction://hlinksldjump"/>
          </p:cNvPr>
          <p:cNvSpPr/>
          <p:nvPr/>
        </p:nvSpPr>
        <p:spPr>
          <a:xfrm>
            <a:off x="372176" y="14807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43" name="직사각형 42">
            <a:hlinkClick r:id="rId4" action="ppaction://hlinksldjump"/>
          </p:cNvPr>
          <p:cNvSpPr/>
          <p:nvPr/>
        </p:nvSpPr>
        <p:spPr>
          <a:xfrm>
            <a:off x="1776105" y="1480718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45" name="직사각형 44">
            <a:hlinkClick r:id="rId4" action="ppaction://hlinksldjump"/>
          </p:cNvPr>
          <p:cNvSpPr/>
          <p:nvPr/>
        </p:nvSpPr>
        <p:spPr>
          <a:xfrm>
            <a:off x="3192734" y="14680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50" name="직선 연결선 49"/>
          <p:cNvCxnSpPr/>
          <p:nvPr/>
        </p:nvCxnSpPr>
        <p:spPr>
          <a:xfrm>
            <a:off x="380999" y="1743318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63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08135" y="704013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MID-YEAR</a:t>
            </a:r>
            <a:endParaRPr lang="ko-KR" altLang="en-US" sz="1100"/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380999" y="2281127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2005042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804488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Behavioral Goal  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168555"/>
              </p:ext>
            </p:extLst>
          </p:nvPr>
        </p:nvGraphicFramePr>
        <p:xfrm>
          <a:off x="435729" y="2349457"/>
          <a:ext cx="2531360" cy="1277878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204014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20464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20464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2031858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384272" y="5497790"/>
            <a:ext cx="8830734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384272" y="522170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8821182" y="525802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761986" y="5251165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8025001" y="526437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8424535" y="526437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9" name="TextBox 8"/>
          <p:cNvSpPr txBox="1">
            <a:spLocks noChangeArrowheads="1"/>
          </p:cNvSpPr>
          <p:nvPr/>
        </p:nvSpPr>
        <p:spPr bwMode="auto">
          <a:xfrm>
            <a:off x="1499616" y="3688182"/>
            <a:ext cx="7715390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795527" y="3688796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1" name="TextBox 8"/>
          <p:cNvSpPr txBox="1">
            <a:spLocks noChangeArrowheads="1"/>
          </p:cNvSpPr>
          <p:nvPr/>
        </p:nvSpPr>
        <p:spPr bwMode="auto">
          <a:xfrm>
            <a:off x="377726" y="3688796"/>
            <a:ext cx="417802" cy="14176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Mid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2" name="TextBox 8"/>
          <p:cNvSpPr txBox="1">
            <a:spLocks noChangeArrowheads="1"/>
          </p:cNvSpPr>
          <p:nvPr/>
        </p:nvSpPr>
        <p:spPr bwMode="auto">
          <a:xfrm>
            <a:off x="8772183" y="374132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1499616" y="4444983"/>
            <a:ext cx="7715390" cy="66143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86" name="TextBox 8"/>
          <p:cNvSpPr txBox="1">
            <a:spLocks noChangeArrowheads="1"/>
          </p:cNvSpPr>
          <p:nvPr/>
        </p:nvSpPr>
        <p:spPr bwMode="auto">
          <a:xfrm>
            <a:off x="796035" y="4445597"/>
            <a:ext cx="704089" cy="660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223925" y="354992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380999" y="1103044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 Add Goal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91209" y="799958"/>
            <a:ext cx="8797446" cy="233440"/>
            <a:chOff x="391209" y="1675232"/>
            <a:chExt cx="8797446" cy="233440"/>
          </a:xfrm>
        </p:grpSpPr>
        <p:pic>
          <p:nvPicPr>
            <p:cNvPr id="55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57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8912752" y="1125268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59" name="직사각형 58">
            <a:hlinkClick r:id="rId4" action="ppaction://hlinksldjump"/>
          </p:cNvPr>
          <p:cNvSpPr/>
          <p:nvPr/>
        </p:nvSpPr>
        <p:spPr>
          <a:xfrm>
            <a:off x="372176" y="14807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60" name="직사각형 59">
            <a:hlinkClick r:id="rId4" action="ppaction://hlinksldjump"/>
          </p:cNvPr>
          <p:cNvSpPr/>
          <p:nvPr/>
        </p:nvSpPr>
        <p:spPr>
          <a:xfrm>
            <a:off x="1776105" y="14807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62" name="직사각형 61">
            <a:hlinkClick r:id="rId4" action="ppaction://hlinksldjump"/>
          </p:cNvPr>
          <p:cNvSpPr/>
          <p:nvPr/>
        </p:nvSpPr>
        <p:spPr>
          <a:xfrm>
            <a:off x="3192734" y="1468018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73" name="직선 연결선 72"/>
          <p:cNvCxnSpPr/>
          <p:nvPr/>
        </p:nvCxnSpPr>
        <p:spPr>
          <a:xfrm>
            <a:off x="380999" y="1743318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2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08135" y="704013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MID-YEAR</a:t>
            </a:r>
            <a:endParaRPr lang="ko-KR" altLang="en-US" sz="1100"/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2005042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804488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Behavioral  Goal  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204014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20464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20464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2031858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384272" y="2362688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8821182" y="239900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8025001" y="240535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8424535" y="240535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92466" y="2383577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380999" y="2742834"/>
            <a:ext cx="2957513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 Individual Development Plan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380999" y="295264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8815086" y="298774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8018905" y="299409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8418439" y="299409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92466" y="297946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384272" y="3310291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8821182" y="334660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8025001" y="335295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8424535" y="335295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792466" y="3331180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75" name="TextBox 8"/>
          <p:cNvSpPr txBox="1">
            <a:spLocks noChangeArrowheads="1"/>
          </p:cNvSpPr>
          <p:nvPr/>
        </p:nvSpPr>
        <p:spPr bwMode="auto">
          <a:xfrm>
            <a:off x="384272" y="4195130"/>
            <a:ext cx="8830734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 smtClean="0">
                <a:latin typeface="Calibri" panose="020F0502020204030204" pitchFamily="34" charset="0"/>
              </a:rPr>
              <a:t>    </a:t>
            </a:r>
            <a:endParaRPr lang="en-US" altLang="ko-KR" sz="1050" dirty="0">
              <a:latin typeface="Calibri" panose="020F0502020204030204" pitchFamily="34" charset="0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384272" y="391904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Attachments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8435217" y="3961713"/>
            <a:ext cx="753438" cy="2054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Attach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9" name="TextBox 8"/>
          <p:cNvSpPr txBox="1">
            <a:spLocks noChangeArrowheads="1"/>
          </p:cNvSpPr>
          <p:nvPr/>
        </p:nvSpPr>
        <p:spPr bwMode="auto">
          <a:xfrm>
            <a:off x="445708" y="4259991"/>
            <a:ext cx="1310582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Powerpoint.pptx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1817725" y="4259991"/>
            <a:ext cx="1520787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MicrosoftWord.pptx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2" name="TextBox 8"/>
          <p:cNvSpPr txBox="1">
            <a:spLocks noChangeArrowheads="1"/>
          </p:cNvSpPr>
          <p:nvPr/>
        </p:nvSpPr>
        <p:spPr bwMode="auto">
          <a:xfrm>
            <a:off x="380999" y="1103044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 Add Goal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91209" y="799958"/>
            <a:ext cx="8797446" cy="233440"/>
            <a:chOff x="391209" y="1675232"/>
            <a:chExt cx="8797446" cy="233440"/>
          </a:xfrm>
        </p:grpSpPr>
        <p:pic>
          <p:nvPicPr>
            <p:cNvPr id="94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96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8912752" y="1125268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98" name="직사각형 97">
            <a:hlinkClick r:id="rId4" action="ppaction://hlinksldjump"/>
          </p:cNvPr>
          <p:cNvSpPr/>
          <p:nvPr/>
        </p:nvSpPr>
        <p:spPr>
          <a:xfrm>
            <a:off x="372176" y="14807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99" name="직사각형 98">
            <a:hlinkClick r:id="rId4" action="ppaction://hlinksldjump"/>
          </p:cNvPr>
          <p:cNvSpPr/>
          <p:nvPr/>
        </p:nvSpPr>
        <p:spPr>
          <a:xfrm>
            <a:off x="1776105" y="14807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100" name="직사각형 99">
            <a:hlinkClick r:id="rId4" action="ppaction://hlinksldjump"/>
          </p:cNvPr>
          <p:cNvSpPr/>
          <p:nvPr/>
        </p:nvSpPr>
        <p:spPr>
          <a:xfrm>
            <a:off x="3192734" y="1468018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101" name="직선 연결선 100"/>
          <p:cNvCxnSpPr/>
          <p:nvPr/>
        </p:nvCxnSpPr>
        <p:spPr>
          <a:xfrm>
            <a:off x="380999" y="1743318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03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08135" y="704013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YEAR-END</a:t>
            </a:r>
            <a:endParaRPr lang="ko-KR" altLang="en-US" sz="1100"/>
          </a:p>
        </p:txBody>
      </p:sp>
      <p:sp>
        <p:nvSpPr>
          <p:cNvPr id="27" name="TextBox 26"/>
          <p:cNvSpPr txBox="1"/>
          <p:nvPr/>
        </p:nvSpPr>
        <p:spPr>
          <a:xfrm>
            <a:off x="724331" y="1226057"/>
            <a:ext cx="644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alibri" panose="020F0502020204030204" pitchFamily="34" charset="0"/>
              </a:rPr>
              <a:t>Select one for your goal management</a:t>
            </a:r>
            <a:endParaRPr lang="ko-KR" altLang="en-US" sz="1600">
              <a:latin typeface="Calibri" panose="020F0502020204030204" pitchFamily="34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696358" y="1661764"/>
          <a:ext cx="9629406" cy="193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242"/>
                <a:gridCol w="1026960"/>
                <a:gridCol w="1818487"/>
                <a:gridCol w="766608"/>
                <a:gridCol w="909935"/>
                <a:gridCol w="697905"/>
                <a:gridCol w="446621"/>
                <a:gridCol w="446621"/>
                <a:gridCol w="446621"/>
                <a:gridCol w="943203"/>
                <a:gridCol w="943203"/>
              </a:tblGrid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Department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Position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Period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Manager’s 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Writer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G/S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Y/R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Final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Agreement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Message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Procurement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ABC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2015.1.1~2015.12.31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홍길동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김구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HR/ER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BCA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2016.1.1~2016.6.30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이순신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유재석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Finance/Planning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UTE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2016.7.1~2016.12.31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방정환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정형돈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KB Chun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타원 11"/>
          <p:cNvSpPr/>
          <p:nvPr/>
        </p:nvSpPr>
        <p:spPr bwMode="auto">
          <a:xfrm>
            <a:off x="7773101" y="3320362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17671" eaLnBrk="1" latinLnBrk="1" hangingPunct="1"/>
            <a:endParaRPr lang="ko-KR" altLang="en-US">
              <a:latin typeface="Calibri" panose="020F0502020204030204" pitchFamily="34" charset="0"/>
            </a:endParaRPr>
          </a:p>
        </p:txBody>
      </p:sp>
      <p:pic>
        <p:nvPicPr>
          <p:cNvPr id="13" name="Picture 6" descr="mail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664" y="3275518"/>
            <a:ext cx="225058" cy="1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635" y="3312758"/>
            <a:ext cx="125307" cy="126000"/>
          </a:xfrm>
          <a:prstGeom prst="rect">
            <a:avLst/>
          </a:prstGeom>
        </p:spPr>
      </p:pic>
      <p:sp>
        <p:nvSpPr>
          <p:cNvPr id="23" name="사각형 설명선 22"/>
          <p:cNvSpPr/>
          <p:nvPr/>
        </p:nvSpPr>
        <p:spPr>
          <a:xfrm>
            <a:off x="3337463" y="4218489"/>
            <a:ext cx="5568411" cy="694893"/>
          </a:xfrm>
          <a:prstGeom prst="wedgeRectCallout">
            <a:avLst>
              <a:gd name="adj1" fmla="val -56097"/>
              <a:gd name="adj2" fmla="val -1706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당해년도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</a:rPr>
              <a:t>PDR </a:t>
            </a:r>
            <a:r>
              <a:rPr lang="ko-KR" altLang="en-US" sz="1050" smtClean="0">
                <a:solidFill>
                  <a:schemeClr val="tx1"/>
                </a:solidFill>
              </a:rPr>
              <a:t>리스트만 표시한다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1</a:t>
            </a:r>
            <a:r>
              <a:rPr lang="ko-KR" altLang="en-US" sz="1050" smtClean="0">
                <a:solidFill>
                  <a:schemeClr val="tx1"/>
                </a:solidFill>
              </a:rPr>
              <a:t>개가 있는 사람은 </a:t>
            </a:r>
            <a:r>
              <a:rPr lang="en-US" altLang="ko-KR" sz="1050" dirty="0" smtClean="0">
                <a:solidFill>
                  <a:schemeClr val="tx1"/>
                </a:solidFill>
              </a:rPr>
              <a:t>1</a:t>
            </a:r>
            <a:r>
              <a:rPr lang="ko-KR" altLang="en-US" sz="1050" smtClean="0">
                <a:solidFill>
                  <a:schemeClr val="tx1"/>
                </a:solidFill>
              </a:rPr>
              <a:t>개를</a:t>
            </a:r>
            <a:r>
              <a:rPr lang="en-US" altLang="ko-KR" sz="1050" dirty="0" smtClean="0">
                <a:solidFill>
                  <a:schemeClr val="tx1"/>
                </a:solidFill>
              </a:rPr>
              <a:t>, 2~3</a:t>
            </a:r>
            <a:r>
              <a:rPr lang="ko-KR" altLang="en-US" sz="1050" smtClean="0">
                <a:solidFill>
                  <a:schemeClr val="tx1"/>
                </a:solidFill>
              </a:rPr>
              <a:t>개가 있는 사람은 존재하는 당해년도의 </a:t>
            </a:r>
            <a:r>
              <a:rPr lang="en-US" altLang="ko-KR" sz="1050" dirty="0" smtClean="0">
                <a:solidFill>
                  <a:schemeClr val="tx1"/>
                </a:solidFill>
              </a:rPr>
              <a:t>PDR</a:t>
            </a:r>
            <a:r>
              <a:rPr lang="ko-KR" altLang="en-US" sz="1050" smtClean="0">
                <a:solidFill>
                  <a:schemeClr val="tx1"/>
                </a:solidFill>
              </a:rPr>
              <a:t>을 모두 제시하고 선택할 수 있도록 한다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0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08135" y="704013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YEAR-END</a:t>
            </a:r>
            <a:endParaRPr lang="ko-KR" altLang="en-US" sz="1100"/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380999" y="1391828"/>
            <a:ext cx="8830734" cy="158802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00" dirty="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8385824" y="2749063"/>
            <a:ext cx="784634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/>
              <a:t>Save</a:t>
            </a:r>
            <a:endParaRPr lang="ko-KR" altLang="en-US" sz="1000" dirty="0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380999" y="1115744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Name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21266" y="1154351"/>
            <a:ext cx="6241752" cy="217646"/>
          </a:xfrm>
          <a:prstGeom prst="round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7107815" y="1115688"/>
            <a:ext cx="1728000" cy="27608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ts val="900"/>
              </a:lnSpc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Behavioral Goal</a:t>
            </a:r>
            <a:endParaRPr lang="en-US" altLang="ko-KR" sz="10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ts val="900"/>
              </a:lnSpc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Individual Development Plan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380999" y="2691795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                                 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997406" y="2767773"/>
            <a:ext cx="684000" cy="14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450214" y="2767773"/>
            <a:ext cx="684000" cy="14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09" y="2759306"/>
            <a:ext cx="161925" cy="17145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634" y="2759306"/>
            <a:ext cx="161925" cy="1714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635882" y="1137968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391209" y="812658"/>
            <a:ext cx="8797446" cy="233440"/>
            <a:chOff x="391209" y="1675232"/>
            <a:chExt cx="8797446" cy="233440"/>
          </a:xfrm>
        </p:grpSpPr>
        <p:pic>
          <p:nvPicPr>
            <p:cNvPr id="32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34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912752" y="1137968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380999" y="3920102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3644017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380999" y="5321637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3443463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Absolute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435729" y="3988432"/>
          <a:ext cx="2531360" cy="1277878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367911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368546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368546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8364905" y="5387965"/>
            <a:ext cx="784634" cy="178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997406" y="5408624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450214" y="5408624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3724905" y="5408624"/>
            <a:ext cx="900000" cy="144000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progress 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3670833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1487424" y="5617540"/>
            <a:ext cx="7727582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783335" y="5618154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381000" y="5618153"/>
            <a:ext cx="402336" cy="12300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End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75" name="TextBox 8"/>
          <p:cNvSpPr txBox="1">
            <a:spLocks noChangeArrowheads="1"/>
          </p:cNvSpPr>
          <p:nvPr/>
        </p:nvSpPr>
        <p:spPr bwMode="auto">
          <a:xfrm>
            <a:off x="8778141" y="567436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1487424" y="6374368"/>
            <a:ext cx="7727582" cy="46738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783335" y="6374981"/>
            <a:ext cx="704089" cy="467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223925" y="5537204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82" name="직사각형 81">
            <a:hlinkClick r:id="rId5" action="ppaction://hlinksldjump"/>
          </p:cNvPr>
          <p:cNvSpPr/>
          <p:nvPr/>
        </p:nvSpPr>
        <p:spPr>
          <a:xfrm>
            <a:off x="372176" y="31190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83" name="직사각형 82">
            <a:hlinkClick r:id="rId5" action="ppaction://hlinksldjump"/>
          </p:cNvPr>
          <p:cNvSpPr/>
          <p:nvPr/>
        </p:nvSpPr>
        <p:spPr>
          <a:xfrm>
            <a:off x="1776105" y="3119018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84" name="직사각형 83">
            <a:hlinkClick r:id="rId5" action="ppaction://hlinksldjump"/>
          </p:cNvPr>
          <p:cNvSpPr/>
          <p:nvPr/>
        </p:nvSpPr>
        <p:spPr>
          <a:xfrm>
            <a:off x="3192734" y="31063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85" name="직선 연결선 84"/>
          <p:cNvCxnSpPr/>
          <p:nvPr/>
        </p:nvCxnSpPr>
        <p:spPr>
          <a:xfrm>
            <a:off x="380999" y="3381618"/>
            <a:ext cx="8830734" cy="254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422941" y="5537204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0681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99055"/>
              </p:ext>
            </p:extLst>
          </p:nvPr>
        </p:nvGraphicFramePr>
        <p:xfrm>
          <a:off x="378858" y="1344264"/>
          <a:ext cx="11322074" cy="193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53"/>
                <a:gridCol w="1402254"/>
                <a:gridCol w="1026960"/>
                <a:gridCol w="1818487"/>
                <a:gridCol w="766608"/>
                <a:gridCol w="909935"/>
                <a:gridCol w="697905"/>
                <a:gridCol w="446621"/>
                <a:gridCol w="446621"/>
                <a:gridCol w="446621"/>
                <a:gridCol w="943203"/>
                <a:gridCol w="943203"/>
                <a:gridCol w="943203"/>
              </a:tblGrid>
              <a:tr h="48315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Department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Position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Period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Manager’s 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Writer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G/S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Y/R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Final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Agreement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Message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Performance Band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Procurement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ABC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2015.1.1~2015.12.31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홍길동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김구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HR/ER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BCA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2016.1.1~2016.6.30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이순신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유재석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Finance/Planning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UTE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2016.7.1~2016.12.31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방정환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정형돈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KB Chun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타원 4"/>
          <p:cNvSpPr/>
          <p:nvPr/>
        </p:nvSpPr>
        <p:spPr bwMode="auto">
          <a:xfrm>
            <a:off x="8140979" y="3002862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17671" eaLnBrk="1" latinLnBrk="1" hangingPunct="1"/>
            <a:endParaRPr lang="ko-KR" altLang="en-US">
              <a:latin typeface="Calibri" panose="020F0502020204030204" pitchFamily="34" charset="0"/>
            </a:endParaRPr>
          </a:p>
        </p:txBody>
      </p:sp>
      <p:pic>
        <p:nvPicPr>
          <p:cNvPr id="7" name="Picture 6" descr="mail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542" y="2958018"/>
            <a:ext cx="225058" cy="1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 bwMode="auto">
          <a:xfrm>
            <a:off x="395875" y="3479488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>
                <a:latin typeface="Calibri" panose="020F0502020204030204" pitchFamily="34" charset="0"/>
                <a:sym typeface="Wingdings" panose="05000000000000000000" pitchFamily="2" charset="2"/>
              </a:rPr>
              <a:t>2016 </a:t>
            </a:r>
            <a:r>
              <a:rPr lang="ko-KR" altLang="en-US" sz="1000" smtClean="0">
                <a:sym typeface="Wingdings" panose="05000000000000000000" pitchFamily="2" charset="2"/>
              </a:rPr>
              <a:t>▼</a:t>
            </a:r>
            <a:endParaRPr lang="ko-KR" altLang="en-US" sz="1000"/>
          </a:p>
        </p:txBody>
      </p:sp>
      <p:sp>
        <p:nvSpPr>
          <p:cNvPr id="9" name="직사각형 8"/>
          <p:cNvSpPr/>
          <p:nvPr/>
        </p:nvSpPr>
        <p:spPr bwMode="auto">
          <a:xfrm>
            <a:off x="522875" y="2005148"/>
            <a:ext cx="144016" cy="1609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22875" y="2480093"/>
            <a:ext cx="144016" cy="1609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22875" y="2976404"/>
            <a:ext cx="144016" cy="1609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17588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ysClr val="windowText" lastClr="00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V</a:t>
            </a:r>
            <a:endParaRPr kumimoji="1" lang="ko-KR" alt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굴림" pitchFamily="50" charset="-127"/>
            </a:endParaRPr>
          </a:p>
        </p:txBody>
      </p:sp>
      <p:sp>
        <p:nvSpPr>
          <p:cNvPr id="12" name="TextBox 11">
            <a:hlinkClick r:id="rId3" action="ppaction://hlinksldjump"/>
          </p:cNvPr>
          <p:cNvSpPr txBox="1"/>
          <p:nvPr/>
        </p:nvSpPr>
        <p:spPr bwMode="auto">
          <a:xfrm>
            <a:off x="395875" y="3831078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>
                <a:latin typeface="Calibri" panose="020F0502020204030204" pitchFamily="34" charset="0"/>
              </a:rPr>
              <a:t>CHANGE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0" dirty="0" smtClean="0">
                <a:latin typeface="Calibri" panose="020F0502020204030204" pitchFamily="34" charset="0"/>
              </a:rPr>
              <a:t>HOME/Guideline</a:t>
            </a:r>
            <a:endParaRPr lang="ko-KR" altLang="en-US" sz="125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0" dirty="0" smtClean="0">
                <a:latin typeface="Calibri" panose="020F0502020204030204" pitchFamily="34" charset="0"/>
              </a:rPr>
              <a:t>My Info</a:t>
            </a:r>
            <a:endParaRPr lang="ko-KR" altLang="en-US" sz="1250">
              <a:latin typeface="Calibri" panose="020F0502020204030204" pitchFamily="34" charset="0"/>
            </a:endParaRPr>
          </a:p>
        </p:txBody>
      </p:sp>
      <p:sp>
        <p:nvSpPr>
          <p:cNvPr id="20" name="직사각형 19">
            <a:hlinkClick r:id="rId4" action="ppaction://hlinksldjump"/>
          </p:cNvPr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395875" y="4167278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REMIND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24" name="사각형 설명선 23"/>
          <p:cNvSpPr/>
          <p:nvPr/>
        </p:nvSpPr>
        <p:spPr>
          <a:xfrm>
            <a:off x="2907661" y="4373289"/>
            <a:ext cx="5712643" cy="362942"/>
          </a:xfrm>
          <a:prstGeom prst="wedgeRectCallout">
            <a:avLst>
              <a:gd name="adj1" fmla="val -67918"/>
              <a:gd name="adj2" fmla="val -3816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Do you want to remind your manager about your PDR review request?</a:t>
            </a:r>
            <a:endParaRPr lang="ko-KR" altLang="en-US" sz="11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사각형 설명선 24"/>
          <p:cNvSpPr/>
          <p:nvPr/>
        </p:nvSpPr>
        <p:spPr>
          <a:xfrm>
            <a:off x="2907662" y="3775607"/>
            <a:ext cx="5712643" cy="362942"/>
          </a:xfrm>
          <a:prstGeom prst="wedgeRectCallout">
            <a:avLst>
              <a:gd name="adj1" fmla="val -67753"/>
              <a:gd name="adj2" fmla="val 7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Do you want to change your PDR period?</a:t>
            </a:r>
            <a:endParaRPr lang="ko-KR" altLang="en-US" sz="11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9513" y="2995258"/>
            <a:ext cx="125307" cy="1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08135" y="704013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YEAR-END</a:t>
            </a:r>
            <a:endParaRPr lang="ko-KR" altLang="en-US" sz="1100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380999" y="1102052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 Add Goal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91209" y="798966"/>
            <a:ext cx="8797446" cy="233440"/>
            <a:chOff x="391209" y="1675232"/>
            <a:chExt cx="8797446" cy="233440"/>
          </a:xfrm>
        </p:grpSpPr>
        <p:pic>
          <p:nvPicPr>
            <p:cNvPr id="32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34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912752" y="1124276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380999" y="2281127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2005042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380999" y="3682662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804488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Absolute </a:t>
            </a:r>
            <a:r>
              <a:rPr lang="en-US" altLang="ko-KR" sz="1000" b="1" dirty="0" smtClean="0">
                <a:latin typeface="Calibri" panose="020F0502020204030204" pitchFamily="34" charset="0"/>
              </a:rPr>
              <a:t>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435729" y="2349457"/>
          <a:ext cx="2531360" cy="1277878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204014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20464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20464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8364905" y="3748990"/>
            <a:ext cx="784634" cy="178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997406" y="3769649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450214" y="3769649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3724905" y="3769649"/>
            <a:ext cx="900000" cy="144000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progress 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2031858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79" name="TextBox 8"/>
          <p:cNvSpPr txBox="1">
            <a:spLocks noChangeArrowheads="1"/>
          </p:cNvSpPr>
          <p:nvPr/>
        </p:nvSpPr>
        <p:spPr bwMode="auto">
          <a:xfrm>
            <a:off x="1499616" y="3967582"/>
            <a:ext cx="7715390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795527" y="3968196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1" name="TextBox 8"/>
          <p:cNvSpPr txBox="1">
            <a:spLocks noChangeArrowheads="1"/>
          </p:cNvSpPr>
          <p:nvPr/>
        </p:nvSpPr>
        <p:spPr bwMode="auto">
          <a:xfrm>
            <a:off x="393192" y="3968196"/>
            <a:ext cx="402336" cy="14176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Mid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1499616" y="4724383"/>
            <a:ext cx="7715390" cy="66143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86" name="TextBox 8"/>
          <p:cNvSpPr txBox="1">
            <a:spLocks noChangeArrowheads="1"/>
          </p:cNvSpPr>
          <p:nvPr/>
        </p:nvSpPr>
        <p:spPr bwMode="auto">
          <a:xfrm>
            <a:off x="796035" y="4724997"/>
            <a:ext cx="704089" cy="660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223925" y="388012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91" name="직사각형 90">
            <a:hlinkClick r:id="rId4" action="ppaction://hlinksldjump"/>
          </p:cNvPr>
          <p:cNvSpPr/>
          <p:nvPr/>
        </p:nvSpPr>
        <p:spPr>
          <a:xfrm>
            <a:off x="372176" y="1480718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92" name="직사각형 91">
            <a:hlinkClick r:id="rId4" action="ppaction://hlinksldjump"/>
          </p:cNvPr>
          <p:cNvSpPr/>
          <p:nvPr/>
        </p:nvSpPr>
        <p:spPr>
          <a:xfrm>
            <a:off x="1776105" y="1480718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93" name="직사각형 92">
            <a:hlinkClick r:id="rId4" action="ppaction://hlinksldjump"/>
          </p:cNvPr>
          <p:cNvSpPr/>
          <p:nvPr/>
        </p:nvSpPr>
        <p:spPr>
          <a:xfrm>
            <a:off x="3192734" y="14680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94" name="직선 연결선 93"/>
          <p:cNvCxnSpPr/>
          <p:nvPr/>
        </p:nvCxnSpPr>
        <p:spPr>
          <a:xfrm>
            <a:off x="380999" y="1743318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1499616" y="5389336"/>
            <a:ext cx="7715390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795527" y="5389950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393192" y="5389950"/>
            <a:ext cx="402336" cy="14176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End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8772183" y="544247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1499616" y="6146137"/>
            <a:ext cx="7715390" cy="66143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796035" y="6146751"/>
            <a:ext cx="704089" cy="660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443000" y="5301875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7058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08135" y="704013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YEAR-END</a:t>
            </a:r>
            <a:endParaRPr lang="ko-KR" altLang="en-US" sz="1100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380999" y="1103044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 Add Goal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91209" y="799958"/>
            <a:ext cx="8797446" cy="233440"/>
            <a:chOff x="391209" y="1675232"/>
            <a:chExt cx="8797446" cy="233440"/>
          </a:xfrm>
        </p:grpSpPr>
        <p:pic>
          <p:nvPicPr>
            <p:cNvPr id="32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34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912752" y="1125268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2017742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817188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Absolute  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205284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20591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20591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2044558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384272" y="2375388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8821182" y="241170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8025001" y="241805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8424535" y="241805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92466" y="2396277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380999" y="2755534"/>
            <a:ext cx="2957513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Relative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380999" y="296534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8815086" y="300044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8018905" y="300679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8418439" y="300679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92466" y="299216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384272" y="3322991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8821182" y="335930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8025001" y="336565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8424535" y="336565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792466" y="3343880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75" name="TextBox 8"/>
          <p:cNvSpPr txBox="1">
            <a:spLocks noChangeArrowheads="1"/>
          </p:cNvSpPr>
          <p:nvPr/>
        </p:nvSpPr>
        <p:spPr bwMode="auto">
          <a:xfrm>
            <a:off x="384272" y="4207830"/>
            <a:ext cx="8830734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 smtClean="0">
                <a:latin typeface="Calibri" panose="020F0502020204030204" pitchFamily="34" charset="0"/>
              </a:rPr>
              <a:t>    </a:t>
            </a:r>
            <a:endParaRPr lang="en-US" altLang="ko-KR" sz="1050" dirty="0">
              <a:latin typeface="Calibri" panose="020F0502020204030204" pitchFamily="34" charset="0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384272" y="393174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Attachments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8435217" y="3974413"/>
            <a:ext cx="753438" cy="2054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Attach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9" name="TextBox 8"/>
          <p:cNvSpPr txBox="1">
            <a:spLocks noChangeArrowheads="1"/>
          </p:cNvSpPr>
          <p:nvPr/>
        </p:nvSpPr>
        <p:spPr bwMode="auto">
          <a:xfrm>
            <a:off x="445708" y="4272691"/>
            <a:ext cx="1310582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Powerpoint.pptx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1817725" y="4272691"/>
            <a:ext cx="1520787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MicrosoftWord.pptx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2" name="직사각형 41">
            <a:hlinkClick r:id="rId4" action="ppaction://hlinksldjump"/>
          </p:cNvPr>
          <p:cNvSpPr/>
          <p:nvPr/>
        </p:nvSpPr>
        <p:spPr>
          <a:xfrm>
            <a:off x="372176" y="14807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43" name="직사각형 42">
            <a:hlinkClick r:id="rId4" action="ppaction://hlinksldjump"/>
          </p:cNvPr>
          <p:cNvSpPr/>
          <p:nvPr/>
        </p:nvSpPr>
        <p:spPr>
          <a:xfrm>
            <a:off x="1776105" y="1480718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45" name="직사각형 44">
            <a:hlinkClick r:id="rId4" action="ppaction://hlinksldjump"/>
          </p:cNvPr>
          <p:cNvSpPr/>
          <p:nvPr/>
        </p:nvSpPr>
        <p:spPr>
          <a:xfrm>
            <a:off x="3192734" y="14680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50" name="직선 연결선 49"/>
          <p:cNvCxnSpPr/>
          <p:nvPr/>
        </p:nvCxnSpPr>
        <p:spPr>
          <a:xfrm>
            <a:off x="380999" y="1743318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380999" y="5324600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380999" y="504851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Employee Self-Assessment &amp; Comments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8819005" y="508996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92566" y="507533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945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08135" y="704013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YEAR-END</a:t>
            </a:r>
            <a:endParaRPr lang="ko-KR" altLang="en-US" sz="1100"/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380999" y="2281127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2005042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804488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Behavioral Goal  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435729" y="2349457"/>
          <a:ext cx="2531360" cy="1277878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204014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20464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20464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2031858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79" name="TextBox 8"/>
          <p:cNvSpPr txBox="1">
            <a:spLocks noChangeArrowheads="1"/>
          </p:cNvSpPr>
          <p:nvPr/>
        </p:nvSpPr>
        <p:spPr bwMode="auto">
          <a:xfrm>
            <a:off x="1499616" y="3688182"/>
            <a:ext cx="7715390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795527" y="3688796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1" name="TextBox 8"/>
          <p:cNvSpPr txBox="1">
            <a:spLocks noChangeArrowheads="1"/>
          </p:cNvSpPr>
          <p:nvPr/>
        </p:nvSpPr>
        <p:spPr bwMode="auto">
          <a:xfrm>
            <a:off x="377726" y="3688796"/>
            <a:ext cx="417802" cy="14176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Mid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1499616" y="4444983"/>
            <a:ext cx="7715390" cy="66143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86" name="TextBox 8"/>
          <p:cNvSpPr txBox="1">
            <a:spLocks noChangeArrowheads="1"/>
          </p:cNvSpPr>
          <p:nvPr/>
        </p:nvSpPr>
        <p:spPr bwMode="auto">
          <a:xfrm>
            <a:off x="796035" y="4445597"/>
            <a:ext cx="704089" cy="660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223925" y="354992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380999" y="1103044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 Add Goal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91209" y="799958"/>
            <a:ext cx="8797446" cy="233440"/>
            <a:chOff x="391209" y="1675232"/>
            <a:chExt cx="8797446" cy="233440"/>
          </a:xfrm>
        </p:grpSpPr>
        <p:pic>
          <p:nvPicPr>
            <p:cNvPr id="55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57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8912752" y="1125268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59" name="직사각형 58">
            <a:hlinkClick r:id="rId4" action="ppaction://hlinksldjump"/>
          </p:cNvPr>
          <p:cNvSpPr/>
          <p:nvPr/>
        </p:nvSpPr>
        <p:spPr>
          <a:xfrm>
            <a:off x="372176" y="14807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60" name="직사각형 59">
            <a:hlinkClick r:id="rId4" action="ppaction://hlinksldjump"/>
          </p:cNvPr>
          <p:cNvSpPr/>
          <p:nvPr/>
        </p:nvSpPr>
        <p:spPr>
          <a:xfrm>
            <a:off x="1776105" y="14807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62" name="직사각형 61">
            <a:hlinkClick r:id="rId4" action="ppaction://hlinksldjump"/>
          </p:cNvPr>
          <p:cNvSpPr/>
          <p:nvPr/>
        </p:nvSpPr>
        <p:spPr>
          <a:xfrm>
            <a:off x="3192734" y="1468018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73" name="직선 연결선 72"/>
          <p:cNvCxnSpPr/>
          <p:nvPr/>
        </p:nvCxnSpPr>
        <p:spPr>
          <a:xfrm>
            <a:off x="380999" y="1743318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1499616" y="5109936"/>
            <a:ext cx="7715390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795527" y="5110550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377726" y="5110550"/>
            <a:ext cx="417802" cy="14176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End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8772183" y="516307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1499616" y="5866737"/>
            <a:ext cx="7715390" cy="66143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796035" y="5867351"/>
            <a:ext cx="704089" cy="660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443000" y="4971675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8180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08135" y="704013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YEAR-END</a:t>
            </a:r>
            <a:endParaRPr lang="ko-KR" altLang="en-US" sz="1100"/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2005042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804488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Behavioral  Goal  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204014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20464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20464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2031858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384272" y="2362688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8821182" y="239900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8025001" y="240535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8424535" y="240535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92466" y="2383577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380999" y="2742834"/>
            <a:ext cx="2957513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 Individual Development Plan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380999" y="295264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8815086" y="298774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8018905" y="299409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8418439" y="299409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92466" y="297946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384272" y="3310291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8821182" y="334660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8025001" y="335295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8424535" y="335295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792466" y="3331180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75" name="TextBox 8"/>
          <p:cNvSpPr txBox="1">
            <a:spLocks noChangeArrowheads="1"/>
          </p:cNvSpPr>
          <p:nvPr/>
        </p:nvSpPr>
        <p:spPr bwMode="auto">
          <a:xfrm>
            <a:off x="384272" y="4195130"/>
            <a:ext cx="8830734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 smtClean="0">
                <a:latin typeface="Calibri" panose="020F0502020204030204" pitchFamily="34" charset="0"/>
              </a:rPr>
              <a:t>    </a:t>
            </a:r>
            <a:endParaRPr lang="en-US" altLang="ko-KR" sz="1050" dirty="0">
              <a:latin typeface="Calibri" panose="020F0502020204030204" pitchFamily="34" charset="0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384272" y="391904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Attachments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8435217" y="3961713"/>
            <a:ext cx="753438" cy="2054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Attach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9" name="TextBox 8"/>
          <p:cNvSpPr txBox="1">
            <a:spLocks noChangeArrowheads="1"/>
          </p:cNvSpPr>
          <p:nvPr/>
        </p:nvSpPr>
        <p:spPr bwMode="auto">
          <a:xfrm>
            <a:off x="445708" y="4259991"/>
            <a:ext cx="1310582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Powerpoint.pptx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1817725" y="4259991"/>
            <a:ext cx="1520787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MicrosoftWord.pptx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2" name="TextBox 8"/>
          <p:cNvSpPr txBox="1">
            <a:spLocks noChangeArrowheads="1"/>
          </p:cNvSpPr>
          <p:nvPr/>
        </p:nvSpPr>
        <p:spPr bwMode="auto">
          <a:xfrm>
            <a:off x="380999" y="1103044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 Add Goal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91209" y="799958"/>
            <a:ext cx="8797446" cy="233440"/>
            <a:chOff x="391209" y="1675232"/>
            <a:chExt cx="8797446" cy="233440"/>
          </a:xfrm>
        </p:grpSpPr>
        <p:pic>
          <p:nvPicPr>
            <p:cNvPr id="94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96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8912752" y="1125268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98" name="직사각형 97">
            <a:hlinkClick r:id="rId4" action="ppaction://hlinksldjump"/>
          </p:cNvPr>
          <p:cNvSpPr/>
          <p:nvPr/>
        </p:nvSpPr>
        <p:spPr>
          <a:xfrm>
            <a:off x="372176" y="14807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99" name="직사각형 98">
            <a:hlinkClick r:id="rId4" action="ppaction://hlinksldjump"/>
          </p:cNvPr>
          <p:cNvSpPr/>
          <p:nvPr/>
        </p:nvSpPr>
        <p:spPr>
          <a:xfrm>
            <a:off x="1776105" y="14807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100" name="직사각형 99">
            <a:hlinkClick r:id="rId4" action="ppaction://hlinksldjump"/>
          </p:cNvPr>
          <p:cNvSpPr/>
          <p:nvPr/>
        </p:nvSpPr>
        <p:spPr>
          <a:xfrm>
            <a:off x="3192734" y="1468018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101" name="직선 연결선 100"/>
          <p:cNvCxnSpPr/>
          <p:nvPr/>
        </p:nvCxnSpPr>
        <p:spPr>
          <a:xfrm>
            <a:off x="380999" y="1743318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380999" y="5324600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380999" y="504851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Employee Self-Assessment &amp; Comments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8819005" y="508996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592566" y="507533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777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614416" y="71344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</a:t>
            </a:r>
            <a:endParaRPr lang="ko-KR" altLang="en-US" sz="1050"/>
          </a:p>
        </p:txBody>
      </p:sp>
      <p:sp>
        <p:nvSpPr>
          <p:cNvPr id="25" name="직사각형 24"/>
          <p:cNvSpPr/>
          <p:nvPr/>
        </p:nvSpPr>
        <p:spPr>
          <a:xfrm>
            <a:off x="7614416" y="111323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MANAGER’S MANAGER</a:t>
            </a:r>
            <a:endParaRPr lang="ko-KR" altLang="en-US" sz="105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895105"/>
              </p:ext>
            </p:extLst>
          </p:nvPr>
        </p:nvGraphicFramePr>
        <p:xfrm>
          <a:off x="378858" y="3084164"/>
          <a:ext cx="10791621" cy="193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407"/>
                <a:gridCol w="937724"/>
                <a:gridCol w="937724"/>
                <a:gridCol w="1660472"/>
                <a:gridCol w="699995"/>
                <a:gridCol w="830867"/>
                <a:gridCol w="637261"/>
                <a:gridCol w="407812"/>
                <a:gridCol w="407812"/>
                <a:gridCol w="407812"/>
                <a:gridCol w="861245"/>
                <a:gridCol w="861245"/>
                <a:gridCol w="861245"/>
              </a:tblGrid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Department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Name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Position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Period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Manager’s 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Writer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G/S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Y/R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Final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Agreement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Message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Performance Band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Procurement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이준수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ABC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2015.1.1~2015.12.31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홍길동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김구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HR/ER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김상고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BCA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2016.1.1~2016.6.30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이순신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유재석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Finance/Planning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장길수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UTE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2016.7.1~2016.12.31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방정환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정형돈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KB Chun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" name="타원 30"/>
          <p:cNvSpPr/>
          <p:nvPr/>
        </p:nvSpPr>
        <p:spPr bwMode="auto">
          <a:xfrm>
            <a:off x="7632979" y="4742762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17671" eaLnBrk="1" latinLnBrk="1" hangingPunct="1"/>
            <a:endParaRPr lang="ko-KR" altLang="en-US">
              <a:latin typeface="Calibri" panose="020F0502020204030204" pitchFamily="34" charset="0"/>
            </a:endParaRPr>
          </a:p>
        </p:txBody>
      </p:sp>
      <p:pic>
        <p:nvPicPr>
          <p:cNvPr id="32" name="Picture 6" descr="mail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642" y="4697918"/>
            <a:ext cx="225058" cy="1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513" y="4735158"/>
            <a:ext cx="125307" cy="126000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439787" y="2680487"/>
            <a:ext cx="1368512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미완결</a:t>
            </a:r>
            <a:endParaRPr lang="ko-KR" altLang="en-US" sz="1400" b="1" dirty="0"/>
          </a:p>
        </p:txBody>
      </p:sp>
      <p:sp>
        <p:nvSpPr>
          <p:cNvPr id="38" name="직사각형 37"/>
          <p:cNvSpPr/>
          <p:nvPr/>
        </p:nvSpPr>
        <p:spPr>
          <a:xfrm>
            <a:off x="1808299" y="2755901"/>
            <a:ext cx="1116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완결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652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391209" y="812658"/>
            <a:ext cx="8797446" cy="233440"/>
            <a:chOff x="391209" y="1675232"/>
            <a:chExt cx="8797446" cy="233440"/>
          </a:xfrm>
        </p:grpSpPr>
        <p:pic>
          <p:nvPicPr>
            <p:cNvPr id="32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34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380999" y="1959100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168301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380999" y="3360635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482461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Absolute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08303"/>
              </p:ext>
            </p:extLst>
          </p:nvPr>
        </p:nvGraphicFramePr>
        <p:xfrm>
          <a:off x="435729" y="2027430"/>
          <a:ext cx="2531360" cy="1277878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171811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172446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172446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8364905" y="3426963"/>
            <a:ext cx="784634" cy="178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997406" y="3447622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450214" y="3447622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3724905" y="3447622"/>
            <a:ext cx="900000" cy="144000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progress 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170983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1487424" y="3656538"/>
            <a:ext cx="7727582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783335" y="3657152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381000" y="3657151"/>
            <a:ext cx="402336" cy="12300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End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75" name="TextBox 8"/>
          <p:cNvSpPr txBox="1">
            <a:spLocks noChangeArrowheads="1"/>
          </p:cNvSpPr>
          <p:nvPr/>
        </p:nvSpPr>
        <p:spPr bwMode="auto">
          <a:xfrm>
            <a:off x="8778141" y="448726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1487424" y="4413366"/>
            <a:ext cx="7727582" cy="46738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783335" y="4413979"/>
            <a:ext cx="704089" cy="467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223925" y="3576202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82" name="직사각형 81">
            <a:hlinkClick r:id="rId4" action="ppaction://hlinksldjump"/>
          </p:cNvPr>
          <p:cNvSpPr/>
          <p:nvPr/>
        </p:nvSpPr>
        <p:spPr>
          <a:xfrm>
            <a:off x="372176" y="1158016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83" name="직사각형 82">
            <a:hlinkClick r:id="rId4" action="ppaction://hlinksldjump"/>
          </p:cNvPr>
          <p:cNvSpPr/>
          <p:nvPr/>
        </p:nvSpPr>
        <p:spPr>
          <a:xfrm>
            <a:off x="1776105" y="1158016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84" name="직사각형 83">
            <a:hlinkClick r:id="rId4" action="ppaction://hlinksldjump"/>
          </p:cNvPr>
          <p:cNvSpPr/>
          <p:nvPr/>
        </p:nvSpPr>
        <p:spPr>
          <a:xfrm>
            <a:off x="3192734" y="1145316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85" name="직선 연결선 84"/>
          <p:cNvCxnSpPr/>
          <p:nvPr/>
        </p:nvCxnSpPr>
        <p:spPr>
          <a:xfrm>
            <a:off x="380999" y="1420616"/>
            <a:ext cx="8830734" cy="254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422941" y="3576202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614416" y="71344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</a:t>
            </a:r>
            <a:endParaRPr lang="ko-KR" altLang="en-US" sz="1050"/>
          </a:p>
        </p:txBody>
      </p:sp>
      <p:sp>
        <p:nvSpPr>
          <p:cNvPr id="59" name="직사각형 58"/>
          <p:cNvSpPr/>
          <p:nvPr/>
        </p:nvSpPr>
        <p:spPr>
          <a:xfrm>
            <a:off x="7614416" y="111323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MANAGER’S MANAGER</a:t>
            </a:r>
            <a:endParaRPr lang="ko-KR" altLang="en-US" sz="1050"/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1499616" y="4880748"/>
            <a:ext cx="7715390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795527" y="4881362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393192" y="4881362"/>
            <a:ext cx="402336" cy="14176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End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8772183" y="5707788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1499616" y="5637549"/>
            <a:ext cx="7715390" cy="66143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796035" y="5638163"/>
            <a:ext cx="704089" cy="660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443000" y="4793287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2818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391209" y="799958"/>
            <a:ext cx="8797446" cy="233440"/>
            <a:chOff x="391209" y="1675232"/>
            <a:chExt cx="8797446" cy="233440"/>
          </a:xfrm>
        </p:grpSpPr>
        <p:pic>
          <p:nvPicPr>
            <p:cNvPr id="32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34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1699806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499252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Absolute  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1734908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1741258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1741258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1726622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384272" y="2057452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8821182" y="2093770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8025001" y="2100120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8424535" y="2100120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92466" y="207834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380999" y="2437598"/>
            <a:ext cx="2957513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Relative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380999" y="2647409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8815086" y="268251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8018905" y="268886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8418439" y="268886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92466" y="2674225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384272" y="300505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8821182" y="304137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8025001" y="304772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8424535" y="304772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792466" y="3025944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75" name="TextBox 8"/>
          <p:cNvSpPr txBox="1">
            <a:spLocks noChangeArrowheads="1"/>
          </p:cNvSpPr>
          <p:nvPr/>
        </p:nvSpPr>
        <p:spPr bwMode="auto">
          <a:xfrm>
            <a:off x="384272" y="3889894"/>
            <a:ext cx="8830734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 smtClean="0">
                <a:latin typeface="Calibri" panose="020F0502020204030204" pitchFamily="34" charset="0"/>
              </a:rPr>
              <a:t>    </a:t>
            </a:r>
            <a:endParaRPr lang="en-US" altLang="ko-KR" sz="1050" dirty="0">
              <a:latin typeface="Calibri" panose="020F0502020204030204" pitchFamily="34" charset="0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384272" y="3613809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Attachments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8435217" y="3656477"/>
            <a:ext cx="753438" cy="2054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Attach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9" name="TextBox 8"/>
          <p:cNvSpPr txBox="1">
            <a:spLocks noChangeArrowheads="1"/>
          </p:cNvSpPr>
          <p:nvPr/>
        </p:nvSpPr>
        <p:spPr bwMode="auto">
          <a:xfrm>
            <a:off x="445708" y="3954755"/>
            <a:ext cx="1310582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Powerpoint.pptx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1817725" y="3954755"/>
            <a:ext cx="1520787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MicrosoftWord.pptx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2" name="직사각형 41">
            <a:hlinkClick r:id="rId4" action="ppaction://hlinksldjump"/>
          </p:cNvPr>
          <p:cNvSpPr/>
          <p:nvPr/>
        </p:nvSpPr>
        <p:spPr>
          <a:xfrm>
            <a:off x="372176" y="1162782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43" name="직사각형 42">
            <a:hlinkClick r:id="rId4" action="ppaction://hlinksldjump"/>
          </p:cNvPr>
          <p:cNvSpPr/>
          <p:nvPr/>
        </p:nvSpPr>
        <p:spPr>
          <a:xfrm>
            <a:off x="1776105" y="1162782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45" name="직사각형 44">
            <a:hlinkClick r:id="rId4" action="ppaction://hlinksldjump"/>
          </p:cNvPr>
          <p:cNvSpPr/>
          <p:nvPr/>
        </p:nvSpPr>
        <p:spPr>
          <a:xfrm>
            <a:off x="3192734" y="1150082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50" name="직선 연결선 49"/>
          <p:cNvCxnSpPr/>
          <p:nvPr/>
        </p:nvCxnSpPr>
        <p:spPr>
          <a:xfrm>
            <a:off x="380999" y="1425382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7614416" y="71344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</a:t>
            </a:r>
            <a:endParaRPr lang="ko-KR" altLang="en-US" sz="1050"/>
          </a:p>
        </p:txBody>
      </p:sp>
      <p:sp>
        <p:nvSpPr>
          <p:cNvPr id="66" name="직사각형 65"/>
          <p:cNvSpPr/>
          <p:nvPr/>
        </p:nvSpPr>
        <p:spPr>
          <a:xfrm>
            <a:off x="7614416" y="111323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MANAGER’S MANAGER</a:t>
            </a:r>
            <a:endParaRPr lang="ko-KR" altLang="en-US" sz="1050"/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380999" y="5045200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380999" y="476911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Manager Comments – Achievement Summary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8819005" y="481056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592566" y="479593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182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380999" y="1926721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1650636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450082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Behavioral Goal  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536403"/>
              </p:ext>
            </p:extLst>
          </p:nvPr>
        </p:nvGraphicFramePr>
        <p:xfrm>
          <a:off x="435729" y="1995051"/>
          <a:ext cx="2531360" cy="1277878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1685738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1692088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1692088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1677452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79" name="TextBox 8"/>
          <p:cNvSpPr txBox="1">
            <a:spLocks noChangeArrowheads="1"/>
          </p:cNvSpPr>
          <p:nvPr/>
        </p:nvSpPr>
        <p:spPr bwMode="auto">
          <a:xfrm>
            <a:off x="1499616" y="3333776"/>
            <a:ext cx="7715390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795527" y="3334390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1" name="TextBox 8"/>
          <p:cNvSpPr txBox="1">
            <a:spLocks noChangeArrowheads="1"/>
          </p:cNvSpPr>
          <p:nvPr/>
        </p:nvSpPr>
        <p:spPr bwMode="auto">
          <a:xfrm>
            <a:off x="377726" y="3334390"/>
            <a:ext cx="417802" cy="14176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Mid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1499616" y="4090577"/>
            <a:ext cx="7715390" cy="66143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86" name="TextBox 8"/>
          <p:cNvSpPr txBox="1">
            <a:spLocks noChangeArrowheads="1"/>
          </p:cNvSpPr>
          <p:nvPr/>
        </p:nvSpPr>
        <p:spPr bwMode="auto">
          <a:xfrm>
            <a:off x="796035" y="4091191"/>
            <a:ext cx="704089" cy="660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223925" y="3195515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grpSp>
        <p:nvGrpSpPr>
          <p:cNvPr id="54" name="그룹 53"/>
          <p:cNvGrpSpPr/>
          <p:nvPr/>
        </p:nvGrpSpPr>
        <p:grpSpPr>
          <a:xfrm>
            <a:off x="391209" y="799958"/>
            <a:ext cx="8797446" cy="233440"/>
            <a:chOff x="391209" y="1675232"/>
            <a:chExt cx="8797446" cy="233440"/>
          </a:xfrm>
        </p:grpSpPr>
        <p:pic>
          <p:nvPicPr>
            <p:cNvPr id="55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57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59" name="직사각형 58">
            <a:hlinkClick r:id="rId4" action="ppaction://hlinksldjump"/>
          </p:cNvPr>
          <p:cNvSpPr/>
          <p:nvPr/>
        </p:nvSpPr>
        <p:spPr>
          <a:xfrm>
            <a:off x="372176" y="1126312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60" name="직사각형 59">
            <a:hlinkClick r:id="rId4" action="ppaction://hlinksldjump"/>
          </p:cNvPr>
          <p:cNvSpPr/>
          <p:nvPr/>
        </p:nvSpPr>
        <p:spPr>
          <a:xfrm>
            <a:off x="1776105" y="1126312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62" name="직사각형 61">
            <a:hlinkClick r:id="rId4" action="ppaction://hlinksldjump"/>
          </p:cNvPr>
          <p:cNvSpPr/>
          <p:nvPr/>
        </p:nvSpPr>
        <p:spPr>
          <a:xfrm>
            <a:off x="3192734" y="1113612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73" name="직선 연결선 72"/>
          <p:cNvCxnSpPr/>
          <p:nvPr/>
        </p:nvCxnSpPr>
        <p:spPr>
          <a:xfrm>
            <a:off x="380999" y="1388912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1499616" y="4755530"/>
            <a:ext cx="7715390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795527" y="4756144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377726" y="4756144"/>
            <a:ext cx="417802" cy="14176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End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8772183" y="560164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1499616" y="5512331"/>
            <a:ext cx="7715390" cy="66143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796035" y="5512945"/>
            <a:ext cx="704089" cy="660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443000" y="4617269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7614416" y="71344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</a:t>
            </a:r>
            <a:endParaRPr lang="ko-KR" altLang="en-US" sz="1050"/>
          </a:p>
        </p:txBody>
      </p:sp>
      <p:sp>
        <p:nvSpPr>
          <p:cNvPr id="65" name="직사각형 64"/>
          <p:cNvSpPr/>
          <p:nvPr/>
        </p:nvSpPr>
        <p:spPr>
          <a:xfrm>
            <a:off x="7614416" y="111323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MANAGER’S MANAGER</a:t>
            </a:r>
            <a:endParaRPr lang="ko-KR" altLang="en-US" sz="1050"/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8772183" y="415503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8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1656940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456386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Behavioral  Goal  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1692042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1698392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1698392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1683756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384272" y="2014586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8821182" y="205090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8025001" y="205725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8424535" y="205725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92466" y="2035475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380999" y="2394732"/>
            <a:ext cx="2957513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 Individual Development Plan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380999" y="2604543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8815086" y="2639645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8018905" y="2645995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8418439" y="2645995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92466" y="2631359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384272" y="2962189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8821182" y="299850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8025001" y="300485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8424535" y="300485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792466" y="2983078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75" name="TextBox 8"/>
          <p:cNvSpPr txBox="1">
            <a:spLocks noChangeArrowheads="1"/>
          </p:cNvSpPr>
          <p:nvPr/>
        </p:nvSpPr>
        <p:spPr bwMode="auto">
          <a:xfrm>
            <a:off x="384272" y="3847028"/>
            <a:ext cx="8830734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 smtClean="0">
                <a:latin typeface="Calibri" panose="020F0502020204030204" pitchFamily="34" charset="0"/>
              </a:rPr>
              <a:t>    </a:t>
            </a:r>
            <a:endParaRPr lang="en-US" altLang="ko-KR" sz="1050" dirty="0">
              <a:latin typeface="Calibri" panose="020F0502020204030204" pitchFamily="34" charset="0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384272" y="3570943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Attachments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8435217" y="3613611"/>
            <a:ext cx="753438" cy="2054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Attach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9" name="TextBox 8"/>
          <p:cNvSpPr txBox="1">
            <a:spLocks noChangeArrowheads="1"/>
          </p:cNvSpPr>
          <p:nvPr/>
        </p:nvSpPr>
        <p:spPr bwMode="auto">
          <a:xfrm>
            <a:off x="445708" y="3911889"/>
            <a:ext cx="1310582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Powerpoint.pptx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1817725" y="3911889"/>
            <a:ext cx="1520787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MicrosoftWord.pptx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91209" y="799958"/>
            <a:ext cx="8797446" cy="233440"/>
            <a:chOff x="391209" y="1675232"/>
            <a:chExt cx="8797446" cy="233440"/>
          </a:xfrm>
        </p:grpSpPr>
        <p:pic>
          <p:nvPicPr>
            <p:cNvPr id="94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96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98" name="직사각형 97">
            <a:hlinkClick r:id="rId4" action="ppaction://hlinksldjump"/>
          </p:cNvPr>
          <p:cNvSpPr/>
          <p:nvPr/>
        </p:nvSpPr>
        <p:spPr>
          <a:xfrm>
            <a:off x="372176" y="1132616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99" name="직사각형 98">
            <a:hlinkClick r:id="rId4" action="ppaction://hlinksldjump"/>
          </p:cNvPr>
          <p:cNvSpPr/>
          <p:nvPr/>
        </p:nvSpPr>
        <p:spPr>
          <a:xfrm>
            <a:off x="1776105" y="1132616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100" name="직사각형 99">
            <a:hlinkClick r:id="rId4" action="ppaction://hlinksldjump"/>
          </p:cNvPr>
          <p:cNvSpPr/>
          <p:nvPr/>
        </p:nvSpPr>
        <p:spPr>
          <a:xfrm>
            <a:off x="3192734" y="1119916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101" name="직선 연결선 100"/>
          <p:cNvCxnSpPr/>
          <p:nvPr/>
        </p:nvCxnSpPr>
        <p:spPr>
          <a:xfrm>
            <a:off x="380999" y="1395216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614416" y="71344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</a:t>
            </a:r>
            <a:endParaRPr lang="ko-KR" altLang="en-US" sz="1050"/>
          </a:p>
        </p:txBody>
      </p:sp>
      <p:sp>
        <p:nvSpPr>
          <p:cNvPr id="53" name="직사각형 52"/>
          <p:cNvSpPr/>
          <p:nvPr/>
        </p:nvSpPr>
        <p:spPr>
          <a:xfrm>
            <a:off x="7614416" y="111323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MANAGER’S MANAGER</a:t>
            </a:r>
            <a:endParaRPr lang="ko-KR" altLang="en-US" sz="1050"/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380999" y="5045200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380999" y="476911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Manager Comments – Achievement Summary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8819005" y="481056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592566" y="479593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2351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614416" y="71344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</a:t>
            </a:r>
            <a:endParaRPr lang="ko-KR" altLang="en-US" sz="1050"/>
          </a:p>
        </p:txBody>
      </p:sp>
      <p:sp>
        <p:nvSpPr>
          <p:cNvPr id="25" name="직사각형 24"/>
          <p:cNvSpPr/>
          <p:nvPr/>
        </p:nvSpPr>
        <p:spPr>
          <a:xfrm>
            <a:off x="7614416" y="111323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MANAGER’S MANAGER</a:t>
            </a:r>
            <a:endParaRPr lang="ko-KR" altLang="en-US" sz="105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228276"/>
              </p:ext>
            </p:extLst>
          </p:nvPr>
        </p:nvGraphicFramePr>
        <p:xfrm>
          <a:off x="378858" y="3084164"/>
          <a:ext cx="10791621" cy="193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407"/>
                <a:gridCol w="937724"/>
                <a:gridCol w="937724"/>
                <a:gridCol w="1660472"/>
                <a:gridCol w="699995"/>
                <a:gridCol w="830867"/>
                <a:gridCol w="637261"/>
                <a:gridCol w="407812"/>
                <a:gridCol w="407812"/>
                <a:gridCol w="407812"/>
                <a:gridCol w="861245"/>
                <a:gridCol w="861245"/>
                <a:gridCol w="861245"/>
              </a:tblGrid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Department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Name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Position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Period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Manager’s 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Writer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G/S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Y/R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Final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Agreement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Message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Performance Band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Procurement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이준수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ABC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2015.1.1~2015.12.31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홍길동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김구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HR/ER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김상고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BCA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2016.1.1~2016.6.30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이순신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유재석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Finance/Planning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장길수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UTE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2016.7.1~2016.12.31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방정환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정형돈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KB Chun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" name="타원 30"/>
          <p:cNvSpPr/>
          <p:nvPr/>
        </p:nvSpPr>
        <p:spPr bwMode="auto">
          <a:xfrm>
            <a:off x="7632979" y="4742762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17671" eaLnBrk="1" latinLnBrk="1" hangingPunct="1"/>
            <a:endParaRPr lang="ko-KR" altLang="en-US">
              <a:latin typeface="Calibri" panose="020F0502020204030204" pitchFamily="34" charset="0"/>
            </a:endParaRPr>
          </a:p>
        </p:txBody>
      </p:sp>
      <p:pic>
        <p:nvPicPr>
          <p:cNvPr id="32" name="Picture 6" descr="mail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642" y="4697918"/>
            <a:ext cx="225058" cy="1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513" y="4735158"/>
            <a:ext cx="125307" cy="126000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439787" y="2680487"/>
            <a:ext cx="1368512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미완결</a:t>
            </a:r>
            <a:endParaRPr lang="ko-KR" altLang="en-US" sz="1400" b="1" dirty="0"/>
          </a:p>
        </p:txBody>
      </p:sp>
      <p:sp>
        <p:nvSpPr>
          <p:cNvPr id="38" name="직사각형 37"/>
          <p:cNvSpPr/>
          <p:nvPr/>
        </p:nvSpPr>
        <p:spPr>
          <a:xfrm>
            <a:off x="1808299" y="2755901"/>
            <a:ext cx="1116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완결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1669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442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3" name="직사각형 2">
            <a:hlinkClick r:id="rId2" action="ppaction://hlinksldjump"/>
          </p:cNvPr>
          <p:cNvSpPr/>
          <p:nvPr/>
        </p:nvSpPr>
        <p:spPr>
          <a:xfrm>
            <a:off x="3999442" y="714209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SET NEW GOAL</a:t>
            </a:r>
            <a:endParaRPr lang="ko-KR" altLang="en-US" sz="1000" b="1"/>
          </a:p>
        </p:txBody>
      </p:sp>
      <p:sp>
        <p:nvSpPr>
          <p:cNvPr id="26" name="직사각형 25"/>
          <p:cNvSpPr/>
          <p:nvPr/>
        </p:nvSpPr>
        <p:spPr>
          <a:xfrm>
            <a:off x="3999442" y="1097653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GOAL MANAGEMENT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0642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391209" y="812658"/>
            <a:ext cx="8797446" cy="233440"/>
            <a:chOff x="391209" y="1675232"/>
            <a:chExt cx="8797446" cy="233440"/>
          </a:xfrm>
        </p:grpSpPr>
        <p:pic>
          <p:nvPicPr>
            <p:cNvPr id="32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34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380999" y="1959100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168301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380999" y="3360635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482461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Absolute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435729" y="2027430"/>
          <a:ext cx="2531360" cy="1277878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171811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997406" y="3447622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450214" y="3447622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3724905" y="3447622"/>
            <a:ext cx="900000" cy="144000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progress 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170983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1487424" y="3656538"/>
            <a:ext cx="7727582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783335" y="3657152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381000" y="3657151"/>
            <a:ext cx="402336" cy="12300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End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1487424" y="4413366"/>
            <a:ext cx="7727582" cy="46738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783335" y="4413979"/>
            <a:ext cx="704089" cy="467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223925" y="3576202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82" name="직사각형 81">
            <a:hlinkClick r:id="rId4" action="ppaction://hlinksldjump"/>
          </p:cNvPr>
          <p:cNvSpPr/>
          <p:nvPr/>
        </p:nvSpPr>
        <p:spPr>
          <a:xfrm>
            <a:off x="372176" y="1158016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83" name="직사각형 82">
            <a:hlinkClick r:id="rId4" action="ppaction://hlinksldjump"/>
          </p:cNvPr>
          <p:cNvSpPr/>
          <p:nvPr/>
        </p:nvSpPr>
        <p:spPr>
          <a:xfrm>
            <a:off x="1776105" y="1158016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84" name="직사각형 83">
            <a:hlinkClick r:id="rId4" action="ppaction://hlinksldjump"/>
          </p:cNvPr>
          <p:cNvSpPr/>
          <p:nvPr/>
        </p:nvSpPr>
        <p:spPr>
          <a:xfrm>
            <a:off x="3192734" y="1145316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85" name="직선 연결선 84"/>
          <p:cNvCxnSpPr/>
          <p:nvPr/>
        </p:nvCxnSpPr>
        <p:spPr>
          <a:xfrm>
            <a:off x="380999" y="1420616"/>
            <a:ext cx="8830734" cy="254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1499616" y="4880748"/>
            <a:ext cx="7715390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795527" y="4881362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393192" y="4881362"/>
            <a:ext cx="402336" cy="14176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End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1499616" y="5637549"/>
            <a:ext cx="7715390" cy="66143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796035" y="5638163"/>
            <a:ext cx="704089" cy="660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443000" y="4793287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7614416" y="71344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</a:t>
            </a:r>
            <a:endParaRPr lang="ko-KR" altLang="en-US" sz="1050"/>
          </a:p>
        </p:txBody>
      </p:sp>
      <p:sp>
        <p:nvSpPr>
          <p:cNvPr id="58" name="직사각형 57"/>
          <p:cNvSpPr/>
          <p:nvPr/>
        </p:nvSpPr>
        <p:spPr>
          <a:xfrm>
            <a:off x="7614416" y="111323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MANAGER’S MANAGER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332438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391209" y="799958"/>
            <a:ext cx="8797446" cy="233440"/>
            <a:chOff x="391209" y="1675232"/>
            <a:chExt cx="8797446" cy="233440"/>
          </a:xfrm>
        </p:grpSpPr>
        <p:pic>
          <p:nvPicPr>
            <p:cNvPr id="32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34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1699806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499252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Absolute  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1734908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1726622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384272" y="2057452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8821182" y="2093770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92466" y="207834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380999" y="2437598"/>
            <a:ext cx="2957513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Relative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380999" y="2647409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8815086" y="268251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92466" y="2674225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384272" y="300505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8821182" y="304137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792466" y="3025944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75" name="TextBox 8"/>
          <p:cNvSpPr txBox="1">
            <a:spLocks noChangeArrowheads="1"/>
          </p:cNvSpPr>
          <p:nvPr/>
        </p:nvSpPr>
        <p:spPr bwMode="auto">
          <a:xfrm>
            <a:off x="384272" y="3889894"/>
            <a:ext cx="8830734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 smtClean="0">
                <a:latin typeface="Calibri" panose="020F0502020204030204" pitchFamily="34" charset="0"/>
              </a:rPr>
              <a:t>    </a:t>
            </a:r>
            <a:endParaRPr lang="en-US" altLang="ko-KR" sz="1050" dirty="0">
              <a:latin typeface="Calibri" panose="020F0502020204030204" pitchFamily="34" charset="0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384272" y="3613809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Attachments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8435217" y="3656477"/>
            <a:ext cx="753438" cy="2054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Attach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9" name="TextBox 8"/>
          <p:cNvSpPr txBox="1">
            <a:spLocks noChangeArrowheads="1"/>
          </p:cNvSpPr>
          <p:nvPr/>
        </p:nvSpPr>
        <p:spPr bwMode="auto">
          <a:xfrm>
            <a:off x="445708" y="3954755"/>
            <a:ext cx="1310582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Powerpoint.pptx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1817725" y="3954755"/>
            <a:ext cx="1520787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MicrosoftWord.pptx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2" name="직사각형 41">
            <a:hlinkClick r:id="rId4" action="ppaction://hlinksldjump"/>
          </p:cNvPr>
          <p:cNvSpPr/>
          <p:nvPr/>
        </p:nvSpPr>
        <p:spPr>
          <a:xfrm>
            <a:off x="372176" y="1162782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43" name="직사각형 42">
            <a:hlinkClick r:id="rId4" action="ppaction://hlinksldjump"/>
          </p:cNvPr>
          <p:cNvSpPr/>
          <p:nvPr/>
        </p:nvSpPr>
        <p:spPr>
          <a:xfrm>
            <a:off x="1776105" y="1162782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45" name="직사각형 44">
            <a:hlinkClick r:id="rId4" action="ppaction://hlinksldjump"/>
          </p:cNvPr>
          <p:cNvSpPr/>
          <p:nvPr/>
        </p:nvSpPr>
        <p:spPr>
          <a:xfrm>
            <a:off x="3192734" y="1150082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50" name="직선 연결선 49"/>
          <p:cNvCxnSpPr/>
          <p:nvPr/>
        </p:nvCxnSpPr>
        <p:spPr>
          <a:xfrm>
            <a:off x="380999" y="1425382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380999" y="5045200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380999" y="476911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Manager’s Manager Comments – Achievement Summary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8819005" y="481056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592566" y="479593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>
          <a:xfrm>
            <a:off x="7614416" y="71344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</a:t>
            </a:r>
            <a:endParaRPr lang="ko-KR" altLang="en-US" sz="1050"/>
          </a:p>
        </p:txBody>
      </p:sp>
      <p:sp>
        <p:nvSpPr>
          <p:cNvPr id="71" name="직사각형 70"/>
          <p:cNvSpPr/>
          <p:nvPr/>
        </p:nvSpPr>
        <p:spPr>
          <a:xfrm>
            <a:off x="7614416" y="111323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MANAGER’S MANAGER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5076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380999" y="1926721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1650636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450082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Behavioral Goal  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435729" y="1995051"/>
          <a:ext cx="2531360" cy="1277878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1685738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1677452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79" name="TextBox 8"/>
          <p:cNvSpPr txBox="1">
            <a:spLocks noChangeArrowheads="1"/>
          </p:cNvSpPr>
          <p:nvPr/>
        </p:nvSpPr>
        <p:spPr bwMode="auto">
          <a:xfrm>
            <a:off x="1499616" y="3333776"/>
            <a:ext cx="7715390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795527" y="3334390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1" name="TextBox 8"/>
          <p:cNvSpPr txBox="1">
            <a:spLocks noChangeArrowheads="1"/>
          </p:cNvSpPr>
          <p:nvPr/>
        </p:nvSpPr>
        <p:spPr bwMode="auto">
          <a:xfrm>
            <a:off x="377726" y="3334390"/>
            <a:ext cx="417802" cy="14176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Mid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1499616" y="4090577"/>
            <a:ext cx="7715390" cy="66143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86" name="TextBox 8"/>
          <p:cNvSpPr txBox="1">
            <a:spLocks noChangeArrowheads="1"/>
          </p:cNvSpPr>
          <p:nvPr/>
        </p:nvSpPr>
        <p:spPr bwMode="auto">
          <a:xfrm>
            <a:off x="796035" y="4091191"/>
            <a:ext cx="704089" cy="660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223925" y="3195515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grpSp>
        <p:nvGrpSpPr>
          <p:cNvPr id="54" name="그룹 53"/>
          <p:cNvGrpSpPr/>
          <p:nvPr/>
        </p:nvGrpSpPr>
        <p:grpSpPr>
          <a:xfrm>
            <a:off x="391209" y="799958"/>
            <a:ext cx="8797446" cy="233440"/>
            <a:chOff x="391209" y="1675232"/>
            <a:chExt cx="8797446" cy="233440"/>
          </a:xfrm>
        </p:grpSpPr>
        <p:pic>
          <p:nvPicPr>
            <p:cNvPr id="55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57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59" name="직사각형 58">
            <a:hlinkClick r:id="rId4" action="ppaction://hlinksldjump"/>
          </p:cNvPr>
          <p:cNvSpPr/>
          <p:nvPr/>
        </p:nvSpPr>
        <p:spPr>
          <a:xfrm>
            <a:off x="372176" y="1126312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60" name="직사각형 59">
            <a:hlinkClick r:id="rId4" action="ppaction://hlinksldjump"/>
          </p:cNvPr>
          <p:cNvSpPr/>
          <p:nvPr/>
        </p:nvSpPr>
        <p:spPr>
          <a:xfrm>
            <a:off x="1776105" y="1126312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62" name="직사각형 61">
            <a:hlinkClick r:id="rId4" action="ppaction://hlinksldjump"/>
          </p:cNvPr>
          <p:cNvSpPr/>
          <p:nvPr/>
        </p:nvSpPr>
        <p:spPr>
          <a:xfrm>
            <a:off x="3192734" y="1113612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73" name="직선 연결선 72"/>
          <p:cNvCxnSpPr/>
          <p:nvPr/>
        </p:nvCxnSpPr>
        <p:spPr>
          <a:xfrm>
            <a:off x="380999" y="1388912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1499616" y="4755530"/>
            <a:ext cx="7715390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795527" y="4756144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377726" y="4756144"/>
            <a:ext cx="417802" cy="14176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End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1499616" y="5512331"/>
            <a:ext cx="7715390" cy="66143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796035" y="5512945"/>
            <a:ext cx="704089" cy="660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443000" y="4617269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614416" y="71344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</a:t>
            </a:r>
            <a:endParaRPr lang="ko-KR" altLang="en-US" sz="1050"/>
          </a:p>
        </p:txBody>
      </p:sp>
      <p:sp>
        <p:nvSpPr>
          <p:cNvPr id="58" name="직사각형 57"/>
          <p:cNvSpPr/>
          <p:nvPr/>
        </p:nvSpPr>
        <p:spPr>
          <a:xfrm>
            <a:off x="7614416" y="111323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MANAGER’S MANAGER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33707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1656940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456386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Behavioral  Goal  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1692042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1683756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384272" y="2014586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8821182" y="205090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92466" y="2035475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380999" y="2394732"/>
            <a:ext cx="2957513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 Individual Development Plan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380999" y="2604543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8815086" y="2639645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92466" y="2631359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384272" y="2962189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8821182" y="299850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792466" y="2983078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75" name="TextBox 8"/>
          <p:cNvSpPr txBox="1">
            <a:spLocks noChangeArrowheads="1"/>
          </p:cNvSpPr>
          <p:nvPr/>
        </p:nvSpPr>
        <p:spPr bwMode="auto">
          <a:xfrm>
            <a:off x="384272" y="3847028"/>
            <a:ext cx="8830734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 smtClean="0">
                <a:latin typeface="Calibri" panose="020F0502020204030204" pitchFamily="34" charset="0"/>
              </a:rPr>
              <a:t>    </a:t>
            </a:r>
            <a:endParaRPr lang="en-US" altLang="ko-KR" sz="1050" dirty="0">
              <a:latin typeface="Calibri" panose="020F0502020204030204" pitchFamily="34" charset="0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384272" y="3570943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Attachments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8435217" y="3613611"/>
            <a:ext cx="753438" cy="2054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Attach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9" name="TextBox 8"/>
          <p:cNvSpPr txBox="1">
            <a:spLocks noChangeArrowheads="1"/>
          </p:cNvSpPr>
          <p:nvPr/>
        </p:nvSpPr>
        <p:spPr bwMode="auto">
          <a:xfrm>
            <a:off x="445708" y="3911889"/>
            <a:ext cx="1310582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Powerpoint.pptx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1817725" y="3911889"/>
            <a:ext cx="1520787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MicrosoftWord.pptx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91209" y="799958"/>
            <a:ext cx="8797446" cy="233440"/>
            <a:chOff x="391209" y="1675232"/>
            <a:chExt cx="8797446" cy="233440"/>
          </a:xfrm>
        </p:grpSpPr>
        <p:pic>
          <p:nvPicPr>
            <p:cNvPr id="94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96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98" name="직사각형 97">
            <a:hlinkClick r:id="rId4" action="ppaction://hlinksldjump"/>
          </p:cNvPr>
          <p:cNvSpPr/>
          <p:nvPr/>
        </p:nvSpPr>
        <p:spPr>
          <a:xfrm>
            <a:off x="372176" y="1132616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99" name="직사각형 98">
            <a:hlinkClick r:id="rId4" action="ppaction://hlinksldjump"/>
          </p:cNvPr>
          <p:cNvSpPr/>
          <p:nvPr/>
        </p:nvSpPr>
        <p:spPr>
          <a:xfrm>
            <a:off x="1776105" y="1132616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100" name="직사각형 99">
            <a:hlinkClick r:id="rId4" action="ppaction://hlinksldjump"/>
          </p:cNvPr>
          <p:cNvSpPr/>
          <p:nvPr/>
        </p:nvSpPr>
        <p:spPr>
          <a:xfrm>
            <a:off x="3192734" y="1119916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101" name="직선 연결선 100"/>
          <p:cNvCxnSpPr/>
          <p:nvPr/>
        </p:nvCxnSpPr>
        <p:spPr>
          <a:xfrm>
            <a:off x="380999" y="1395216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380999" y="5045200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380999" y="476911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Manager’s Manager Comments – Achievement Summary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8819005" y="481056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592566" y="479593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7614416" y="71344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</a:t>
            </a:r>
            <a:endParaRPr lang="ko-KR" altLang="en-US" sz="1050"/>
          </a:p>
        </p:txBody>
      </p:sp>
      <p:sp>
        <p:nvSpPr>
          <p:cNvPr id="71" name="직사각형 70"/>
          <p:cNvSpPr/>
          <p:nvPr/>
        </p:nvSpPr>
        <p:spPr>
          <a:xfrm>
            <a:off x="7614416" y="111323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MANAGER’S MANAGER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36765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418000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EMPLOYEES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174975"/>
              </p:ext>
            </p:extLst>
          </p:nvPr>
        </p:nvGraphicFramePr>
        <p:xfrm>
          <a:off x="378858" y="1356964"/>
          <a:ext cx="10791621" cy="193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407"/>
                <a:gridCol w="937724"/>
                <a:gridCol w="937724"/>
                <a:gridCol w="1660472"/>
                <a:gridCol w="699995"/>
                <a:gridCol w="830867"/>
                <a:gridCol w="637261"/>
                <a:gridCol w="407812"/>
                <a:gridCol w="407812"/>
                <a:gridCol w="407812"/>
                <a:gridCol w="861245"/>
                <a:gridCol w="861245"/>
                <a:gridCol w="861245"/>
              </a:tblGrid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Department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Name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Position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Period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Manager’s 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Writer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G/S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Y/R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Final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Agreement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Message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Performance Band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Procurement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이준수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ABC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2015.1.1~2015.12.31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홍길동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김구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HR/ER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김상고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BCA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2016.1.1~2016.6.30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이순신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유재석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Finance/Planning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장길수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UTE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2016.7.1~2016.12.31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방정환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정형돈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KB Chun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타원 14"/>
          <p:cNvSpPr/>
          <p:nvPr/>
        </p:nvSpPr>
        <p:spPr bwMode="auto">
          <a:xfrm>
            <a:off x="7632979" y="3015562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17671" eaLnBrk="1" latinLnBrk="1" hangingPunct="1"/>
            <a:endParaRPr lang="ko-KR" altLang="en-US">
              <a:latin typeface="Calibri" panose="020F0502020204030204" pitchFamily="34" charset="0"/>
            </a:endParaRPr>
          </a:p>
        </p:txBody>
      </p:sp>
      <p:pic>
        <p:nvPicPr>
          <p:cNvPr id="16" name="Picture 6" descr="mail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642" y="2970718"/>
            <a:ext cx="225058" cy="1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513" y="3007958"/>
            <a:ext cx="125307" cy="12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53700" y="1953341"/>
            <a:ext cx="482600" cy="24622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10553700" y="2435418"/>
            <a:ext cx="482600" cy="24622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0553700" y="2917495"/>
            <a:ext cx="482600" cy="24622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 bwMode="auto">
          <a:xfrm>
            <a:off x="9596300" y="3562276"/>
            <a:ext cx="14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Save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9596300" y="3898476"/>
            <a:ext cx="14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All Send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43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418000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EMPLOYEES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96" y="1265283"/>
            <a:ext cx="297731" cy="3413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3828" y="1282046"/>
            <a:ext cx="897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정우성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6115639" y="1947578"/>
            <a:ext cx="5746424" cy="3315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Appraisal Data</a:t>
            </a:r>
            <a:endParaRPr lang="ko-KR" altLang="en-US" sz="1400"/>
          </a:p>
        </p:txBody>
      </p:sp>
      <p:sp>
        <p:nvSpPr>
          <p:cNvPr id="8" name="직사각형 7"/>
          <p:cNvSpPr/>
          <p:nvPr/>
        </p:nvSpPr>
        <p:spPr>
          <a:xfrm>
            <a:off x="6115639" y="2279086"/>
            <a:ext cx="5746424" cy="11300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9215" y="1947578"/>
            <a:ext cx="5746424" cy="3315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Personal Data</a:t>
            </a:r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369215" y="2279087"/>
            <a:ext cx="5746424" cy="1130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Employee Number  82208010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Date of Hire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2016 Assignment History</a:t>
            </a:r>
            <a:endParaRPr lang="ko-KR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66152"/>
              </p:ext>
            </p:extLst>
          </p:nvPr>
        </p:nvGraphicFramePr>
        <p:xfrm>
          <a:off x="383834" y="3721914"/>
          <a:ext cx="11322074" cy="193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53"/>
                <a:gridCol w="1402254"/>
                <a:gridCol w="1026960"/>
                <a:gridCol w="1818487"/>
                <a:gridCol w="766608"/>
                <a:gridCol w="909935"/>
                <a:gridCol w="697905"/>
                <a:gridCol w="446621"/>
                <a:gridCol w="446621"/>
                <a:gridCol w="446621"/>
                <a:gridCol w="943203"/>
                <a:gridCol w="943203"/>
                <a:gridCol w="943203"/>
              </a:tblGrid>
              <a:tr h="48315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Department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Position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Period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Manager’s 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Writer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G/S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Y/R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Final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Agreement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Message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Performance Band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Procurement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ABC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2015.1.1~2015.12.31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홍길동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김구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HR/ER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BCA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2016.1.1~2016.6.30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이순신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유재석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Finance/Planning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UTE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2016.7.1~2016.12.31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방정환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정형돈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KB Chun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83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모서리가 둥근 직사각형 69"/>
          <p:cNvSpPr/>
          <p:nvPr/>
        </p:nvSpPr>
        <p:spPr>
          <a:xfrm>
            <a:off x="1851025" y="1924050"/>
            <a:ext cx="5762625" cy="23717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96267" y="707121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SET NEW GOAL</a:t>
            </a:r>
            <a:endParaRPr lang="ko-KR" altLang="en-US" sz="1000" b="1"/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157744" y="2458385"/>
            <a:ext cx="961447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>
                <a:latin typeface="Calibri" panose="020F0502020204030204" pitchFamily="34" charset="0"/>
              </a:rPr>
              <a:t>Department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3550360" y="2458385"/>
            <a:ext cx="3241238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 b="1" dirty="0" err="1" smtClean="0">
                <a:latin typeface="+mn-ea"/>
                <a:ea typeface="+mn-ea"/>
              </a:rPr>
              <a:t>드롭다운</a:t>
            </a:r>
            <a:r>
              <a:rPr lang="ko-KR" altLang="en-US" sz="1000" b="1" dirty="0" smtClean="0">
                <a:latin typeface="+mn-ea"/>
                <a:ea typeface="+mn-ea"/>
              </a:rPr>
              <a:t>                                                        </a:t>
            </a:r>
            <a:r>
              <a:rPr lang="ko-KR" altLang="en-US" sz="1000" b="1" dirty="0" smtClean="0">
                <a:latin typeface="+mn-ea"/>
                <a:ea typeface="+mn-ea"/>
              </a:rPr>
              <a:t>▼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157744" y="3529967"/>
            <a:ext cx="68216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>
                <a:latin typeface="Calibri" panose="020F0502020204030204" pitchFamily="34" charset="0"/>
              </a:rPr>
              <a:t>Manager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157744" y="3858414"/>
            <a:ext cx="1224000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>
                <a:latin typeface="Calibri" panose="020F0502020204030204" pitchFamily="34" charset="0"/>
              </a:rPr>
              <a:t>Manager’s Manager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3550360" y="3529967"/>
            <a:ext cx="1870625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 b="1" dirty="0" smtClean="0">
                <a:latin typeface="+mj-ea"/>
                <a:ea typeface="+mj-ea"/>
              </a:rPr>
              <a:t>수기</a:t>
            </a:r>
            <a:r>
              <a:rPr lang="en-US" altLang="ko-KR" sz="1000" b="1" dirty="0" smtClean="0">
                <a:latin typeface="+mj-ea"/>
                <a:ea typeface="+mj-ea"/>
              </a:rPr>
              <a:t>(</a:t>
            </a:r>
            <a:r>
              <a:rPr lang="ko-KR" altLang="en-US" sz="1000" b="1" smtClean="0">
                <a:latin typeface="+mj-ea"/>
                <a:ea typeface="+mj-ea"/>
              </a:rPr>
              <a:t>자동</a:t>
            </a:r>
            <a:r>
              <a:rPr lang="en-US" altLang="ko-KR" sz="1000" b="1" dirty="0" smtClean="0">
                <a:latin typeface="+mj-ea"/>
                <a:ea typeface="+mj-ea"/>
              </a:rPr>
              <a:t>)</a:t>
            </a:r>
            <a:r>
              <a:rPr lang="ko-KR" altLang="en-US" sz="1000" b="1" smtClean="0">
                <a:latin typeface="+mj-ea"/>
                <a:ea typeface="+mj-ea"/>
              </a:rPr>
              <a:t>입력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3550360" y="3858414"/>
            <a:ext cx="1870625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 b="1" dirty="0" smtClean="0">
                <a:latin typeface="+mn-ea"/>
                <a:ea typeface="+mn-ea"/>
              </a:rPr>
              <a:t>수기</a:t>
            </a:r>
            <a:r>
              <a:rPr lang="en-US" altLang="ko-KR" sz="1000" b="1" dirty="0" smtClean="0">
                <a:latin typeface="+mn-ea"/>
                <a:ea typeface="+mn-ea"/>
              </a:rPr>
              <a:t>(</a:t>
            </a:r>
            <a:r>
              <a:rPr lang="ko-KR" altLang="en-US" sz="1000" b="1" smtClean="0">
                <a:latin typeface="+mn-ea"/>
                <a:ea typeface="+mn-ea"/>
              </a:rPr>
              <a:t>자동</a:t>
            </a:r>
            <a:r>
              <a:rPr lang="en-US" altLang="ko-KR" sz="1000" b="1" dirty="0" smtClean="0">
                <a:latin typeface="+mn-ea"/>
                <a:ea typeface="+mn-ea"/>
              </a:rPr>
              <a:t>)</a:t>
            </a:r>
            <a:r>
              <a:rPr lang="ko-KR" altLang="en-US" sz="1000" b="1" smtClean="0">
                <a:latin typeface="+mn-ea"/>
                <a:ea typeface="+mn-ea"/>
              </a:rPr>
              <a:t>입력</a:t>
            </a:r>
            <a:endParaRPr lang="ko-KR" altLang="en-US" sz="1000" b="1">
              <a:latin typeface="+mn-ea"/>
              <a:ea typeface="+mn-ea"/>
            </a:endParaRPr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2154481" y="2805089"/>
            <a:ext cx="961447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>
                <a:latin typeface="Calibri" panose="020F0502020204030204" pitchFamily="34" charset="0"/>
              </a:rPr>
              <a:t>Job title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3550360" y="2805089"/>
            <a:ext cx="3241238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 b="1" dirty="0" smtClean="0">
                <a:latin typeface="+mn-ea"/>
                <a:ea typeface="+mn-ea"/>
              </a:rPr>
              <a:t>수기입력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2154481" y="3153442"/>
            <a:ext cx="961447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>
                <a:latin typeface="Calibri" panose="020F0502020204030204" pitchFamily="34" charset="0"/>
              </a:rPr>
              <a:t>Period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3931360" y="3153442"/>
            <a:ext cx="72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sz="1000" b="1">
              <a:latin typeface="Calibri" panose="020F0502020204030204" pitchFamily="34" charset="0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154481" y="2107230"/>
            <a:ext cx="961447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>
                <a:latin typeface="Calibri" panose="020F0502020204030204" pitchFamily="34" charset="0"/>
              </a:rPr>
              <a:t>Name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3540835" y="2107230"/>
            <a:ext cx="3241238" cy="24041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 b="1" dirty="0">
                <a:latin typeface="+mn-ea"/>
                <a:ea typeface="+mn-ea"/>
              </a:rPr>
              <a:t>김가영</a:t>
            </a: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854" y="3157717"/>
            <a:ext cx="161925" cy="1714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67009" y="3112167"/>
            <a:ext cx="511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From</a:t>
            </a:r>
            <a:endParaRPr lang="ko-KR" altLang="en-US" sz="1000" b="1"/>
          </a:p>
        </p:txBody>
      </p:sp>
      <p:sp>
        <p:nvSpPr>
          <p:cNvPr id="73" name="TextBox 72"/>
          <p:cNvSpPr txBox="1"/>
          <p:nvPr/>
        </p:nvSpPr>
        <p:spPr>
          <a:xfrm>
            <a:off x="4914991" y="3120331"/>
            <a:ext cx="511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To</a:t>
            </a:r>
            <a:endParaRPr lang="ko-KR" altLang="en-US" sz="1000" b="1"/>
          </a:p>
        </p:txBody>
      </p:sp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5310205" y="3166237"/>
            <a:ext cx="72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sz="1000" b="1">
              <a:latin typeface="Calibri" panose="020F0502020204030204" pitchFamily="34" charset="0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699" y="3170512"/>
            <a:ext cx="161925" cy="17145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 bwMode="auto">
          <a:xfrm>
            <a:off x="6173523" y="4542935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SAVE</a:t>
            </a:r>
            <a:endParaRPr lang="ko-KR" altLang="en-US" sz="1000"/>
          </a:p>
        </p:txBody>
      </p:sp>
      <p:sp>
        <p:nvSpPr>
          <p:cNvPr id="78" name="TextBox 77"/>
          <p:cNvSpPr txBox="1"/>
          <p:nvPr/>
        </p:nvSpPr>
        <p:spPr bwMode="auto">
          <a:xfrm>
            <a:off x="6173523" y="5482400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CANCEL</a:t>
            </a:r>
            <a:endParaRPr lang="ko-KR" altLang="en-US" sz="1000"/>
          </a:p>
        </p:txBody>
      </p:sp>
      <p:sp>
        <p:nvSpPr>
          <p:cNvPr id="79" name="TextBox 78">
            <a:hlinkClick r:id="rId4" action="ppaction://hlinksldjump"/>
          </p:cNvPr>
          <p:cNvSpPr txBox="1"/>
          <p:nvPr/>
        </p:nvSpPr>
        <p:spPr bwMode="auto">
          <a:xfrm>
            <a:off x="6173523" y="4856090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TO SET BIZ OBJECTIVES</a:t>
            </a:r>
            <a:endParaRPr lang="ko-KR" altLang="en-US" sz="1000"/>
          </a:p>
        </p:txBody>
      </p:sp>
      <p:sp>
        <p:nvSpPr>
          <p:cNvPr id="80" name="TextBox 79">
            <a:hlinkClick r:id="rId5" action="ppaction://hlinksldjump"/>
          </p:cNvPr>
          <p:cNvSpPr txBox="1"/>
          <p:nvPr/>
        </p:nvSpPr>
        <p:spPr bwMode="auto">
          <a:xfrm>
            <a:off x="6173523" y="5169245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TO SET IDP</a:t>
            </a:r>
            <a:endParaRPr lang="ko-KR" altLang="en-US" sz="100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9053523" y="4762512"/>
            <a:ext cx="2406777" cy="439155"/>
          </a:xfrm>
          <a:prstGeom prst="wedgeRoundRectCallout">
            <a:avLst>
              <a:gd name="adj1" fmla="val -108691"/>
              <a:gd name="adj2" fmla="val 17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Goal Setting</a:t>
            </a:r>
            <a:r>
              <a:rPr lang="ko-KR" altLang="en-US" sz="1100" smtClean="0"/>
              <a:t>으로 이동하기 전에 새로운 </a:t>
            </a:r>
            <a:r>
              <a:rPr lang="en-US" altLang="ko-KR" sz="1100" dirty="0" smtClean="0"/>
              <a:t>PDR</a:t>
            </a:r>
            <a:r>
              <a:rPr lang="ko-KR" altLang="en-US" sz="1100" smtClean="0"/>
              <a:t>의 개요를 저장하세요</a:t>
            </a:r>
            <a:endParaRPr lang="ko-KR" altLang="en-US" sz="1100"/>
          </a:p>
        </p:txBody>
      </p:sp>
      <p:sp>
        <p:nvSpPr>
          <p:cNvPr id="81" name="모서리가 둥근 사각형 설명선 80"/>
          <p:cNvSpPr/>
          <p:nvPr/>
        </p:nvSpPr>
        <p:spPr>
          <a:xfrm>
            <a:off x="9053523" y="5295245"/>
            <a:ext cx="2406777" cy="439155"/>
          </a:xfrm>
          <a:prstGeom prst="wedgeRoundRectCallout">
            <a:avLst>
              <a:gd name="adj1" fmla="val -109482"/>
              <a:gd name="adj2" fmla="val -502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Goal Setting</a:t>
            </a:r>
            <a:r>
              <a:rPr lang="ko-KR" altLang="en-US" sz="1100" smtClean="0"/>
              <a:t>으로 이동하기 전에 새로운 </a:t>
            </a:r>
            <a:r>
              <a:rPr lang="en-US" altLang="ko-KR" sz="1100" dirty="0" smtClean="0"/>
              <a:t>PDR</a:t>
            </a:r>
            <a:r>
              <a:rPr lang="ko-KR" altLang="en-US" sz="1100" smtClean="0"/>
              <a:t>의 개요를 저장하세요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10550" y="1323975"/>
            <a:ext cx="2686050" cy="2857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9"/>
          <p:cNvSpPr>
            <a:spLocks noChangeArrowheads="1"/>
          </p:cNvSpPr>
          <p:nvPr/>
        </p:nvSpPr>
        <p:spPr bwMode="auto">
          <a:xfrm>
            <a:off x="8567611" y="1540428"/>
            <a:ext cx="1925764" cy="807214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/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8753691" y="1671890"/>
            <a:ext cx="1553604" cy="205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100" b="1" dirty="0" smtClean="0">
                <a:latin typeface="Calibri" panose="020F0502020204030204" pitchFamily="34" charset="0"/>
              </a:rPr>
              <a:t>Successfully Saved</a:t>
            </a:r>
            <a:endParaRPr lang="ko-KR" altLang="en-US" sz="1100" b="1" dirty="0">
              <a:latin typeface="Calibri" panose="020F050202020403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9138176" y="1988835"/>
            <a:ext cx="784634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/>
              <a:t>OK</a:t>
            </a:r>
            <a:endParaRPr lang="ko-KR" altLang="en-US" sz="1000" dirty="0"/>
          </a:p>
        </p:txBody>
      </p:sp>
      <p:sp>
        <p:nvSpPr>
          <p:cNvPr id="85" name="사각형 설명선 84"/>
          <p:cNvSpPr/>
          <p:nvPr/>
        </p:nvSpPr>
        <p:spPr>
          <a:xfrm>
            <a:off x="8353170" y="2677722"/>
            <a:ext cx="2353519" cy="796507"/>
          </a:xfrm>
          <a:prstGeom prst="wedgeRectCallout">
            <a:avLst>
              <a:gd name="adj1" fmla="val -139364"/>
              <a:gd name="adj2" fmla="val 760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기존의 </a:t>
            </a:r>
            <a:r>
              <a:rPr lang="en-US" altLang="ko-KR" sz="1050" dirty="0" smtClean="0">
                <a:solidFill>
                  <a:schemeClr val="tx1"/>
                </a:solidFill>
              </a:rPr>
              <a:t>“HR”</a:t>
            </a:r>
            <a:r>
              <a:rPr lang="ko-KR" altLang="en-US" sz="1050" smtClean="0">
                <a:solidFill>
                  <a:schemeClr val="tx1"/>
                </a:solidFill>
              </a:rPr>
              <a:t>부서에서 작성된 </a:t>
            </a:r>
            <a:r>
              <a:rPr lang="en-US" altLang="ko-KR" sz="1050" dirty="0" smtClean="0">
                <a:solidFill>
                  <a:schemeClr val="tx1"/>
                </a:solidFill>
              </a:rPr>
              <a:t>PDR</a:t>
            </a:r>
            <a:r>
              <a:rPr lang="ko-KR" altLang="en-US" sz="1050" smtClean="0">
                <a:solidFill>
                  <a:schemeClr val="tx1"/>
                </a:solidFill>
              </a:rPr>
              <a:t>이 존재합니다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  <a:r>
              <a:rPr lang="ko-KR" altLang="en-US" sz="1050" smtClean="0">
                <a:solidFill>
                  <a:schemeClr val="tx1"/>
                </a:solidFill>
              </a:rPr>
              <a:t> 기존 </a:t>
            </a:r>
            <a:r>
              <a:rPr lang="en-US" altLang="ko-KR" sz="1050" dirty="0" smtClean="0">
                <a:solidFill>
                  <a:schemeClr val="tx1"/>
                </a:solidFill>
              </a:rPr>
              <a:t>PDR</a:t>
            </a:r>
            <a:r>
              <a:rPr lang="ko-KR" altLang="en-US" sz="1050" smtClean="0">
                <a:solidFill>
                  <a:schemeClr val="tx1"/>
                </a:solidFill>
              </a:rPr>
              <a:t>의 보직이 만료되었다면 이전 </a:t>
            </a:r>
            <a:r>
              <a:rPr lang="en-US" altLang="ko-KR" sz="1050" dirty="0" smtClean="0">
                <a:solidFill>
                  <a:schemeClr val="tx1"/>
                </a:solidFill>
              </a:rPr>
              <a:t>PDR</a:t>
            </a:r>
            <a:r>
              <a:rPr lang="ko-KR" altLang="en-US" sz="1050" smtClean="0">
                <a:solidFill>
                  <a:schemeClr val="tx1"/>
                </a:solidFill>
              </a:rPr>
              <a:t>의 기간도 수정해 주세요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 bwMode="auto">
          <a:xfrm>
            <a:off x="10166689" y="3527733"/>
            <a:ext cx="5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YES</a:t>
            </a:r>
            <a:endParaRPr lang="ko-KR" altLang="en-US" sz="1000"/>
          </a:p>
        </p:txBody>
      </p:sp>
      <p:sp>
        <p:nvSpPr>
          <p:cNvPr id="87" name="TextBox 86">
            <a:hlinkClick r:id="rId4" action="ppaction://hlinksldjump"/>
          </p:cNvPr>
          <p:cNvSpPr txBox="1"/>
          <p:nvPr/>
        </p:nvSpPr>
        <p:spPr bwMode="auto">
          <a:xfrm>
            <a:off x="9553143" y="3527734"/>
            <a:ext cx="5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10526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380999" y="4481198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380999" y="4205113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>
                <a:latin typeface="Calibri" panose="020F0502020204030204" pitchFamily="34" charset="0"/>
              </a:rPr>
              <a:t>Overall volume plan(</a:t>
            </a:r>
            <a:r>
              <a:rPr lang="en-US" altLang="ko-KR" sz="1000" b="1" dirty="0" err="1">
                <a:latin typeface="Calibri" panose="020F0502020204030204" pitchFamily="34" charset="0"/>
              </a:rPr>
              <a:t>kt</a:t>
            </a:r>
            <a:r>
              <a:rPr lang="en-US" altLang="ko-KR" sz="1000" b="1" dirty="0">
                <a:latin typeface="Calibri" panose="020F0502020204030204" pitchFamily="34" charset="0"/>
              </a:rPr>
              <a:t>)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290386"/>
              </p:ext>
            </p:extLst>
          </p:nvPr>
        </p:nvGraphicFramePr>
        <p:xfrm>
          <a:off x="435729" y="4553352"/>
          <a:ext cx="2531360" cy="1277878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380999" y="3956883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Absolute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996267" y="707121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GOAL MANAGEMENT</a:t>
            </a:r>
            <a:endParaRPr lang="ko-KR" altLang="en-US" sz="900" b="1"/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994525" y="5960601"/>
            <a:ext cx="684000" cy="14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447333" y="5960601"/>
            <a:ext cx="684000" cy="14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3722024" y="5960601"/>
            <a:ext cx="900000" cy="14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progress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528" y="5952134"/>
            <a:ext cx="161925" cy="17145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753" y="5952134"/>
            <a:ext cx="161925" cy="171450"/>
          </a:xfrm>
          <a:prstGeom prst="rect">
            <a:avLst/>
          </a:prstGeom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378118" y="5884623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                                 Status 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8378905" y="5940847"/>
            <a:ext cx="784634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/>
              <a:t>Save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 bwMode="auto">
          <a:xfrm>
            <a:off x="7500342" y="5940847"/>
            <a:ext cx="784634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Cancel</a:t>
            </a:r>
            <a:endParaRPr lang="ko-KR" altLang="en-US" sz="1000" dirty="0"/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8815086" y="4243605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92466" y="4224555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8018905" y="4249955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8418439" y="4249955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9" name="직사각형 58">
            <a:hlinkClick r:id="rId3" action="ppaction://hlinksldjump"/>
          </p:cNvPr>
          <p:cNvSpPr/>
          <p:nvPr/>
        </p:nvSpPr>
        <p:spPr>
          <a:xfrm>
            <a:off x="372176" y="3537624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380999" y="1784223"/>
            <a:ext cx="8830734" cy="158802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00" dirty="0"/>
          </a:p>
        </p:txBody>
      </p:sp>
      <p:sp>
        <p:nvSpPr>
          <p:cNvPr id="61" name="TextBox 60"/>
          <p:cNvSpPr txBox="1"/>
          <p:nvPr/>
        </p:nvSpPr>
        <p:spPr bwMode="auto">
          <a:xfrm>
            <a:off x="8385824" y="3141458"/>
            <a:ext cx="784634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/>
              <a:t>Save</a:t>
            </a:r>
            <a:endParaRPr lang="ko-KR" altLang="en-US" sz="1000" dirty="0"/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380999" y="1508139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Name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821266" y="1546746"/>
            <a:ext cx="6241752" cy="217646"/>
          </a:xfrm>
          <a:prstGeom prst="round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7107815" y="1508083"/>
            <a:ext cx="1728000" cy="27608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ts val="900"/>
              </a:lnSpc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Behavioral Goal</a:t>
            </a:r>
            <a:endParaRPr lang="en-US" altLang="ko-KR" sz="10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ts val="900"/>
              </a:lnSpc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Individual Development Plan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380999" y="3084190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                                 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997406" y="3160168"/>
            <a:ext cx="684000" cy="14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2450214" y="3160168"/>
            <a:ext cx="684000" cy="14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09" y="3151701"/>
            <a:ext cx="161925" cy="171450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634" y="3151701"/>
            <a:ext cx="161925" cy="17145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8635882" y="1530363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grpSp>
        <p:nvGrpSpPr>
          <p:cNvPr id="71" name="그룹 70"/>
          <p:cNvGrpSpPr/>
          <p:nvPr/>
        </p:nvGrpSpPr>
        <p:grpSpPr>
          <a:xfrm>
            <a:off x="391209" y="1205053"/>
            <a:ext cx="8797446" cy="233440"/>
            <a:chOff x="391209" y="1675232"/>
            <a:chExt cx="8797446" cy="233440"/>
          </a:xfrm>
        </p:grpSpPr>
        <p:pic>
          <p:nvPicPr>
            <p:cNvPr id="72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74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8912752" y="1530363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76" name="직사각형 75">
            <a:hlinkClick r:id="rId3" action="ppaction://hlinksldjump"/>
          </p:cNvPr>
          <p:cNvSpPr/>
          <p:nvPr/>
        </p:nvSpPr>
        <p:spPr>
          <a:xfrm>
            <a:off x="1776105" y="3537624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77" name="직사각형 76">
            <a:hlinkClick r:id="rId3" action="ppaction://hlinksldjump"/>
          </p:cNvPr>
          <p:cNvSpPr/>
          <p:nvPr/>
        </p:nvSpPr>
        <p:spPr>
          <a:xfrm>
            <a:off x="3192734" y="3550324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78" name="직선 연결선 77"/>
          <p:cNvCxnSpPr/>
          <p:nvPr/>
        </p:nvCxnSpPr>
        <p:spPr>
          <a:xfrm>
            <a:off x="380999" y="3800224"/>
            <a:ext cx="8789459" cy="7410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38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96267" y="707121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GOAL MANAGEMENT</a:t>
            </a:r>
            <a:endParaRPr lang="ko-KR" altLang="en-US" sz="900" b="1"/>
          </a:p>
        </p:txBody>
      </p:sp>
      <p:sp>
        <p:nvSpPr>
          <p:cNvPr id="2" name="TextBox 1"/>
          <p:cNvSpPr txBox="1"/>
          <p:nvPr/>
        </p:nvSpPr>
        <p:spPr>
          <a:xfrm>
            <a:off x="2381069" y="2215325"/>
            <a:ext cx="644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alibri" panose="020F0502020204030204" pitchFamily="34" charset="0"/>
              </a:rPr>
              <a:t>Select one for your goal management</a:t>
            </a:r>
            <a:endParaRPr lang="ko-KR" altLang="en-US" sz="1600">
              <a:latin typeface="Calibri" panose="020F0502020204030204" pitchFamily="34" charset="0"/>
            </a:endParaRPr>
          </a:p>
        </p:txBody>
      </p:sp>
      <p:sp>
        <p:nvSpPr>
          <p:cNvPr id="58" name="사각형 설명선 57"/>
          <p:cNvSpPr/>
          <p:nvPr/>
        </p:nvSpPr>
        <p:spPr>
          <a:xfrm>
            <a:off x="4670963" y="5172507"/>
            <a:ext cx="5568411" cy="694893"/>
          </a:xfrm>
          <a:prstGeom prst="wedgeRectCallout">
            <a:avLst>
              <a:gd name="adj1" fmla="val -56097"/>
              <a:gd name="adj2" fmla="val -1706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당해년도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</a:rPr>
              <a:t>PDR </a:t>
            </a:r>
            <a:r>
              <a:rPr lang="ko-KR" altLang="en-US" sz="1050" smtClean="0">
                <a:solidFill>
                  <a:schemeClr val="tx1"/>
                </a:solidFill>
              </a:rPr>
              <a:t>리스트만 표시한다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1</a:t>
            </a:r>
            <a:r>
              <a:rPr lang="ko-KR" altLang="en-US" sz="1050" smtClean="0">
                <a:solidFill>
                  <a:schemeClr val="tx1"/>
                </a:solidFill>
              </a:rPr>
              <a:t>개가 있는 사람은 </a:t>
            </a:r>
            <a:r>
              <a:rPr lang="en-US" altLang="ko-KR" sz="1050" dirty="0" smtClean="0">
                <a:solidFill>
                  <a:schemeClr val="tx1"/>
                </a:solidFill>
              </a:rPr>
              <a:t>1</a:t>
            </a:r>
            <a:r>
              <a:rPr lang="ko-KR" altLang="en-US" sz="1050" smtClean="0">
                <a:solidFill>
                  <a:schemeClr val="tx1"/>
                </a:solidFill>
              </a:rPr>
              <a:t>개를</a:t>
            </a:r>
            <a:r>
              <a:rPr lang="en-US" altLang="ko-KR" sz="1050" dirty="0" smtClean="0">
                <a:solidFill>
                  <a:schemeClr val="tx1"/>
                </a:solidFill>
              </a:rPr>
              <a:t>, 2~3</a:t>
            </a:r>
            <a:r>
              <a:rPr lang="ko-KR" altLang="en-US" sz="1050" smtClean="0">
                <a:solidFill>
                  <a:schemeClr val="tx1"/>
                </a:solidFill>
              </a:rPr>
              <a:t>개가 있는 사람은 존재하는 당해년도의 </a:t>
            </a:r>
            <a:r>
              <a:rPr lang="en-US" altLang="ko-KR" sz="1050" dirty="0" smtClean="0">
                <a:solidFill>
                  <a:schemeClr val="tx1"/>
                </a:solidFill>
              </a:rPr>
              <a:t>PDR</a:t>
            </a:r>
            <a:r>
              <a:rPr lang="ko-KR" altLang="en-US" sz="1050" smtClean="0">
                <a:solidFill>
                  <a:schemeClr val="tx1"/>
                </a:solidFill>
              </a:rPr>
              <a:t>을 모두 제시하고 선택할 수 있도록 한다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846213"/>
              </p:ext>
            </p:extLst>
          </p:nvPr>
        </p:nvGraphicFramePr>
        <p:xfrm>
          <a:off x="696358" y="2690464"/>
          <a:ext cx="9629406" cy="193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242"/>
                <a:gridCol w="1026960"/>
                <a:gridCol w="1818487"/>
                <a:gridCol w="766608"/>
                <a:gridCol w="909935"/>
                <a:gridCol w="697905"/>
                <a:gridCol w="446621"/>
                <a:gridCol w="446621"/>
                <a:gridCol w="446621"/>
                <a:gridCol w="943203"/>
                <a:gridCol w="943203"/>
              </a:tblGrid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Department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Position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Period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Manager’s 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Writer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G/S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Y/R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Final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Agreement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Message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Procurement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ABC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2015.1.1~2015.12.31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홍길동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김구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HR/ER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BCA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2016.1.1~2016.6.30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이순신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유재석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Finance/Planning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UTE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2016.7.1~2016.12.31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방정환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정형돈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KB Chun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타원 12"/>
          <p:cNvSpPr/>
          <p:nvPr/>
        </p:nvSpPr>
        <p:spPr bwMode="auto">
          <a:xfrm>
            <a:off x="7773101" y="4349062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17671" eaLnBrk="1" latinLnBrk="1" hangingPunct="1"/>
            <a:endParaRPr lang="ko-KR" altLang="en-US">
              <a:latin typeface="Calibri" panose="020F0502020204030204" pitchFamily="34" charset="0"/>
            </a:endParaRPr>
          </a:p>
        </p:txBody>
      </p:sp>
      <p:pic>
        <p:nvPicPr>
          <p:cNvPr id="14" name="Picture 6" descr="mail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664" y="4304218"/>
            <a:ext cx="225058" cy="1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635" y="4341458"/>
            <a:ext cx="125307" cy="1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4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996267" y="707121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GOAL MANAGEMENT</a:t>
            </a:r>
            <a:endParaRPr lang="ko-KR" altLang="en-US" sz="900" b="1"/>
          </a:p>
        </p:txBody>
      </p:sp>
      <p:sp>
        <p:nvSpPr>
          <p:cNvPr id="10" name="직사각형 9">
            <a:hlinkClick r:id="rId3" action="ppaction://hlinksldjump"/>
          </p:cNvPr>
          <p:cNvSpPr/>
          <p:nvPr/>
        </p:nvSpPr>
        <p:spPr>
          <a:xfrm>
            <a:off x="372176" y="3537624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380999" y="1784223"/>
            <a:ext cx="8830734" cy="158802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00" dirty="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8385824" y="3141458"/>
            <a:ext cx="784634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/>
              <a:t>Save</a:t>
            </a:r>
            <a:endParaRPr lang="ko-KR" altLang="en-US" sz="1000" dirty="0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380999" y="1508139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Name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21266" y="1546746"/>
            <a:ext cx="6241752" cy="217646"/>
          </a:xfrm>
          <a:prstGeom prst="round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380999" y="4424048"/>
            <a:ext cx="8830734" cy="9036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 smtClean="0">
                <a:latin typeface="Calibri" panose="020F0502020204030204" pitchFamily="34" charset="0"/>
              </a:rPr>
              <a:t>-</a:t>
            </a:r>
            <a:r>
              <a:rPr lang="en-US" altLang="ko-KR" sz="1050" dirty="0">
                <a:latin typeface="Calibri" panose="020F0502020204030204" pitchFamily="34" charset="0"/>
              </a:rPr>
              <a:t>Develop Strategies in </a:t>
            </a:r>
            <a:r>
              <a:rPr lang="en-US" altLang="ko-KR" sz="1050" dirty="0" err="1">
                <a:latin typeface="Calibri" panose="020F0502020204030204" pitchFamily="34" charset="0"/>
              </a:rPr>
              <a:t>lkine</a:t>
            </a:r>
            <a:r>
              <a:rPr lang="en-US" altLang="ko-KR" sz="1050" dirty="0">
                <a:latin typeface="Calibri" panose="020F0502020204030204" pitchFamily="34" charset="0"/>
              </a:rPr>
              <a:t> with the Business Line Strategy, including product and market segment strategies.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identifies and prioritizes opportunities for business growth on a global basis through an understanding of market and </a:t>
            </a:r>
            <a:r>
              <a:rPr lang="en-US" altLang="ko-KR" sz="1050" dirty="0" err="1">
                <a:latin typeface="Calibri" panose="020F0502020204030204" pitchFamily="34" charset="0"/>
              </a:rPr>
              <a:t>compertitor</a:t>
            </a:r>
            <a:r>
              <a:rPr lang="en-US" altLang="ko-KR" sz="1050" dirty="0">
                <a:latin typeface="Calibri" panose="020F0502020204030204" pitchFamily="34" charset="0"/>
              </a:rPr>
              <a:t> dynamics.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Develops new ideas and initiatives how to improve overall </a:t>
            </a:r>
            <a:r>
              <a:rPr lang="en-US" altLang="ko-KR" sz="1050" dirty="0" err="1">
                <a:latin typeface="Calibri" panose="020F0502020204030204" pitchFamily="34" charset="0"/>
              </a:rPr>
              <a:t>markerting</a:t>
            </a:r>
            <a:r>
              <a:rPr lang="en-US" altLang="ko-KR" sz="1050" dirty="0">
                <a:latin typeface="Calibri" panose="020F0502020204030204" pitchFamily="34" charset="0"/>
              </a:rPr>
              <a:t> drive for the customer segment.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Knowledgeable about how organizations </a:t>
            </a:r>
            <a:r>
              <a:rPr lang="en-US" altLang="ko-KR" sz="1050" dirty="0" smtClean="0">
                <a:latin typeface="Calibri" panose="020F0502020204030204" pitchFamily="34" charset="0"/>
              </a:rPr>
              <a:t>work</a:t>
            </a:r>
            <a:endParaRPr lang="en-US" altLang="ko-KR" sz="1050" dirty="0">
              <a:latin typeface="Calibri" panose="020F0502020204030204" pitchFamily="34" charset="0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380999" y="4147963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Strategic/Organization Agility</a:t>
            </a: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7107815" y="1508083"/>
            <a:ext cx="1728000" cy="27608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ts val="900"/>
              </a:lnSpc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Behavioral Goal</a:t>
            </a:r>
            <a:endParaRPr lang="en-US" altLang="ko-KR" sz="10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ts val="900"/>
              </a:lnSpc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Individual Development Plan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380999" y="3084190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                                 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997406" y="3160168"/>
            <a:ext cx="684000" cy="14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450214" y="3160168"/>
            <a:ext cx="684000" cy="14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409" y="3151701"/>
            <a:ext cx="161925" cy="17145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634" y="3151701"/>
            <a:ext cx="161925" cy="171450"/>
          </a:xfrm>
          <a:prstGeom prst="rect">
            <a:avLst/>
          </a:prstGeom>
        </p:spPr>
      </p:pic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380999" y="3899733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 anchor="ctr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Behavioral Goal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35882" y="1530363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380999" y="5903598"/>
            <a:ext cx="8830734" cy="5607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Studying E</a:t>
            </a:r>
            <a:r>
              <a:rPr lang="en-US" altLang="ko-KR" sz="1050" dirty="0" smtClean="0">
                <a:latin typeface="Calibri" panose="020F0502020204030204" pitchFamily="34" charset="0"/>
              </a:rPr>
              <a:t>nglish </a:t>
            </a:r>
            <a:r>
              <a:rPr lang="en-US" altLang="ko-KR" sz="1050" dirty="0">
                <a:latin typeface="Calibri" panose="020F0502020204030204" pitchFamily="34" charset="0"/>
              </a:rPr>
              <a:t>by internal study group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Improving verbal E</a:t>
            </a:r>
            <a:r>
              <a:rPr lang="en-US" altLang="ko-KR" sz="1050" dirty="0" smtClean="0">
                <a:latin typeface="Calibri" panose="020F0502020204030204" pitchFamily="34" charset="0"/>
              </a:rPr>
              <a:t>nglish </a:t>
            </a:r>
            <a:r>
              <a:rPr lang="en-US" altLang="ko-KR" sz="1050" dirty="0">
                <a:latin typeface="Calibri" panose="020F0502020204030204" pitchFamily="34" charset="0"/>
              </a:rPr>
              <a:t>by English Institute</a:t>
            </a:r>
          </a:p>
        </p:txBody>
      </p:sp>
      <p:sp>
        <p:nvSpPr>
          <p:cNvPr id="34" name="TextBox 8"/>
          <p:cNvSpPr txBox="1">
            <a:spLocks noChangeArrowheads="1"/>
          </p:cNvSpPr>
          <p:nvPr/>
        </p:nvSpPr>
        <p:spPr bwMode="auto">
          <a:xfrm>
            <a:off x="380999" y="5627513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English Skill</a:t>
            </a: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380999" y="5379283"/>
            <a:ext cx="2069215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 anchor="ctr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Individual Development Plan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8378905" y="6508400"/>
            <a:ext cx="784634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/>
              <a:t>Save</a:t>
            </a:r>
            <a:endParaRPr lang="ko-KR" altLang="en-US" sz="1000" dirty="0"/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997406" y="6537888"/>
            <a:ext cx="684000" cy="14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450214" y="6537888"/>
            <a:ext cx="684000" cy="14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3724905" y="6537888"/>
            <a:ext cx="900000" cy="14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progress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409" y="6529421"/>
            <a:ext cx="161925" cy="17145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634" y="6529421"/>
            <a:ext cx="161925" cy="17145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 bwMode="auto">
          <a:xfrm>
            <a:off x="9828140" y="5546535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SAVE</a:t>
            </a:r>
            <a:endParaRPr lang="ko-KR" altLang="en-US" sz="1000"/>
          </a:p>
        </p:txBody>
      </p:sp>
      <p:sp>
        <p:nvSpPr>
          <p:cNvPr id="47" name="TextBox 46"/>
          <p:cNvSpPr txBox="1"/>
          <p:nvPr/>
        </p:nvSpPr>
        <p:spPr bwMode="auto">
          <a:xfrm>
            <a:off x="9828140" y="6522847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EXIT</a:t>
            </a:r>
            <a:endParaRPr lang="ko-KR" altLang="en-US" sz="1000"/>
          </a:p>
        </p:txBody>
      </p:sp>
      <p:sp>
        <p:nvSpPr>
          <p:cNvPr id="48" name="TextBox 47">
            <a:hlinkClick r:id="rId5" action="ppaction://hlinksldjump"/>
          </p:cNvPr>
          <p:cNvSpPr txBox="1"/>
          <p:nvPr/>
        </p:nvSpPr>
        <p:spPr bwMode="auto">
          <a:xfrm>
            <a:off x="9828140" y="5871972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SEND TO MANAGER</a:t>
            </a:r>
            <a:endParaRPr lang="ko-KR" altLang="en-US" sz="1000"/>
          </a:p>
        </p:txBody>
      </p:sp>
      <p:sp>
        <p:nvSpPr>
          <p:cNvPr id="49" name="TextBox 48">
            <a:hlinkClick r:id="rId6" action="ppaction://hlinksldjump"/>
          </p:cNvPr>
          <p:cNvSpPr txBox="1"/>
          <p:nvPr/>
        </p:nvSpPr>
        <p:spPr bwMode="auto">
          <a:xfrm>
            <a:off x="9828140" y="6197409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GO TO VIEW ALL</a:t>
            </a:r>
            <a:endParaRPr lang="ko-KR" altLang="en-US" sz="1000"/>
          </a:p>
        </p:txBody>
      </p:sp>
      <p:sp>
        <p:nvSpPr>
          <p:cNvPr id="50" name="모서리가 둥근 사각형 설명선 49"/>
          <p:cNvSpPr/>
          <p:nvPr/>
        </p:nvSpPr>
        <p:spPr>
          <a:xfrm>
            <a:off x="9415708" y="4604987"/>
            <a:ext cx="2661991" cy="722663"/>
          </a:xfrm>
          <a:prstGeom prst="wedgeRoundRectCallout">
            <a:avLst>
              <a:gd name="adj1" fmla="val -51846"/>
              <a:gd name="adj2" fmla="val -572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 bwMode="auto">
          <a:xfrm>
            <a:off x="10902853" y="5101922"/>
            <a:ext cx="504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Delete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 bwMode="auto">
          <a:xfrm>
            <a:off x="11489790" y="5101923"/>
            <a:ext cx="504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  <p:sp>
        <p:nvSpPr>
          <p:cNvPr id="53" name="모서리가 둥근 사각형 설명선 52"/>
          <p:cNvSpPr/>
          <p:nvPr/>
        </p:nvSpPr>
        <p:spPr>
          <a:xfrm>
            <a:off x="9312727" y="4563397"/>
            <a:ext cx="421824" cy="230854"/>
          </a:xfrm>
          <a:prstGeom prst="wedgeRoundRectCallout">
            <a:avLst>
              <a:gd name="adj1" fmla="val -59095"/>
              <a:gd name="adj2" fmla="val -799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rgbClr val="FFC000"/>
                </a:solidFill>
              </a:rPr>
              <a:t>2N</a:t>
            </a:r>
            <a:endParaRPr lang="ko-KR" altLang="en-US" sz="1100" b="1">
              <a:solidFill>
                <a:srgbClr val="FFC000"/>
              </a:solidFill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380999" y="6461910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                                 Status 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7500342" y="6518838"/>
            <a:ext cx="784634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Cancel</a:t>
            </a:r>
            <a:endParaRPr lang="ko-KR" altLang="en-US" sz="1000" dirty="0"/>
          </a:p>
        </p:txBody>
      </p:sp>
      <p:pic>
        <p:nvPicPr>
          <p:cNvPr id="59" name="Picture 6" descr="mail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1355" y="6557604"/>
            <a:ext cx="225058" cy="1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44113" y="6525978"/>
            <a:ext cx="233440" cy="23344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91209" y="1205053"/>
            <a:ext cx="8797446" cy="233440"/>
            <a:chOff x="391209" y="1675232"/>
            <a:chExt cx="8797446" cy="233440"/>
          </a:xfrm>
        </p:grpSpPr>
        <p:pic>
          <p:nvPicPr>
            <p:cNvPr id="62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64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912752" y="1530363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8815086" y="566498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8411353" y="567133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800" dirty="0" smtClean="0">
                <a:latin typeface="Calibri" panose="020F0502020204030204" pitchFamily="34" charset="0"/>
                <a:sym typeface="Wingdings" panose="05000000000000000000" pitchFamily="2" charset="2"/>
              </a:rPr>
              <a:t>Cancel</a:t>
            </a:r>
            <a:endParaRPr lang="ko-KR" altLang="en-US" sz="800">
              <a:latin typeface="Calibri" panose="020F0502020204030204" pitchFamily="34" charset="0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8020555" y="567133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Save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8815086" y="419043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792466" y="417138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8018905" y="419678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8418439" y="419678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92466" y="5657377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74" name="직사각형 73">
            <a:hlinkClick r:id="rId3" action="ppaction://hlinksldjump"/>
          </p:cNvPr>
          <p:cNvSpPr/>
          <p:nvPr/>
        </p:nvSpPr>
        <p:spPr>
          <a:xfrm>
            <a:off x="1776105" y="3537624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75" name="직사각형 74">
            <a:hlinkClick r:id="rId3" action="ppaction://hlinksldjump"/>
          </p:cNvPr>
          <p:cNvSpPr/>
          <p:nvPr/>
        </p:nvSpPr>
        <p:spPr>
          <a:xfrm>
            <a:off x="3192734" y="3550324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22" name="직선 연결선 21"/>
          <p:cNvCxnSpPr/>
          <p:nvPr/>
        </p:nvCxnSpPr>
        <p:spPr>
          <a:xfrm>
            <a:off x="380999" y="3800224"/>
            <a:ext cx="8789459" cy="7410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2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96267" y="707121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GOAL MANAGEMENT</a:t>
            </a:r>
            <a:endParaRPr lang="ko-KR" altLang="en-US" sz="900" b="1"/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380999" y="2223503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380999" y="1947418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8815086" y="198370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380999" y="3625038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                                 Status 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997406" y="3701016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450214" y="3701016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3724905" y="3701016"/>
            <a:ext cx="900000" cy="144000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progress 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380999" y="1746864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Absolute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4441746"/>
            <a:ext cx="8830734" cy="203602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 smtClean="0"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>
                <a:latin typeface="Calibri" panose="020F0502020204030204" pitchFamily="34" charset="0"/>
              </a:rPr>
              <a:t>Diversification </a:t>
            </a:r>
            <a:r>
              <a:rPr lang="en-US" altLang="ko-KR" sz="1050" dirty="0">
                <a:latin typeface="Calibri" panose="020F0502020204030204" pitchFamily="34" charset="0"/>
              </a:rPr>
              <a:t>of sales mix from commodity to specialty </a:t>
            </a:r>
            <a:endParaRPr lang="en-US" altLang="ko-KR" sz="1050" dirty="0" smtClean="0"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>
                <a:latin typeface="Calibri" panose="020F0502020204030204" pitchFamily="34" charset="0"/>
              </a:rPr>
              <a:t>Effective </a:t>
            </a:r>
            <a:r>
              <a:rPr lang="en-US" altLang="ko-KR" sz="1050" dirty="0">
                <a:latin typeface="Calibri" panose="020F0502020204030204" pitchFamily="34" charset="0"/>
              </a:rPr>
              <a:t>dealers management plan and technical seminar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>
                <a:latin typeface="Calibri" panose="020F0502020204030204" pitchFamily="34" charset="0"/>
              </a:rPr>
              <a:t>Proactive </a:t>
            </a:r>
            <a:r>
              <a:rPr lang="en-US" altLang="ko-KR" sz="1050" dirty="0">
                <a:latin typeface="Calibri" panose="020F0502020204030204" pitchFamily="34" charset="0"/>
              </a:rPr>
              <a:t>support for sales </a:t>
            </a:r>
            <a:r>
              <a:rPr lang="en-US" altLang="ko-KR" sz="1050" dirty="0" smtClean="0">
                <a:latin typeface="Calibri" panose="020F0502020204030204" pitchFamily="34" charset="0"/>
              </a:rPr>
              <a:t>activities</a:t>
            </a:r>
            <a:endParaRPr lang="en-US" altLang="ko-KR" sz="1050" b="1" dirty="0" smtClean="0">
              <a:latin typeface="Calibri" panose="020F0502020204030204" pitchFamily="34" charset="0"/>
            </a:endParaRPr>
          </a:p>
          <a:p>
            <a:r>
              <a:rPr lang="en-US" altLang="ko-KR" sz="1050" b="1" dirty="0" smtClean="0">
                <a:latin typeface="Calibri" panose="020F0502020204030204" pitchFamily="34" charset="0"/>
              </a:rPr>
              <a:t>       </a:t>
            </a:r>
            <a:endParaRPr lang="en-US" altLang="ko-KR" sz="1050" dirty="0">
              <a:latin typeface="Calibri" panose="020F0502020204030204" pitchFamily="34" charset="0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380999" y="4165661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8815086" y="420194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380999" y="6478281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                                 Status 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997406" y="6554259"/>
            <a:ext cx="684000" cy="14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450214" y="6554259"/>
            <a:ext cx="684000" cy="14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3724905" y="6554259"/>
            <a:ext cx="900000" cy="14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progress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409" y="6545792"/>
            <a:ext cx="161925" cy="17145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634" y="6545792"/>
            <a:ext cx="161925" cy="171450"/>
          </a:xfrm>
          <a:prstGeom prst="rect">
            <a:avLst/>
          </a:prstGeom>
        </p:spPr>
      </p:pic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380999" y="3965107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Relative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465650"/>
              </p:ext>
            </p:extLst>
          </p:nvPr>
        </p:nvGraphicFramePr>
        <p:xfrm>
          <a:off x="435729" y="2291833"/>
          <a:ext cx="2531360" cy="1277878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440124"/>
              </p:ext>
            </p:extLst>
          </p:nvPr>
        </p:nvGraphicFramePr>
        <p:xfrm>
          <a:off x="3996267" y="4656639"/>
          <a:ext cx="1879600" cy="1676400"/>
        </p:xfrm>
        <a:graphic>
          <a:graphicData uri="http://schemas.openxmlformats.org/drawingml/2006/table">
            <a:tbl>
              <a:tblPr/>
              <a:tblGrid>
                <a:gridCol w="918633"/>
                <a:gridCol w="960967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Dealer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Volume(kta)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SeoinTech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Green&amp;Tech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SeoulPoly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Jungpung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KPI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Chunilpolymer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모서리가 둥근 사각형 설명선 11"/>
          <p:cNvSpPr/>
          <p:nvPr/>
        </p:nvSpPr>
        <p:spPr>
          <a:xfrm>
            <a:off x="9377608" y="2404442"/>
            <a:ext cx="2661991" cy="722663"/>
          </a:xfrm>
          <a:prstGeom prst="wedgeRoundRectCallout">
            <a:avLst>
              <a:gd name="adj1" fmla="val -51846"/>
              <a:gd name="adj2" fmla="val -572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 bwMode="auto">
          <a:xfrm>
            <a:off x="10864753" y="2901377"/>
            <a:ext cx="504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Delete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 bwMode="auto">
          <a:xfrm>
            <a:off x="11451690" y="2901378"/>
            <a:ext cx="504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  <p:sp>
        <p:nvSpPr>
          <p:cNvPr id="54" name="모서리가 둥근 사각형 설명선 53"/>
          <p:cNvSpPr/>
          <p:nvPr/>
        </p:nvSpPr>
        <p:spPr>
          <a:xfrm>
            <a:off x="9377608" y="4585643"/>
            <a:ext cx="2661991" cy="722663"/>
          </a:xfrm>
          <a:prstGeom prst="wedgeRoundRectCallout">
            <a:avLst>
              <a:gd name="adj1" fmla="val -51846"/>
              <a:gd name="adj2" fmla="val -572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 bwMode="auto">
          <a:xfrm>
            <a:off x="11451690" y="5082579"/>
            <a:ext cx="504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9274627" y="2362852"/>
            <a:ext cx="421824" cy="230854"/>
          </a:xfrm>
          <a:prstGeom prst="wedgeRoundRectCallout">
            <a:avLst>
              <a:gd name="adj1" fmla="val -59095"/>
              <a:gd name="adj2" fmla="val -799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rgbClr val="FFC000"/>
                </a:solidFill>
              </a:rPr>
              <a:t>2N</a:t>
            </a:r>
            <a:endParaRPr lang="ko-KR" altLang="en-US" sz="1100" b="1">
              <a:solidFill>
                <a:srgbClr val="FFC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 bwMode="auto">
          <a:xfrm>
            <a:off x="9828140" y="5513805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SAVE</a:t>
            </a:r>
            <a:endParaRPr lang="ko-KR" altLang="en-US" sz="1000"/>
          </a:p>
        </p:txBody>
      </p:sp>
      <p:sp>
        <p:nvSpPr>
          <p:cNvPr id="59" name="TextBox 58"/>
          <p:cNvSpPr txBox="1"/>
          <p:nvPr/>
        </p:nvSpPr>
        <p:spPr bwMode="auto">
          <a:xfrm>
            <a:off x="9828140" y="6490117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EXIT</a:t>
            </a:r>
            <a:endParaRPr lang="ko-KR" altLang="en-US" sz="1000"/>
          </a:p>
        </p:txBody>
      </p:sp>
      <p:sp>
        <p:nvSpPr>
          <p:cNvPr id="60" name="TextBox 59">
            <a:hlinkClick r:id="rId4" action="ppaction://hlinksldjump"/>
          </p:cNvPr>
          <p:cNvSpPr txBox="1"/>
          <p:nvPr/>
        </p:nvSpPr>
        <p:spPr bwMode="auto">
          <a:xfrm>
            <a:off x="9828140" y="5839242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SEND TO MANAGER</a:t>
            </a:r>
            <a:endParaRPr lang="ko-KR" altLang="en-US" sz="1000"/>
          </a:p>
        </p:txBody>
      </p:sp>
      <p:sp>
        <p:nvSpPr>
          <p:cNvPr id="61" name="TextBox 60"/>
          <p:cNvSpPr txBox="1"/>
          <p:nvPr/>
        </p:nvSpPr>
        <p:spPr bwMode="auto">
          <a:xfrm>
            <a:off x="9828140" y="6164679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GO TO VIEW ALL</a:t>
            </a:r>
            <a:endParaRPr lang="ko-KR" altLang="en-US" sz="1000"/>
          </a:p>
        </p:txBody>
      </p:sp>
      <p:sp>
        <p:nvSpPr>
          <p:cNvPr id="64" name="TextBox 63"/>
          <p:cNvSpPr txBox="1"/>
          <p:nvPr/>
        </p:nvSpPr>
        <p:spPr bwMode="auto">
          <a:xfrm>
            <a:off x="10864753" y="5082579"/>
            <a:ext cx="504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Delete</a:t>
            </a:r>
            <a:endParaRPr lang="ko-KR" altLang="en-US" sz="1000" dirty="0"/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10636568" y="122048"/>
            <a:ext cx="1403032" cy="15434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Canceled</a:t>
            </a:r>
          </a:p>
          <a:p>
            <a:r>
              <a:rPr lang="en-US" altLang="ko-KR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Behind Target</a:t>
            </a:r>
          </a:p>
          <a:p>
            <a:r>
              <a:rPr lang="en-US" altLang="ko-KR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 Progress</a:t>
            </a:r>
          </a:p>
          <a:p>
            <a:r>
              <a:rPr lang="en-US" altLang="ko-KR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Progress</a:t>
            </a:r>
          </a:p>
          <a:p>
            <a:r>
              <a:rPr lang="en-US" altLang="ko-KR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On Target</a:t>
            </a:r>
          </a:p>
          <a:p>
            <a:r>
              <a:rPr lang="en-US" altLang="ko-KR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Ahead of Target</a:t>
            </a:r>
          </a:p>
          <a:p>
            <a:r>
              <a:rPr lang="en-US" altLang="ko-KR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Completed</a:t>
            </a: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8018905" y="199005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8411353" y="420829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800" dirty="0" smtClean="0">
                <a:latin typeface="Calibri" panose="020F0502020204030204" pitchFamily="34" charset="0"/>
                <a:sym typeface="Wingdings" panose="05000000000000000000" pitchFamily="2" charset="2"/>
              </a:rPr>
              <a:t>Cancel</a:t>
            </a:r>
            <a:endParaRPr lang="ko-KR" altLang="en-US" sz="800">
              <a:latin typeface="Calibri" panose="020F050202020403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7509686" y="6548873"/>
            <a:ext cx="784634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/>
              <a:t>Save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 bwMode="auto">
          <a:xfrm>
            <a:off x="8378905" y="6547119"/>
            <a:ext cx="784634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Cancel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 bwMode="auto">
          <a:xfrm>
            <a:off x="8364905" y="3692549"/>
            <a:ext cx="784634" cy="178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  <p:grpSp>
        <p:nvGrpSpPr>
          <p:cNvPr id="77" name="그룹 76"/>
          <p:cNvGrpSpPr/>
          <p:nvPr/>
        </p:nvGrpSpPr>
        <p:grpSpPr>
          <a:xfrm>
            <a:off x="391209" y="1100850"/>
            <a:ext cx="8797446" cy="233440"/>
            <a:chOff x="391209" y="1675232"/>
            <a:chExt cx="8797446" cy="233440"/>
          </a:xfrm>
        </p:grpSpPr>
        <p:pic>
          <p:nvPicPr>
            <p:cNvPr id="78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80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467698" y="4223677"/>
            <a:ext cx="6408000" cy="196509"/>
          </a:xfrm>
          <a:prstGeom prst="round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  <a:latin typeface="Calibri" panose="020F0502020204030204" pitchFamily="34" charset="0"/>
              </a:rPr>
              <a:t>Incremental domestic dealer sales volume (</a:t>
            </a:r>
            <a:r>
              <a:rPr lang="en-US" altLang="ko-KR" sz="1050" dirty="0" err="1">
                <a:solidFill>
                  <a:schemeClr val="tx1"/>
                </a:solidFill>
                <a:latin typeface="Calibri" panose="020F0502020204030204" pitchFamily="34" charset="0"/>
              </a:rPr>
              <a:t>kt</a:t>
            </a:r>
            <a:r>
              <a:rPr lang="en-US" altLang="ko-KR" sz="1050" dirty="0">
                <a:solidFill>
                  <a:schemeClr val="tx1"/>
                </a:solidFill>
                <a:latin typeface="Calibri" panose="020F0502020204030204" pitchFamily="34" charset="0"/>
              </a:rPr>
              <a:t>) </a:t>
            </a:r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8418439" y="199005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8020555" y="420829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Save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792466" y="1975417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7792466" y="4194653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85" name="직사각형 84">
            <a:hlinkClick r:id="rId7" action="ppaction://hlinksldjump"/>
          </p:cNvPr>
          <p:cNvSpPr/>
          <p:nvPr/>
        </p:nvSpPr>
        <p:spPr>
          <a:xfrm>
            <a:off x="372176" y="1416699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86" name="직사각형 85">
            <a:hlinkClick r:id="rId7" action="ppaction://hlinksldjump"/>
          </p:cNvPr>
          <p:cNvSpPr/>
          <p:nvPr/>
        </p:nvSpPr>
        <p:spPr>
          <a:xfrm>
            <a:off x="1776105" y="1416699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87" name="직사각형 86">
            <a:hlinkClick r:id="rId7" action="ppaction://hlinksldjump"/>
          </p:cNvPr>
          <p:cNvSpPr/>
          <p:nvPr/>
        </p:nvSpPr>
        <p:spPr>
          <a:xfrm>
            <a:off x="3192734" y="1416699"/>
            <a:ext cx="1368000" cy="262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88" name="직선 연결선 87"/>
          <p:cNvCxnSpPr/>
          <p:nvPr/>
        </p:nvCxnSpPr>
        <p:spPr>
          <a:xfrm flipV="1">
            <a:off x="380999" y="1665546"/>
            <a:ext cx="8807656" cy="1375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93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996267" y="707121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GOAL MANAGEMENT</a:t>
            </a:r>
            <a:endParaRPr lang="ko-KR" altLang="en-US" sz="900" b="1"/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380999" y="2220598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380999" y="1944513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380999" y="3622133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380999" y="1743959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Absolute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380999" y="4438865"/>
            <a:ext cx="8830734" cy="203602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 smtClean="0"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>
                <a:latin typeface="Calibri" panose="020F0502020204030204" pitchFamily="34" charset="0"/>
              </a:rPr>
              <a:t>Diversification </a:t>
            </a:r>
            <a:r>
              <a:rPr lang="en-US" altLang="ko-KR" sz="1050" dirty="0">
                <a:latin typeface="Calibri" panose="020F0502020204030204" pitchFamily="34" charset="0"/>
              </a:rPr>
              <a:t>of sales mix from commodity to specialty </a:t>
            </a:r>
            <a:endParaRPr lang="en-US" altLang="ko-KR" sz="1050" dirty="0" smtClean="0"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>
                <a:latin typeface="Calibri" panose="020F0502020204030204" pitchFamily="34" charset="0"/>
              </a:rPr>
              <a:t>Effective </a:t>
            </a:r>
            <a:r>
              <a:rPr lang="en-US" altLang="ko-KR" sz="1050" dirty="0">
                <a:latin typeface="Calibri" panose="020F0502020204030204" pitchFamily="34" charset="0"/>
              </a:rPr>
              <a:t>dealers management plan and technical seminar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>
                <a:latin typeface="Calibri" panose="020F0502020204030204" pitchFamily="34" charset="0"/>
              </a:rPr>
              <a:t>Proactive </a:t>
            </a:r>
            <a:r>
              <a:rPr lang="en-US" altLang="ko-KR" sz="1050" dirty="0">
                <a:latin typeface="Calibri" panose="020F0502020204030204" pitchFamily="34" charset="0"/>
              </a:rPr>
              <a:t>support for sales </a:t>
            </a:r>
            <a:r>
              <a:rPr lang="en-US" altLang="ko-KR" sz="1050" dirty="0" smtClean="0">
                <a:latin typeface="Calibri" panose="020F0502020204030204" pitchFamily="34" charset="0"/>
              </a:rPr>
              <a:t>activities</a:t>
            </a:r>
            <a:endParaRPr lang="en-US" altLang="ko-KR" sz="1050" b="1" dirty="0" smtClean="0">
              <a:latin typeface="Calibri" panose="020F0502020204030204" pitchFamily="34" charset="0"/>
            </a:endParaRPr>
          </a:p>
          <a:p>
            <a:r>
              <a:rPr lang="en-US" altLang="ko-KR" sz="1050" b="1" dirty="0" smtClean="0">
                <a:latin typeface="Calibri" panose="020F0502020204030204" pitchFamily="34" charset="0"/>
              </a:rPr>
              <a:t>       </a:t>
            </a:r>
            <a:endParaRPr lang="en-US" altLang="ko-KR" sz="1050" dirty="0">
              <a:latin typeface="Calibri" panose="020F0502020204030204" pitchFamily="34" charset="0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380999" y="4162780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Incremental domestic dealer sales volume 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 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380999" y="6475400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380999" y="3962226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Relative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257658"/>
              </p:ext>
            </p:extLst>
          </p:nvPr>
        </p:nvGraphicFramePr>
        <p:xfrm>
          <a:off x="435729" y="2288928"/>
          <a:ext cx="2531360" cy="1277878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72235"/>
              </p:ext>
            </p:extLst>
          </p:nvPr>
        </p:nvGraphicFramePr>
        <p:xfrm>
          <a:off x="3996267" y="4653758"/>
          <a:ext cx="1879600" cy="1676400"/>
        </p:xfrm>
        <a:graphic>
          <a:graphicData uri="http://schemas.openxmlformats.org/drawingml/2006/table">
            <a:tbl>
              <a:tblPr/>
              <a:tblGrid>
                <a:gridCol w="918633"/>
                <a:gridCol w="960967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Dealer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Volume(kta)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SeoinTech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Green&amp;Tech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SeoulPoly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Jungpung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KPI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Chunilpolymer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8815086" y="1979615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8018905" y="1985965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8418439" y="1985965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8364905" y="3688461"/>
            <a:ext cx="784634" cy="178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  <p:sp>
        <p:nvSpPr>
          <p:cNvPr id="82" name="TextBox 8"/>
          <p:cNvSpPr txBox="1">
            <a:spLocks noChangeArrowheads="1"/>
          </p:cNvSpPr>
          <p:nvPr/>
        </p:nvSpPr>
        <p:spPr bwMode="auto">
          <a:xfrm>
            <a:off x="997406" y="3709120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2450214" y="3709120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3724905" y="3709120"/>
            <a:ext cx="900000" cy="144000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progress 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1027886" y="6555952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86" name="TextBox 8"/>
          <p:cNvSpPr txBox="1">
            <a:spLocks noChangeArrowheads="1"/>
          </p:cNvSpPr>
          <p:nvPr/>
        </p:nvSpPr>
        <p:spPr bwMode="auto">
          <a:xfrm>
            <a:off x="2480694" y="6555952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3755385" y="6555952"/>
            <a:ext cx="900000" cy="144000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progress 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 bwMode="auto">
          <a:xfrm>
            <a:off x="8358809" y="6535293"/>
            <a:ext cx="784634" cy="178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  <p:sp>
        <p:nvSpPr>
          <p:cNvPr id="89" name="TextBox 8"/>
          <p:cNvSpPr txBox="1">
            <a:spLocks noChangeArrowheads="1"/>
          </p:cNvSpPr>
          <p:nvPr/>
        </p:nvSpPr>
        <p:spPr bwMode="auto">
          <a:xfrm>
            <a:off x="8821182" y="419246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8025001" y="419881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2" name="TextBox 8"/>
          <p:cNvSpPr txBox="1">
            <a:spLocks noChangeArrowheads="1"/>
          </p:cNvSpPr>
          <p:nvPr/>
        </p:nvSpPr>
        <p:spPr bwMode="auto">
          <a:xfrm>
            <a:off x="8424535" y="419881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792466" y="1971329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7792466" y="4190489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grpSp>
        <p:nvGrpSpPr>
          <p:cNvPr id="95" name="그룹 94"/>
          <p:cNvGrpSpPr/>
          <p:nvPr/>
        </p:nvGrpSpPr>
        <p:grpSpPr>
          <a:xfrm>
            <a:off x="391209" y="1100850"/>
            <a:ext cx="8797446" cy="233440"/>
            <a:chOff x="391209" y="1675232"/>
            <a:chExt cx="8797446" cy="233440"/>
          </a:xfrm>
        </p:grpSpPr>
        <p:pic>
          <p:nvPicPr>
            <p:cNvPr id="96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98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99" name="직사각형 98">
            <a:hlinkClick r:id="rId5" action="ppaction://hlinksldjump"/>
          </p:cNvPr>
          <p:cNvSpPr/>
          <p:nvPr/>
        </p:nvSpPr>
        <p:spPr>
          <a:xfrm>
            <a:off x="372176" y="1416699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100" name="직사각형 99">
            <a:hlinkClick r:id="rId5" action="ppaction://hlinksldjump"/>
          </p:cNvPr>
          <p:cNvSpPr/>
          <p:nvPr/>
        </p:nvSpPr>
        <p:spPr>
          <a:xfrm>
            <a:off x="1776105" y="1416699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101" name="직사각형 100">
            <a:hlinkClick r:id="rId5" action="ppaction://hlinksldjump"/>
          </p:cNvPr>
          <p:cNvSpPr/>
          <p:nvPr/>
        </p:nvSpPr>
        <p:spPr>
          <a:xfrm>
            <a:off x="3192734" y="1403999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102" name="직선 연결선 101"/>
          <p:cNvCxnSpPr/>
          <p:nvPr/>
        </p:nvCxnSpPr>
        <p:spPr>
          <a:xfrm>
            <a:off x="380999" y="1679299"/>
            <a:ext cx="8830734" cy="254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1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3775</Words>
  <Application>Microsoft Office PowerPoint</Application>
  <PresentationFormat>와이드스크린</PresentationFormat>
  <Paragraphs>1737</Paragraphs>
  <Slides>35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Aparajita</vt:lpstr>
      <vt:lpstr>굴림</vt:lpstr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gy.kim(김가영)</dc:creator>
  <cp:lastModifiedBy>seongheon lee</cp:lastModifiedBy>
  <cp:revision>95</cp:revision>
  <dcterms:created xsi:type="dcterms:W3CDTF">2016-09-27T02:24:18Z</dcterms:created>
  <dcterms:modified xsi:type="dcterms:W3CDTF">2016-09-30T04:05:01Z</dcterms:modified>
</cp:coreProperties>
</file>