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1" r:id="rId2"/>
    <p:sldId id="256" r:id="rId3"/>
    <p:sldId id="300" r:id="rId4"/>
    <p:sldId id="301" r:id="rId5"/>
    <p:sldId id="257" r:id="rId6"/>
    <p:sldId id="259" r:id="rId7"/>
    <p:sldId id="262" r:id="rId8"/>
    <p:sldId id="263" r:id="rId9"/>
    <p:sldId id="268" r:id="rId10"/>
    <p:sldId id="260" r:id="rId11"/>
    <p:sldId id="265" r:id="rId12"/>
    <p:sldId id="266" r:id="rId13"/>
    <p:sldId id="269" r:id="rId14"/>
    <p:sldId id="279" r:id="rId15"/>
    <p:sldId id="273" r:id="rId16"/>
    <p:sldId id="274" r:id="rId17"/>
    <p:sldId id="277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78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.kim(김가영)" initials="g" lastIdx="1" clrIdx="0">
    <p:extLst>
      <p:ext uri="{19B8F6BF-5375-455C-9EA6-DF929625EA0E}">
        <p15:presenceInfo xmlns:p15="http://schemas.microsoft.com/office/powerpoint/2012/main" userId="S-1-5-21-468309003-4614994-2540964401-17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 autoAdjust="0"/>
    <p:restoredTop sz="52579" autoAdjust="0"/>
  </p:normalViewPr>
  <p:slideViewPr>
    <p:cSldViewPr snapToGrid="0">
      <p:cViewPr>
        <p:scale>
          <a:sx n="66" d="100"/>
          <a:sy n="66" d="100"/>
        </p:scale>
        <p:origin x="1314" y="-6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0E932-9151-4628-BBDB-5579FEFA16C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32C15-7C55-4893-AF08-CD14C2636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PDR </a:t>
            </a:r>
            <a:r>
              <a:rPr lang="ko-KR" altLang="en-US" sz="1200" smtClean="0"/>
              <a:t>메뉴를 클릭하면 처음에 나타는 안내화면이다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위의 </a:t>
            </a:r>
            <a:r>
              <a:rPr lang="en-US" altLang="ko-KR" sz="1200" dirty="0" err="1" smtClean="0"/>
              <a:t>Guidline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MyInfo</a:t>
            </a:r>
            <a:r>
              <a:rPr lang="en-US" altLang="ko-KR" sz="1200" dirty="0" smtClean="0"/>
              <a:t>, Goal, MY Appraisal, Appraisal </a:t>
            </a:r>
            <a:r>
              <a:rPr lang="ko-KR" altLang="en-US" sz="1200" smtClean="0"/>
              <a:t>은 메뉴 버튼을 의미한다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Guildline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은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을 수행하기위한 안내 내용을 담을 화면으로 연결된다</a:t>
            </a:r>
            <a:r>
              <a:rPr lang="en-US" altLang="ko-KR" sz="1200" dirty="0" smtClean="0"/>
              <a:t>.</a:t>
            </a:r>
            <a:r>
              <a:rPr lang="ko-KR" altLang="en-US" sz="1200" smtClean="0"/>
              <a:t> 현재는 </a:t>
            </a:r>
            <a:r>
              <a:rPr lang="en-US" altLang="ko-KR" sz="1200" dirty="0" err="1" smtClean="0"/>
              <a:t>Guidline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화면은 구성되지 않았음로 메뉴로만 남겨둔다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My Info</a:t>
            </a:r>
            <a:r>
              <a:rPr lang="ko-KR" altLang="en-US" sz="1200" smtClean="0"/>
              <a:t>를 클릭하면 </a:t>
            </a:r>
            <a:r>
              <a:rPr lang="en-US" altLang="ko-KR" sz="1200" dirty="0" smtClean="0"/>
              <a:t>3Page </a:t>
            </a:r>
            <a:r>
              <a:rPr lang="ko-KR" altLang="en-US" sz="1200" smtClean="0"/>
              <a:t>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Goal </a:t>
            </a:r>
            <a:r>
              <a:rPr lang="ko-KR" altLang="en-US" sz="1200" smtClean="0"/>
              <a:t>을 클릭하면 </a:t>
            </a:r>
            <a:r>
              <a:rPr lang="en-US" altLang="ko-KR" sz="1200" dirty="0" smtClean="0"/>
              <a:t>9Page “Goal Management” </a:t>
            </a:r>
            <a:r>
              <a:rPr lang="ko-KR" altLang="en-US" sz="1200" smtClean="0"/>
              <a:t>화면으로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My Appraisal </a:t>
            </a:r>
            <a:r>
              <a:rPr lang="ko-KR" altLang="en-US" sz="1200" smtClean="0"/>
              <a:t>을 클릭하면 </a:t>
            </a:r>
            <a:r>
              <a:rPr lang="en-US" altLang="ko-KR" sz="1200" dirty="0" smtClean="0"/>
              <a:t>15 Page MID-YEAR </a:t>
            </a:r>
            <a:r>
              <a:rPr lang="ko-KR" altLang="en-US" sz="1200" smtClean="0"/>
              <a:t>로 이동 또는 </a:t>
            </a:r>
            <a:r>
              <a:rPr lang="en-US" altLang="ko-KR" sz="1200" dirty="0" smtClean="0"/>
              <a:t>21 </a:t>
            </a:r>
            <a:r>
              <a:rPr lang="ko-KR" altLang="en-US" sz="1200" smtClean="0"/>
              <a:t>페이지 </a:t>
            </a:r>
            <a:r>
              <a:rPr lang="en-US" altLang="ko-KR" sz="1200" dirty="0" smtClean="0"/>
              <a:t>YEAR-END </a:t>
            </a:r>
            <a:r>
              <a:rPr lang="ko-KR" altLang="en-US" sz="1200" smtClean="0"/>
              <a:t>페이지로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15 </a:t>
            </a:r>
            <a:r>
              <a:rPr lang="ko-KR" altLang="en-US" sz="1200" smtClean="0"/>
              <a:t>페이지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와 </a:t>
            </a:r>
            <a:r>
              <a:rPr lang="en-US" altLang="ko-KR" sz="1200" dirty="0" smtClean="0"/>
              <a:t>21</a:t>
            </a:r>
            <a:r>
              <a:rPr lang="ko-KR" altLang="en-US" sz="1200" smtClean="0"/>
              <a:t>페이지는 동일한 화면이다</a:t>
            </a:r>
            <a:r>
              <a:rPr lang="en-US" altLang="ko-KR" sz="1200" dirty="0" smtClean="0"/>
              <a:t>. Mid-year </a:t>
            </a:r>
            <a:r>
              <a:rPr lang="ko-KR" altLang="en-US" sz="1200" smtClean="0"/>
              <a:t>든 </a:t>
            </a:r>
            <a:r>
              <a:rPr lang="en-US" altLang="ko-KR" sz="1200" dirty="0" smtClean="0"/>
              <a:t>year-end </a:t>
            </a:r>
            <a:r>
              <a:rPr lang="ko-KR" altLang="en-US" sz="1200" smtClean="0"/>
              <a:t>든 동일한 화면이며 기간에 따라 보여주는 항목만이 틀려질 뿐이다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Appraisal </a:t>
            </a:r>
            <a:r>
              <a:rPr lang="ko-KR" altLang="en-US" sz="1200" smtClean="0"/>
              <a:t>을 클릭하면 </a:t>
            </a:r>
            <a:r>
              <a:rPr lang="en-US" altLang="ko-KR" sz="1200" dirty="0" smtClean="0"/>
              <a:t>27</a:t>
            </a:r>
            <a:r>
              <a:rPr lang="ko-KR" altLang="en-US" sz="1200" smtClean="0"/>
              <a:t>페이지로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Appraisal </a:t>
            </a:r>
            <a:r>
              <a:rPr lang="ko-KR" altLang="en-US" sz="1200" smtClean="0"/>
              <a:t>화면은 상급자가 피평가자를 평가하기위한 메뉴로 </a:t>
            </a:r>
            <a:r>
              <a:rPr lang="en-US" altLang="ko-KR" sz="1200" dirty="0" smtClean="0"/>
              <a:t>My Appraisal </a:t>
            </a:r>
            <a:r>
              <a:rPr lang="ko-KR" altLang="en-US" sz="1200" smtClean="0"/>
              <a:t>과 화면은 유사하나 피평가자가 누구인지를 추가적으로 보여주게 된다</a:t>
            </a:r>
            <a:r>
              <a:rPr lang="en-US" altLang="ko-KR" sz="1200" dirty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6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모두 접기</a:t>
            </a:r>
            <a:r>
              <a:rPr lang="en-US" altLang="ko-KR" dirty="0" smtClean="0"/>
              <a:t>/</a:t>
            </a:r>
            <a:r>
              <a:rPr lang="ko-KR" altLang="en-US" smtClean="0"/>
              <a:t>모두</a:t>
            </a:r>
            <a:r>
              <a:rPr lang="ko-KR" altLang="en-US" baseline="0" smtClean="0"/>
              <a:t> 펼치기 버튼 생성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Default</a:t>
            </a:r>
            <a:r>
              <a:rPr lang="ko-KR" altLang="en-US" baseline="0" smtClean="0"/>
              <a:t>로는 모두 펼쳐서 보여주기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 내가 진행했던 또는 진행중인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목록을 보여주는 화면이다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맨 좌측의 버튼은 </a:t>
            </a:r>
            <a:r>
              <a:rPr lang="en-US" altLang="ko-KR" sz="1200" dirty="0" smtClean="0"/>
              <a:t>Radio </a:t>
            </a:r>
            <a:r>
              <a:rPr lang="ko-KR" altLang="en-US" sz="1200" smtClean="0"/>
              <a:t>버튼으로 하나의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을 선택한 후 하단의 버튼을 클릭하여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에 대한 처리를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하단 버튼 </a:t>
            </a:r>
            <a:r>
              <a:rPr lang="en-US" altLang="ko-KR" sz="1200" dirty="0" smtClean="0"/>
              <a:t>: Change : </a:t>
            </a:r>
            <a:r>
              <a:rPr lang="ko-KR" altLang="en-US" sz="1200" smtClean="0"/>
              <a:t>수정버튼으로 </a:t>
            </a:r>
            <a:r>
              <a:rPr lang="en-US" altLang="ko-KR" sz="1200" dirty="0" smtClean="0"/>
              <a:t>6</a:t>
            </a:r>
            <a:r>
              <a:rPr lang="ko-KR" altLang="en-US" sz="1200" smtClean="0"/>
              <a:t>페이지의 수정화면으로 이동한다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항목중</a:t>
            </a:r>
            <a:r>
              <a:rPr lang="en-US" altLang="ko-KR" sz="1200" dirty="0" smtClean="0"/>
              <a:t> Position </a:t>
            </a:r>
            <a:r>
              <a:rPr lang="ko-KR" altLang="en-US" sz="1200" smtClean="0"/>
              <a:t>은 </a:t>
            </a:r>
            <a:r>
              <a:rPr lang="en-US" altLang="ko-KR" sz="1200" dirty="0" smtClean="0"/>
              <a:t>6</a:t>
            </a:r>
            <a:r>
              <a:rPr lang="ko-KR" altLang="en-US" sz="1200" smtClean="0"/>
              <a:t>페이지의 </a:t>
            </a:r>
            <a:r>
              <a:rPr lang="en-US" altLang="ko-KR" sz="1200" dirty="0" smtClean="0"/>
              <a:t>Job Title </a:t>
            </a:r>
            <a:r>
              <a:rPr lang="ko-KR" altLang="en-US" sz="1200" smtClean="0"/>
              <a:t>을 의미한다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Writer 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Goal Setting( G/S )  </a:t>
            </a:r>
            <a:r>
              <a:rPr lang="ko-KR" altLang="en-US" sz="1200" smtClean="0"/>
              <a:t>또는 </a:t>
            </a:r>
            <a:r>
              <a:rPr lang="en-US" altLang="ko-KR" sz="1200" dirty="0" smtClean="0"/>
              <a:t>Mid-Year (M/Y) </a:t>
            </a:r>
            <a:r>
              <a:rPr lang="ko-KR" altLang="en-US" sz="1200" smtClean="0"/>
              <a:t>또는 </a:t>
            </a:r>
            <a:r>
              <a:rPr lang="en-US" altLang="ko-KR" sz="1200" dirty="0" smtClean="0"/>
              <a:t>Year-End (Y/E) </a:t>
            </a:r>
            <a:r>
              <a:rPr lang="ko-KR" altLang="en-US" sz="1200" smtClean="0"/>
              <a:t>에서 작성을 해야하는 사람을 의미한다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즉 </a:t>
            </a:r>
            <a:r>
              <a:rPr lang="en-US" altLang="ko-KR" sz="1200" dirty="0" smtClean="0"/>
              <a:t>G/S </a:t>
            </a:r>
            <a:r>
              <a:rPr lang="ko-KR" altLang="en-US" sz="1200" smtClean="0"/>
              <a:t>시에 피평가자가 </a:t>
            </a:r>
            <a:r>
              <a:rPr lang="en-US" altLang="ko-KR" sz="1200" dirty="0" smtClean="0"/>
              <a:t>Goal </a:t>
            </a:r>
            <a:r>
              <a:rPr lang="ko-KR" altLang="en-US" sz="1200" smtClean="0"/>
              <a:t>을 작성중이면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피평가자이며 피평가자가 작성을 완료하고 제출을 하였으면 다음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해야하므로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 된다</a:t>
            </a:r>
            <a:r>
              <a:rPr lang="en-US" altLang="ko-KR" sz="1200" dirty="0" smtClean="0"/>
              <a:t>. M/Y </a:t>
            </a:r>
            <a:r>
              <a:rPr lang="ko-KR" altLang="en-US" sz="1200" smtClean="0"/>
              <a:t>시에 처음에 피평가자가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작성하므로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피평가자이며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후 제출을 하면 다음은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해야 하므로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는 </a:t>
            </a:r>
            <a:r>
              <a:rPr lang="en-US" altLang="ko-KR" sz="1200" dirty="0" smtClean="0"/>
              <a:t>Manager </a:t>
            </a:r>
            <a:r>
              <a:rPr lang="ko-KR" altLang="en-US" sz="1200" smtClean="0"/>
              <a:t>가된다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G/S, M/Y, Y/E </a:t>
            </a:r>
            <a:r>
              <a:rPr lang="ko-KR" altLang="en-US" sz="1200" smtClean="0"/>
              <a:t>의 색깔 아이콘은 상태를 의미하며 피평가자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중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평가자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중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평가완료 </a:t>
            </a:r>
            <a:r>
              <a:rPr lang="en-US" altLang="ko-KR" sz="1200" dirty="0" smtClean="0"/>
              <a:t>3</a:t>
            </a:r>
            <a:r>
              <a:rPr lang="ko-KR" altLang="en-US" sz="1200" smtClean="0"/>
              <a:t>단계로 표시된다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smtClean="0"/>
              <a:t>색깔은 빨강</a:t>
            </a:r>
            <a:r>
              <a:rPr lang="en-US" altLang="ko-KR" sz="1200" dirty="0" smtClean="0"/>
              <a:t>-&gt;</a:t>
            </a:r>
            <a:r>
              <a:rPr lang="ko-KR" altLang="en-US" sz="1200" smtClean="0"/>
              <a:t>노랑</a:t>
            </a:r>
            <a:r>
              <a:rPr lang="en-US" altLang="ko-KR" sz="1200" dirty="0" smtClean="0"/>
              <a:t>-&gt;</a:t>
            </a:r>
            <a:r>
              <a:rPr lang="ko-KR" altLang="en-US" sz="1200" smtClean="0"/>
              <a:t>초록이다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하단의 버튼 </a:t>
            </a:r>
            <a:r>
              <a:rPr lang="en-US" altLang="ko-KR" sz="1200" dirty="0" smtClean="0"/>
              <a:t>“remind” </a:t>
            </a:r>
            <a:r>
              <a:rPr lang="ko-KR" altLang="en-US" sz="1200" smtClean="0"/>
              <a:t>는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에 대하여 </a:t>
            </a:r>
            <a:r>
              <a:rPr lang="en-US" altLang="ko-KR" sz="1200" dirty="0" smtClean="0"/>
              <a:t>Writer </a:t>
            </a:r>
            <a:r>
              <a:rPr lang="ko-KR" altLang="en-US" sz="1200" smtClean="0"/>
              <a:t>에게 작성 </a:t>
            </a:r>
            <a:r>
              <a:rPr lang="en-US" altLang="ko-KR" sz="1200" dirty="0" smtClean="0"/>
              <a:t>Review </a:t>
            </a:r>
            <a:r>
              <a:rPr lang="ko-KR" altLang="en-US" sz="1200" smtClean="0"/>
              <a:t>를 해줄 것을 독촉하는 메일을 발송하는 기능이다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버튼을 클릭하면 내부적으로 안내 메일을 발송한 후 </a:t>
            </a:r>
            <a:r>
              <a:rPr lang="en-US" altLang="ko-KR" sz="1200" dirty="0" smtClean="0"/>
              <a:t>“</a:t>
            </a:r>
            <a:r>
              <a:rPr lang="ko-KR" altLang="en-US" sz="1200" smtClean="0"/>
              <a:t>메일을 발송하였습니다</a:t>
            </a:r>
            <a:r>
              <a:rPr lang="en-US" altLang="ko-KR" sz="1200" dirty="0" smtClean="0"/>
              <a:t>“ </a:t>
            </a:r>
            <a:r>
              <a:rPr lang="ko-KR" altLang="en-US" sz="1200" smtClean="0"/>
              <a:t>안내를 띄운다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하단 버튼 </a:t>
            </a:r>
            <a:r>
              <a:rPr lang="en-US" altLang="ko-KR" sz="1200" dirty="0" smtClean="0"/>
              <a:t>“Print” </a:t>
            </a:r>
            <a:r>
              <a:rPr lang="ko-KR" altLang="en-US" sz="1200" smtClean="0"/>
              <a:t>는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에 대하여 출력을 위한 버튼으로 </a:t>
            </a:r>
            <a:r>
              <a:rPr lang="en-US" altLang="ko-KR" sz="1200" dirty="0" smtClean="0"/>
              <a:t>Print </a:t>
            </a:r>
            <a:r>
              <a:rPr lang="ko-KR" altLang="en-US" sz="1200" smtClean="0"/>
              <a:t>를 선택하면 선택한 </a:t>
            </a:r>
            <a:r>
              <a:rPr lang="en-US" altLang="ko-KR" sz="1200" dirty="0" smtClean="0"/>
              <a:t>PDR </a:t>
            </a:r>
            <a:r>
              <a:rPr lang="ko-KR" altLang="en-US" sz="1200" smtClean="0"/>
              <a:t>의 </a:t>
            </a:r>
            <a:r>
              <a:rPr lang="en-US" altLang="ko-KR" sz="1200" dirty="0" smtClean="0"/>
              <a:t>Goal </a:t>
            </a:r>
            <a:r>
              <a:rPr lang="ko-KR" altLang="en-US" sz="1200" smtClean="0"/>
              <a:t>을 </a:t>
            </a:r>
            <a:r>
              <a:rPr lang="en-US" altLang="ko-KR" sz="1200" dirty="0" smtClean="0"/>
              <a:t>5</a:t>
            </a:r>
            <a:r>
              <a:rPr lang="ko-KR" altLang="en-US" sz="1200" smtClean="0"/>
              <a:t>페이지의 화면과 같이 레이어 팝업으로 보여준다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3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목록에서 </a:t>
            </a:r>
            <a:r>
              <a:rPr lang="en-US" altLang="ko-KR" sz="1200" dirty="0" smtClean="0"/>
              <a:t>Cat </a:t>
            </a:r>
            <a:r>
              <a:rPr lang="ko-KR" altLang="en-US" sz="1200" smtClean="0"/>
              <a:t>은 </a:t>
            </a:r>
            <a:r>
              <a:rPr lang="en-US" altLang="ko-KR" sz="1200" dirty="0" smtClean="0"/>
              <a:t>Category </a:t>
            </a:r>
            <a:r>
              <a:rPr lang="ko-KR" altLang="en-US" sz="1200" smtClean="0"/>
              <a:t>를 이미하며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Absolute </a:t>
            </a:r>
            <a:r>
              <a:rPr lang="en-US" altLang="ko-KR" sz="1200" dirty="0" err="1" smtClean="0"/>
              <a:t>Peformance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 Absolute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Relative Performance  Relative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Behavioral Goal  Behavioral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err="1" smtClean="0">
                <a:sym typeface="Wingdings" panose="05000000000000000000" pitchFamily="2" charset="2"/>
              </a:rPr>
              <a:t>Idividuaral</a:t>
            </a:r>
            <a:r>
              <a:rPr lang="en-US" altLang="ko-KR" sz="1200" dirty="0" smtClean="0">
                <a:sym typeface="Wingdings" panose="05000000000000000000" pitchFamily="2" charset="2"/>
              </a:rPr>
              <a:t> Development Plan  IDP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smtClean="0">
                <a:sym typeface="Wingdings" panose="05000000000000000000" pitchFamily="2" charset="2"/>
              </a:rPr>
              <a:t>로 표시한다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각 </a:t>
            </a:r>
            <a:r>
              <a:rPr lang="en-US" altLang="ko-KR" sz="1200" dirty="0" smtClean="0">
                <a:sym typeface="Wingdings" panose="05000000000000000000" pitchFamily="2" charset="2"/>
              </a:rPr>
              <a:t>Row </a:t>
            </a:r>
            <a:r>
              <a:rPr lang="ko-KR" altLang="en-US" sz="120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의 제목을 표시하며 각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별로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내용을 출력할지 </a:t>
            </a:r>
            <a:r>
              <a:rPr lang="en-US" altLang="ko-KR" sz="1200" dirty="0" smtClean="0">
                <a:sym typeface="Wingdings" panose="05000000000000000000" pitchFamily="2" charset="2"/>
              </a:rPr>
              <a:t>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내용을 출력할지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내용을 출력할지를 체크한 후 하단의 </a:t>
            </a:r>
            <a:r>
              <a:rPr lang="en-US" altLang="ko-KR" sz="1200" dirty="0" smtClean="0">
                <a:sym typeface="Wingdings" panose="05000000000000000000" pitchFamily="2" charset="2"/>
              </a:rPr>
              <a:t>Print </a:t>
            </a:r>
            <a:r>
              <a:rPr lang="ko-KR" altLang="en-US" sz="1200" smtClean="0">
                <a:sym typeface="Wingdings" panose="05000000000000000000" pitchFamily="2" charset="2"/>
              </a:rPr>
              <a:t>버튼을 클릭하면 </a:t>
            </a:r>
            <a:r>
              <a:rPr lang="en-US" altLang="ko-KR" sz="1200" dirty="0" smtClean="0">
                <a:sym typeface="Wingdings" panose="05000000000000000000" pitchFamily="2" charset="2"/>
              </a:rPr>
              <a:t>4</a:t>
            </a:r>
            <a:r>
              <a:rPr lang="ko-KR" altLang="en-US" sz="1200" smtClean="0">
                <a:sym typeface="Wingdings" panose="05000000000000000000" pitchFamily="2" charset="2"/>
              </a:rPr>
              <a:t>페이지의 출력화면이 윈도우 팝업으로 뜬다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ym typeface="Wingdings" panose="05000000000000000000" pitchFamily="2" charset="2"/>
              </a:rPr>
              <a:t>4</a:t>
            </a:r>
            <a:r>
              <a:rPr lang="ko-KR" altLang="en-US" sz="1200" smtClean="0">
                <a:sym typeface="Wingdings" panose="05000000000000000000" pitchFamily="2" charset="2"/>
              </a:rPr>
              <a:t>페이지의 출력 윈도우 팝업은 위의 체크된 </a:t>
            </a:r>
            <a:r>
              <a:rPr lang="en-US" altLang="ko-KR" sz="1200" dirty="0" smtClean="0">
                <a:sym typeface="Wingdings" panose="05000000000000000000" pitchFamily="2" charset="2"/>
              </a:rPr>
              <a:t>Goal </a:t>
            </a:r>
            <a:r>
              <a:rPr lang="ko-KR" altLang="en-US" sz="1200" smtClean="0">
                <a:sym typeface="Wingdings" panose="05000000000000000000" pitchFamily="2" charset="2"/>
              </a:rPr>
              <a:t>에 대한 내용만 출력하게 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출력화면은 일반 책자 형식으로 출력하고자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목차는 아래와 같다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Business Objectives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Absolute Performance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Goal 1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1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1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1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Relative Performance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Goal 2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2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2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2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Behavioral Goal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Goal</a:t>
            </a:r>
            <a:r>
              <a:rPr lang="en-US" altLang="ko-KR" sz="1200" dirty="0" smtClean="0">
                <a:sym typeface="Wingdings" panose="05000000000000000000" pitchFamily="2" charset="2"/>
              </a:rPr>
              <a:t> 3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3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3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3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IDP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Goal 4 – </a:t>
            </a:r>
            <a:r>
              <a:rPr lang="ko-KR" altLang="en-US" sz="1200" smtClean="0">
                <a:sym typeface="Wingdings" panose="05000000000000000000" pitchFamily="2" charset="2"/>
              </a:rPr>
              <a:t>제목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4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4 </a:t>
            </a:r>
            <a:r>
              <a:rPr lang="ko-KR" altLang="en-US" sz="1200" smtClean="0">
                <a:sym typeface="Wingdings" panose="05000000000000000000" pitchFamily="2" charset="2"/>
              </a:rPr>
              <a:t>의</a:t>
            </a:r>
            <a:r>
              <a:rPr lang="en-US" altLang="ko-KR" sz="1200" dirty="0" smtClean="0">
                <a:sym typeface="Wingdings" panose="05000000000000000000" pitchFamily="2" charset="2"/>
              </a:rPr>
              <a:t> Mid-Year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    Goal 4 </a:t>
            </a:r>
            <a:r>
              <a:rPr lang="ko-KR" altLang="en-US" sz="120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Year-End review </a:t>
            </a:r>
            <a:r>
              <a:rPr lang="ko-KR" altLang="en-US" sz="1200" smtClean="0">
                <a:sym typeface="Wingdings" panose="05000000000000000000" pitchFamily="2" charset="2"/>
              </a:rPr>
              <a:t>내용</a:t>
            </a: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        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3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Goal Set </a:t>
            </a:r>
            <a:r>
              <a:rPr lang="ko-KR" altLang="en-US" sz="1200" smtClean="0">
                <a:sym typeface="Wingdings" panose="05000000000000000000" pitchFamily="2" charset="2"/>
              </a:rPr>
              <a:t>을 하기전에 </a:t>
            </a:r>
            <a:r>
              <a:rPr lang="en-US" altLang="ko-KR" sz="1200" dirty="0" smtClean="0">
                <a:sym typeface="Wingdings" panose="05000000000000000000" pitchFamily="2" charset="2"/>
              </a:rPr>
              <a:t>PDR </a:t>
            </a:r>
            <a:r>
              <a:rPr lang="ko-KR" altLang="en-US" sz="1200" smtClean="0">
                <a:sym typeface="Wingdings" panose="05000000000000000000" pitchFamily="2" charset="2"/>
              </a:rPr>
              <a:t>을 생성하기위한 화면이다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>
                <a:sym typeface="Wingdings" panose="05000000000000000000" pitchFamily="2" charset="2"/>
              </a:rPr>
              <a:t>메뉴에서 </a:t>
            </a:r>
            <a:r>
              <a:rPr lang="en-US" altLang="ko-KR" sz="1200" dirty="0" smtClean="0">
                <a:sym typeface="Wingdings" panose="05000000000000000000" pitchFamily="2" charset="2"/>
              </a:rPr>
              <a:t>SET NEW PDR </a:t>
            </a:r>
            <a:r>
              <a:rPr lang="ko-KR" altLang="en-US" sz="1200" smtClean="0">
                <a:sym typeface="Wingdings" panose="05000000000000000000" pitchFamily="2" charset="2"/>
              </a:rPr>
              <a:t>메뉴를 클릭하면 </a:t>
            </a:r>
            <a:r>
              <a:rPr lang="en-US" altLang="ko-KR" sz="1200" dirty="0" smtClean="0">
                <a:sym typeface="Wingdings" panose="05000000000000000000" pitchFamily="2" charset="2"/>
              </a:rPr>
              <a:t>10</a:t>
            </a:r>
            <a:r>
              <a:rPr lang="ko-KR" altLang="en-US" sz="1200" smtClean="0">
                <a:sym typeface="Wingdings" panose="05000000000000000000" pitchFamily="2" charset="2"/>
              </a:rPr>
              <a:t>페이지 화면이 띄워진다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Name </a:t>
            </a:r>
            <a:r>
              <a:rPr lang="ko-KR" altLang="en-US" sz="1200" smtClean="0">
                <a:sym typeface="Wingdings" panose="05000000000000000000" pitchFamily="2" charset="2"/>
              </a:rPr>
              <a:t>은 로그인 한 당사자의 정보가 보여진다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smtClean="0">
                <a:sym typeface="Wingdings" panose="05000000000000000000" pitchFamily="2" charset="2"/>
              </a:rPr>
              <a:t>사번은 </a:t>
            </a:r>
            <a:r>
              <a:rPr lang="en-US" altLang="ko-KR" sz="1200" dirty="0" smtClean="0">
                <a:sym typeface="Wingdings" panose="05000000000000000000" pitchFamily="2" charset="2"/>
              </a:rPr>
              <a:t>Hidden </a:t>
            </a:r>
            <a:r>
              <a:rPr lang="ko-KR" altLang="en-US" sz="1200" smtClean="0">
                <a:sym typeface="Wingdings" panose="05000000000000000000" pitchFamily="2" charset="2"/>
              </a:rPr>
              <a:t>으로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Department </a:t>
            </a:r>
            <a:r>
              <a:rPr lang="ko-KR" altLang="en-US" sz="1200" smtClean="0">
                <a:sym typeface="Wingdings" panose="05000000000000000000" pitchFamily="2" charset="2"/>
              </a:rPr>
              <a:t>는 부서정보를 보여준다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Job title </a:t>
            </a:r>
            <a:r>
              <a:rPr lang="ko-KR" altLang="en-US" sz="1200" smtClean="0">
                <a:sym typeface="Wingdings" panose="05000000000000000000" pitchFamily="2" charset="2"/>
              </a:rPr>
              <a:t>은 작성자가 직접 입력한다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Period </a:t>
            </a:r>
            <a:r>
              <a:rPr lang="ko-KR" altLang="en-US" sz="120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PDR_CONFIG </a:t>
            </a:r>
            <a:r>
              <a:rPr lang="ko-KR" altLang="en-US" sz="1200" smtClean="0">
                <a:sym typeface="Wingdings" panose="05000000000000000000" pitchFamily="2" charset="2"/>
              </a:rPr>
              <a:t>테이블의 기간을 그대로 가져온다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Manager </a:t>
            </a:r>
            <a:r>
              <a:rPr lang="ko-KR" altLang="en-US" sz="1200" smtClean="0">
                <a:sym typeface="Wingdings" panose="05000000000000000000" pitchFamily="2" charset="2"/>
              </a:rPr>
              <a:t>와 </a:t>
            </a:r>
            <a:r>
              <a:rPr lang="en-US" altLang="ko-KR" sz="1200" dirty="0" smtClean="0">
                <a:sym typeface="Wingdings" panose="05000000000000000000" pitchFamily="2" charset="2"/>
              </a:rPr>
              <a:t>Manager’s Manager </a:t>
            </a:r>
            <a:r>
              <a:rPr lang="ko-KR" altLang="en-US" sz="1200" smtClean="0">
                <a:sym typeface="Wingdings" panose="05000000000000000000" pitchFamily="2" charset="2"/>
              </a:rPr>
              <a:t>는 작성자가 직접 입력하며 </a:t>
            </a:r>
            <a:r>
              <a:rPr lang="en-US" altLang="ko-KR" sz="1200" dirty="0" smtClean="0">
                <a:sym typeface="Wingdings" panose="05000000000000000000" pitchFamily="2" charset="2"/>
              </a:rPr>
              <a:t>manager 1</a:t>
            </a:r>
            <a:r>
              <a:rPr lang="ko-KR" altLang="en-US" sz="1200" smtClean="0">
                <a:sym typeface="Wingdings" panose="05000000000000000000" pitchFamily="2" charset="2"/>
              </a:rPr>
              <a:t>명</a:t>
            </a:r>
            <a:r>
              <a:rPr lang="en-US" altLang="ko-KR" sz="1200" dirty="0" smtClean="0">
                <a:sym typeface="Wingdings" panose="05000000000000000000" pitchFamily="2" charset="2"/>
              </a:rPr>
              <a:t>, Manager’s Manager 1</a:t>
            </a:r>
            <a:r>
              <a:rPr lang="ko-KR" altLang="en-US" sz="1200" smtClean="0">
                <a:sym typeface="Wingdings" panose="05000000000000000000" pitchFamily="2" charset="2"/>
              </a:rPr>
              <a:t>명을 입력한다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ko-KR" altLang="en-US" sz="1200" smtClean="0">
                <a:sym typeface="Wingdings" panose="05000000000000000000" pitchFamily="2" charset="2"/>
              </a:rPr>
              <a:t>명 입력 불가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“Save” </a:t>
            </a:r>
            <a:r>
              <a:rPr lang="ko-KR" altLang="en-US" sz="1200" smtClean="0">
                <a:sym typeface="Wingdings" panose="05000000000000000000" pitchFamily="2" charset="2"/>
              </a:rPr>
              <a:t>클릭하면 </a:t>
            </a:r>
            <a:r>
              <a:rPr lang="en-US" altLang="ko-KR" sz="1200" dirty="0" smtClean="0">
                <a:sym typeface="Wingdings" panose="05000000000000000000" pitchFamily="2" charset="2"/>
              </a:rPr>
              <a:t>PDR_MASTER </a:t>
            </a:r>
            <a:r>
              <a:rPr lang="ko-KR" altLang="en-US" sz="1200" smtClean="0">
                <a:sym typeface="Wingdings" panose="05000000000000000000" pitchFamily="2" charset="2"/>
              </a:rPr>
              <a:t>에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smtClean="0">
                <a:sym typeface="Wingdings" panose="05000000000000000000" pitchFamily="2" charset="2"/>
              </a:rPr>
              <a:t>개의 </a:t>
            </a:r>
            <a:r>
              <a:rPr lang="en-US" altLang="ko-KR" sz="1200" dirty="0" smtClean="0">
                <a:sym typeface="Wingdings" panose="05000000000000000000" pitchFamily="2" charset="2"/>
              </a:rPr>
              <a:t>Row </a:t>
            </a:r>
            <a:r>
              <a:rPr lang="ko-KR" altLang="en-US" sz="1200" smtClean="0">
                <a:sym typeface="Wingdings" panose="05000000000000000000" pitchFamily="2" charset="2"/>
              </a:rPr>
              <a:t>가 등록된다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Job title </a:t>
            </a:r>
            <a:r>
              <a:rPr lang="ko-KR" altLang="en-US" sz="120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PDR_MASTER.POSITION </a:t>
            </a:r>
            <a:r>
              <a:rPr lang="ko-KR" altLang="en-US" sz="1200" smtClean="0">
                <a:sym typeface="Wingdings" panose="05000000000000000000" pitchFamily="2" charset="2"/>
              </a:rPr>
              <a:t>에 저장한다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TO SET BIZ OBJECTIVES </a:t>
            </a:r>
            <a:r>
              <a:rPr lang="ko-KR" altLang="en-US" sz="1200" smtClean="0">
                <a:sym typeface="Wingdings" panose="05000000000000000000" pitchFamily="2" charset="2"/>
              </a:rPr>
              <a:t>와 </a:t>
            </a:r>
            <a:r>
              <a:rPr lang="en-US" altLang="ko-KR" sz="1200" dirty="0" smtClean="0">
                <a:sym typeface="Wingdings" panose="05000000000000000000" pitchFamily="2" charset="2"/>
              </a:rPr>
              <a:t>TO SET IDP </a:t>
            </a:r>
            <a:r>
              <a:rPr lang="ko-KR" altLang="en-US" sz="1200" smtClean="0">
                <a:sym typeface="Wingdings" panose="05000000000000000000" pitchFamily="2" charset="2"/>
              </a:rPr>
              <a:t>버튼은 동일하게 </a:t>
            </a:r>
            <a:r>
              <a:rPr lang="en-US" altLang="ko-KR" sz="1200" dirty="0" smtClean="0">
                <a:sym typeface="Wingdings" panose="05000000000000000000" pitchFamily="2" charset="2"/>
              </a:rPr>
              <a:t>12</a:t>
            </a:r>
            <a:r>
              <a:rPr lang="ko-KR" altLang="en-US" sz="1200" smtClean="0">
                <a:sym typeface="Wingdings" panose="05000000000000000000" pitchFamily="2" charset="2"/>
              </a:rPr>
              <a:t>페이지의 화면으로 이동한다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smtClean="0">
                <a:sym typeface="Wingdings" panose="05000000000000000000" pitchFamily="2" charset="2"/>
              </a:rPr>
              <a:t>단지 틀린 것은 선택되어진 탭만 틀리다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CANCEL </a:t>
            </a:r>
            <a:r>
              <a:rPr lang="ko-KR" altLang="en-US" sz="1200" smtClean="0">
                <a:sym typeface="Wingdings" panose="05000000000000000000" pitchFamily="2" charset="2"/>
              </a:rPr>
              <a:t>버튼은 </a:t>
            </a:r>
            <a:r>
              <a:rPr lang="en-US" altLang="ko-KR" sz="1200" dirty="0" smtClean="0">
                <a:sym typeface="Wingdings" panose="05000000000000000000" pitchFamily="2" charset="2"/>
              </a:rPr>
              <a:t>My Info </a:t>
            </a:r>
            <a:r>
              <a:rPr lang="ko-KR" altLang="en-US" sz="1200" smtClean="0">
                <a:sym typeface="Wingdings" panose="05000000000000000000" pitchFamily="2" charset="2"/>
              </a:rPr>
              <a:t>의 목록화면</a:t>
            </a:r>
            <a:r>
              <a:rPr lang="en-US" altLang="ko-KR" sz="1200" dirty="0" smtClean="0">
                <a:sym typeface="Wingdings" panose="05000000000000000000" pitchFamily="2" charset="2"/>
              </a:rPr>
              <a:t>(2</a:t>
            </a:r>
            <a:r>
              <a:rPr lang="ko-KR" altLang="en-US" sz="1200" smtClean="0">
                <a:sym typeface="Wingdings" panose="05000000000000000000" pitchFamily="2" charset="2"/>
              </a:rPr>
              <a:t>페이지</a:t>
            </a:r>
            <a:r>
              <a:rPr lang="en-US" altLang="ko-KR" sz="1200" dirty="0" smtClean="0">
                <a:sym typeface="Wingdings" panose="05000000000000000000" pitchFamily="2" charset="2"/>
              </a:rPr>
              <a:t>) </a:t>
            </a:r>
            <a:r>
              <a:rPr lang="ko-KR" altLang="en-US" sz="1200" smtClean="0">
                <a:sym typeface="Wingdings" panose="05000000000000000000" pitchFamily="2" charset="2"/>
              </a:rPr>
              <a:t>화면으로 이동한다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---------------- </a:t>
            </a:r>
            <a:r>
              <a:rPr lang="ko-KR" altLang="en-US" sz="1200" smtClean="0">
                <a:sym typeface="Wingdings" panose="05000000000000000000" pitchFamily="2" charset="2"/>
              </a:rPr>
              <a:t>아래는 인사팀에서 입력한 내용 </a:t>
            </a:r>
            <a:r>
              <a:rPr lang="en-US" altLang="ko-KR" sz="1200" dirty="0" smtClean="0">
                <a:sym typeface="Wingdings" panose="05000000000000000000" pitchFamily="2" charset="2"/>
              </a:rPr>
              <a:t>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SET NEW</a:t>
            </a:r>
            <a:r>
              <a:rPr lang="en-US" altLang="ko-KR" baseline="0" dirty="0" smtClean="0"/>
              <a:t> GOAL </a:t>
            </a:r>
            <a:r>
              <a:rPr lang="ko-KR" altLang="en-US" baseline="0" smtClean="0"/>
              <a:t>버튼을 눌러 이 화면으로 이동했다면 이름만 보여주고 나머지 칸들은 빈칸에서 작성하도록 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Change</a:t>
            </a:r>
            <a:r>
              <a:rPr lang="ko-KR" altLang="en-US" baseline="0" smtClean="0"/>
              <a:t> 버튼을 눌러 이 화면으로 이동했다면 기존에 작성했던 기록들을 자동으로 끌어와 보여준다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기존의 </a:t>
            </a:r>
            <a:r>
              <a:rPr lang="en-US" altLang="ko-KR" sz="1200" dirty="0" smtClean="0">
                <a:solidFill>
                  <a:schemeClr val="tx1"/>
                </a:solidFill>
              </a:rPr>
              <a:t>“HR”</a:t>
            </a:r>
            <a:r>
              <a:rPr lang="ko-KR" altLang="en-US" sz="1200" smtClean="0">
                <a:solidFill>
                  <a:schemeClr val="tx1"/>
                </a:solidFill>
              </a:rPr>
              <a:t>부서에서 작성된 </a:t>
            </a:r>
            <a:r>
              <a:rPr lang="en-US" altLang="ko-KR" sz="1200" dirty="0" smtClean="0">
                <a:solidFill>
                  <a:schemeClr val="tx1"/>
                </a:solidFill>
              </a:rPr>
              <a:t>PDR</a:t>
            </a:r>
            <a:r>
              <a:rPr lang="ko-KR" altLang="en-US" sz="1200" smtClean="0">
                <a:solidFill>
                  <a:schemeClr val="tx1"/>
                </a:solidFill>
              </a:rPr>
              <a:t>이 존재합니다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smtClean="0">
                <a:solidFill>
                  <a:schemeClr val="tx1"/>
                </a:solidFill>
              </a:rPr>
              <a:t> 기간을 함께 수정하시겠습니까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기존 </a:t>
            </a:r>
            <a:r>
              <a:rPr lang="en-US" altLang="ko-KR" sz="1200" dirty="0" smtClean="0">
                <a:solidFill>
                  <a:schemeClr val="tx1"/>
                </a:solidFill>
              </a:rPr>
              <a:t>PDR</a:t>
            </a:r>
            <a:r>
              <a:rPr lang="ko-KR" altLang="en-US" sz="1200" smtClean="0">
                <a:solidFill>
                  <a:schemeClr val="tx1"/>
                </a:solidFill>
              </a:rPr>
              <a:t>의 보직이 만료되었다면 기간을 함께 수정해 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YES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를 선택한다면 팝업창을 띄워 지난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PDR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리스트를 보여주고 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baseline="0" smtClean="0">
                <a:solidFill>
                  <a:schemeClr val="tx1"/>
                </a:solidFill>
                <a:sym typeface="Wingdings" panose="05000000000000000000" pitchFamily="2" charset="2"/>
              </a:rPr>
              <a:t>를 수정할 수 있도록 한다</a:t>
            </a:r>
            <a:r>
              <a:rPr lang="en-US" altLang="ko-KR" sz="120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1200" smtClean="0">
              <a:solidFill>
                <a:schemeClr val="tx1"/>
              </a:solidFill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5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2016 PDR – HR/ER: HRD/RECRUITMENT select box </a:t>
            </a:r>
            <a:r>
              <a:rPr lang="ko-KR" altLang="en-US" sz="1200" smtClean="0">
                <a:latin typeface="+mn-ea"/>
                <a:ea typeface="+mn-ea"/>
                <a:sym typeface="Wingdings" panose="05000000000000000000" pitchFamily="2" charset="2"/>
              </a:rPr>
              <a:t>는 현재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 진행중인</a:t>
            </a:r>
            <a:r>
              <a:rPr lang="ko-KR" altLang="en-US" sz="120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PDR </a:t>
            </a:r>
            <a:r>
              <a:rPr lang="ko-KR" altLang="en-US" sz="1200" smtClean="0">
                <a:latin typeface="+mn-ea"/>
                <a:ea typeface="+mn-ea"/>
                <a:sym typeface="Wingdings" panose="05000000000000000000" pitchFamily="2" charset="2"/>
              </a:rPr>
              <a:t>목록을 보여준다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latin typeface="+mn-lt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latin typeface="+mn-lt"/>
                <a:ea typeface="+mn-ea"/>
                <a:sym typeface="Wingdings" panose="05000000000000000000" pitchFamily="2" charset="2"/>
              </a:rPr>
              <a:t>현재 진행중인 </a:t>
            </a:r>
            <a:r>
              <a:rPr lang="en-US" altLang="ko-KR" sz="1200" dirty="0" smtClean="0">
                <a:latin typeface="+mn-lt"/>
                <a:ea typeface="+mn-ea"/>
                <a:sym typeface="Wingdings" panose="05000000000000000000" pitchFamily="2" charset="2"/>
              </a:rPr>
              <a:t>PDR </a:t>
            </a:r>
            <a:r>
              <a:rPr lang="ko-KR" altLang="en-US" sz="1200" smtClean="0">
                <a:latin typeface="+mn-lt"/>
                <a:ea typeface="+mn-ea"/>
                <a:sym typeface="Wingdings" panose="05000000000000000000" pitchFamily="2" charset="2"/>
              </a:rPr>
              <a:t>판단은 </a:t>
            </a:r>
            <a:r>
              <a:rPr lang="en-US" altLang="ko-KR" sz="1200" dirty="0" smtClean="0">
                <a:latin typeface="+mn-lt"/>
                <a:ea typeface="+mn-ea"/>
                <a:sym typeface="Wingdings" panose="05000000000000000000" pitchFamily="2" charset="2"/>
              </a:rPr>
              <a:t>PDR_MASTER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테이블에서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EMP_ID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가 자기인것 중 오늘날짜가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pdr_start_date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pdr_end_date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사이에 있는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이 현재 진행중인 </a:t>
            </a:r>
            <a:r>
              <a:rPr lang="en-US" altLang="ko-KR" sz="1200" baseline="0" dirty="0" err="1" smtClean="0">
                <a:latin typeface="+mn-lt"/>
                <a:ea typeface="+mn-ea"/>
                <a:sym typeface="Wingdings" panose="05000000000000000000" pitchFamily="2" charset="2"/>
              </a:rPr>
              <a:t>pdr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이다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.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내용은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{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연도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} PDR – {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dep_eng_name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} : {position}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보여준다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lt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그 아래 는 입력란으로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을 입력하는 란이다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. Goal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을 입력하고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save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하면  아래의 목록에 저장한 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lt"/>
                <a:ea typeface="+mn-ea"/>
                <a:sym typeface="Wingdings" panose="05000000000000000000" pitchFamily="2" charset="2"/>
              </a:rPr>
              <a:t>이 하나씩 추가된다</a:t>
            </a:r>
            <a:r>
              <a:rPr lang="en-US" altLang="ko-KR" sz="1200" baseline="0" dirty="0" smtClean="0">
                <a:latin typeface="+mn-lt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성격에 따라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Performance, Relative Performance, Behavioral Goal, 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Groupping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되어진다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Relative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Business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Objectivies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다시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group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되어지고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Behavioral 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다시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Group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되어진다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입력하는 란에서는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Name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목표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제목을 입력한다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Name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Select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항목은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4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개중 하나를 선택하며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Performance, Relative Performance, Behavioral Goal, Individual Development Plan(IDP) 4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개중 하나를 입력하게 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Name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아래의 박스는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위치며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내용을 입력하는 란이다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아래의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Due 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란은 입력한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수행할 목표기간을 입력하는 란이다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StartDate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DueDate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Relative Performance, Individual Development Plan(IDP)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 있으며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Behavioral 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에서는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StartDate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DueDate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입력하는 란을 숨겨서 입력하지 않게 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입력한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pdr_item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table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 저장된다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아래의 탭은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View All, Business Objectives, IDP 3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개의 탭이 있으며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Business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Objectivies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탭에서는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Absolute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Relative Performance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보여주며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IDP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탭에서는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Behavioral 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Individual Development Plan(IDP)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보여준다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입력되서</a:t>
            </a:r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아래의 탭에서 보여주는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별로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버튼이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군데 있다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제목 줄에 있는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제목과 내용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부분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수정하기위한 버튼이고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줄에 있는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해당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만 수정하기위한 버튼이다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결정하여 승인을 받은 후에는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의 제목과 내용은 수정이 할수 없으나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는 진행상태를 입력하기위한 정보로 수정이 가능하기때문에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따로 둔다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제목 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클릭하면 해당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이 표시된 위치에서 제목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내용을 수정할 수 있도록 제목위치에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Input Text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내용위치에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보여지고 클릭한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숨겨지고 그자리에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Cancel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Save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버튼이 보여진다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 Note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그대로 유지된다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줄의 우측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클릭하면 해당 줄의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Start Date, Due Date, Status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수정가능하도록 바뀌어지며 클릭한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숨겨지고 그자리에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Cancel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save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버튼이 보여진다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Note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각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벌로 입력자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피평가자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자기 메모를 입력하기위한 버튼으로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Note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를 클릭하면 레이어팝업으로 툴바 없는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Editor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가 풍선도움말처럼 떠서 메모를 입력하고 저장할 수 있다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예시 화면은 뒤에서 보여진다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제목 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Del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버튼을 클릭하면 해당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정말 삭제할지를 묻고 확인을 하면 삭제한다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삭제는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pdr_item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테이블의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expire_datetime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현재 시간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expire_datetime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=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date_format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(now(),’%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Y%m%D%H%i%S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’))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Update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함으로써 삭제처리한다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따라서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pdr_item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table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에서의 삭제 안된 항목을 조회해야 하므로 조회는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expire_datetime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 &gt; 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date_format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(now(),’%</a:t>
            </a:r>
            <a:r>
              <a:rPr lang="en-US" altLang="ko-KR" sz="1200" baseline="0" dirty="0" err="1" smtClean="0">
                <a:latin typeface="+mn-ea"/>
                <a:ea typeface="+mn-ea"/>
                <a:sym typeface="Wingdings" panose="05000000000000000000" pitchFamily="2" charset="2"/>
              </a:rPr>
              <a:t>Y%m%D%H%i%s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’)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조건이 들어가게 된다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ko-KR" altLang="en-US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우측의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send to manager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버튼과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 to view all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제가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이성헌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추가한 버튼으로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/>
            </a:r>
            <a:b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send to manager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버튼은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Goal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설정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(mid-year review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때에는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review)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을 완료한 후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manager(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평가자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에게 제출하는 버튼이고</a:t>
            </a:r>
            <a:endParaRPr lang="en-US" altLang="ko-KR" sz="1200" baseline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Go to view all 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은 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8</a:t>
            </a:r>
            <a:r>
              <a:rPr lang="ko-KR" altLang="en-US" sz="1200" baseline="0" smtClean="0">
                <a:latin typeface="+mn-ea"/>
                <a:ea typeface="+mn-ea"/>
                <a:sym typeface="Wingdings" panose="05000000000000000000" pitchFamily="2" charset="2"/>
              </a:rPr>
              <a:t>페이지의 목록화면으로 이동하면 적당할 듯 하다</a:t>
            </a:r>
            <a:r>
              <a:rPr lang="en-US" altLang="ko-KR" sz="1200" baseline="0" dirty="0" smtClean="0">
                <a:latin typeface="+mn-ea"/>
                <a:ea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6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이화면은 </a:t>
            </a:r>
            <a:r>
              <a:rPr lang="en-US" altLang="ko-KR" dirty="0" smtClean="0"/>
              <a:t>2</a:t>
            </a:r>
            <a:r>
              <a:rPr lang="ko-KR" altLang="en-US" smtClean="0"/>
              <a:t>페이지의 내용과 동일하므로 </a:t>
            </a:r>
            <a:r>
              <a:rPr lang="en-US" altLang="ko-KR" dirty="0" smtClean="0"/>
              <a:t>2</a:t>
            </a:r>
            <a:r>
              <a:rPr lang="ko-KR" altLang="en-US" smtClean="0"/>
              <a:t>페이지의</a:t>
            </a:r>
            <a:r>
              <a:rPr lang="ko-KR" altLang="en-US" baseline="0" smtClean="0"/>
              <a:t> 기능을 그대로 사용한다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버튼기능</a:t>
            </a:r>
            <a:r>
              <a:rPr lang="en-US" altLang="ko-KR" baseline="0" dirty="0" smtClean="0"/>
              <a:t>(print, remind, change) </a:t>
            </a:r>
            <a:r>
              <a:rPr lang="ko-KR" altLang="en-US" baseline="0" smtClean="0"/>
              <a:t>도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페이지와 동일하게 그대로 둔다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단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메뉴명은 </a:t>
            </a:r>
            <a:r>
              <a:rPr lang="en-US" altLang="ko-KR" baseline="0" dirty="0" smtClean="0"/>
              <a:t>Goal Management </a:t>
            </a:r>
            <a:r>
              <a:rPr lang="ko-KR" altLang="en-US" baseline="0" smtClean="0"/>
              <a:t>로 표시되도록 하고 해당 </a:t>
            </a:r>
            <a:r>
              <a:rPr lang="en-US" altLang="ko-KR" baseline="0" dirty="0" smtClean="0"/>
              <a:t>Row </a:t>
            </a:r>
            <a:r>
              <a:rPr lang="ko-KR" altLang="en-US" baseline="0" smtClean="0"/>
              <a:t>를 클릭하면 </a:t>
            </a:r>
            <a:r>
              <a:rPr lang="en-US" altLang="ko-KR" baseline="0" dirty="0" smtClean="0"/>
              <a:t>Goal Setting </a:t>
            </a:r>
            <a:r>
              <a:rPr lang="ko-KR" altLang="en-US" baseline="0" smtClean="0"/>
              <a:t>화면 </a:t>
            </a:r>
            <a:r>
              <a:rPr lang="en-US" altLang="ko-KR" baseline="0" dirty="0" smtClean="0"/>
              <a:t>( 7</a:t>
            </a:r>
            <a:r>
              <a:rPr lang="ko-KR" altLang="en-US" baseline="0" smtClean="0"/>
              <a:t>페이지</a:t>
            </a:r>
            <a:r>
              <a:rPr lang="en-US" altLang="ko-KR" baseline="0" dirty="0" smtClean="0"/>
              <a:t>, 9</a:t>
            </a:r>
            <a:r>
              <a:rPr lang="ko-KR" altLang="en-US" baseline="0" smtClean="0"/>
              <a:t>페이지가 동일한 </a:t>
            </a:r>
            <a:r>
              <a:rPr lang="ko-KR" altLang="en-US" baseline="0" smtClean="0"/>
              <a:t>페이지이다</a:t>
            </a:r>
            <a:r>
              <a:rPr lang="en-US" altLang="ko-KR" baseline="0" dirty="0" smtClean="0"/>
              <a:t>. )</a:t>
            </a:r>
            <a:r>
              <a:rPr lang="ko-KR" altLang="en-US" baseline="0" smtClean="0"/>
              <a:t>으로 이동한다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----------------</a:t>
            </a:r>
            <a:r>
              <a:rPr lang="ko-KR" altLang="en-US" smtClean="0"/>
              <a:t>아래는 인사팀에서 입력한 내용 </a:t>
            </a:r>
            <a:r>
              <a:rPr lang="en-US" altLang="ko-KR" dirty="0" smtClean="0"/>
              <a:t>-----------------------------</a:t>
            </a:r>
          </a:p>
          <a:p>
            <a:r>
              <a:rPr lang="en-US" altLang="ko-KR" dirty="0" smtClean="0"/>
              <a:t>GOAL</a:t>
            </a:r>
            <a:r>
              <a:rPr lang="en-US" altLang="ko-KR" baseline="0" dirty="0" smtClean="0"/>
              <a:t> – GOAL MANAGEMENT – BUSINESS OBJECTIVES</a:t>
            </a:r>
            <a:r>
              <a:rPr lang="ko-KR" altLang="en-US" baseline="0" smtClean="0"/>
              <a:t>로 접속했을 때의 화면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화면에서는 </a:t>
            </a:r>
            <a:r>
              <a:rPr lang="en-US" altLang="ko-KR" dirty="0" smtClean="0"/>
              <a:t>8</a:t>
            </a:r>
            <a:r>
              <a:rPr lang="ko-KR" altLang="en-US" smtClean="0"/>
              <a:t>페이지에서 한 </a:t>
            </a:r>
            <a:r>
              <a:rPr lang="en-US" altLang="ko-KR" dirty="0" smtClean="0"/>
              <a:t>row </a:t>
            </a:r>
            <a:r>
              <a:rPr lang="ko-KR" altLang="en-US" smtClean="0"/>
              <a:t>를 클릭하면 뜨는 화면으로 </a:t>
            </a:r>
            <a:r>
              <a:rPr lang="en-US" altLang="ko-KR" dirty="0" smtClean="0"/>
              <a:t>7</a:t>
            </a:r>
            <a:r>
              <a:rPr lang="ko-KR" altLang="en-US" smtClean="0"/>
              <a:t>페이지의 내용과 동일하다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en-US" altLang="ko-KR" dirty="0" smtClean="0"/>
              <a:t>) </a:t>
            </a:r>
            <a:r>
              <a:rPr lang="ko-KR" altLang="en-US" smtClean="0"/>
              <a:t>우측 하단의 </a:t>
            </a:r>
            <a:r>
              <a:rPr lang="en-US" altLang="ko-KR" dirty="0" smtClean="0"/>
              <a:t>save, send to manager, go</a:t>
            </a:r>
            <a:r>
              <a:rPr lang="en-US" altLang="ko-KR" baseline="0" dirty="0" smtClean="0"/>
              <a:t> to view all, exit </a:t>
            </a:r>
            <a:r>
              <a:rPr lang="ko-KR" altLang="en-US" baseline="0" smtClean="0"/>
              <a:t>버튼과 출력아이콘과 편지함 아이콘이 있는데 </a:t>
            </a:r>
            <a:r>
              <a:rPr lang="en-US" altLang="ko-KR" baseline="0" dirty="0" smtClean="0"/>
              <a:t>7</a:t>
            </a:r>
            <a:r>
              <a:rPr lang="ko-KR" altLang="en-US" baseline="0" smtClean="0"/>
              <a:t>페이지와 동일하게 </a:t>
            </a:r>
            <a:r>
              <a:rPr lang="en-US" altLang="ko-KR" baseline="0" dirty="0" smtClean="0"/>
              <a:t>send to manager </a:t>
            </a:r>
            <a:r>
              <a:rPr lang="ko-KR" altLang="en-US" baseline="0" smtClean="0"/>
              <a:t>와</a:t>
            </a:r>
            <a:r>
              <a:rPr lang="en-US" altLang="ko-KR" baseline="0" dirty="0" smtClean="0"/>
              <a:t> go to view all </a:t>
            </a:r>
            <a:r>
              <a:rPr lang="ko-KR" altLang="en-US" baseline="0" smtClean="0"/>
              <a:t>버튼만 있으면 될 듯하다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smtClean="0"/>
              <a:t>추후 </a:t>
            </a:r>
            <a:r>
              <a:rPr lang="en-US" altLang="ko-KR" baseline="0" dirty="0" smtClean="0"/>
              <a:t>save, exit </a:t>
            </a:r>
            <a:r>
              <a:rPr lang="ko-KR" altLang="en-US" baseline="0" smtClean="0"/>
              <a:t>버튼과 출력</a:t>
            </a:r>
            <a:r>
              <a:rPr lang="en-US" altLang="ko-KR" baseline="0" dirty="0" smtClean="0"/>
              <a:t>,</a:t>
            </a:r>
            <a:r>
              <a:rPr lang="ko-KR" altLang="en-US" baseline="0" smtClean="0"/>
              <a:t>편지함 아이콘에 대한 용도는 화면이 구현된 후  의견 수렴하여 다시 논의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1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SEND</a:t>
            </a:r>
            <a:r>
              <a:rPr lang="en-US" altLang="ko-KR" baseline="0" dirty="0" smtClean="0"/>
              <a:t> TO MANAGER</a:t>
            </a:r>
            <a:r>
              <a:rPr lang="ko-KR" altLang="en-US" baseline="0" smtClean="0"/>
              <a:t>를 눌렀을 때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IDP </a:t>
            </a:r>
            <a:r>
              <a:rPr lang="ko-KR" altLang="en-US" baseline="0" smtClean="0"/>
              <a:t>작성이 완료되지 않은 경우 </a:t>
            </a:r>
            <a:r>
              <a:rPr lang="en-US" altLang="ko-KR" baseline="0" dirty="0" smtClean="0"/>
              <a:t>“PDR</a:t>
            </a:r>
            <a:r>
              <a:rPr lang="ko-KR" altLang="en-US" baseline="0" smtClean="0"/>
              <a:t>을 제출하기 전에 </a:t>
            </a:r>
            <a:r>
              <a:rPr lang="en-US" altLang="ko-KR" baseline="0" dirty="0" smtClean="0"/>
              <a:t>IDP </a:t>
            </a:r>
            <a:r>
              <a:rPr lang="ko-KR" altLang="en-US" baseline="0" smtClean="0"/>
              <a:t>목표 설정을 먼저 완료하세요</a:t>
            </a:r>
            <a:r>
              <a:rPr lang="en-US" altLang="ko-KR" baseline="0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IDP </a:t>
            </a:r>
            <a:r>
              <a:rPr lang="ko-KR" altLang="en-US" baseline="0" smtClean="0"/>
              <a:t>작성이 완료된 경우</a:t>
            </a:r>
            <a:r>
              <a:rPr lang="en-US" altLang="ko-KR" baseline="0" dirty="0" smtClean="0"/>
              <a:t>, “PDR </a:t>
            </a:r>
            <a:r>
              <a:rPr lang="ko-KR" altLang="en-US" baseline="0" smtClean="0"/>
              <a:t>제출이 완료되었습니다</a:t>
            </a:r>
            <a:r>
              <a:rPr lang="en-US" altLang="ko-KR" baseline="0" dirty="0" smtClean="0"/>
              <a:t>“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Are you sure you want to submit this PDR? (</a:t>
            </a:r>
            <a:r>
              <a:rPr lang="ko-KR" altLang="en-US" baseline="0" smtClean="0"/>
              <a:t>목표에 첨부된 메모</a:t>
            </a:r>
            <a:r>
              <a:rPr lang="en-US" altLang="ko-KR" baseline="0" dirty="0" smtClean="0"/>
              <a:t>/</a:t>
            </a:r>
            <a:r>
              <a:rPr lang="ko-KR" altLang="en-US" baseline="0" smtClean="0"/>
              <a:t>노트는 함께 전송되지 않습니다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arenR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Edit</a:t>
            </a:r>
            <a:r>
              <a:rPr lang="ko-KR" altLang="en-US" baseline="0" smtClean="0"/>
              <a:t>을 눌렀을 때 </a:t>
            </a:r>
            <a:r>
              <a:rPr lang="en-US" altLang="ko-KR" baseline="0" dirty="0" smtClean="0"/>
              <a:t>Date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Status</a:t>
            </a:r>
            <a:r>
              <a:rPr lang="ko-KR" altLang="en-US" baseline="0" smtClean="0"/>
              <a:t>가 편집할 수 있도록 활성화 되면서 </a:t>
            </a:r>
            <a:r>
              <a:rPr lang="en-US" altLang="ko-KR" baseline="0" dirty="0" smtClean="0"/>
              <a:t>Cancel</a:t>
            </a:r>
            <a:r>
              <a:rPr lang="ko-KR" altLang="en-US" baseline="0" smtClean="0"/>
              <a:t>과 </a:t>
            </a:r>
            <a:r>
              <a:rPr lang="en-US" altLang="ko-KR" baseline="0" dirty="0" smtClean="0"/>
              <a:t>Save </a:t>
            </a:r>
            <a:r>
              <a:rPr lang="ko-KR" altLang="en-US" baseline="0" smtClean="0"/>
              <a:t>버튼이 나타난다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2C15-7C55-4893-AF08-CD14C26366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6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7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1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6ADA-77F5-4223-8352-871DDF4CA9FA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FE33-7F58-4E80-8474-31C4CDAAE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334901" y="1360766"/>
            <a:ext cx="1449173" cy="1527273"/>
            <a:chOff x="731585" y="2249766"/>
            <a:chExt cx="1449173" cy="152727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758" y="2249766"/>
              <a:ext cx="1440000" cy="1527273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31585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Guideline</a:t>
              </a:r>
              <a:endParaRPr lang="ko-KR" altLang="en-US" sz="125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36878" y="1360766"/>
            <a:ext cx="1444415" cy="1482985"/>
            <a:chOff x="3004654" y="2249766"/>
            <a:chExt cx="1444415" cy="1482985"/>
          </a:xfrm>
        </p:grpSpPr>
        <p:pic>
          <p:nvPicPr>
            <p:cNvPr id="14" name="그림 13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4654" y="2249766"/>
              <a:ext cx="1440000" cy="148298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09069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My Info</a:t>
              </a:r>
              <a:endParaRPr lang="ko-KR" altLang="en-US" sz="125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334097" y="1360766"/>
            <a:ext cx="1440000" cy="1504800"/>
            <a:chOff x="5291839" y="2249766"/>
            <a:chExt cx="1440000" cy="15048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1839" y="2249766"/>
              <a:ext cx="1440000" cy="15048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291839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GOAL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26901" y="1360766"/>
            <a:ext cx="1440000" cy="1504477"/>
            <a:chOff x="7572055" y="2249766"/>
            <a:chExt cx="1440000" cy="150447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2055" y="2249766"/>
              <a:ext cx="1440000" cy="150447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572055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MY APPRAISAL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319704" y="1338296"/>
            <a:ext cx="1440000" cy="1505455"/>
            <a:chOff x="9857032" y="2249766"/>
            <a:chExt cx="1440000" cy="150545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57032" y="2249766"/>
              <a:ext cx="1440000" cy="150545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9857032" y="2366382"/>
              <a:ext cx="14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50" b="1" dirty="0" smtClean="0">
                  <a:latin typeface="Calibri" panose="020F0502020204030204" pitchFamily="34" charset="0"/>
                </a:rPr>
                <a:t>APPRAISER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278338" y="3269104"/>
            <a:ext cx="94248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Superior Performance and Empowered People will contribute towards </a:t>
            </a:r>
            <a:r>
              <a:rPr lang="en-US" altLang="ko-KR" sz="1400" dirty="0" err="1">
                <a:solidFill>
                  <a:srgbClr val="00004D"/>
                </a:solidFill>
                <a:latin typeface="Calibri" panose="020F0502020204030204" pitchFamily="34" charset="0"/>
              </a:rPr>
              <a:t>PolyMirae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 becoming the most respected company in the Korean polypropylene industry. A critical ingredient of a high performance culture is an integrated approach to managing individual and team performance across the organization. </a:t>
            </a:r>
            <a:b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</a:br>
            <a:endParaRPr lang="en-US" altLang="ko-KR" sz="1400" dirty="0" smtClean="0">
              <a:solidFill>
                <a:srgbClr val="00004D"/>
              </a:solidFill>
              <a:latin typeface="Calibri" panose="020F0502020204030204" pitchFamily="34" charset="0"/>
            </a:endParaRPr>
          </a:p>
          <a:p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As 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a part of our strategy, </a:t>
            </a:r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we </a:t>
            </a:r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are building an organization that expects and rewards exceptional performance</a:t>
            </a:r>
            <a:r>
              <a:rPr lang="en-US" altLang="ko-KR" sz="1400" dirty="0" smtClean="0">
                <a:solidFill>
                  <a:srgbClr val="00004D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altLang="ko-KR" sz="1400" dirty="0">
              <a:solidFill>
                <a:srgbClr val="00004D"/>
              </a:solidFill>
              <a:latin typeface="Calibri" panose="020F0502020204030204" pitchFamily="34" charset="0"/>
            </a:endParaRPr>
          </a:p>
          <a:p>
            <a:r>
              <a:rPr lang="en-US" altLang="ko-KR" sz="1400" dirty="0">
                <a:solidFill>
                  <a:srgbClr val="00004D"/>
                </a:solidFill>
                <a:latin typeface="Calibri" panose="020F0502020204030204" pitchFamily="34" charset="0"/>
              </a:rPr>
              <a:t>Performance Management is one of the key building blocks of a high performance culture.</a:t>
            </a:r>
            <a:endParaRPr lang="ko-KR" altLang="en-US" sz="1400">
              <a:solidFill>
                <a:srgbClr val="00004D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2223503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80999" y="194741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8815086" y="198370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80999" y="3625038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997406" y="3701016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450214" y="3701016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724905" y="3701016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1746864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4441746"/>
            <a:ext cx="8830734" cy="20360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Diversification </a:t>
            </a:r>
            <a:r>
              <a:rPr lang="en-US" altLang="ko-KR" sz="1050" dirty="0">
                <a:latin typeface="Calibri" panose="020F0502020204030204" pitchFamily="34" charset="0"/>
              </a:rPr>
              <a:t>of sales mix from commodity to specialty </a:t>
            </a: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Effective </a:t>
            </a:r>
            <a:r>
              <a:rPr lang="en-US" altLang="ko-KR" sz="1050" dirty="0">
                <a:latin typeface="Calibri" panose="020F0502020204030204" pitchFamily="34" charset="0"/>
              </a:rPr>
              <a:t>dealers management plan and technical seminar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Proactive </a:t>
            </a:r>
            <a:r>
              <a:rPr lang="en-US" altLang="ko-KR" sz="1050" dirty="0">
                <a:latin typeface="Calibri" panose="020F0502020204030204" pitchFamily="34" charset="0"/>
              </a:rPr>
              <a:t>support for sales </a:t>
            </a:r>
            <a:r>
              <a:rPr lang="en-US" altLang="ko-KR" sz="1050" dirty="0" smtClean="0">
                <a:latin typeface="Calibri" panose="020F0502020204030204" pitchFamily="34" charset="0"/>
              </a:rPr>
              <a:t>activities</a:t>
            </a:r>
            <a:endParaRPr lang="en-US" altLang="ko-KR" sz="1050" b="1" dirty="0" smtClean="0">
              <a:latin typeface="Calibri" panose="020F0502020204030204" pitchFamily="34" charset="0"/>
            </a:endParaRPr>
          </a:p>
          <a:p>
            <a:r>
              <a:rPr lang="en-US" altLang="ko-KR" sz="1050" b="1" dirty="0" smtClean="0">
                <a:latin typeface="Calibri" panose="020F0502020204030204" pitchFamily="34" charset="0"/>
              </a:rPr>
              <a:t>   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80999" y="416566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8815086" y="420194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380999" y="6478281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997406" y="6554259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450214" y="6554259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724905" y="6554259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9" y="6545792"/>
            <a:ext cx="161925" cy="1714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4" y="6545792"/>
            <a:ext cx="161925" cy="17145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380999" y="3965107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65650"/>
              </p:ext>
            </p:extLst>
          </p:nvPr>
        </p:nvGraphicFramePr>
        <p:xfrm>
          <a:off x="435729" y="2291833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40124"/>
              </p:ext>
            </p:extLst>
          </p:nvPr>
        </p:nvGraphicFramePr>
        <p:xfrm>
          <a:off x="3996267" y="4656639"/>
          <a:ext cx="1879600" cy="1676400"/>
        </p:xfrm>
        <a:graphic>
          <a:graphicData uri="http://schemas.openxmlformats.org/drawingml/2006/table">
            <a:tbl>
              <a:tblPr/>
              <a:tblGrid>
                <a:gridCol w="918633"/>
                <a:gridCol w="96096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Volume(kta)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SeoinTech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Green&amp;Tech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SeoulPoly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Jungpung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Chunilpolymer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사각형 설명선 11"/>
          <p:cNvSpPr/>
          <p:nvPr/>
        </p:nvSpPr>
        <p:spPr>
          <a:xfrm>
            <a:off x="9377608" y="2404442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0864753" y="2901377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 bwMode="auto">
          <a:xfrm>
            <a:off x="11451690" y="2901378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9377608" y="4585643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 bwMode="auto">
          <a:xfrm>
            <a:off x="11451690" y="5082579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9274627" y="2362852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9828140" y="551380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9828140" y="649011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60" name="TextBox 59">
            <a:hlinkClick r:id="rId4" action="ppaction://hlinksldjump"/>
          </p:cNvPr>
          <p:cNvSpPr txBox="1"/>
          <p:nvPr/>
        </p:nvSpPr>
        <p:spPr bwMode="auto">
          <a:xfrm>
            <a:off x="9828140" y="583924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9828140" y="6164679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 bwMode="auto">
          <a:xfrm>
            <a:off x="10864753" y="5082579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10636568" y="122048"/>
            <a:ext cx="1403032" cy="15434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Canceled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Behind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 Progress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On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Ahead of Target</a:t>
            </a:r>
          </a:p>
          <a:p>
            <a:r>
              <a:rPr lang="en-US" altLang="ko-KR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Completed</a:t>
            </a: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018905" y="199005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411353" y="420829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800">
              <a:latin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509686" y="654887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8378905" y="6547119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8364905" y="3692549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391209" y="1100850"/>
            <a:ext cx="8797446" cy="233440"/>
            <a:chOff x="391209" y="1675232"/>
            <a:chExt cx="8797446" cy="233440"/>
          </a:xfrm>
        </p:grpSpPr>
        <p:pic>
          <p:nvPicPr>
            <p:cNvPr id="78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80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467698" y="4223677"/>
            <a:ext cx="6408000" cy="196509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50" dirty="0">
                <a:solidFill>
                  <a:schemeClr val="tx1"/>
                </a:solidFill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8418439" y="199005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020555" y="420829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92466" y="197541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792466" y="419465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85" name="직사각형 84">
            <a:hlinkClick r:id="rId7" action="ppaction://hlinksldjump"/>
          </p:cNvPr>
          <p:cNvSpPr/>
          <p:nvPr/>
        </p:nvSpPr>
        <p:spPr>
          <a:xfrm>
            <a:off x="372176" y="14166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6" name="직사각형 85">
            <a:hlinkClick r:id="rId7" action="ppaction://hlinksldjump"/>
          </p:cNvPr>
          <p:cNvSpPr/>
          <p:nvPr/>
        </p:nvSpPr>
        <p:spPr>
          <a:xfrm>
            <a:off x="1776105" y="1416699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7" name="직사각형 86">
            <a:hlinkClick r:id="rId7" action="ppaction://hlinksldjump"/>
          </p:cNvPr>
          <p:cNvSpPr/>
          <p:nvPr/>
        </p:nvSpPr>
        <p:spPr>
          <a:xfrm>
            <a:off x="3192734" y="1416699"/>
            <a:ext cx="1368000" cy="26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380999" y="1665546"/>
            <a:ext cx="8807656" cy="1375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380999" y="2220598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80999" y="19445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380999" y="362213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80999" y="1743959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4438865"/>
            <a:ext cx="8830734" cy="20360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Diversification </a:t>
            </a:r>
            <a:r>
              <a:rPr lang="en-US" altLang="ko-KR" sz="1050" dirty="0">
                <a:latin typeface="Calibri" panose="020F0502020204030204" pitchFamily="34" charset="0"/>
              </a:rPr>
              <a:t>of sales mix from commodity to specialty </a:t>
            </a:r>
            <a:endParaRPr lang="en-US" altLang="ko-KR" sz="105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Effective </a:t>
            </a:r>
            <a:r>
              <a:rPr lang="en-US" altLang="ko-KR" sz="1050" dirty="0">
                <a:latin typeface="Calibri" panose="020F0502020204030204" pitchFamily="34" charset="0"/>
              </a:rPr>
              <a:t>dealers management plan and technical seminar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Calibri" panose="020F0502020204030204" pitchFamily="34" charset="0"/>
              </a:rPr>
              <a:t>Proactive </a:t>
            </a:r>
            <a:r>
              <a:rPr lang="en-US" altLang="ko-KR" sz="1050" dirty="0">
                <a:latin typeface="Calibri" panose="020F0502020204030204" pitchFamily="34" charset="0"/>
              </a:rPr>
              <a:t>support for sales </a:t>
            </a:r>
            <a:r>
              <a:rPr lang="en-US" altLang="ko-KR" sz="1050" dirty="0" smtClean="0">
                <a:latin typeface="Calibri" panose="020F0502020204030204" pitchFamily="34" charset="0"/>
              </a:rPr>
              <a:t>activities</a:t>
            </a:r>
            <a:endParaRPr lang="en-US" altLang="ko-KR" sz="1050" b="1" dirty="0" smtClean="0">
              <a:latin typeface="Calibri" panose="020F0502020204030204" pitchFamily="34" charset="0"/>
            </a:endParaRPr>
          </a:p>
          <a:p>
            <a:r>
              <a:rPr lang="en-US" altLang="ko-KR" sz="1050" b="1" dirty="0" smtClean="0">
                <a:latin typeface="Calibri" panose="020F0502020204030204" pitchFamily="34" charset="0"/>
              </a:rPr>
              <a:t>   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380999" y="416278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 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380999" y="647540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396222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57658"/>
              </p:ext>
            </p:extLst>
          </p:nvPr>
        </p:nvGraphicFramePr>
        <p:xfrm>
          <a:off x="435729" y="2288928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2235"/>
              </p:ext>
            </p:extLst>
          </p:nvPr>
        </p:nvGraphicFramePr>
        <p:xfrm>
          <a:off x="3996267" y="4653758"/>
          <a:ext cx="1879600" cy="1676400"/>
        </p:xfrm>
        <a:graphic>
          <a:graphicData uri="http://schemas.openxmlformats.org/drawingml/2006/table">
            <a:tbl>
              <a:tblPr/>
              <a:tblGrid>
                <a:gridCol w="918633"/>
                <a:gridCol w="960967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Volume(kta)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SeoinTech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Green&amp;Tech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SeoulPoly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Jungpung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Chunilpolymer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815086" y="197961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018905" y="198596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18439" y="198596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8364905" y="368846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997406" y="370912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450214" y="370912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3724905" y="3709120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027886" y="655595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480694" y="655595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3755385" y="655595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8358809" y="6535293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8821182" y="419246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8025001" y="419881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8424535" y="419881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92466" y="197132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7792466" y="419048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91209" y="1100850"/>
            <a:ext cx="8797446" cy="233440"/>
            <a:chOff x="391209" y="1675232"/>
            <a:chExt cx="8797446" cy="233440"/>
          </a:xfrm>
        </p:grpSpPr>
        <p:pic>
          <p:nvPicPr>
            <p:cNvPr id="96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8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9" name="직사각형 98">
            <a:hlinkClick r:id="rId5" action="ppaction://hlinksldjump"/>
          </p:cNvPr>
          <p:cNvSpPr/>
          <p:nvPr/>
        </p:nvSpPr>
        <p:spPr>
          <a:xfrm>
            <a:off x="372176" y="14166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1776105" y="1416699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3192734" y="1403999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2" name="직선 연결선 101"/>
          <p:cNvCxnSpPr/>
          <p:nvPr/>
        </p:nvCxnSpPr>
        <p:spPr>
          <a:xfrm>
            <a:off x="380999" y="1679299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380999" y="614048"/>
            <a:ext cx="8830734" cy="9036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-</a:t>
            </a:r>
            <a:r>
              <a:rPr lang="en-US" altLang="ko-KR" sz="1050" dirty="0">
                <a:latin typeface="Calibri" panose="020F0502020204030204" pitchFamily="34" charset="0"/>
              </a:rPr>
              <a:t>Develop Strategies in </a:t>
            </a:r>
            <a:r>
              <a:rPr lang="en-US" altLang="ko-KR" sz="1050" dirty="0" err="1">
                <a:latin typeface="Calibri" panose="020F0502020204030204" pitchFamily="34" charset="0"/>
              </a:rPr>
              <a:t>lkine</a:t>
            </a:r>
            <a:r>
              <a:rPr lang="en-US" altLang="ko-KR" sz="1050" dirty="0">
                <a:latin typeface="Calibri" panose="020F0502020204030204" pitchFamily="34" charset="0"/>
              </a:rPr>
              <a:t> with the Business Line Strategy, including product and market segment strategies.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identifies and prioritizes opportunities for business growth on a global basis through an understanding of market and </a:t>
            </a:r>
            <a:r>
              <a:rPr lang="en-US" altLang="ko-KR" sz="1050" dirty="0" err="1">
                <a:latin typeface="Calibri" panose="020F0502020204030204" pitchFamily="34" charset="0"/>
              </a:rPr>
              <a:t>compertitor</a:t>
            </a:r>
            <a:r>
              <a:rPr lang="en-US" altLang="ko-KR" sz="1050" dirty="0">
                <a:latin typeface="Calibri" panose="020F0502020204030204" pitchFamily="34" charset="0"/>
              </a:rPr>
              <a:t> dynamics.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Develops new ideas and initiatives how to improve overall </a:t>
            </a:r>
            <a:r>
              <a:rPr lang="en-US" altLang="ko-KR" sz="1050" dirty="0" err="1">
                <a:latin typeface="Calibri" panose="020F0502020204030204" pitchFamily="34" charset="0"/>
              </a:rPr>
              <a:t>markerting</a:t>
            </a:r>
            <a:r>
              <a:rPr lang="en-US" altLang="ko-KR" sz="1050" dirty="0">
                <a:latin typeface="Calibri" panose="020F0502020204030204" pitchFamily="34" charset="0"/>
              </a:rPr>
              <a:t> drive for the customer segment.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Knowledgeable about how organizations </a:t>
            </a:r>
            <a:r>
              <a:rPr lang="en-US" altLang="ko-KR" sz="1050" dirty="0" smtClean="0">
                <a:latin typeface="Calibri" panose="020F0502020204030204" pitchFamily="34" charset="0"/>
              </a:rPr>
              <a:t>work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380999" y="3379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Strategic/Organization </a:t>
            </a:r>
            <a:r>
              <a:rPr lang="en-US" altLang="ko-KR" sz="1100" dirty="0" smtClean="0">
                <a:latin typeface="Calibri" panose="020F0502020204030204" pitchFamily="34" charset="0"/>
              </a:rPr>
              <a:t>Agility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380999" y="8973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390426" y="4468890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Studying </a:t>
            </a:r>
            <a:r>
              <a:rPr lang="en-US" altLang="ko-KR" sz="1050" dirty="0" smtClean="0">
                <a:latin typeface="Calibri" panose="020F0502020204030204" pitchFamily="34" charset="0"/>
              </a:rPr>
              <a:t>English </a:t>
            </a:r>
            <a:r>
              <a:rPr lang="en-US" altLang="ko-KR" sz="1050" dirty="0">
                <a:latin typeface="Calibri" panose="020F0502020204030204" pitchFamily="34" charset="0"/>
              </a:rPr>
              <a:t>by internal study group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Improving verbal </a:t>
            </a:r>
            <a:r>
              <a:rPr lang="en-US" altLang="ko-KR" sz="1050" dirty="0" smtClean="0">
                <a:latin typeface="Calibri" panose="020F0502020204030204" pitchFamily="34" charset="0"/>
              </a:rPr>
              <a:t>English </a:t>
            </a:r>
            <a:r>
              <a:rPr lang="en-US" altLang="ko-KR" sz="1050" dirty="0">
                <a:latin typeface="Calibri" panose="020F0502020204030204" pitchFamily="34" charset="0"/>
              </a:rPr>
              <a:t>by English Institute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390426" y="41928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English Skills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90426" y="3982283"/>
            <a:ext cx="2069215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390426" y="5036629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77824" y="1880873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negotiate skillfully in though situations with both internal and external groups</a:t>
            </a:r>
          </a:p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win concessions without damaging relationship</a:t>
            </a:r>
          </a:p>
          <a:p>
            <a:r>
              <a:rPr lang="en-US" altLang="ko-KR" sz="1050" dirty="0" smtClean="0">
                <a:latin typeface="Calibri" panose="020F0502020204030204" pitchFamily="34" charset="0"/>
              </a:rPr>
              <a:t>Can </a:t>
            </a:r>
            <a:r>
              <a:rPr lang="en-US" altLang="ko-KR" sz="1050" dirty="0">
                <a:latin typeface="Calibri" panose="020F0502020204030204" pitchFamily="34" charset="0"/>
              </a:rPr>
              <a:t>trust quickly of other parties to the negotiations</a:t>
            </a: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77824" y="16047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Negotiation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384272" y="300164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384272" y="27255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93699" y="5702583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Participating in relevant institute.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By P&amp;LA</a:t>
            </a: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93699" y="542649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Export sales (Trading) risk management</a:t>
            </a: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393699" y="626099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9523340" y="6296993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85" name="TextBox 84">
            <a:hlinkClick r:id="rId2" action="ppaction://hlinksldjump"/>
          </p:cNvPr>
          <p:cNvSpPr txBox="1"/>
          <p:nvPr/>
        </p:nvSpPr>
        <p:spPr bwMode="auto">
          <a:xfrm>
            <a:off x="9523340" y="5966793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91" name="사각형 설명선 90"/>
          <p:cNvSpPr/>
          <p:nvPr/>
        </p:nvSpPr>
        <p:spPr>
          <a:xfrm>
            <a:off x="9357405" y="1018712"/>
            <a:ext cx="2578082" cy="997875"/>
          </a:xfrm>
          <a:prstGeom prst="wedgeRectCallout">
            <a:avLst>
              <a:gd name="adj1" fmla="val -76804"/>
              <a:gd name="adj2" fmla="val 1189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승인 후 수정된 목표는 </a:t>
            </a:r>
            <a:r>
              <a:rPr lang="en-US" altLang="ko-KR" sz="1050" dirty="0" smtClean="0">
                <a:solidFill>
                  <a:schemeClr val="tx1"/>
                </a:solidFill>
              </a:rPr>
              <a:t>Manager</a:t>
            </a:r>
            <a:r>
              <a:rPr lang="ko-KR" altLang="en-US" sz="1050" smtClean="0">
                <a:solidFill>
                  <a:schemeClr val="tx1"/>
                </a:solidFill>
              </a:rPr>
              <a:t>의 재승인 후 변경이 확정됩니다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Manager</a:t>
            </a:r>
            <a:r>
              <a:rPr lang="ko-KR" altLang="en-US" sz="1050" smtClean="0">
                <a:solidFill>
                  <a:schemeClr val="tx1"/>
                </a:solidFill>
              </a:rPr>
              <a:t>에게 변경사항에 대하여 승인요청을 보내시겠습니까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321941" y="1751494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YES</a:t>
            </a:r>
            <a:endParaRPr lang="ko-KR" altLang="en-US" sz="1000"/>
          </a:p>
        </p:txBody>
      </p:sp>
      <p:sp>
        <p:nvSpPr>
          <p:cNvPr id="93" name="TextBox 92">
            <a:hlinkClick r:id="rId2" action="ppaction://hlinksldjump"/>
          </p:cNvPr>
          <p:cNvSpPr txBox="1"/>
          <p:nvPr/>
        </p:nvSpPr>
        <p:spPr bwMode="auto">
          <a:xfrm>
            <a:off x="10708395" y="1751495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</a:t>
            </a:r>
            <a:endParaRPr lang="ko-KR" altLang="en-US" sz="1000"/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979118" y="51213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431926" y="51213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991310" y="63405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444118" y="634056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8821182" y="36854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61986" y="36168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25001" y="3748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24535" y="3748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8821182" y="163724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1986" y="163038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8025001" y="16435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424535" y="164359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8821182" y="27618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61986" y="275502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025001" y="27682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8424535" y="27682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821182" y="422462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61986" y="421777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8025001" y="423097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8424535" y="423097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8821182" y="546957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61986" y="546271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8025001" y="54759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00" name="TextBox 8"/>
          <p:cNvSpPr txBox="1">
            <a:spLocks noChangeArrowheads="1"/>
          </p:cNvSpPr>
          <p:nvPr/>
        </p:nvSpPr>
        <p:spPr bwMode="auto">
          <a:xfrm>
            <a:off x="8424535" y="547592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8358809" y="631990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8358809" y="510106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52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>
            <a:hlinkClick r:id="rId2" action="ppaction://hlinksldjump"/>
          </p:cNvPr>
          <p:cNvSpPr/>
          <p:nvPr/>
        </p:nvSpPr>
        <p:spPr>
          <a:xfrm>
            <a:off x="5823125" y="71900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MID-YEAR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5823125" y="1107814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YEAR-END</a:t>
            </a:r>
            <a:endParaRPr lang="ko-KR" altLang="en-US" sz="10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5" y="3514700"/>
            <a:ext cx="233440" cy="233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6884" y="3492921"/>
            <a:ext cx="809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프린트 옵션</a:t>
            </a:r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sym typeface="Wingdings" panose="05000000000000000000" pitchFamily="2" charset="2"/>
              </a:rPr>
              <a:t>그림으로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3" y="3844021"/>
            <a:ext cx="6858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724331" y="1226057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30995"/>
              </p:ext>
            </p:extLst>
          </p:nvPr>
        </p:nvGraphicFramePr>
        <p:xfrm>
          <a:off x="696358" y="16617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7773101" y="33203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3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32755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35" y="3312758"/>
            <a:ext cx="125307" cy="126000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3337463" y="4218489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391828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274906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157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154351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107815" y="1115688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269179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97406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450214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9" y="2759306"/>
            <a:ext cx="161925" cy="171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34" y="2759306"/>
            <a:ext cx="16192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3588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3920102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3644017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5321637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344346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18951"/>
              </p:ext>
            </p:extLst>
          </p:nvPr>
        </p:nvGraphicFramePr>
        <p:xfrm>
          <a:off x="435729" y="398843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367911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5387965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5408624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367083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5617540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561815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5618153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56743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6374368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6374981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55372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372176" y="3119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5" action="ppaction://hlinksldjump"/>
          </p:cNvPr>
          <p:cNvSpPr/>
          <p:nvPr/>
        </p:nvSpPr>
        <p:spPr>
          <a:xfrm>
            <a:off x="1776105" y="3119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3192734" y="31063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3381618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20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8966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4276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682662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65771"/>
              </p:ext>
            </p:extLst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748990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769649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4272" y="577719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55011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55374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61986" y="553056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55437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55437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90426" y="6532319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979118" y="661705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431926" y="6617050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8358809" y="6596751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9675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9681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93192" y="3968196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8772183" y="4020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7243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7249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8801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1" name="직사각형 90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94" name="직선 연결선 93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177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171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528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445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753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4117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962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555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653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30004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921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229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593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438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2078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317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744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726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726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68555"/>
              </p:ext>
            </p:extLst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4272" y="549779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522170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52580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61986" y="525116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5264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5264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6881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6887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688796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8772183" y="37413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4449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4455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5499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MID-YEAR</a:t>
            </a:r>
            <a:endParaRPr lang="ko-KR" altLang="en-US" sz="110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626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3990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835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428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526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9877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794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102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466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311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1951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190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617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599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599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auto">
          <a:xfrm>
            <a:off x="9535532" y="436889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50" name="TextBox 49">
            <a:hlinkClick r:id="rId5" action="ppaction://hlinksldjump"/>
          </p:cNvPr>
          <p:cNvSpPr txBox="1"/>
          <p:nvPr/>
        </p:nvSpPr>
        <p:spPr bwMode="auto">
          <a:xfrm>
            <a:off x="9535532" y="469433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00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99055"/>
              </p:ext>
            </p:extLst>
          </p:nvPr>
        </p:nvGraphicFramePr>
        <p:xfrm>
          <a:off x="378858" y="134426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 bwMode="auto">
          <a:xfrm>
            <a:off x="8140979" y="30028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42" y="29580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80999" y="974118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9" name="타원 8"/>
          <p:cNvSpPr/>
          <p:nvPr/>
        </p:nvSpPr>
        <p:spPr bwMode="auto">
          <a:xfrm>
            <a:off x="522875" y="2005148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22875" y="2480093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22875" y="2976404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75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ysClr val="windowText" lastClr="00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</a:t>
            </a:r>
            <a:endParaRPr kumimoji="1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 bwMode="auto">
          <a:xfrm>
            <a:off x="395875" y="34982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HOME/Guideline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Info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20" name="직사각형 19">
            <a:hlinkClick r:id="rId5" action="ppaction://hlinksldjump"/>
          </p:cNvPr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5875" y="38344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2907661" y="4040508"/>
            <a:ext cx="5712643" cy="362942"/>
          </a:xfrm>
          <a:prstGeom prst="wedgeRectCallout">
            <a:avLst>
              <a:gd name="adj1" fmla="val -68345"/>
              <a:gd name="adj2" fmla="val -65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remind your manager about your PDR review request?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7662" y="3442826"/>
            <a:ext cx="5712643" cy="362942"/>
          </a:xfrm>
          <a:prstGeom prst="wedgeRectCallout">
            <a:avLst>
              <a:gd name="adj1" fmla="val -67753"/>
              <a:gd name="adj2" fmla="val 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change your PDR period?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513" y="2995258"/>
            <a:ext cx="125307" cy="12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395875" y="420754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YEAR-END</a:t>
            </a:r>
            <a:endParaRPr lang="ko-KR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724331" y="1226057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96358" y="16617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 bwMode="auto">
          <a:xfrm>
            <a:off x="7773101" y="33203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3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32755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35" y="3312758"/>
            <a:ext cx="125307" cy="126000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3337463" y="4218489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391828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2749063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157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154351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107815" y="1115688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269179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97406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450214" y="2767773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9" y="2759306"/>
            <a:ext cx="161925" cy="1714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34" y="2759306"/>
            <a:ext cx="16192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3588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379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3920102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3644017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5321637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344346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398843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367911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368546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5387965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5408624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5408624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3670833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5617540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561815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5618153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567436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6374368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6374981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553720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372176" y="3119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5" action="ppaction://hlinksldjump"/>
          </p:cNvPr>
          <p:cNvSpPr/>
          <p:nvPr/>
        </p:nvSpPr>
        <p:spPr>
          <a:xfrm>
            <a:off x="1776105" y="3119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3192734" y="31063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3381618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20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8966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4276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682662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748990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769649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769649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9675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9681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93192" y="3968196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7243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7249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8801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91" name="직사각형 90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94" name="직선 연결선 93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1499616" y="538933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795527" y="538995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393192" y="5389950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772183" y="544247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1499616" y="614613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796035" y="614675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177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171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528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591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445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753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4117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180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962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555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653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30004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30067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921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229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593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656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438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2078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317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744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726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726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380999" y="53246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380999" y="50485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Employee Self-Assessment &amp; Comments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8819005" y="50899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92566" y="50753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94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2281127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349457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688182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688796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688796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444983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445597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54992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510993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511055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511055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772183" y="516307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86673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86735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00" y="49716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18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08135" y="704013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YEAR-END</a:t>
            </a:r>
            <a:endParaRPr lang="ko-KR" altLang="en-US" sz="1100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200504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804488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204014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204649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203185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362688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39900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40535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3835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742834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9526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98774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99409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97946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310291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34660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352959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331180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4195130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91904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961713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4259991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4259991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380999" y="1103044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 Add Goal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912752" y="1125268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480718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468018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743318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80999" y="53246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380999" y="50485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Employee Self-Assessment &amp; Comments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8819005" y="50899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92566" y="50753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 bwMode="auto">
          <a:xfrm>
            <a:off x="9425804" y="576015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63" name="TextBox 62">
            <a:hlinkClick r:id="rId5" action="ppaction://hlinksldjump"/>
          </p:cNvPr>
          <p:cNvSpPr txBox="1"/>
          <p:nvPr/>
        </p:nvSpPr>
        <p:spPr bwMode="auto">
          <a:xfrm>
            <a:off x="9425804" y="608559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66" name="TextBox 65">
            <a:hlinkClick r:id="rId5" action="ppaction://hlinksldjump"/>
          </p:cNvPr>
          <p:cNvSpPr txBox="1"/>
          <p:nvPr/>
        </p:nvSpPr>
        <p:spPr bwMode="auto">
          <a:xfrm>
            <a:off x="9425804" y="6494397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Agreement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5777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95105"/>
              </p:ext>
            </p:extLst>
          </p:nvPr>
        </p:nvGraphicFramePr>
        <p:xfrm>
          <a:off x="378858" y="3084164"/>
          <a:ext cx="1079162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07"/>
                <a:gridCol w="937724"/>
                <a:gridCol w="937724"/>
                <a:gridCol w="1660472"/>
                <a:gridCol w="699995"/>
                <a:gridCol w="830867"/>
                <a:gridCol w="637261"/>
                <a:gridCol w="407812"/>
                <a:gridCol w="407812"/>
                <a:gridCol w="407812"/>
                <a:gridCol w="861245"/>
                <a:gridCol w="861245"/>
                <a:gridCol w="86124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 bwMode="auto">
          <a:xfrm>
            <a:off x="7632979" y="47427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2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42" y="46979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13" y="4735158"/>
            <a:ext cx="125307" cy="126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39787" y="2680487"/>
            <a:ext cx="136851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미완결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1808299" y="2755901"/>
            <a:ext cx="111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65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591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830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36063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82461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8303"/>
              </p:ext>
            </p:extLst>
          </p:nvPr>
        </p:nvGraphicFramePr>
        <p:xfrm>
          <a:off x="435729" y="2027430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1811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7244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7244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8364905" y="3426963"/>
            <a:ext cx="784634" cy="178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44762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098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3656538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365715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3657151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</a:p>
          <a:p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8778141" y="44872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4413366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4413979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357620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4" action="ppaction://hlinksldjump"/>
          </p:cNvPr>
          <p:cNvSpPr/>
          <p:nvPr/>
        </p:nvSpPr>
        <p:spPr>
          <a:xfrm>
            <a:off x="372176" y="11580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4" action="ppaction://hlinksldjump"/>
          </p:cNvPr>
          <p:cNvSpPr/>
          <p:nvPr/>
        </p:nvSpPr>
        <p:spPr>
          <a:xfrm>
            <a:off x="1776105" y="11580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3192734" y="11453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1420616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9" name="직사각형 58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499616" y="488074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795527" y="488136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93192" y="4881362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772183" y="57077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499616" y="563754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796035" y="563816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9980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9925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3490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74125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74125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266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574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9377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10012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10012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7834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437598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474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8251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6888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68886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7422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00505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041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047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04772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02594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89894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6138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56477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54755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54755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1627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16278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1500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42538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66" name="직사각형 65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8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26721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063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008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36403"/>
              </p:ext>
            </p:extLst>
          </p:nvPr>
        </p:nvGraphicFramePr>
        <p:xfrm>
          <a:off x="435729" y="1995051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8573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6920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69208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7745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33377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33439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33439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09057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09119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19551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11361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38891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4755530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475614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4756144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512331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512945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65" name="직사각형 6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0578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78858" y="1344264"/>
          <a:ext cx="11322074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53"/>
                <a:gridCol w="1402254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 bwMode="auto">
          <a:xfrm>
            <a:off x="8140979" y="30028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7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42" y="29580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80999" y="974118"/>
            <a:ext cx="1440000" cy="2305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90000" tIns="3600" rIns="90000" bIns="3600" anchor="ctr">
            <a:noAutofit/>
          </a:bodyPr>
          <a:lstStyle/>
          <a:p>
            <a:pPr>
              <a:defRPr/>
            </a:pPr>
            <a:r>
              <a:rPr lang="en-US" altLang="ko-KR" sz="1000" dirty="0">
                <a:latin typeface="Calibri" panose="020F0502020204030204" pitchFamily="34" charset="0"/>
                <a:sym typeface="Wingdings" panose="05000000000000000000" pitchFamily="2" charset="2"/>
              </a:rPr>
              <a:t>2016 </a:t>
            </a: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                          </a:t>
            </a:r>
            <a:r>
              <a:rPr lang="ko-KR" altLang="en-US" sz="1000" smtClean="0">
                <a:sym typeface="Wingdings" panose="05000000000000000000" pitchFamily="2" charset="2"/>
              </a:rPr>
              <a:t>▼</a:t>
            </a:r>
            <a:endParaRPr lang="ko-KR" altLang="en-US" sz="1000"/>
          </a:p>
        </p:txBody>
      </p:sp>
      <p:sp>
        <p:nvSpPr>
          <p:cNvPr id="9" name="타원 8"/>
          <p:cNvSpPr/>
          <p:nvPr/>
        </p:nvSpPr>
        <p:spPr bwMode="auto">
          <a:xfrm>
            <a:off x="522875" y="2005148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22875" y="2480093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22875" y="2976404"/>
            <a:ext cx="144016" cy="1609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175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sysClr val="windowText" lastClr="00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V</a:t>
            </a:r>
            <a:endParaRPr kumimoji="1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굴림" pitchFamily="50" charset="-127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 bwMode="auto">
          <a:xfrm>
            <a:off x="395875" y="34982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>
                <a:latin typeface="Calibri" panose="020F0502020204030204" pitchFamily="34" charset="0"/>
              </a:rPr>
              <a:t>CHANGE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HOME/Guideline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Info</a:t>
            </a:r>
            <a:endParaRPr lang="ko-KR" altLang="en-US" sz="1250">
              <a:latin typeface="Calibri" panose="020F0502020204030204" pitchFamily="34" charset="0"/>
            </a:endParaRPr>
          </a:p>
        </p:txBody>
      </p:sp>
      <p:sp>
        <p:nvSpPr>
          <p:cNvPr id="20" name="직사각형 19">
            <a:hlinkClick r:id="rId5" action="ppaction://hlinksldjump"/>
          </p:cNvPr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95875" y="383449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REMIND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2907661" y="4040508"/>
            <a:ext cx="5712643" cy="362942"/>
          </a:xfrm>
          <a:prstGeom prst="wedgeRectCallout">
            <a:avLst>
              <a:gd name="adj1" fmla="val -68345"/>
              <a:gd name="adj2" fmla="val -65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remind your manager about your PDR review request?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2907662" y="3442826"/>
            <a:ext cx="5712643" cy="362942"/>
          </a:xfrm>
          <a:prstGeom prst="wedgeRectCallout">
            <a:avLst>
              <a:gd name="adj1" fmla="val -67753"/>
              <a:gd name="adj2" fmla="val 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 you want to change your PDR period?</a:t>
            </a:r>
            <a:endParaRPr lang="ko-KR" altLang="en-US" sz="11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513" y="2995258"/>
            <a:ext cx="125307" cy="126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 bwMode="auto">
          <a:xfrm>
            <a:off x="395875" y="4207545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</a:rPr>
              <a:t>PRINT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567" y="288007"/>
            <a:ext cx="11642607" cy="6242304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629" y="572118"/>
            <a:ext cx="10877275" cy="5645802"/>
          </a:xfrm>
          <a:prstGeom prst="roundRect">
            <a:avLst>
              <a:gd name="adj" fmla="val 1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3363767" y="924472"/>
            <a:ext cx="2710313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Department  : </a:t>
            </a:r>
            <a:r>
              <a:rPr lang="en-US" altLang="ko-KR" sz="1400" dirty="0" smtClean="0">
                <a:latin typeface="Calibri" panose="020F0502020204030204" pitchFamily="34" charset="0"/>
              </a:rPr>
              <a:t>Finance / Planning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6351108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Position  : </a:t>
            </a:r>
            <a:r>
              <a:rPr lang="en-US" altLang="ko-KR" sz="1400" dirty="0" smtClean="0">
                <a:latin typeface="Calibri" panose="020F0502020204030204" pitchFamily="34" charset="0"/>
              </a:rPr>
              <a:t>UTE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8535520" y="924472"/>
            <a:ext cx="2530470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Period  : </a:t>
            </a:r>
            <a:r>
              <a:rPr lang="en-US" altLang="ko-KR" sz="1400" dirty="0" smtClean="0">
                <a:latin typeface="Calibri" panose="020F0502020204030204" pitchFamily="34" charset="0"/>
              </a:rPr>
              <a:t>2017.01.01 ~ 2017.12.31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283694" y="924472"/>
            <a:ext cx="1975734" cy="25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 dirty="0" smtClean="0">
                <a:latin typeface="Calibri" panose="020F0502020204030204" pitchFamily="34" charset="0"/>
              </a:rPr>
              <a:t>Name  : </a:t>
            </a:r>
            <a:r>
              <a:rPr lang="en-US" altLang="ko-KR" sz="1400" dirty="0" err="1" smtClean="0">
                <a:latin typeface="Calibri" panose="020F0502020204030204" pitchFamily="34" charset="0"/>
              </a:rPr>
              <a:t>js.Park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9180"/>
              </p:ext>
            </p:extLst>
          </p:nvPr>
        </p:nvGraphicFramePr>
        <p:xfrm>
          <a:off x="1291086" y="1620962"/>
          <a:ext cx="9389108" cy="368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78"/>
                <a:gridCol w="5181600"/>
                <a:gridCol w="902208"/>
                <a:gridCol w="1085088"/>
                <a:gridCol w="1170434"/>
              </a:tblGrid>
              <a:tr h="33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Mid-Year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Year-End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Strategic/Organization Agility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Behavioral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Incremental domestic dealer sales volume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IDP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Overall volume plan(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936224" y="1478376"/>
            <a:ext cx="182880" cy="3971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▲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91086" y="5662601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PRINT</a:t>
            </a:r>
            <a:endParaRPr lang="ko-KR" altLang="en-US" sz="1000"/>
          </a:p>
        </p:txBody>
      </p:sp>
      <p:sp>
        <p:nvSpPr>
          <p:cNvPr id="35" name="사각형 설명선 34"/>
          <p:cNvSpPr/>
          <p:nvPr/>
        </p:nvSpPr>
        <p:spPr>
          <a:xfrm>
            <a:off x="6437129" y="5532217"/>
            <a:ext cx="2735381" cy="872163"/>
          </a:xfrm>
          <a:prstGeom prst="wedgeRectCallout">
            <a:avLst>
              <a:gd name="adj1" fmla="val 32105"/>
              <a:gd name="adj2" fmla="val -1148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Mid-Year or Year-End </a:t>
            </a:r>
            <a:r>
              <a:rPr lang="ko-KR" altLang="en-US" sz="1050" smtClean="0">
                <a:solidFill>
                  <a:schemeClr val="tx1"/>
                </a:solidFill>
              </a:rPr>
              <a:t>를 체크하고 </a:t>
            </a:r>
            <a:r>
              <a:rPr lang="en-US" altLang="ko-KR" sz="1050" dirty="0" smtClean="0">
                <a:solidFill>
                  <a:schemeClr val="tx1"/>
                </a:solidFill>
              </a:rPr>
              <a:t>Print </a:t>
            </a:r>
            <a:r>
              <a:rPr lang="ko-KR" altLang="en-US" sz="1050" smtClean="0">
                <a:solidFill>
                  <a:schemeClr val="tx1"/>
                </a:solidFill>
              </a:rPr>
              <a:t>시 메시지 안내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en-US" altLang="ko-KR" sz="1100" b="1" dirty="0" smtClean="0">
                <a:solidFill>
                  <a:schemeClr val="tx1"/>
                </a:solidFill>
              </a:rPr>
              <a:t>“Mid-Year Review</a:t>
            </a:r>
            <a:r>
              <a:rPr lang="ko-KR" altLang="en-US" sz="1100" b="1" smtClean="0">
                <a:solidFill>
                  <a:schemeClr val="tx1"/>
                </a:solidFill>
              </a:rPr>
              <a:t>를 출력하시려면 해당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Goal </a:t>
            </a:r>
            <a:r>
              <a:rPr lang="ko-KR" altLang="en-US" sz="1100" b="1" smtClean="0">
                <a:solidFill>
                  <a:schemeClr val="tx1"/>
                </a:solidFill>
              </a:rPr>
              <a:t>을 함께 선택하세요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6074080" y="1342222"/>
            <a:ext cx="1174966" cy="186400"/>
          </a:xfrm>
          <a:prstGeom prst="wedgeRectCallout">
            <a:avLst>
              <a:gd name="adj1" fmla="val 86440"/>
              <a:gd name="adj2" fmla="val 223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전체선택 기능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694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638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9204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8018905" y="169839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8418439" y="169839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83756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1458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509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025001" y="205725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424535" y="205725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354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394732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045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3964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8018905" y="264599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418439" y="264599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3135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96218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99850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8025001" y="300485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8424535" y="300485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98307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4702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5709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13611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11889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11889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1199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395216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3" name="직사각형 52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 Comments – Achievement Summary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5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8276"/>
              </p:ext>
            </p:extLst>
          </p:nvPr>
        </p:nvGraphicFramePr>
        <p:xfrm>
          <a:off x="378858" y="3084164"/>
          <a:ext cx="1079162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07"/>
                <a:gridCol w="937724"/>
                <a:gridCol w="937724"/>
                <a:gridCol w="1660472"/>
                <a:gridCol w="699995"/>
                <a:gridCol w="830867"/>
                <a:gridCol w="637261"/>
                <a:gridCol w="407812"/>
                <a:gridCol w="407812"/>
                <a:gridCol w="407812"/>
                <a:gridCol w="861245"/>
                <a:gridCol w="861245"/>
                <a:gridCol w="861245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Name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Performance Band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이준수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김상고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Successful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장길수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 bwMode="auto">
          <a:xfrm>
            <a:off x="7632979" y="47427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32" name="Picture 6" descr="mai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42" y="46979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13" y="4735158"/>
            <a:ext cx="125307" cy="126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39787" y="2680487"/>
            <a:ext cx="1368512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미완결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1808299" y="2755901"/>
            <a:ext cx="111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66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8126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591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830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80999" y="3360635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82461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2027430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1811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997406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450214" y="3447622"/>
            <a:ext cx="684000" cy="144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3724905" y="3447622"/>
            <a:ext cx="900000" cy="14400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098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1487424" y="3656538"/>
            <a:ext cx="7727582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783335" y="365715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381000" y="3657151"/>
            <a:ext cx="402336" cy="1230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487424" y="4413366"/>
            <a:ext cx="7727582" cy="4673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783335" y="4413979"/>
            <a:ext cx="704089" cy="467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23925" y="357620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82" name="직사각형 81">
            <a:hlinkClick r:id="rId4" action="ppaction://hlinksldjump"/>
          </p:cNvPr>
          <p:cNvSpPr/>
          <p:nvPr/>
        </p:nvSpPr>
        <p:spPr>
          <a:xfrm>
            <a:off x="372176" y="11580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83" name="직사각형 82">
            <a:hlinkClick r:id="rId4" action="ppaction://hlinksldjump"/>
          </p:cNvPr>
          <p:cNvSpPr/>
          <p:nvPr/>
        </p:nvSpPr>
        <p:spPr>
          <a:xfrm>
            <a:off x="1776105" y="11580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3192734" y="11453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85" name="직선 연결선 84"/>
          <p:cNvCxnSpPr/>
          <p:nvPr/>
        </p:nvCxnSpPr>
        <p:spPr>
          <a:xfrm>
            <a:off x="380999" y="1420616"/>
            <a:ext cx="8830734" cy="254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499616" y="4880748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795527" y="4881362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93192" y="4881362"/>
            <a:ext cx="402336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499616" y="5637549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796035" y="5638163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43000" y="479328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8" name="직사각형 57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243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3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9980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9925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73490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7266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57452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93770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7834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437598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Relative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474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8251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7422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300505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3041373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3025944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89894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61380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56477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54755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54755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2" name="직사각형 41">
            <a:hlinkClick r:id="rId4" action="ppaction://hlinksldjump"/>
          </p:cNvPr>
          <p:cNvSpPr/>
          <p:nvPr/>
        </p:nvSpPr>
        <p:spPr>
          <a:xfrm>
            <a:off x="372176" y="11627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43" name="직사각형 42">
            <a:hlinkClick r:id="rId4" action="ppaction://hlinksldjump"/>
          </p:cNvPr>
          <p:cNvSpPr/>
          <p:nvPr/>
        </p:nvSpPr>
        <p:spPr>
          <a:xfrm>
            <a:off x="1776105" y="116278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45" name="직사각형 44">
            <a:hlinkClick r:id="rId4" action="ppaction://hlinksldjump"/>
          </p:cNvPr>
          <p:cNvSpPr/>
          <p:nvPr/>
        </p:nvSpPr>
        <p:spPr>
          <a:xfrm>
            <a:off x="3192734" y="115008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380999" y="142538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Manager’s Manager Comments – Achievement Summary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71" name="직사각형 70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41" name="TextBox 40"/>
          <p:cNvSpPr txBox="1"/>
          <p:nvPr/>
        </p:nvSpPr>
        <p:spPr bwMode="auto">
          <a:xfrm>
            <a:off x="9498956" y="561486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48" name="TextBox 47">
            <a:hlinkClick r:id="rId5" action="ppaction://hlinksldjump"/>
          </p:cNvPr>
          <p:cNvSpPr txBox="1"/>
          <p:nvPr/>
        </p:nvSpPr>
        <p:spPr bwMode="auto">
          <a:xfrm>
            <a:off x="9498956" y="5977152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Reject</a:t>
            </a:r>
            <a:endParaRPr lang="ko-KR" altLang="en-US" sz="1000"/>
          </a:p>
        </p:txBody>
      </p:sp>
      <p:sp>
        <p:nvSpPr>
          <p:cNvPr id="49" name="TextBox 48">
            <a:hlinkClick r:id="rId5" action="ppaction://hlinksldjump"/>
          </p:cNvPr>
          <p:cNvSpPr txBox="1"/>
          <p:nvPr/>
        </p:nvSpPr>
        <p:spPr bwMode="auto">
          <a:xfrm>
            <a:off x="9498956" y="6270033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Approve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076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380999" y="1926721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063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0082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35729" y="1995051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85738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7745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499616" y="3333776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795527" y="3334390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377726" y="3334390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Mid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1499616" y="4090577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796035" y="4091191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223925" y="319551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55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57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직사각형 59">
            <a:hlinkClick r:id="rId4" action="ppaction://hlinksldjump"/>
          </p:cNvPr>
          <p:cNvSpPr/>
          <p:nvPr/>
        </p:nvSpPr>
        <p:spPr>
          <a:xfrm>
            <a:off x="1776105" y="1126312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3192734" y="1113612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3" name="직선 연결선 72"/>
          <p:cNvCxnSpPr/>
          <p:nvPr/>
        </p:nvCxnSpPr>
        <p:spPr>
          <a:xfrm>
            <a:off x="380999" y="1388912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499616" y="4755530"/>
            <a:ext cx="7715390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795527" y="4756144"/>
            <a:ext cx="704089" cy="7505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Employee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377726" y="4756144"/>
            <a:ext cx="417802" cy="14176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Year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End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1499616" y="5512331"/>
            <a:ext cx="7715390" cy="6614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Understanding the customer </a:t>
            </a:r>
            <a:r>
              <a:rPr lang="en-US" altLang="ko-KR" sz="1050" dirty="0" smtClean="0">
                <a:latin typeface="Calibri" panose="020F0502020204030204" pitchFamily="34" charset="0"/>
              </a:rPr>
              <a:t>requirement align </a:t>
            </a:r>
            <a:r>
              <a:rPr lang="en-US" altLang="ko-KR" sz="1050" dirty="0">
                <a:latin typeface="Calibri" panose="020F0502020204030204" pitchFamily="34" charset="0"/>
              </a:rPr>
              <a:t>with our product portfolio.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Finding out the benefit of each grade to apply with the relevant application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796035" y="5512945"/>
            <a:ext cx="704089" cy="660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Manager’s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Review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43000" y="461726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58" name="직사각형 57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3707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380999" y="1656940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80999" y="1456386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Behavioral  Goal     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8815086" y="1692042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92466" y="1683756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84272" y="2014586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21182" y="2050904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92466" y="203547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380999" y="2394732"/>
            <a:ext cx="2957513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 Individual Development Plan  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26045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Overall volume plan(</a:t>
            </a:r>
            <a:r>
              <a:rPr lang="en-US" altLang="ko-KR" sz="1100" dirty="0" err="1">
                <a:latin typeface="Calibri" panose="020F0502020204030204" pitchFamily="34" charset="0"/>
              </a:rPr>
              <a:t>kt</a:t>
            </a:r>
            <a:r>
              <a:rPr lang="en-US" altLang="ko-KR" sz="11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8815086" y="263964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2466" y="2631359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84272" y="296218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Product Knowledge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821182" y="299850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92466" y="2983078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75" name="TextBox 8"/>
          <p:cNvSpPr txBox="1">
            <a:spLocks noChangeArrowheads="1"/>
          </p:cNvSpPr>
          <p:nvPr/>
        </p:nvSpPr>
        <p:spPr bwMode="auto">
          <a:xfrm>
            <a:off x="384272" y="3847028"/>
            <a:ext cx="8830734" cy="7512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    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384272" y="357094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 smtClean="0">
                <a:latin typeface="Calibri" panose="020F0502020204030204" pitchFamily="34" charset="0"/>
              </a:rPr>
              <a:t>Attachments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435217" y="3613611"/>
            <a:ext cx="753438" cy="205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Attach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445708" y="3911889"/>
            <a:ext cx="1310582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Powerpoint.pptx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1817725" y="3911889"/>
            <a:ext cx="1520787" cy="223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MicrosoftWord.pptx          x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91209" y="799958"/>
            <a:ext cx="8797446" cy="233440"/>
            <a:chOff x="391209" y="1675232"/>
            <a:chExt cx="8797446" cy="233440"/>
          </a:xfrm>
        </p:grpSpPr>
        <p:pic>
          <p:nvPicPr>
            <p:cNvPr id="94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372176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99" name="직사각형 98">
            <a:hlinkClick r:id="rId4" action="ppaction://hlinksldjump"/>
          </p:cNvPr>
          <p:cNvSpPr/>
          <p:nvPr/>
        </p:nvSpPr>
        <p:spPr>
          <a:xfrm>
            <a:off x="1776105" y="1132616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3192734" y="1119916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101" name="직선 연결선 100"/>
          <p:cNvCxnSpPr/>
          <p:nvPr/>
        </p:nvCxnSpPr>
        <p:spPr>
          <a:xfrm>
            <a:off x="380999" y="1395216"/>
            <a:ext cx="8830734" cy="12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380999" y="5045200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50" b="1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80999" y="4769115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Manager’s Manager Comments – Achievement Summary</a:t>
            </a: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9005" y="4810567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92566" y="479593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7614416" y="713440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</a:t>
            </a:r>
            <a:endParaRPr lang="ko-KR" altLang="en-US" sz="1050"/>
          </a:p>
        </p:txBody>
      </p:sp>
      <p:sp>
        <p:nvSpPr>
          <p:cNvPr id="71" name="직사각형 70"/>
          <p:cNvSpPr/>
          <p:nvPr/>
        </p:nvSpPr>
        <p:spPr>
          <a:xfrm>
            <a:off x="7614416" y="1113230"/>
            <a:ext cx="1440000" cy="36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MANAGER’S MANAGER</a:t>
            </a:r>
            <a:endParaRPr lang="ko-KR" altLang="en-US" sz="1050"/>
          </a:p>
        </p:txBody>
      </p:sp>
      <p:sp>
        <p:nvSpPr>
          <p:cNvPr id="41" name="TextBox 40"/>
          <p:cNvSpPr txBox="1"/>
          <p:nvPr/>
        </p:nvSpPr>
        <p:spPr bwMode="auto">
          <a:xfrm>
            <a:off x="9498956" y="561486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42" name="TextBox 41">
            <a:hlinkClick r:id="rId5" action="ppaction://hlinksldjump"/>
          </p:cNvPr>
          <p:cNvSpPr txBox="1"/>
          <p:nvPr/>
        </p:nvSpPr>
        <p:spPr bwMode="auto">
          <a:xfrm>
            <a:off x="9498956" y="5977152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Reject</a:t>
            </a:r>
            <a:endParaRPr lang="ko-KR" altLang="en-US" sz="1000"/>
          </a:p>
        </p:txBody>
      </p:sp>
      <p:sp>
        <p:nvSpPr>
          <p:cNvPr id="43" name="TextBox 42">
            <a:hlinkClick r:id="rId5" action="ppaction://hlinksldjump"/>
          </p:cNvPr>
          <p:cNvSpPr txBox="1"/>
          <p:nvPr/>
        </p:nvSpPr>
        <p:spPr bwMode="auto">
          <a:xfrm>
            <a:off x="9498956" y="6270033"/>
            <a:ext cx="14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Approve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676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31973" y="84438"/>
            <a:ext cx="5025115" cy="6712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/>
                </a:solidFill>
              </a:rPr>
              <a:t>Business Objectives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Absolute Performance</a:t>
            </a: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Incremental 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of sales mix from commodity to specialty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Effective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dealers management plan and technical seminar 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Proactive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support for 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Mid-Year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Year-End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ko-KR" sz="10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Relative Performance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</a:rPr>
              <a:t>Overall volume plan(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kt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2"/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/>
                </a:solidFill>
              </a:rPr>
              <a:t>Individual Development Plan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27525"/>
              </p:ext>
            </p:extLst>
          </p:nvPr>
        </p:nvGraphicFramePr>
        <p:xfrm>
          <a:off x="1832729" y="4328471"/>
          <a:ext cx="2531360" cy="1026795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520709" y="84438"/>
            <a:ext cx="5025115" cy="6712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Individual Development Plan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Behavioral Goal</a:t>
            </a:r>
          </a:p>
          <a:p>
            <a:pPr marL="1085850" lvl="2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Proactive support for sales activities</a:t>
            </a:r>
          </a:p>
          <a:p>
            <a:pPr lvl="2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Mid-Year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Year-End Review : </a:t>
            </a:r>
          </a:p>
          <a:p>
            <a:pPr lvl="3"/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ko-KR" sz="10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altLang="ko-KR" sz="1000" b="1" dirty="0" smtClean="0">
                <a:solidFill>
                  <a:schemeClr val="tx1"/>
                </a:solidFill>
              </a:rPr>
              <a:t>IDP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085850" lvl="2" indent="-171450">
              <a:buFontTx/>
              <a:buChar char="-"/>
            </a:pP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Incremental domestic dealer sales volume (</a:t>
            </a:r>
            <a:r>
              <a:rPr lang="en-US" altLang="ko-KR" sz="1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          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    Mid-Year Review : </a:t>
            </a:r>
          </a:p>
          <a:p>
            <a:pPr lvl="3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Manager’s Review :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seminar 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Proactive support for sales activities</a:t>
            </a:r>
          </a:p>
          <a:p>
            <a:pPr lvl="2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      Year-End Review : </a:t>
            </a:r>
          </a:p>
          <a:p>
            <a:pPr lvl="3"/>
            <a:r>
              <a:rPr lang="en-US" altLang="ko-KR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Employee Review : </a:t>
            </a: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Diversification of sales mix from commodity to specialty </a:t>
            </a:r>
            <a:b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sz="1000" dirty="0">
                <a:solidFill>
                  <a:schemeClr val="tx1"/>
                </a:solidFill>
                <a:latin typeface="Calibri" panose="020F0502020204030204" pitchFamily="34" charset="0"/>
              </a:rPr>
              <a:t>Effective dealers management plan and technical </a:t>
            </a:r>
            <a:r>
              <a:rPr lang="en-US" altLang="ko-KR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seminar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71616" y="84438"/>
            <a:ext cx="0" cy="662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442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>
            <a:hlinkClick r:id="rId2" action="ppaction://hlinksldjump"/>
          </p:cNvPr>
          <p:cNvSpPr/>
          <p:nvPr/>
        </p:nvSpPr>
        <p:spPr>
          <a:xfrm>
            <a:off x="3999442" y="714209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SET NEW PDR</a:t>
            </a:r>
            <a:endParaRPr lang="ko-KR" altLang="en-US" sz="1000" b="1"/>
          </a:p>
        </p:txBody>
      </p:sp>
      <p:sp>
        <p:nvSpPr>
          <p:cNvPr id="26" name="직사각형 25"/>
          <p:cNvSpPr/>
          <p:nvPr/>
        </p:nvSpPr>
        <p:spPr>
          <a:xfrm>
            <a:off x="3999442" y="1097653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64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1851025" y="1924050"/>
            <a:ext cx="5762625" cy="2371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SET </a:t>
            </a:r>
            <a:r>
              <a:rPr lang="en-US" altLang="ko-KR" sz="1000" b="1" smtClean="0"/>
              <a:t>NEW PDR</a:t>
            </a:r>
            <a:endParaRPr lang="ko-KR" altLang="en-US" sz="1000" b="1"/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157744" y="2458385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Department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3550360" y="2458385"/>
            <a:ext cx="324123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err="1" smtClean="0">
                <a:latin typeface="+mn-ea"/>
                <a:ea typeface="+mn-ea"/>
              </a:rPr>
              <a:t>드롭다운</a:t>
            </a:r>
            <a:r>
              <a:rPr lang="ko-KR" altLang="en-US" sz="1000" b="1" dirty="0" smtClean="0">
                <a:latin typeface="+mn-ea"/>
                <a:ea typeface="+mn-ea"/>
              </a:rPr>
              <a:t>                                                        ▼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157744" y="3529967"/>
            <a:ext cx="68216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Manager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157744" y="3858414"/>
            <a:ext cx="1224000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Manager’s Manager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3550360" y="3529967"/>
            <a:ext cx="1870625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j-ea"/>
                <a:ea typeface="+mj-ea"/>
              </a:rPr>
              <a:t>수기</a:t>
            </a:r>
            <a:r>
              <a:rPr lang="en-US" altLang="ko-KR" sz="1000" b="1" dirty="0" smtClean="0">
                <a:latin typeface="+mj-ea"/>
                <a:ea typeface="+mj-ea"/>
              </a:rPr>
              <a:t>(</a:t>
            </a:r>
            <a:r>
              <a:rPr lang="ko-KR" altLang="en-US" sz="1000" b="1" smtClean="0">
                <a:latin typeface="+mj-ea"/>
                <a:ea typeface="+mj-ea"/>
              </a:rPr>
              <a:t>자동</a:t>
            </a:r>
            <a:r>
              <a:rPr lang="en-US" altLang="ko-KR" sz="1000" b="1" dirty="0" smtClean="0">
                <a:latin typeface="+mj-ea"/>
                <a:ea typeface="+mj-ea"/>
              </a:rPr>
              <a:t>)</a:t>
            </a:r>
            <a:r>
              <a:rPr lang="ko-KR" altLang="en-US" sz="1000" b="1" smtClean="0">
                <a:latin typeface="+mj-ea"/>
                <a:ea typeface="+mj-ea"/>
              </a:rPr>
              <a:t>입력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3550360" y="3858414"/>
            <a:ext cx="1870625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n-ea"/>
                <a:ea typeface="+mn-ea"/>
              </a:rPr>
              <a:t>수기</a:t>
            </a:r>
            <a:r>
              <a:rPr lang="en-US" altLang="ko-KR" sz="1000" b="1" dirty="0" smtClean="0">
                <a:latin typeface="+mn-ea"/>
                <a:ea typeface="+mn-ea"/>
              </a:rPr>
              <a:t>(</a:t>
            </a:r>
            <a:r>
              <a:rPr lang="ko-KR" altLang="en-US" sz="1000" b="1" smtClean="0">
                <a:latin typeface="+mn-ea"/>
                <a:ea typeface="+mn-ea"/>
              </a:rPr>
              <a:t>자동</a:t>
            </a:r>
            <a:r>
              <a:rPr lang="en-US" altLang="ko-KR" sz="1000" b="1" dirty="0" smtClean="0">
                <a:latin typeface="+mn-ea"/>
                <a:ea typeface="+mn-ea"/>
              </a:rPr>
              <a:t>)</a:t>
            </a:r>
            <a:r>
              <a:rPr lang="ko-KR" altLang="en-US" sz="1000" b="1" smtClean="0">
                <a:latin typeface="+mn-ea"/>
                <a:ea typeface="+mn-ea"/>
              </a:rPr>
              <a:t>입력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154481" y="2805089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Job title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3550360" y="2805089"/>
            <a:ext cx="324123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 smtClean="0">
                <a:latin typeface="+mn-ea"/>
                <a:ea typeface="+mn-ea"/>
              </a:rPr>
              <a:t>수기입력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154481" y="3153442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Period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3931360" y="3153442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154481" y="2107230"/>
            <a:ext cx="961447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>
                <a:latin typeface="Calibri" panose="020F0502020204030204" pitchFamily="34" charset="0"/>
              </a:rPr>
              <a:t>Name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3540835" y="2107230"/>
            <a:ext cx="3241238" cy="24041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000" b="1" dirty="0">
                <a:latin typeface="+mn-ea"/>
                <a:ea typeface="+mn-ea"/>
              </a:rPr>
              <a:t>김가영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54" y="3157717"/>
            <a:ext cx="161925" cy="171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7009" y="3112167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From</a:t>
            </a:r>
            <a:endParaRPr lang="ko-KR" altLang="en-US" sz="1000" b="1"/>
          </a:p>
        </p:txBody>
      </p:sp>
      <p:sp>
        <p:nvSpPr>
          <p:cNvPr id="73" name="TextBox 72"/>
          <p:cNvSpPr txBox="1"/>
          <p:nvPr/>
        </p:nvSpPr>
        <p:spPr>
          <a:xfrm>
            <a:off x="4914991" y="3120331"/>
            <a:ext cx="51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To</a:t>
            </a:r>
            <a:endParaRPr lang="ko-KR" altLang="en-US" sz="1000" b="1"/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5310205" y="316623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1000" b="1">
              <a:latin typeface="Calibri" panose="020F0502020204030204" pitchFamily="34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9" y="3170512"/>
            <a:ext cx="161925" cy="1714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 bwMode="auto">
          <a:xfrm>
            <a:off x="6173523" y="454293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 bwMode="auto">
          <a:xfrm>
            <a:off x="6173523" y="548240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1000"/>
          </a:p>
        </p:txBody>
      </p:sp>
      <p:sp>
        <p:nvSpPr>
          <p:cNvPr id="79" name="TextBox 78">
            <a:hlinkClick r:id="rId4" action="ppaction://hlinksldjump"/>
          </p:cNvPr>
          <p:cNvSpPr txBox="1"/>
          <p:nvPr/>
        </p:nvSpPr>
        <p:spPr bwMode="auto">
          <a:xfrm>
            <a:off x="6173523" y="4856090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 SET BIZ OBJECTIVES</a:t>
            </a:r>
            <a:endParaRPr lang="ko-KR" altLang="en-US" sz="1000"/>
          </a:p>
        </p:txBody>
      </p:sp>
      <p:sp>
        <p:nvSpPr>
          <p:cNvPr id="80" name="TextBox 79">
            <a:hlinkClick r:id="rId5" action="ppaction://hlinksldjump"/>
          </p:cNvPr>
          <p:cNvSpPr txBox="1"/>
          <p:nvPr/>
        </p:nvSpPr>
        <p:spPr bwMode="auto">
          <a:xfrm>
            <a:off x="6173523" y="516924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 SET IDP</a:t>
            </a:r>
            <a:endParaRPr lang="ko-KR" altLang="en-US" sz="10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053523" y="4762512"/>
            <a:ext cx="2406777" cy="439155"/>
          </a:xfrm>
          <a:prstGeom prst="wedgeRoundRectCallout">
            <a:avLst>
              <a:gd name="adj1" fmla="val -108691"/>
              <a:gd name="adj2" fmla="val 1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Goal Setting</a:t>
            </a:r>
            <a:r>
              <a:rPr lang="ko-KR" altLang="en-US" sz="1100" smtClean="0"/>
              <a:t>으로 이동하기 전에 새로운 </a:t>
            </a:r>
            <a:r>
              <a:rPr lang="en-US" altLang="ko-KR" sz="1100" dirty="0" smtClean="0"/>
              <a:t>PDR</a:t>
            </a:r>
            <a:r>
              <a:rPr lang="ko-KR" altLang="en-US" sz="1100" smtClean="0"/>
              <a:t>의 개요를 저장하세요</a:t>
            </a:r>
            <a:endParaRPr lang="ko-KR" altLang="en-US" sz="1100"/>
          </a:p>
        </p:txBody>
      </p:sp>
      <p:sp>
        <p:nvSpPr>
          <p:cNvPr id="81" name="모서리가 둥근 사각형 설명선 80"/>
          <p:cNvSpPr/>
          <p:nvPr/>
        </p:nvSpPr>
        <p:spPr>
          <a:xfrm>
            <a:off x="9053523" y="5295245"/>
            <a:ext cx="2406777" cy="439155"/>
          </a:xfrm>
          <a:prstGeom prst="wedgeRoundRectCallout">
            <a:avLst>
              <a:gd name="adj1" fmla="val -109482"/>
              <a:gd name="adj2" fmla="val -50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Goal Setting</a:t>
            </a:r>
            <a:r>
              <a:rPr lang="ko-KR" altLang="en-US" sz="1100" smtClean="0"/>
              <a:t>으로 이동하기 전에 새로운 </a:t>
            </a:r>
            <a:r>
              <a:rPr lang="en-US" altLang="ko-KR" sz="1100" dirty="0" smtClean="0"/>
              <a:t>PDR</a:t>
            </a:r>
            <a:r>
              <a:rPr lang="ko-KR" altLang="en-US" sz="1100" smtClean="0"/>
              <a:t>의 개요를 저장하세요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10550" y="1323975"/>
            <a:ext cx="2686050" cy="285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9"/>
          <p:cNvSpPr>
            <a:spLocks noChangeArrowheads="1"/>
          </p:cNvSpPr>
          <p:nvPr/>
        </p:nvSpPr>
        <p:spPr bwMode="auto">
          <a:xfrm>
            <a:off x="8567611" y="1540428"/>
            <a:ext cx="1925764" cy="80721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8753691" y="1671890"/>
            <a:ext cx="1553604" cy="20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100" b="1" dirty="0" smtClean="0">
                <a:latin typeface="Calibri" panose="020F0502020204030204" pitchFamily="34" charset="0"/>
              </a:rPr>
              <a:t>Successfully Saved</a:t>
            </a:r>
            <a:endParaRPr lang="ko-KR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9138176" y="1988835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OK</a:t>
            </a:r>
            <a:endParaRPr lang="ko-KR" altLang="en-US" sz="1000" dirty="0"/>
          </a:p>
        </p:txBody>
      </p:sp>
      <p:sp>
        <p:nvSpPr>
          <p:cNvPr id="85" name="사각형 설명선 84"/>
          <p:cNvSpPr/>
          <p:nvPr/>
        </p:nvSpPr>
        <p:spPr>
          <a:xfrm>
            <a:off x="8353170" y="2677722"/>
            <a:ext cx="2353519" cy="796507"/>
          </a:xfrm>
          <a:prstGeom prst="wedgeRectCallout">
            <a:avLst>
              <a:gd name="adj1" fmla="val -139364"/>
              <a:gd name="adj2" fmla="val 76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기존의 </a:t>
            </a:r>
            <a:r>
              <a:rPr lang="en-US" altLang="ko-KR" sz="1050" dirty="0" smtClean="0">
                <a:solidFill>
                  <a:schemeClr val="tx1"/>
                </a:solidFill>
              </a:rPr>
              <a:t>“HR”</a:t>
            </a:r>
            <a:r>
              <a:rPr lang="ko-KR" altLang="en-US" sz="1050" smtClean="0">
                <a:solidFill>
                  <a:schemeClr val="tx1"/>
                </a:solidFill>
              </a:rPr>
              <a:t>부서에서 작성된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이 존재합니다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r>
              <a:rPr lang="ko-KR" altLang="en-US" sz="1050" smtClean="0">
                <a:solidFill>
                  <a:schemeClr val="tx1"/>
                </a:solidFill>
              </a:rPr>
              <a:t> 기존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의 보직이 만료되었다면 이전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의 기간도 수정해 주세요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10166689" y="3527733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YES</a:t>
            </a:r>
            <a:endParaRPr lang="ko-KR" altLang="en-US" sz="1000"/>
          </a:p>
        </p:txBody>
      </p:sp>
      <p:sp>
        <p:nvSpPr>
          <p:cNvPr id="87" name="TextBox 86">
            <a:hlinkClick r:id="rId4" action="ppaction://hlinksldjump"/>
          </p:cNvPr>
          <p:cNvSpPr txBox="1"/>
          <p:nvPr/>
        </p:nvSpPr>
        <p:spPr bwMode="auto">
          <a:xfrm>
            <a:off x="9553143" y="3527734"/>
            <a:ext cx="540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052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4481198"/>
            <a:ext cx="8830734" cy="14031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t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380999" y="42051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>
                <a:latin typeface="Calibri" panose="020F0502020204030204" pitchFamily="34" charset="0"/>
              </a:rPr>
              <a:t>Overall volume plan(</a:t>
            </a:r>
            <a:r>
              <a:rPr lang="en-US" altLang="ko-KR" sz="1000" b="1" dirty="0" err="1">
                <a:latin typeface="Calibri" panose="020F0502020204030204" pitchFamily="34" charset="0"/>
              </a:rPr>
              <a:t>kt</a:t>
            </a:r>
            <a:r>
              <a:rPr lang="en-US" altLang="ko-KR" sz="1000" b="1" dirty="0">
                <a:latin typeface="Calibri" panose="020F0502020204030204" pitchFamily="34" charset="0"/>
              </a:rPr>
              <a:t>)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90386"/>
              </p:ext>
            </p:extLst>
          </p:nvPr>
        </p:nvGraphicFramePr>
        <p:xfrm>
          <a:off x="435729" y="4553352"/>
          <a:ext cx="2531360" cy="1277878"/>
        </p:xfrm>
        <a:graphic>
          <a:graphicData uri="http://schemas.openxmlformats.org/drawingml/2006/table">
            <a:tbl>
              <a:tblPr/>
              <a:tblGrid>
                <a:gridCol w="632840"/>
                <a:gridCol w="632840"/>
                <a:gridCol w="632840"/>
                <a:gridCol w="632840"/>
              </a:tblGrid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SPB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Domestic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307.4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294.8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232.6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271.2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249.6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LYB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163.4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172.2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Trans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595.2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544.4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80999" y="395688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Absolute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994525" y="5960601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447333" y="5960601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722024" y="5960601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28" y="5952134"/>
            <a:ext cx="161925" cy="1714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53" y="5952134"/>
            <a:ext cx="161925" cy="17145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378118" y="5884623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8378905" y="5940847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7500342" y="5940847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8815086" y="424360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92466" y="422455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8018905" y="424995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8418439" y="4249955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59" name="직사각형 58">
            <a:hlinkClick r:id="rId4" action="ppaction://hlinksldjump"/>
          </p:cNvPr>
          <p:cNvSpPr/>
          <p:nvPr/>
        </p:nvSpPr>
        <p:spPr>
          <a:xfrm>
            <a:off x="372176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380999" y="1784223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8385824" y="314145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380999" y="150813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1266" y="1546746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7107815" y="1508083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380999" y="308419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997406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450214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9" y="3151701"/>
            <a:ext cx="161925" cy="1714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4" y="3151701"/>
            <a:ext cx="161925" cy="17145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63588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391209" y="1205053"/>
            <a:ext cx="8797446" cy="233440"/>
            <a:chOff x="391209" y="1675232"/>
            <a:chExt cx="8797446" cy="233440"/>
          </a:xfrm>
        </p:grpSpPr>
        <p:pic>
          <p:nvPicPr>
            <p:cNvPr id="7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7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1275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1776105" y="3537624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77" name="직사각형 76">
            <a:hlinkClick r:id="rId4" action="ppaction://hlinksldjump"/>
          </p:cNvPr>
          <p:cNvSpPr/>
          <p:nvPr/>
        </p:nvSpPr>
        <p:spPr>
          <a:xfrm>
            <a:off x="3192734" y="35503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78" name="직선 연결선 77"/>
          <p:cNvCxnSpPr/>
          <p:nvPr/>
        </p:nvCxnSpPr>
        <p:spPr>
          <a:xfrm>
            <a:off x="380999" y="3800224"/>
            <a:ext cx="8789459" cy="7410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hlinkClick r:id="rId7" action="ppaction://hlinksldjump"/>
          </p:cNvPr>
          <p:cNvSpPr txBox="1"/>
          <p:nvPr/>
        </p:nvSpPr>
        <p:spPr bwMode="auto">
          <a:xfrm>
            <a:off x="9786575" y="583040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50" name="TextBox 49">
            <a:hlinkClick r:id="rId8" action="ppaction://hlinksldjump"/>
          </p:cNvPr>
          <p:cNvSpPr txBox="1"/>
          <p:nvPr/>
        </p:nvSpPr>
        <p:spPr bwMode="auto">
          <a:xfrm>
            <a:off x="9786575" y="6155844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9374143" y="4563422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 bwMode="auto">
          <a:xfrm>
            <a:off x="10861288" y="5060357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 bwMode="auto">
          <a:xfrm>
            <a:off x="11448225" y="5060358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9271162" y="4521832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2" name="TextBox 1"/>
          <p:cNvSpPr txBox="1"/>
          <p:nvPr/>
        </p:nvSpPr>
        <p:spPr>
          <a:xfrm>
            <a:off x="2381069" y="2215325"/>
            <a:ext cx="644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Select one for your goal management</a:t>
            </a:r>
            <a:endParaRPr lang="ko-KR" altLang="en-US" sz="1600">
              <a:latin typeface="Calibri" panose="020F0502020204030204" pitchFamily="34" charset="0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4670963" y="5172507"/>
            <a:ext cx="5568411" cy="694893"/>
          </a:xfrm>
          <a:prstGeom prst="wedgeRectCallout">
            <a:avLst>
              <a:gd name="adj1" fmla="val -56097"/>
              <a:gd name="adj2" fmla="val -1706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당해년도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PDR </a:t>
            </a:r>
            <a:r>
              <a:rPr lang="ko-KR" altLang="en-US" sz="1050" smtClean="0">
                <a:solidFill>
                  <a:schemeClr val="tx1"/>
                </a:solidFill>
              </a:rPr>
              <a:t>리스트만 표시한다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r>
              <a:rPr lang="ko-KR" altLang="en-US" sz="1050" smtClean="0">
                <a:solidFill>
                  <a:schemeClr val="tx1"/>
                </a:solidFill>
              </a:rPr>
              <a:t>개를</a:t>
            </a:r>
            <a:r>
              <a:rPr lang="en-US" altLang="ko-KR" sz="1050" dirty="0" smtClean="0">
                <a:solidFill>
                  <a:schemeClr val="tx1"/>
                </a:solidFill>
              </a:rPr>
              <a:t>, 2~3</a:t>
            </a:r>
            <a:r>
              <a:rPr lang="ko-KR" altLang="en-US" sz="1050" smtClean="0">
                <a:solidFill>
                  <a:schemeClr val="tx1"/>
                </a:solidFill>
              </a:rPr>
              <a:t>개가 있는 사람은 존재하는 당해년도의 </a:t>
            </a:r>
            <a:r>
              <a:rPr lang="en-US" altLang="ko-KR" sz="1050" dirty="0" smtClean="0">
                <a:solidFill>
                  <a:schemeClr val="tx1"/>
                </a:solidFill>
              </a:rPr>
              <a:t>PDR</a:t>
            </a:r>
            <a:r>
              <a:rPr lang="ko-KR" altLang="en-US" sz="1050" smtClean="0">
                <a:solidFill>
                  <a:schemeClr val="tx1"/>
                </a:solidFill>
              </a:rPr>
              <a:t>을 모두 제시하고 선택할 수 있도록 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46213"/>
              </p:ext>
            </p:extLst>
          </p:nvPr>
        </p:nvGraphicFramePr>
        <p:xfrm>
          <a:off x="696358" y="2690464"/>
          <a:ext cx="9629406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242"/>
                <a:gridCol w="1026960"/>
                <a:gridCol w="1818487"/>
                <a:gridCol w="766608"/>
                <a:gridCol w="909935"/>
                <a:gridCol w="697905"/>
                <a:gridCol w="446621"/>
                <a:gridCol w="446621"/>
                <a:gridCol w="446621"/>
                <a:gridCol w="943203"/>
                <a:gridCol w="943203"/>
              </a:tblGrid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Position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Period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Manager’s Manager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Writer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G/S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Y/R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Final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Agreement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Message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Procurement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ABC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2015.1.1~2015.12.31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홍길동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HR/ER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BCA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2016.1.1~2016.6.30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이순신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유재석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M.G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Agreed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Finance/Planning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UTE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2016.7.1~2016.12.31</a:t>
                      </a: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방정환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정형돈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KB Chun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8000" marR="180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7773101" y="4349062"/>
            <a:ext cx="108000" cy="108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17671" eaLnBrk="1" latinLnBrk="1" hangingPunct="1"/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14" name="Picture 6" descr="mai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664" y="4304218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35" y="4341458"/>
            <a:ext cx="125307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99" y="330200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HOME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0348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Info</a:t>
            </a:r>
            <a:endParaRPr lang="ko-KR" altLang="en-US" sz="130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9046" y="330192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MY APPRAISAL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13523" y="338668"/>
            <a:ext cx="144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APPRAISER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99697" y="330192"/>
            <a:ext cx="144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Calibri" panose="020F0502020204030204" pitchFamily="34" charset="0"/>
              </a:rPr>
              <a:t>GOAL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96267" y="707121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GOAL MANAGEMENT</a:t>
            </a:r>
            <a:endParaRPr lang="ko-KR" altLang="en-US" sz="900" b="1"/>
          </a:p>
        </p:txBody>
      </p:sp>
      <p:sp>
        <p:nvSpPr>
          <p:cNvPr id="10" name="직사각형 9">
            <a:hlinkClick r:id="rId3" action="ppaction://hlinksldjump"/>
          </p:cNvPr>
          <p:cNvSpPr/>
          <p:nvPr/>
        </p:nvSpPr>
        <p:spPr>
          <a:xfrm>
            <a:off x="372176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View All</a:t>
            </a:r>
            <a:endParaRPr lang="ko-KR" altLang="en-US" sz="9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0999" y="1784223"/>
            <a:ext cx="8830734" cy="15880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385824" y="314145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80999" y="1508139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dirty="0" smtClean="0">
                <a:latin typeface="Calibri" panose="020F0502020204030204" pitchFamily="34" charset="0"/>
              </a:rPr>
              <a:t>Name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1266" y="1546746"/>
            <a:ext cx="6241752" cy="217646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380999" y="4424048"/>
            <a:ext cx="8830734" cy="9036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 smtClean="0">
                <a:latin typeface="Calibri" panose="020F0502020204030204" pitchFamily="34" charset="0"/>
              </a:rPr>
              <a:t>-</a:t>
            </a:r>
            <a:r>
              <a:rPr lang="en-US" altLang="ko-KR" sz="1050" dirty="0">
                <a:latin typeface="Calibri" panose="020F0502020204030204" pitchFamily="34" charset="0"/>
              </a:rPr>
              <a:t>Develop Strategies in </a:t>
            </a:r>
            <a:r>
              <a:rPr lang="en-US" altLang="ko-KR" sz="1050" dirty="0" err="1">
                <a:latin typeface="Calibri" panose="020F0502020204030204" pitchFamily="34" charset="0"/>
              </a:rPr>
              <a:t>lkine</a:t>
            </a:r>
            <a:r>
              <a:rPr lang="en-US" altLang="ko-KR" sz="1050" dirty="0">
                <a:latin typeface="Calibri" panose="020F0502020204030204" pitchFamily="34" charset="0"/>
              </a:rPr>
              <a:t> with the Business Line Strategy, including product and market segment strategies.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identifies and prioritizes opportunities for business growth on a global basis through an understanding of market and </a:t>
            </a:r>
            <a:r>
              <a:rPr lang="en-US" altLang="ko-KR" sz="1050" dirty="0" err="1">
                <a:latin typeface="Calibri" panose="020F0502020204030204" pitchFamily="34" charset="0"/>
              </a:rPr>
              <a:t>compertitor</a:t>
            </a:r>
            <a:r>
              <a:rPr lang="en-US" altLang="ko-KR" sz="1050" dirty="0">
                <a:latin typeface="Calibri" panose="020F0502020204030204" pitchFamily="34" charset="0"/>
              </a:rPr>
              <a:t> dynamics.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Develops new ideas and initiatives how to improve overall </a:t>
            </a:r>
            <a:r>
              <a:rPr lang="en-US" altLang="ko-KR" sz="1050" dirty="0" err="1">
                <a:latin typeface="Calibri" panose="020F0502020204030204" pitchFamily="34" charset="0"/>
              </a:rPr>
              <a:t>markerting</a:t>
            </a:r>
            <a:r>
              <a:rPr lang="en-US" altLang="ko-KR" sz="1050" dirty="0">
                <a:latin typeface="Calibri" panose="020F0502020204030204" pitchFamily="34" charset="0"/>
              </a:rPr>
              <a:t> drive for the customer segment.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Knowledgeable about how organizations </a:t>
            </a:r>
            <a:r>
              <a:rPr lang="en-US" altLang="ko-KR" sz="1050" dirty="0" smtClean="0">
                <a:latin typeface="Calibri" panose="020F0502020204030204" pitchFamily="34" charset="0"/>
              </a:rPr>
              <a:t>work</a:t>
            </a:r>
            <a:endParaRPr lang="en-US" altLang="ko-KR" sz="1050" dirty="0">
              <a:latin typeface="Calibri" panose="020F0502020204030204" pitchFamily="34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80999" y="414796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Strategic/Organization Agility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7107815" y="1508083"/>
            <a:ext cx="1728000" cy="2760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</a:t>
            </a:r>
            <a:endParaRPr lang="en-US" altLang="ko-KR" sz="10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ts val="900"/>
              </a:lnSpc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80999" y="308419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997406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450214" y="316016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9" y="3151701"/>
            <a:ext cx="161925" cy="1714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634" y="3151701"/>
            <a:ext cx="161925" cy="171450"/>
          </a:xfrm>
          <a:prstGeom prst="rect">
            <a:avLst/>
          </a:prstGeom>
        </p:spPr>
      </p:pic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380999" y="3899733"/>
            <a:ext cx="1516579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Behavioral Goal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588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380999" y="5903598"/>
            <a:ext cx="8830734" cy="56070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50" dirty="0">
                <a:latin typeface="Calibri" panose="020F0502020204030204" pitchFamily="34" charset="0"/>
              </a:rPr>
              <a:t>- Studying E</a:t>
            </a:r>
            <a:r>
              <a:rPr lang="en-US" altLang="ko-KR" sz="1050" dirty="0" smtClean="0">
                <a:latin typeface="Calibri" panose="020F0502020204030204" pitchFamily="34" charset="0"/>
              </a:rPr>
              <a:t>nglish </a:t>
            </a:r>
            <a:r>
              <a:rPr lang="en-US" altLang="ko-KR" sz="1050" dirty="0">
                <a:latin typeface="Calibri" panose="020F0502020204030204" pitchFamily="34" charset="0"/>
              </a:rPr>
              <a:t>by internal study group</a:t>
            </a:r>
          </a:p>
          <a:p>
            <a:r>
              <a:rPr lang="en-US" altLang="ko-KR" sz="1050" dirty="0">
                <a:latin typeface="Calibri" panose="020F0502020204030204" pitchFamily="34" charset="0"/>
              </a:rPr>
              <a:t>- Improving verbal E</a:t>
            </a:r>
            <a:r>
              <a:rPr lang="en-US" altLang="ko-KR" sz="1050" dirty="0" smtClean="0">
                <a:latin typeface="Calibri" panose="020F0502020204030204" pitchFamily="34" charset="0"/>
              </a:rPr>
              <a:t>nglish </a:t>
            </a:r>
            <a:r>
              <a:rPr lang="en-US" altLang="ko-KR" sz="1050" dirty="0">
                <a:latin typeface="Calibri" panose="020F0502020204030204" pitchFamily="34" charset="0"/>
              </a:rPr>
              <a:t>by English Institute</a:t>
            </a: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380999" y="5627513"/>
            <a:ext cx="8830734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dirty="0">
                <a:latin typeface="Calibri" panose="020F0502020204030204" pitchFamily="34" charset="0"/>
              </a:rPr>
              <a:t>English Skill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380999" y="5379283"/>
            <a:ext cx="2069215" cy="1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 anchor="ctr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Individual Development Plan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8378905" y="6508400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997406" y="653788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450214" y="6537888"/>
            <a:ext cx="684000" cy="14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 smtClean="0">
                <a:latin typeface="Calibri" panose="020F0502020204030204" pitchFamily="34" charset="0"/>
                <a:sym typeface="Wingdings" panose="05000000000000000000" pitchFamily="2" charset="2"/>
              </a:rPr>
              <a:t>06/10/2016</a:t>
            </a:r>
            <a:endParaRPr lang="ko-KR" altLang="en-US" sz="900">
              <a:latin typeface="Calibri" panose="020F050202020403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3724905" y="6537888"/>
            <a:ext cx="900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progress </a:t>
            </a:r>
            <a:r>
              <a:rPr lang="ko-KR" altLang="en-US" sz="1000" smtClean="0">
                <a:latin typeface="Calibri" panose="020F0502020204030204" pitchFamily="34" charset="0"/>
                <a:sym typeface="Wingdings" panose="05000000000000000000" pitchFamily="2" charset="2"/>
              </a:rPr>
              <a:t>▼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9" y="6529421"/>
            <a:ext cx="161925" cy="1714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634" y="6529421"/>
            <a:ext cx="161925" cy="1714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 bwMode="auto">
          <a:xfrm>
            <a:off x="9828140" y="5546535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/>
          </a:p>
        </p:txBody>
      </p:sp>
      <p:sp>
        <p:nvSpPr>
          <p:cNvPr id="47" name="TextBox 46"/>
          <p:cNvSpPr txBox="1"/>
          <p:nvPr/>
        </p:nvSpPr>
        <p:spPr bwMode="auto">
          <a:xfrm>
            <a:off x="9828140" y="6522847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EXIT</a:t>
            </a:r>
            <a:endParaRPr lang="ko-KR" altLang="en-US" sz="1000"/>
          </a:p>
        </p:txBody>
      </p:sp>
      <p:sp>
        <p:nvSpPr>
          <p:cNvPr id="48" name="TextBox 47">
            <a:hlinkClick r:id="rId5" action="ppaction://hlinksldjump"/>
          </p:cNvPr>
          <p:cNvSpPr txBox="1"/>
          <p:nvPr/>
        </p:nvSpPr>
        <p:spPr bwMode="auto">
          <a:xfrm>
            <a:off x="9828140" y="5871972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SEND TO MANAGER</a:t>
            </a:r>
            <a:endParaRPr lang="ko-KR" altLang="en-US" sz="1000"/>
          </a:p>
        </p:txBody>
      </p:sp>
      <p:sp>
        <p:nvSpPr>
          <p:cNvPr id="49" name="TextBox 48">
            <a:hlinkClick r:id="rId6" action="ppaction://hlinksldjump"/>
          </p:cNvPr>
          <p:cNvSpPr txBox="1"/>
          <p:nvPr/>
        </p:nvSpPr>
        <p:spPr bwMode="auto">
          <a:xfrm>
            <a:off x="9828140" y="6197409"/>
            <a:ext cx="1440000" cy="25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 anchor="ctr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 TO VIEW ALL</a:t>
            </a:r>
            <a:endParaRPr lang="ko-KR" altLang="en-US" sz="100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9415708" y="4604987"/>
            <a:ext cx="2661991" cy="722663"/>
          </a:xfrm>
          <a:prstGeom prst="wedgeRoundRectCallout">
            <a:avLst>
              <a:gd name="adj1" fmla="val -51846"/>
              <a:gd name="adj2" fmla="val -57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 bwMode="auto">
          <a:xfrm>
            <a:off x="10902853" y="5101922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 bwMode="auto">
          <a:xfrm>
            <a:off x="11489790" y="5101923"/>
            <a:ext cx="504000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Edit</a:t>
            </a:r>
            <a:endParaRPr lang="ko-KR" altLang="en-US" sz="1000" dirty="0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9312727" y="4563397"/>
            <a:ext cx="421824" cy="230854"/>
          </a:xfrm>
          <a:prstGeom prst="wedgeRoundRectCallout">
            <a:avLst>
              <a:gd name="adj1" fmla="val -59095"/>
              <a:gd name="adj2" fmla="val -79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C000"/>
                </a:solidFill>
              </a:rPr>
              <a:t>2N</a:t>
            </a:r>
            <a:endParaRPr lang="ko-KR" altLang="en-US" sz="1100" b="1">
              <a:solidFill>
                <a:srgbClr val="FFC000"/>
              </a:solidFill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380999" y="6461910"/>
            <a:ext cx="8830734" cy="28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000" b="1" dirty="0" smtClean="0">
                <a:latin typeface="Calibri" panose="020F0502020204030204" pitchFamily="34" charset="0"/>
              </a:rPr>
              <a:t>Start Date                                  Due Date                                 Status </a:t>
            </a:r>
            <a:endParaRPr lang="en-US" altLang="ko-KR" sz="1000" dirty="0">
              <a:latin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500342" y="6518838"/>
            <a:ext cx="784634" cy="1783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lIns="18000" tIns="3600" rIns="18000" bIns="3600">
            <a:spAutoFit/>
          </a:bodyPr>
          <a:lstStyle/>
          <a:p>
            <a:pPr algn="ctr">
              <a:defRPr/>
            </a:pPr>
            <a:r>
              <a:rPr lang="en-US" altLang="ko-KR" sz="1000" dirty="0" smtClean="0"/>
              <a:t>Cancel</a:t>
            </a:r>
            <a:endParaRPr lang="ko-KR" altLang="en-US" sz="1000" dirty="0"/>
          </a:p>
        </p:txBody>
      </p:sp>
      <p:pic>
        <p:nvPicPr>
          <p:cNvPr id="59" name="Picture 6" descr="mail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355" y="6557604"/>
            <a:ext cx="225058" cy="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4113" y="6525978"/>
            <a:ext cx="233440" cy="23344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1209" y="1205053"/>
            <a:ext cx="8797446" cy="233440"/>
            <a:chOff x="391209" y="1675232"/>
            <a:chExt cx="8797446" cy="233440"/>
          </a:xfrm>
        </p:grpSpPr>
        <p:pic>
          <p:nvPicPr>
            <p:cNvPr id="62" name="Picture 6" descr="mail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97" y="1711494"/>
              <a:ext cx="225058" cy="16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6355" y="1675232"/>
              <a:ext cx="233440" cy="233440"/>
            </a:xfrm>
            <a:prstGeom prst="rect">
              <a:avLst/>
            </a:prstGeom>
          </p:spPr>
        </p:pic>
        <p:sp>
          <p:nvSpPr>
            <p:cNvPr id="64" name="TextBox 8"/>
            <p:cNvSpPr txBox="1">
              <a:spLocks noChangeArrowheads="1"/>
            </p:cNvSpPr>
            <p:nvPr/>
          </p:nvSpPr>
          <p:spPr bwMode="auto">
            <a:xfrm>
              <a:off x="391209" y="1682158"/>
              <a:ext cx="4837625" cy="2195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dirty="0" smtClean="0">
                  <a:latin typeface="+mn-ea"/>
                  <a:ea typeface="+mn-ea"/>
                  <a:sym typeface="Wingdings" panose="05000000000000000000" pitchFamily="2" charset="2"/>
                </a:rPr>
                <a:t>2016 PDR – HR/ER: HRD/RECRUITMENT   </a:t>
              </a:r>
              <a:r>
                <a:rPr lang="ko-KR" altLang="en-US" sz="1000" smtClean="0">
                  <a:latin typeface="+mn-ea"/>
                  <a:ea typeface="+mn-ea"/>
                  <a:sym typeface="Wingdings" panose="05000000000000000000" pitchFamily="2" charset="2"/>
                </a:rPr>
                <a:t>                                                </a:t>
              </a:r>
              <a:r>
                <a:rPr lang="ko-KR" altLang="en-US" sz="1000">
                  <a:latin typeface="+mn-ea"/>
                  <a:ea typeface="+mn-ea"/>
                  <a:sym typeface="Wingdings" panose="05000000000000000000" pitchFamily="2" charset="2"/>
                </a:rPr>
                <a:t>▼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912752" y="1530363"/>
            <a:ext cx="1943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8815086" y="566498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8411353" y="567133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Cancel</a:t>
            </a:r>
            <a:endParaRPr lang="ko-KR" altLang="en-US" sz="800">
              <a:latin typeface="Calibri" panose="020F0502020204030204" pitchFamily="34" charset="0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8020555" y="5671336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Save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8815086" y="419043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Note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2466" y="4171381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8018905" y="41967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Edit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8418439" y="4196781"/>
            <a:ext cx="360000" cy="21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36000" tIns="36000" rIns="36000" bIns="36000" anchor="ctr"/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000" dirty="0" smtClean="0">
                <a:latin typeface="Calibri" panose="020F0502020204030204" pitchFamily="34" charset="0"/>
              </a:rPr>
              <a:t>Del</a:t>
            </a:r>
            <a:endParaRPr lang="ko-KR" altLang="en-US" sz="1000">
              <a:latin typeface="Calibri" panose="020F05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92466" y="565737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▲</a:t>
            </a:r>
            <a:endParaRPr lang="ko-KR" altLang="en-US" sz="1000" dirty="0"/>
          </a:p>
        </p:txBody>
      </p:sp>
      <p:sp>
        <p:nvSpPr>
          <p:cNvPr id="74" name="직사각형 73">
            <a:hlinkClick r:id="rId3" action="ppaction://hlinksldjump"/>
          </p:cNvPr>
          <p:cNvSpPr/>
          <p:nvPr/>
        </p:nvSpPr>
        <p:spPr>
          <a:xfrm>
            <a:off x="1776105" y="3537624"/>
            <a:ext cx="1368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Business Objectives</a:t>
            </a:r>
            <a:endParaRPr lang="ko-KR" altLang="en-US" sz="900"/>
          </a:p>
        </p:txBody>
      </p: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3192734" y="3550324"/>
            <a:ext cx="1368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IDP</a:t>
            </a:r>
            <a:endParaRPr lang="ko-KR" altLang="en-US" sz="900"/>
          </a:p>
        </p:txBody>
      </p:sp>
      <p:cxnSp>
        <p:nvCxnSpPr>
          <p:cNvPr id="22" name="직선 연결선 21"/>
          <p:cNvCxnSpPr/>
          <p:nvPr/>
        </p:nvCxnSpPr>
        <p:spPr>
          <a:xfrm>
            <a:off x="380999" y="3800224"/>
            <a:ext cx="8789459" cy="7410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4475</Words>
  <Application>Microsoft Office PowerPoint</Application>
  <PresentationFormat>와이드스크린</PresentationFormat>
  <Paragraphs>1927</Paragraphs>
  <Slides>35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Aparajita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gy.kim(김가영)</dc:creator>
  <cp:lastModifiedBy>seongheon lee</cp:lastModifiedBy>
  <cp:revision>140</cp:revision>
  <dcterms:created xsi:type="dcterms:W3CDTF">2016-09-27T02:24:18Z</dcterms:created>
  <dcterms:modified xsi:type="dcterms:W3CDTF">2016-10-19T03:15:49Z</dcterms:modified>
</cp:coreProperties>
</file>