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2"/>
    <p:sldId id="256" r:id="rId3"/>
    <p:sldId id="300" r:id="rId4"/>
    <p:sldId id="301" r:id="rId5"/>
    <p:sldId id="257" r:id="rId6"/>
    <p:sldId id="259" r:id="rId7"/>
    <p:sldId id="262" r:id="rId8"/>
    <p:sldId id="263" r:id="rId9"/>
    <p:sldId id="268" r:id="rId10"/>
    <p:sldId id="260" r:id="rId11"/>
    <p:sldId id="265" r:id="rId12"/>
    <p:sldId id="266" r:id="rId13"/>
    <p:sldId id="269" r:id="rId14"/>
    <p:sldId id="279" r:id="rId15"/>
    <p:sldId id="273" r:id="rId16"/>
    <p:sldId id="274" r:id="rId17"/>
    <p:sldId id="277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78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.kim(김가영)" initials="g" lastIdx="1" clrIdx="0">
    <p:extLst>
      <p:ext uri="{19B8F6BF-5375-455C-9EA6-DF929625EA0E}">
        <p15:presenceInfo xmlns:p15="http://schemas.microsoft.com/office/powerpoint/2012/main" userId="S-1-5-21-468309003-4614994-2540964401-1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 autoAdjust="0"/>
    <p:restoredTop sz="69198" autoAdjust="0"/>
  </p:normalViewPr>
  <p:slideViewPr>
    <p:cSldViewPr snapToGrid="0">
      <p:cViewPr>
        <p:scale>
          <a:sx n="66" d="100"/>
          <a:sy n="66" d="100"/>
        </p:scale>
        <p:origin x="528" y="-1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E932-9151-4628-BBDB-5579FEFA16C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2C15-7C55-4893-AF08-CD14C2636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PDR </a:t>
            </a:r>
            <a:r>
              <a:rPr lang="ko-KR" altLang="en-US" sz="1200" smtClean="0"/>
              <a:t>메뉴를 클릭하면 처음에 나타는 안내화면이다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위의 </a:t>
            </a:r>
            <a:r>
              <a:rPr lang="en-US" altLang="ko-KR" sz="1200" dirty="0" err="1" smtClean="0"/>
              <a:t>Guidline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MyInfo</a:t>
            </a:r>
            <a:r>
              <a:rPr lang="en-US" altLang="ko-KR" sz="1200" dirty="0" smtClean="0"/>
              <a:t>, Goal, MY Appraisal, Appraisal </a:t>
            </a:r>
            <a:r>
              <a:rPr lang="ko-KR" altLang="en-US" sz="1200" smtClean="0"/>
              <a:t>은 메뉴 버튼을 의미한다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Guildline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을 수행하기위한 안내 내용을 담을 화면으로 연결된다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 현재는 </a:t>
            </a:r>
            <a:r>
              <a:rPr lang="en-US" altLang="ko-KR" sz="1200" dirty="0" err="1" smtClean="0"/>
              <a:t>Guidline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화면은 구성되지 않았음로 메뉴로만 남겨둔다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 Info</a:t>
            </a:r>
            <a:r>
              <a:rPr lang="ko-KR" altLang="en-US" sz="1200" smtClean="0"/>
              <a:t>를 클릭하면 </a:t>
            </a:r>
            <a:r>
              <a:rPr lang="en-US" altLang="ko-KR" sz="1200" dirty="0" smtClean="0"/>
              <a:t>3Page </a:t>
            </a:r>
            <a:r>
              <a:rPr lang="ko-KR" altLang="en-US" sz="1200" smtClean="0"/>
              <a:t>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Goal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9Page “Goal Management” </a:t>
            </a:r>
            <a:r>
              <a:rPr lang="ko-KR" altLang="en-US" sz="1200" smtClean="0"/>
              <a:t>화면으로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 Appraisal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15 Page MID-YEAR </a:t>
            </a:r>
            <a:r>
              <a:rPr lang="ko-KR" altLang="en-US" sz="1200" smtClean="0"/>
              <a:t>로 이동 또는 </a:t>
            </a:r>
            <a:r>
              <a:rPr lang="en-US" altLang="ko-KR" sz="1200" dirty="0" smtClean="0"/>
              <a:t>21 </a:t>
            </a:r>
            <a:r>
              <a:rPr lang="ko-KR" altLang="en-US" sz="1200" smtClean="0"/>
              <a:t>페이지 </a:t>
            </a:r>
            <a:r>
              <a:rPr lang="en-US" altLang="ko-KR" sz="1200" dirty="0" smtClean="0"/>
              <a:t>YEAR-END </a:t>
            </a:r>
            <a:r>
              <a:rPr lang="ko-KR" altLang="en-US" sz="1200" smtClean="0"/>
              <a:t>페이지로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15 </a:t>
            </a:r>
            <a:r>
              <a:rPr lang="ko-KR" altLang="en-US" sz="1200" smtClean="0"/>
              <a:t>페이지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와 </a:t>
            </a:r>
            <a:r>
              <a:rPr lang="en-US" altLang="ko-KR" sz="1200" dirty="0" smtClean="0"/>
              <a:t>21</a:t>
            </a:r>
            <a:r>
              <a:rPr lang="ko-KR" altLang="en-US" sz="1200" smtClean="0"/>
              <a:t>페이지는 동일한 화면이다</a:t>
            </a:r>
            <a:r>
              <a:rPr lang="en-US" altLang="ko-KR" sz="1200" dirty="0" smtClean="0"/>
              <a:t>. Mid-year </a:t>
            </a:r>
            <a:r>
              <a:rPr lang="ko-KR" altLang="en-US" sz="1200" smtClean="0"/>
              <a:t>든 </a:t>
            </a:r>
            <a:r>
              <a:rPr lang="en-US" altLang="ko-KR" sz="1200" dirty="0" smtClean="0"/>
              <a:t>year-end </a:t>
            </a:r>
            <a:r>
              <a:rPr lang="ko-KR" altLang="en-US" sz="1200" smtClean="0"/>
              <a:t>든 동일한 화면이며 기간에 따라 보여주는 항목만이 틀려질 뿐이다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Appraisal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27</a:t>
            </a:r>
            <a:r>
              <a:rPr lang="ko-KR" altLang="en-US" sz="1200" smtClean="0"/>
              <a:t>페이지로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Appraisal </a:t>
            </a:r>
            <a:r>
              <a:rPr lang="ko-KR" altLang="en-US" sz="1200" smtClean="0"/>
              <a:t>화면은 상급자가 피평가자를 평가하기위한 메뉴로 </a:t>
            </a:r>
            <a:r>
              <a:rPr lang="en-US" altLang="ko-KR" sz="1200" dirty="0" smtClean="0"/>
              <a:t>My Appraisal </a:t>
            </a:r>
            <a:r>
              <a:rPr lang="ko-KR" altLang="en-US" sz="1200" smtClean="0"/>
              <a:t>과 화면은 유사하나 피평가자가 누구인지를 추가적으로 보여주게 된다</a:t>
            </a:r>
            <a:r>
              <a:rPr lang="en-US" altLang="ko-KR" sz="1200" dirty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6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화면들과 동일한 화면이며</a:t>
            </a:r>
            <a:r>
              <a:rPr lang="ko-KR" altLang="en-US" baseline="0" dirty="0" smtClean="0"/>
              <a:t> 버튼 클릭 상태에 따라 조금씩 </a:t>
            </a:r>
            <a:r>
              <a:rPr lang="ko-KR" altLang="en-US" baseline="0" dirty="0" err="1" smtClean="0"/>
              <a:t>틀려보이지는</a:t>
            </a:r>
            <a:r>
              <a:rPr lang="ko-KR" altLang="en-US" baseline="0" dirty="0" smtClean="0"/>
              <a:t> 것을 표현한 것이다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지금은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버튼이 하나도 클릭되어있지 않은 상태의 모습</a:t>
            </a:r>
            <a:r>
              <a:rPr lang="ko-KR" altLang="en-US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 </a:t>
            </a:r>
            <a:r>
              <a:rPr lang="ko-KR" altLang="en-US" smtClean="0"/>
              <a:t>아래는 인사부에서 입력한 내용 </a:t>
            </a:r>
            <a:r>
              <a:rPr lang="en-US" altLang="ko-KR" dirty="0" smtClean="0"/>
              <a:t>---------------------------------------</a:t>
            </a:r>
          </a:p>
          <a:p>
            <a:r>
              <a:rPr lang="ko-KR" altLang="en-US" dirty="0" smtClean="0"/>
              <a:t>모두 접기</a:t>
            </a:r>
            <a:r>
              <a:rPr lang="en-US" altLang="ko-KR" dirty="0" smtClean="0"/>
              <a:t>/</a:t>
            </a:r>
            <a:r>
              <a:rPr lang="ko-KR" altLang="en-US" smtClean="0"/>
              <a:t>모두</a:t>
            </a:r>
            <a:r>
              <a:rPr lang="ko-KR" altLang="en-US" baseline="0" smtClean="0"/>
              <a:t> 펼치기 버튼 생성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Default</a:t>
            </a:r>
            <a:r>
              <a:rPr lang="ko-KR" altLang="en-US" baseline="0" smtClean="0"/>
              <a:t>로는 모두 펼쳐서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평가자가 승인을 하게 되면 </a:t>
            </a:r>
            <a:r>
              <a:rPr lang="en-US" altLang="ko-KR" dirty="0" err="1" smtClean="0"/>
              <a:t>pdr_master</a:t>
            </a:r>
            <a:r>
              <a:rPr lang="en-US" altLang="ko-KR" baseline="0" dirty="0" smtClean="0"/>
              <a:t> table </a:t>
            </a:r>
            <a:r>
              <a:rPr lang="ko-KR" altLang="en-US" baseline="0" smtClean="0"/>
              <a:t>의 </a:t>
            </a:r>
            <a:r>
              <a:rPr lang="en-US" altLang="ko-KR" baseline="0" dirty="0" err="1" smtClean="0"/>
              <a:t>goal_status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mid_year_status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year_end_status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의 상태값이 각 단계에 따라 승인으로 변경되고 </a:t>
            </a:r>
            <a:r>
              <a:rPr lang="en-US" altLang="ko-KR" baseline="0" dirty="0" err="1" smtClean="0"/>
              <a:t>pdr_item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테이블의 </a:t>
            </a:r>
            <a:r>
              <a:rPr lang="en-US" altLang="ko-KR" baseline="0" dirty="0" err="1" smtClean="0"/>
              <a:t>item_approved_flag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도 승인으로 </a:t>
            </a:r>
            <a:r>
              <a:rPr lang="en-US" altLang="ko-KR" baseline="0" dirty="0" smtClean="0"/>
              <a:t>update </a:t>
            </a:r>
            <a:r>
              <a:rPr lang="ko-KR" altLang="en-US" baseline="0" smtClean="0"/>
              <a:t>된다</a:t>
            </a:r>
            <a:r>
              <a:rPr lang="en-US" altLang="ko-KR" baseline="0" dirty="0" smtClean="0"/>
              <a:t>. Goal </a:t>
            </a:r>
            <a:r>
              <a:rPr lang="ko-KR" altLang="en-US" baseline="0" smtClean="0"/>
              <a:t>이 승인된 후에 피평가자가 하나의 </a:t>
            </a:r>
            <a:r>
              <a:rPr lang="en-US" altLang="ko-KR" baseline="0" dirty="0" smtClean="0"/>
              <a:t>Goal </a:t>
            </a:r>
            <a:r>
              <a:rPr lang="ko-KR" altLang="en-US" baseline="0" smtClean="0"/>
              <a:t>을 수정하게되면 </a:t>
            </a:r>
            <a:r>
              <a:rPr lang="en-US" altLang="ko-KR" baseline="0" dirty="0" err="1" smtClean="0"/>
              <a:t>pdr_item</a:t>
            </a:r>
            <a:r>
              <a:rPr lang="en-US" altLang="ko-KR" baseline="0" dirty="0" smtClean="0"/>
              <a:t> table</a:t>
            </a:r>
            <a:r>
              <a:rPr lang="ko-KR" altLang="en-US" baseline="0" smtClean="0"/>
              <a:t>의 </a:t>
            </a:r>
            <a:r>
              <a:rPr lang="en-US" altLang="ko-KR" baseline="0" dirty="0" err="1" smtClean="0"/>
              <a:t>item_approved_flag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가 비승인으로 </a:t>
            </a:r>
            <a:r>
              <a:rPr lang="en-US" altLang="ko-KR" baseline="0" dirty="0" smtClean="0"/>
              <a:t>update </a:t>
            </a:r>
            <a:r>
              <a:rPr lang="ko-KR" altLang="en-US" baseline="0" smtClean="0"/>
              <a:t>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err="1" smtClean="0"/>
              <a:t>item_approved_flag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가 승인상태인데 해당 </a:t>
            </a:r>
            <a:r>
              <a:rPr lang="en-US" altLang="ko-KR" baseline="0" dirty="0" smtClean="0"/>
              <a:t>goal </a:t>
            </a:r>
            <a:r>
              <a:rPr lang="ko-KR" altLang="en-US" baseline="0" smtClean="0"/>
              <a:t>을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하려고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버튼을 클릭하면 위의 화면처럼 확인 창이 뜨고 </a:t>
            </a:r>
            <a:r>
              <a:rPr lang="en-US" altLang="ko-KR" baseline="0" dirty="0" smtClean="0"/>
              <a:t>yes </a:t>
            </a:r>
            <a:r>
              <a:rPr lang="ko-KR" altLang="en-US" baseline="0" smtClean="0"/>
              <a:t>를 클릭하면 수정할 수 있도록 한다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3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Mid-Year Review </a:t>
            </a:r>
            <a:r>
              <a:rPr lang="ko-KR" altLang="en-US" smtClean="0"/>
              <a:t>이화면은 </a:t>
            </a:r>
            <a:r>
              <a:rPr lang="en-US" altLang="ko-KR" dirty="0" smtClean="0"/>
              <a:t>8</a:t>
            </a:r>
            <a:r>
              <a:rPr lang="ko-KR" altLang="en-US" smtClean="0"/>
              <a:t>페이지의 화면과 동일한 화면이다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기간에 따라서 </a:t>
            </a:r>
            <a:r>
              <a:rPr lang="en-US" altLang="ko-KR" dirty="0" smtClean="0"/>
              <a:t>Goal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Mid-Year</a:t>
            </a:r>
            <a:r>
              <a:rPr lang="en-US" altLang="ko-KR" baseline="0" dirty="0" smtClean="0"/>
              <a:t>, Year-End </a:t>
            </a:r>
            <a:r>
              <a:rPr lang="ko-KR" altLang="en-US" baseline="0" smtClean="0"/>
              <a:t>메뉴를 </a:t>
            </a:r>
            <a:r>
              <a:rPr lang="en-US" altLang="ko-KR" baseline="0" dirty="0" smtClean="0"/>
              <a:t>Disable </a:t>
            </a:r>
            <a:r>
              <a:rPr lang="ko-KR" altLang="en-US" baseline="0" smtClean="0"/>
              <a:t>시키고 </a:t>
            </a:r>
            <a:r>
              <a:rPr lang="en-US" altLang="ko-KR" baseline="0" dirty="0" smtClean="0"/>
              <a:t>Mid-year </a:t>
            </a:r>
            <a:r>
              <a:rPr lang="ko-KR" altLang="en-US" baseline="0" smtClean="0"/>
              <a:t>기간에는 </a:t>
            </a:r>
            <a:r>
              <a:rPr lang="en-US" altLang="ko-KR" baseline="0" dirty="0" smtClean="0"/>
              <a:t>goal </a:t>
            </a:r>
            <a:r>
              <a:rPr lang="ko-KR" altLang="en-US" baseline="0" smtClean="0"/>
              <a:t>메뉴와 </a:t>
            </a:r>
            <a:r>
              <a:rPr lang="en-US" altLang="ko-KR" baseline="0" dirty="0" smtClean="0"/>
              <a:t>year-end </a:t>
            </a:r>
            <a:r>
              <a:rPr lang="ko-KR" altLang="en-US" baseline="0" smtClean="0"/>
              <a:t>메뉴를 </a:t>
            </a:r>
            <a:r>
              <a:rPr lang="en-US" altLang="ko-KR" baseline="0" dirty="0" smtClean="0"/>
              <a:t>disable </a:t>
            </a:r>
            <a:r>
              <a:rPr lang="ko-KR" altLang="en-US" baseline="0" smtClean="0"/>
              <a:t>시키므로 각 메뉴별로 동일한 화면이 띄워지게 된다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1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화면은 </a:t>
            </a:r>
            <a:r>
              <a:rPr lang="en-US" altLang="ko-KR" dirty="0" smtClean="0"/>
              <a:t>9</a:t>
            </a:r>
            <a:r>
              <a:rPr lang="ko-KR" altLang="en-US" smtClean="0"/>
              <a:t>페이지</a:t>
            </a:r>
            <a:r>
              <a:rPr lang="en-US" altLang="ko-KR" dirty="0" smtClean="0"/>
              <a:t>, 10</a:t>
            </a:r>
            <a:r>
              <a:rPr lang="ko-KR" altLang="en-US" smtClean="0"/>
              <a:t>페이지의 화면과 동일한 화면이지만 틀린부분은 </a:t>
            </a:r>
            <a:r>
              <a:rPr lang="en-US" altLang="ko-KR" dirty="0" smtClean="0"/>
              <a:t>Mid-Year </a:t>
            </a:r>
            <a:r>
              <a:rPr lang="ko-KR" altLang="en-US" smtClean="0"/>
              <a:t>기간이기때문에 </a:t>
            </a:r>
            <a:r>
              <a:rPr lang="en-US" altLang="ko-KR" dirty="0" smtClean="0"/>
              <a:t>Mid-Year review </a:t>
            </a:r>
            <a:r>
              <a:rPr lang="ko-KR" altLang="en-US" smtClean="0"/>
              <a:t>를 입력하는 란이 표시된다는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Mid-Year review</a:t>
            </a:r>
            <a:r>
              <a:rPr lang="ko-KR" altLang="en-US" smtClean="0"/>
              <a:t>는 </a:t>
            </a:r>
            <a:r>
              <a:rPr lang="en-US" altLang="ko-KR" dirty="0" smtClean="0"/>
              <a:t>employee review </a:t>
            </a:r>
            <a:r>
              <a:rPr lang="ko-KR" altLang="en-US" smtClean="0"/>
              <a:t>와 </a:t>
            </a:r>
            <a:r>
              <a:rPr lang="en-US" altLang="ko-KR" dirty="0" smtClean="0"/>
              <a:t>manager review </a:t>
            </a:r>
            <a:r>
              <a:rPr lang="ko-KR" altLang="en-US" smtClean="0"/>
              <a:t>가 각각 입력란이 있으며 </a:t>
            </a:r>
            <a:r>
              <a:rPr lang="en-US" altLang="ko-KR" dirty="0" smtClean="0"/>
              <a:t>employee</a:t>
            </a:r>
            <a:r>
              <a:rPr lang="en-US" altLang="ko-KR" baseline="0" dirty="0" smtClean="0"/>
              <a:t> review </a:t>
            </a:r>
            <a:r>
              <a:rPr lang="ko-KR" altLang="en-US" baseline="0" smtClean="0"/>
              <a:t>는 피평가자만 입력 가능하며 </a:t>
            </a:r>
            <a:r>
              <a:rPr lang="en-US" altLang="ko-KR" baseline="0" dirty="0" smtClean="0"/>
              <a:t>manager </a:t>
            </a:r>
            <a:r>
              <a:rPr lang="en-US" altLang="ko-KR" baseline="0" dirty="0" err="1" smtClean="0"/>
              <a:t>reiview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는 평가자만 입력이 가능하다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화면은 </a:t>
            </a:r>
            <a:r>
              <a:rPr lang="en-US" altLang="ko-KR" baseline="0" dirty="0" smtClean="0"/>
              <a:t>my appraisal </a:t>
            </a:r>
            <a:r>
              <a:rPr lang="ko-KR" altLang="en-US" baseline="0" smtClean="0"/>
              <a:t>메뉴의 </a:t>
            </a:r>
            <a:r>
              <a:rPr lang="en-US" altLang="ko-KR" baseline="0" dirty="0" smtClean="0"/>
              <a:t>mid-year </a:t>
            </a:r>
            <a:r>
              <a:rPr lang="ko-KR" altLang="en-US" baseline="0" smtClean="0"/>
              <a:t>이기때문에 피평가자 화면이므로 </a:t>
            </a:r>
            <a:r>
              <a:rPr lang="en-US" altLang="ko-KR" baseline="0" dirty="0" smtClean="0"/>
              <a:t>employee review </a:t>
            </a:r>
            <a:r>
              <a:rPr lang="ko-KR" altLang="en-US" baseline="0" smtClean="0"/>
              <a:t>만 입력 가능하다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최초 </a:t>
            </a:r>
            <a:r>
              <a:rPr lang="en-US" altLang="ko-KR" baseline="0" dirty="0" smtClean="0"/>
              <a:t>review </a:t>
            </a:r>
            <a:r>
              <a:rPr lang="ko-KR" altLang="en-US" baseline="0" smtClean="0"/>
              <a:t>등록시 비록 </a:t>
            </a:r>
            <a:r>
              <a:rPr lang="en-US" altLang="ko-KR" baseline="0" dirty="0" err="1" smtClean="0"/>
              <a:t>pdr_item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테이블에 </a:t>
            </a:r>
            <a:r>
              <a:rPr lang="en-US" altLang="ko-KR" baseline="0" dirty="0" smtClean="0"/>
              <a:t>insert </a:t>
            </a:r>
            <a:r>
              <a:rPr lang="ko-KR" altLang="en-US" baseline="0" smtClean="0"/>
              <a:t>이지만 화면에는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로 표시되며 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에는 </a:t>
            </a:r>
            <a:r>
              <a:rPr lang="en-US" altLang="ko-KR" baseline="0" dirty="0" smtClean="0"/>
              <a:t>insert … on duplicate key update </a:t>
            </a:r>
            <a:r>
              <a:rPr lang="ko-KR" altLang="en-US" baseline="0" smtClean="0"/>
              <a:t>로 구현하면 될 듯 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Manager </a:t>
            </a:r>
            <a:r>
              <a:rPr lang="ko-KR" altLang="en-US" baseline="0" smtClean="0"/>
              <a:t>일 경우에는 </a:t>
            </a:r>
            <a:r>
              <a:rPr lang="en-US" altLang="ko-KR" baseline="0" dirty="0" err="1" smtClean="0"/>
              <a:t>appriser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메뉴의  </a:t>
            </a:r>
            <a:r>
              <a:rPr lang="en-US" altLang="ko-KR" baseline="0" dirty="0" smtClean="0"/>
              <a:t>mid-year </a:t>
            </a:r>
            <a:r>
              <a:rPr lang="ko-KR" altLang="en-US" baseline="0" smtClean="0"/>
              <a:t>로 들어가면 </a:t>
            </a:r>
            <a:r>
              <a:rPr lang="en-US" altLang="ko-KR" baseline="0" dirty="0" smtClean="0"/>
              <a:t>manager’s review </a:t>
            </a:r>
            <a:r>
              <a:rPr lang="ko-KR" altLang="en-US" baseline="0" smtClean="0"/>
              <a:t>입력이 가능한다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My Appraisal </a:t>
            </a:r>
            <a:r>
              <a:rPr lang="ko-KR" altLang="en-US" baseline="0" smtClean="0"/>
              <a:t>과 </a:t>
            </a:r>
            <a:r>
              <a:rPr lang="en-US" altLang="ko-KR" baseline="0" dirty="0" smtClean="0"/>
              <a:t>Appraiser </a:t>
            </a:r>
            <a:r>
              <a:rPr lang="ko-KR" altLang="en-US" baseline="0" smtClean="0"/>
              <a:t>를 따로 두는 이유는 한사람은 평가자이면서 피평가자이기도 하기 때문에 메뉴를 따로 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03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smtClean="0"/>
              <a:t>페이지의 내용과 동일한 구성이며 </a:t>
            </a:r>
            <a:r>
              <a:rPr lang="en-US" altLang="ko-KR" dirty="0" smtClean="0"/>
              <a:t>Add Goal (</a:t>
            </a:r>
            <a:r>
              <a:rPr lang="ko-KR" altLang="en-US" smtClean="0"/>
              <a:t>신규 </a:t>
            </a:r>
            <a:r>
              <a:rPr lang="en-US" altLang="ko-KR" dirty="0" smtClean="0"/>
              <a:t>Goal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을 입력하는 란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을 접었을 경우의 화면을 그린 것이다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Goal </a:t>
            </a:r>
            <a:r>
              <a:rPr lang="ko-KR" altLang="en-US" smtClean="0"/>
              <a:t>을 모두 접었을 경우의 화면을 그린 것이다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8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IDP </a:t>
            </a:r>
            <a:r>
              <a:rPr lang="ko-KR" altLang="en-US" smtClean="0"/>
              <a:t>의 </a:t>
            </a:r>
            <a:r>
              <a:rPr lang="en-US" altLang="ko-KR" dirty="0" smtClean="0"/>
              <a:t>Mid-year</a:t>
            </a:r>
            <a:r>
              <a:rPr lang="en-US" altLang="ko-KR" baseline="0" dirty="0" smtClean="0"/>
              <a:t> review </a:t>
            </a:r>
            <a:r>
              <a:rPr lang="ko-KR" altLang="en-US" baseline="0" smtClean="0"/>
              <a:t>화면을 그린것이다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마지막으로 스크롤 해서 </a:t>
            </a:r>
            <a:r>
              <a:rPr lang="en-US" altLang="ko-KR" dirty="0" smtClean="0"/>
              <a:t>send to manager </a:t>
            </a:r>
            <a:r>
              <a:rPr lang="ko-KR" altLang="en-US" smtClean="0"/>
              <a:t>버튼과 </a:t>
            </a:r>
            <a:r>
              <a:rPr lang="en-US" altLang="ko-KR" dirty="0" smtClean="0"/>
              <a:t>exit </a:t>
            </a:r>
            <a:r>
              <a:rPr lang="ko-KR" altLang="en-US" smtClean="0"/>
              <a:t>버튼이 보이는 것을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버튼의 위치는 디자이너의 판단에 따라 옮겨질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Mid_year</a:t>
            </a:r>
            <a:r>
              <a:rPr lang="en-US" altLang="ko-KR" dirty="0" smtClean="0"/>
              <a:t> </a:t>
            </a:r>
            <a:r>
              <a:rPr lang="ko-KR" altLang="en-US" smtClean="0"/>
              <a:t>의 </a:t>
            </a:r>
            <a:r>
              <a:rPr lang="en-US" altLang="ko-KR" dirty="0" smtClean="0"/>
              <a:t>14</a:t>
            </a:r>
            <a:r>
              <a:rPr lang="ko-KR" altLang="en-US" smtClean="0"/>
              <a:t>페이지와 동일하다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0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Year-End review </a:t>
            </a:r>
            <a:r>
              <a:rPr lang="ko-KR" altLang="en-US" smtClean="0"/>
              <a:t>를 입력 수저할 수 있는 것을 그린 화면이다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Year End review </a:t>
            </a:r>
            <a:r>
              <a:rPr lang="ko-KR" altLang="en-US" smtClean="0"/>
              <a:t>우측의 작은 화살표는 </a:t>
            </a:r>
            <a:r>
              <a:rPr lang="en-US" altLang="ko-KR" dirty="0" smtClean="0"/>
              <a:t>Mid-year </a:t>
            </a:r>
            <a:r>
              <a:rPr lang="ko-KR" altLang="en-US" smtClean="0"/>
              <a:t>를 접었다 열었다 하는 기능을 표현한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Mid-year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Mid-year </a:t>
            </a:r>
            <a:r>
              <a:rPr lang="ko-KR" altLang="en-US" smtClean="0"/>
              <a:t>를 접을 수 없으며</a:t>
            </a:r>
            <a:endParaRPr lang="en-US" altLang="ko-KR" dirty="0" smtClean="0"/>
          </a:p>
          <a:p>
            <a:r>
              <a:rPr lang="en-US" altLang="ko-KR" dirty="0" smtClean="0"/>
              <a:t>Year-end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year-end </a:t>
            </a:r>
            <a:r>
              <a:rPr lang="ko-KR" altLang="en-US" smtClean="0"/>
              <a:t>를 접을 수 없다</a:t>
            </a:r>
            <a:r>
              <a:rPr lang="en-US" altLang="ko-KR" dirty="0" smtClean="0"/>
              <a:t>. </a:t>
            </a:r>
            <a:r>
              <a:rPr lang="ko-KR" altLang="en-US" smtClean="0"/>
              <a:t>단</a:t>
            </a:r>
            <a:r>
              <a:rPr lang="en-US" altLang="ko-KR" dirty="0" smtClean="0"/>
              <a:t>, Year-end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mid-year </a:t>
            </a:r>
            <a:r>
              <a:rPr lang="en-US" altLang="ko-KR" dirty="0" err="1" smtClean="0"/>
              <a:t>reiview</a:t>
            </a:r>
            <a:r>
              <a:rPr lang="en-US" altLang="ko-KR" dirty="0" smtClean="0"/>
              <a:t> </a:t>
            </a:r>
            <a:r>
              <a:rPr lang="ko-KR" altLang="en-US" smtClean="0"/>
              <a:t>를 접을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내가 진행했던 또는 진행중인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목록을 보여주는 화면이다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맨 좌측의 버튼은 </a:t>
            </a:r>
            <a:r>
              <a:rPr lang="en-US" altLang="ko-KR" sz="1200" dirty="0" smtClean="0"/>
              <a:t>Radio </a:t>
            </a:r>
            <a:r>
              <a:rPr lang="ko-KR" altLang="en-US" sz="1200" smtClean="0"/>
              <a:t>버튼으로 하나의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을 선택한 후 하단의 버튼을 클릭하여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대한 처리를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 버튼 </a:t>
            </a:r>
            <a:r>
              <a:rPr lang="en-US" altLang="ko-KR" sz="1200" dirty="0" smtClean="0"/>
              <a:t>: Change : </a:t>
            </a:r>
            <a:r>
              <a:rPr lang="ko-KR" altLang="en-US" sz="1200" smtClean="0"/>
              <a:t>수정버튼으로 </a:t>
            </a:r>
            <a:r>
              <a:rPr lang="en-US" altLang="ko-KR" sz="1200" dirty="0" smtClean="0"/>
              <a:t>6</a:t>
            </a:r>
            <a:r>
              <a:rPr lang="ko-KR" altLang="en-US" sz="1200" smtClean="0"/>
              <a:t>페이지의 수정화면으로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항목중</a:t>
            </a:r>
            <a:r>
              <a:rPr lang="en-US" altLang="ko-KR" sz="1200" dirty="0" smtClean="0"/>
              <a:t> Position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6</a:t>
            </a:r>
            <a:r>
              <a:rPr lang="ko-KR" altLang="en-US" sz="1200" smtClean="0"/>
              <a:t>페이지의 </a:t>
            </a:r>
            <a:r>
              <a:rPr lang="en-US" altLang="ko-KR" sz="1200" dirty="0" smtClean="0"/>
              <a:t>Job Title </a:t>
            </a:r>
            <a:r>
              <a:rPr lang="ko-KR" altLang="en-US" sz="1200" smtClean="0"/>
              <a:t>을 의미한다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Goal Setting( G/S ) 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Mid-Year (M/Y)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Year-End (Y/E) </a:t>
            </a:r>
            <a:r>
              <a:rPr lang="ko-KR" altLang="en-US" sz="1200" smtClean="0"/>
              <a:t>에서 작성을 해야하는 사람을 의미한다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즉 </a:t>
            </a:r>
            <a:r>
              <a:rPr lang="en-US" altLang="ko-KR" sz="1200" dirty="0" smtClean="0"/>
              <a:t>G/S </a:t>
            </a:r>
            <a:r>
              <a:rPr lang="ko-KR" altLang="en-US" sz="1200" smtClean="0"/>
              <a:t>시에 피평가자가 </a:t>
            </a:r>
            <a:r>
              <a:rPr lang="en-US" altLang="ko-KR" sz="1200" dirty="0" smtClean="0"/>
              <a:t>Goal </a:t>
            </a:r>
            <a:r>
              <a:rPr lang="ko-KR" altLang="en-US" sz="1200" smtClean="0"/>
              <a:t>을 작성중이면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피평가자이며 피평가자가 작성을 완료하고 제출을 하였으면 다음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해야하므로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된다</a:t>
            </a:r>
            <a:r>
              <a:rPr lang="en-US" altLang="ko-KR" sz="1200" dirty="0" smtClean="0"/>
              <a:t>. M/Y </a:t>
            </a:r>
            <a:r>
              <a:rPr lang="ko-KR" altLang="en-US" sz="1200" smtClean="0"/>
              <a:t>시에 처음에 피평가자가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작성하므로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피평가자이며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후 제출을 하면 다음은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해야 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G/S, M/Y, Y/E </a:t>
            </a:r>
            <a:r>
              <a:rPr lang="ko-KR" altLang="en-US" sz="1200" smtClean="0"/>
              <a:t>의 색깔 아이콘은 상태를 의미하며 피평가자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중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평가자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중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평가완료 </a:t>
            </a:r>
            <a:r>
              <a:rPr lang="en-US" altLang="ko-KR" sz="1200" dirty="0" smtClean="0"/>
              <a:t>3</a:t>
            </a:r>
            <a:r>
              <a:rPr lang="ko-KR" altLang="en-US" sz="1200" smtClean="0"/>
              <a:t>단계로 표시된다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smtClean="0"/>
              <a:t>색깔은 빨강</a:t>
            </a:r>
            <a:r>
              <a:rPr lang="en-US" altLang="ko-KR" sz="1200" dirty="0" smtClean="0"/>
              <a:t>-&gt;</a:t>
            </a:r>
            <a:r>
              <a:rPr lang="ko-KR" altLang="en-US" sz="1200" smtClean="0"/>
              <a:t>노랑</a:t>
            </a:r>
            <a:r>
              <a:rPr lang="en-US" altLang="ko-KR" sz="1200" dirty="0" smtClean="0"/>
              <a:t>-&gt;</a:t>
            </a:r>
            <a:r>
              <a:rPr lang="ko-KR" altLang="en-US" sz="1200" smtClean="0"/>
              <a:t>초록이다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하단의 버튼 </a:t>
            </a:r>
            <a:r>
              <a:rPr lang="en-US" altLang="ko-KR" sz="1200" dirty="0" smtClean="0"/>
              <a:t>“remind” </a:t>
            </a:r>
            <a:r>
              <a:rPr lang="ko-KR" altLang="en-US" sz="1200" smtClean="0"/>
              <a:t>는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대하여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에게 작성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해줄 것을 독촉하는 메일을 발송하는 기능이다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버튼을 클릭하면 내부적으로 안내 메일을 발송한 후 </a:t>
            </a:r>
            <a:r>
              <a:rPr lang="en-US" altLang="ko-KR" sz="1200" dirty="0" smtClean="0"/>
              <a:t>“</a:t>
            </a:r>
            <a:r>
              <a:rPr lang="ko-KR" altLang="en-US" sz="1200" smtClean="0"/>
              <a:t>메일을 발송하였습니다</a:t>
            </a:r>
            <a:r>
              <a:rPr lang="en-US" altLang="ko-KR" sz="1200" dirty="0" smtClean="0"/>
              <a:t>“ </a:t>
            </a:r>
            <a:r>
              <a:rPr lang="ko-KR" altLang="en-US" sz="1200" smtClean="0"/>
              <a:t>안내를 띄운다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 버튼 </a:t>
            </a:r>
            <a:r>
              <a:rPr lang="en-US" altLang="ko-KR" sz="1200" dirty="0" smtClean="0"/>
              <a:t>“Print” </a:t>
            </a:r>
            <a:r>
              <a:rPr lang="ko-KR" altLang="en-US" sz="1200" smtClean="0"/>
              <a:t>는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대하여 출력을 위한 버튼으로 </a:t>
            </a:r>
            <a:r>
              <a:rPr lang="en-US" altLang="ko-KR" sz="1200" dirty="0" smtClean="0"/>
              <a:t>Print </a:t>
            </a:r>
            <a:r>
              <a:rPr lang="ko-KR" altLang="en-US" sz="1200" smtClean="0"/>
              <a:t>를 선택하면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Goal </a:t>
            </a:r>
            <a:r>
              <a:rPr lang="ko-KR" altLang="en-US" sz="1200" smtClean="0"/>
              <a:t>을 </a:t>
            </a:r>
            <a:r>
              <a:rPr lang="en-US" altLang="ko-KR" sz="1200" dirty="0" smtClean="0"/>
              <a:t>5</a:t>
            </a:r>
            <a:r>
              <a:rPr lang="ko-KR" altLang="en-US" sz="1200" smtClean="0"/>
              <a:t>페이지의 화면과 같이 레이어 팝업으로 보여준다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3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Year-End review </a:t>
            </a:r>
            <a:r>
              <a:rPr lang="ko-KR" altLang="en-US" smtClean="0"/>
              <a:t>를 입력 수저할 수 있는 것을 그린 화면이다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Year End review </a:t>
            </a:r>
            <a:r>
              <a:rPr lang="ko-KR" altLang="en-US" smtClean="0"/>
              <a:t>우측의 작은 화살표는 </a:t>
            </a:r>
            <a:r>
              <a:rPr lang="en-US" altLang="ko-KR" dirty="0" smtClean="0"/>
              <a:t>Mid-year </a:t>
            </a:r>
            <a:r>
              <a:rPr lang="ko-KR" altLang="en-US" smtClean="0"/>
              <a:t>를 접었다 열었다 하는 기능을 표현한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Mid-year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Mid-year </a:t>
            </a:r>
            <a:r>
              <a:rPr lang="ko-KR" altLang="en-US" smtClean="0"/>
              <a:t>를 접을 수 없으며</a:t>
            </a:r>
            <a:endParaRPr lang="en-US" altLang="ko-KR" dirty="0" smtClean="0"/>
          </a:p>
          <a:p>
            <a:r>
              <a:rPr lang="en-US" altLang="ko-KR" dirty="0" smtClean="0"/>
              <a:t>Year-end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year-end </a:t>
            </a:r>
            <a:r>
              <a:rPr lang="ko-KR" altLang="en-US" smtClean="0"/>
              <a:t>를 접을 수 없다</a:t>
            </a:r>
            <a:r>
              <a:rPr lang="en-US" altLang="ko-KR" dirty="0" smtClean="0"/>
              <a:t>. </a:t>
            </a:r>
            <a:r>
              <a:rPr lang="ko-KR" altLang="en-US" smtClean="0"/>
              <a:t>단</a:t>
            </a:r>
            <a:r>
              <a:rPr lang="en-US" altLang="ko-KR" dirty="0" smtClean="0"/>
              <a:t>, Year-end </a:t>
            </a:r>
            <a:r>
              <a:rPr lang="ko-KR" altLang="en-US" smtClean="0"/>
              <a:t>기간에는 </a:t>
            </a:r>
            <a:r>
              <a:rPr lang="en-US" altLang="ko-KR" dirty="0" smtClean="0"/>
              <a:t>mid-year </a:t>
            </a:r>
            <a:r>
              <a:rPr lang="en-US" altLang="ko-KR" dirty="0" err="1" smtClean="0"/>
              <a:t>reiview</a:t>
            </a:r>
            <a:r>
              <a:rPr lang="en-US" altLang="ko-KR" dirty="0" smtClean="0"/>
              <a:t> </a:t>
            </a:r>
            <a:r>
              <a:rPr lang="ko-KR" altLang="en-US" smtClean="0"/>
              <a:t>를 접고 열수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79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모두 접었을 때의 모습을 그린 것이다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26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Appraier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Year-End </a:t>
            </a:r>
            <a:r>
              <a:rPr lang="ko-KR" altLang="en-US" baseline="0" smtClean="0"/>
              <a:t>에서 피평가자는 </a:t>
            </a:r>
            <a:r>
              <a:rPr lang="en-US" altLang="ko-KR" baseline="0" dirty="0" smtClean="0"/>
              <a:t>Manager’s Manager </a:t>
            </a:r>
            <a:r>
              <a:rPr lang="ko-KR" altLang="en-US" baseline="0" smtClean="0"/>
              <a:t>의 승인이 완료되면  동의여부를 입력할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Pdr_master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year-end-status </a:t>
            </a:r>
            <a:r>
              <a:rPr lang="ko-KR" altLang="en-US" baseline="0" smtClean="0"/>
              <a:t>가 차상급자</a:t>
            </a:r>
            <a:r>
              <a:rPr lang="en-US" altLang="ko-KR" baseline="0" dirty="0" smtClean="0"/>
              <a:t>(manager’s manager) </a:t>
            </a:r>
            <a:r>
              <a:rPr lang="ko-KR" altLang="en-US" baseline="0" smtClean="0"/>
              <a:t>승인완료 상태이면 피평가자에게 </a:t>
            </a:r>
            <a:r>
              <a:rPr lang="en-US" altLang="ko-KR" baseline="0" dirty="0" smtClean="0"/>
              <a:t>agreement </a:t>
            </a:r>
            <a:r>
              <a:rPr lang="ko-KR" altLang="en-US" baseline="0" smtClean="0"/>
              <a:t>버튼과 </a:t>
            </a:r>
            <a:r>
              <a:rPr lang="en-US" altLang="ko-KR" baseline="0" dirty="0" smtClean="0"/>
              <a:t>objection </a:t>
            </a:r>
            <a:r>
              <a:rPr lang="ko-KR" altLang="en-US" baseline="0" smtClean="0"/>
              <a:t>버튼이 보여진다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피평가자가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Agreement </a:t>
            </a:r>
            <a:r>
              <a:rPr lang="ko-KR" altLang="en-US" baseline="0" smtClean="0"/>
              <a:t>또는 </a:t>
            </a:r>
            <a:r>
              <a:rPr lang="en-US" altLang="ko-KR" baseline="0" dirty="0" smtClean="0"/>
              <a:t>Objection </a:t>
            </a:r>
            <a:r>
              <a:rPr lang="ko-KR" altLang="en-US" baseline="0" smtClean="0"/>
              <a:t>을 클릭하면 </a:t>
            </a:r>
            <a:r>
              <a:rPr lang="en-US" altLang="ko-KR" baseline="0" dirty="0" err="1" smtClean="0"/>
              <a:t>pdr_master.year-end_status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값을 동의 또는 이의 제가 상태로 변경한다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20</a:t>
            </a:r>
            <a:r>
              <a:rPr lang="ko-KR" altLang="en-US" smtClean="0"/>
              <a:t>페이지의 </a:t>
            </a:r>
            <a:r>
              <a:rPr lang="ko-KR" altLang="en-US" baseline="0" smtClean="0"/>
              <a:t> 현황과 비슷한 화면이며 추가로 피평가자 정보를 보여주고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미완결과 완결 탭으로 구분하여 보여준다</a:t>
            </a:r>
            <a:r>
              <a:rPr lang="en-US" altLang="ko-KR" baseline="0" dirty="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36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이화면은 </a:t>
            </a:r>
            <a:r>
              <a:rPr lang="ko-KR" altLang="en-US" dirty="0" err="1" smtClean="0"/>
              <a:t>평가자관점에서</a:t>
            </a:r>
            <a:r>
              <a:rPr lang="ko-KR" altLang="en-US" dirty="0" smtClean="0"/>
              <a:t> 본 화면으로 타 화면과 유사하며 </a:t>
            </a:r>
            <a:r>
              <a:rPr lang="en-US" altLang="ko-KR" dirty="0" smtClean="0"/>
              <a:t>manager </a:t>
            </a:r>
            <a:r>
              <a:rPr lang="ko-KR" altLang="en-US" smtClean="0"/>
              <a:t>가 입력 수정할 수 있는 것이 틀리다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6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90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26</a:t>
            </a:r>
            <a:r>
              <a:rPr lang="ko-KR" altLang="en-US" smtClean="0"/>
              <a:t>페이지의 화면과 동일하며 단지 </a:t>
            </a:r>
            <a:r>
              <a:rPr lang="en-US" altLang="ko-KR" dirty="0" smtClean="0"/>
              <a:t>manager’s manager </a:t>
            </a:r>
            <a:r>
              <a:rPr lang="ko-KR" altLang="en-US" smtClean="0"/>
              <a:t>가 보는 화면이라는 것이 틀리다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51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Manager’s manager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는 </a:t>
            </a:r>
            <a:r>
              <a:rPr lang="en-US" altLang="ko-KR" baseline="0" dirty="0" smtClean="0"/>
              <a:t>review </a:t>
            </a:r>
            <a:r>
              <a:rPr lang="ko-KR" altLang="en-US" baseline="0" smtClean="0"/>
              <a:t>내용은 입력을 하지 않는다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단지 </a:t>
            </a:r>
            <a:r>
              <a:rPr lang="en-US" altLang="ko-KR" baseline="0" dirty="0" smtClean="0"/>
              <a:t>summary comment </a:t>
            </a:r>
            <a:r>
              <a:rPr lang="ko-KR" altLang="en-US" baseline="0" smtClean="0"/>
              <a:t>단 입력한다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그 화면은 다음페이지에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0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0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목록에서 </a:t>
            </a:r>
            <a:r>
              <a:rPr lang="en-US" altLang="ko-KR" sz="1200" dirty="0" smtClean="0"/>
              <a:t>Cat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Category </a:t>
            </a:r>
            <a:r>
              <a:rPr lang="ko-KR" altLang="en-US" sz="1200" smtClean="0"/>
              <a:t>를 이미하며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Absolute </a:t>
            </a:r>
            <a:r>
              <a:rPr lang="en-US" altLang="ko-KR" sz="1200" dirty="0" err="1" smtClean="0"/>
              <a:t>Peformance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 Absolute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Relative Performance  Relative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Behavioral Goal  Behavioral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err="1" smtClean="0">
                <a:sym typeface="Wingdings" panose="05000000000000000000" pitchFamily="2" charset="2"/>
              </a:rPr>
              <a:t>Idividuaral</a:t>
            </a:r>
            <a:r>
              <a:rPr lang="en-US" altLang="ko-KR" sz="1200" dirty="0" smtClean="0">
                <a:sym typeface="Wingdings" panose="05000000000000000000" pitchFamily="2" charset="2"/>
              </a:rPr>
              <a:t> Development Plan  IDP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smtClean="0">
                <a:sym typeface="Wingdings" panose="05000000000000000000" pitchFamily="2" charset="2"/>
              </a:rPr>
              <a:t>로 표시한다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각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의 제목을 표시하며 각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별로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 </a:t>
            </a:r>
            <a:r>
              <a:rPr lang="en-US" altLang="ko-KR" sz="1200" dirty="0" smtClean="0">
                <a:sym typeface="Wingdings" panose="05000000000000000000" pitchFamily="2" charset="2"/>
              </a:rPr>
              <a:t>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출력할지를 체크한 후 하단의 </a:t>
            </a:r>
            <a:r>
              <a:rPr lang="en-US" altLang="ko-KR" sz="1200" dirty="0" smtClean="0">
                <a:sym typeface="Wingdings" panose="05000000000000000000" pitchFamily="2" charset="2"/>
              </a:rPr>
              <a:t>Print </a:t>
            </a:r>
            <a:r>
              <a:rPr lang="ko-KR" altLang="en-US" sz="120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4</a:t>
            </a:r>
            <a:r>
              <a:rPr lang="ko-KR" altLang="en-US" sz="1200" smtClean="0">
                <a:sym typeface="Wingdings" panose="05000000000000000000" pitchFamily="2" charset="2"/>
              </a:rPr>
              <a:t>페이지의 출력화면이 윈도우 팝업으로 뜬다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ym typeface="Wingdings" panose="05000000000000000000" pitchFamily="2" charset="2"/>
              </a:rPr>
              <a:t>4</a:t>
            </a:r>
            <a:r>
              <a:rPr lang="ko-KR" altLang="en-US" sz="1200" smtClean="0">
                <a:sym typeface="Wingdings" panose="05000000000000000000" pitchFamily="2" charset="2"/>
              </a:rPr>
              <a:t>페이지의 출력 윈도우 팝업은 위의 체크된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에 대한 내용만 출력하게 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출력화면은 일반 책자 형식으로 출력하고자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목차는 아래와 같다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Business Objectives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Absolute Performance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1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Relative Performance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2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Behavioral Goal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Goal</a:t>
            </a:r>
            <a:r>
              <a:rPr lang="en-US" altLang="ko-KR" sz="1200" dirty="0" smtClean="0">
                <a:sym typeface="Wingdings" panose="05000000000000000000" pitchFamily="2" charset="2"/>
              </a:rPr>
              <a:t> 3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IDP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4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3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Goal Set </a:t>
            </a:r>
            <a:r>
              <a:rPr lang="ko-KR" altLang="en-US" sz="1200" smtClean="0">
                <a:sym typeface="Wingdings" panose="05000000000000000000" pitchFamily="2" charset="2"/>
              </a:rPr>
              <a:t>을 하기전에 </a:t>
            </a:r>
            <a:r>
              <a:rPr lang="en-US" altLang="ko-KR" sz="1200" dirty="0" smtClean="0"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sym typeface="Wingdings" panose="05000000000000000000" pitchFamily="2" charset="2"/>
              </a:rPr>
              <a:t>을 생성하기위한 화면이다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>
                <a:sym typeface="Wingdings" panose="05000000000000000000" pitchFamily="2" charset="2"/>
              </a:rPr>
              <a:t>메뉴에서 </a:t>
            </a:r>
            <a:r>
              <a:rPr lang="en-US" altLang="ko-KR" sz="1200" dirty="0" smtClean="0">
                <a:sym typeface="Wingdings" panose="05000000000000000000" pitchFamily="2" charset="2"/>
              </a:rPr>
              <a:t>SET NEW PDR </a:t>
            </a:r>
            <a:r>
              <a:rPr lang="ko-KR" altLang="en-US" sz="1200" smtClean="0">
                <a:sym typeface="Wingdings" panose="05000000000000000000" pitchFamily="2" charset="2"/>
              </a:rPr>
              <a:t>메뉴를 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10</a:t>
            </a:r>
            <a:r>
              <a:rPr lang="ko-KR" altLang="en-US" sz="1200" smtClean="0">
                <a:sym typeface="Wingdings" panose="05000000000000000000" pitchFamily="2" charset="2"/>
              </a:rPr>
              <a:t>페이지 화면이 띄워진다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Name </a:t>
            </a:r>
            <a:r>
              <a:rPr lang="ko-KR" altLang="en-US" sz="1200" smtClean="0">
                <a:sym typeface="Wingdings" panose="05000000000000000000" pitchFamily="2" charset="2"/>
              </a:rPr>
              <a:t>은 로그인 한 당사자의 정보가 보여진다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smtClean="0">
                <a:sym typeface="Wingdings" panose="05000000000000000000" pitchFamily="2" charset="2"/>
              </a:rPr>
              <a:t>사번은 </a:t>
            </a:r>
            <a:r>
              <a:rPr lang="en-US" altLang="ko-KR" sz="1200" dirty="0" smtClean="0">
                <a:sym typeface="Wingdings" panose="05000000000000000000" pitchFamily="2" charset="2"/>
              </a:rPr>
              <a:t>Hidden </a:t>
            </a:r>
            <a:r>
              <a:rPr lang="ko-KR" altLang="en-US" sz="1200" smtClean="0">
                <a:sym typeface="Wingdings" panose="05000000000000000000" pitchFamily="2" charset="2"/>
              </a:rPr>
              <a:t>으로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Department </a:t>
            </a:r>
            <a:r>
              <a:rPr lang="ko-KR" altLang="en-US" sz="1200" smtClean="0">
                <a:sym typeface="Wingdings" panose="05000000000000000000" pitchFamily="2" charset="2"/>
              </a:rPr>
              <a:t>는 부서정보를 보여준다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Job title </a:t>
            </a:r>
            <a:r>
              <a:rPr lang="ko-KR" altLang="en-US" sz="1200" smtClean="0">
                <a:sym typeface="Wingdings" panose="05000000000000000000" pitchFamily="2" charset="2"/>
              </a:rPr>
              <a:t>은 작성자가 직접 입력한다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Period </a:t>
            </a:r>
            <a:r>
              <a:rPr lang="ko-KR" altLang="en-US" sz="120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PDR_CONFIG </a:t>
            </a:r>
            <a:r>
              <a:rPr lang="ko-KR" altLang="en-US" sz="1200" smtClean="0">
                <a:sym typeface="Wingdings" panose="05000000000000000000" pitchFamily="2" charset="2"/>
              </a:rPr>
              <a:t>테이블의 기간을 그대로 가져온다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Manager </a:t>
            </a:r>
            <a:r>
              <a:rPr lang="ko-KR" altLang="en-US" sz="1200" smtClean="0"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sym typeface="Wingdings" panose="05000000000000000000" pitchFamily="2" charset="2"/>
              </a:rPr>
              <a:t>Manager’s Manager </a:t>
            </a:r>
            <a:r>
              <a:rPr lang="ko-KR" altLang="en-US" sz="1200" smtClean="0">
                <a:sym typeface="Wingdings" panose="05000000000000000000" pitchFamily="2" charset="2"/>
              </a:rPr>
              <a:t>는 작성자가 직접 입력하며 </a:t>
            </a:r>
            <a:r>
              <a:rPr lang="en-US" altLang="ko-KR" sz="1200" dirty="0" smtClean="0">
                <a:sym typeface="Wingdings" panose="05000000000000000000" pitchFamily="2" charset="2"/>
              </a:rPr>
              <a:t>manager 1</a:t>
            </a:r>
            <a:r>
              <a:rPr lang="ko-KR" altLang="en-US" sz="1200" smtClean="0">
                <a:sym typeface="Wingdings" panose="05000000000000000000" pitchFamily="2" charset="2"/>
              </a:rPr>
              <a:t>명</a:t>
            </a:r>
            <a:r>
              <a:rPr lang="en-US" altLang="ko-KR" sz="1200" dirty="0" smtClean="0">
                <a:sym typeface="Wingdings" panose="05000000000000000000" pitchFamily="2" charset="2"/>
              </a:rPr>
              <a:t>, Manager’s Manager 1</a:t>
            </a:r>
            <a:r>
              <a:rPr lang="ko-KR" altLang="en-US" sz="1200" smtClean="0">
                <a:sym typeface="Wingdings" panose="05000000000000000000" pitchFamily="2" charset="2"/>
              </a:rPr>
              <a:t>명을 입력한다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ko-KR" altLang="en-US" sz="1200" smtClean="0">
                <a:sym typeface="Wingdings" panose="05000000000000000000" pitchFamily="2" charset="2"/>
              </a:rPr>
              <a:t>명 입력 불가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“Save” </a:t>
            </a:r>
            <a:r>
              <a:rPr lang="ko-KR" altLang="en-US" sz="1200" smtClean="0">
                <a:sym typeface="Wingdings" panose="05000000000000000000" pitchFamily="2" charset="2"/>
              </a:rPr>
              <a:t>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PDR_MASTER </a:t>
            </a:r>
            <a:r>
              <a:rPr lang="ko-KR" altLang="en-US" sz="1200" smtClean="0">
                <a:sym typeface="Wingdings" panose="05000000000000000000" pitchFamily="2" charset="2"/>
              </a:rPr>
              <a:t>에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smtClean="0">
                <a:sym typeface="Wingdings" panose="05000000000000000000" pitchFamily="2" charset="2"/>
              </a:rPr>
              <a:t>개의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smtClean="0">
                <a:sym typeface="Wingdings" panose="05000000000000000000" pitchFamily="2" charset="2"/>
              </a:rPr>
              <a:t>가 등록된다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Job title </a:t>
            </a:r>
            <a:r>
              <a:rPr lang="ko-KR" altLang="en-US" sz="120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PDR_MASTER.POSITION </a:t>
            </a:r>
            <a:r>
              <a:rPr lang="ko-KR" altLang="en-US" sz="1200" smtClean="0">
                <a:sym typeface="Wingdings" panose="05000000000000000000" pitchFamily="2" charset="2"/>
              </a:rPr>
              <a:t>에 저장한다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TO SET BIZ OBJECTIVES </a:t>
            </a:r>
            <a:r>
              <a:rPr lang="ko-KR" altLang="en-US" sz="1200" smtClean="0"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sym typeface="Wingdings" panose="05000000000000000000" pitchFamily="2" charset="2"/>
              </a:rPr>
              <a:t>TO SET IDP </a:t>
            </a:r>
            <a:r>
              <a:rPr lang="ko-KR" altLang="en-US" sz="1200" smtClean="0">
                <a:sym typeface="Wingdings" panose="05000000000000000000" pitchFamily="2" charset="2"/>
              </a:rPr>
              <a:t>버튼은 동일하게 </a:t>
            </a:r>
            <a:r>
              <a:rPr lang="en-US" altLang="ko-KR" sz="1200" dirty="0" smtClean="0">
                <a:sym typeface="Wingdings" panose="05000000000000000000" pitchFamily="2" charset="2"/>
              </a:rPr>
              <a:t>12</a:t>
            </a:r>
            <a:r>
              <a:rPr lang="ko-KR" altLang="en-US" sz="1200" smtClean="0">
                <a:sym typeface="Wingdings" panose="05000000000000000000" pitchFamily="2" charset="2"/>
              </a:rPr>
              <a:t>페이지의 화면으로 이동한다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smtClean="0">
                <a:sym typeface="Wingdings" panose="05000000000000000000" pitchFamily="2" charset="2"/>
              </a:rPr>
              <a:t>단지 틀린 것은 선택되어진 탭만 틀리다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CANCEL </a:t>
            </a:r>
            <a:r>
              <a:rPr lang="ko-KR" altLang="en-US" sz="1200" smtClean="0">
                <a:sym typeface="Wingdings" panose="05000000000000000000" pitchFamily="2" charset="2"/>
              </a:rPr>
              <a:t>버튼은 </a:t>
            </a:r>
            <a:r>
              <a:rPr lang="en-US" altLang="ko-KR" sz="1200" dirty="0" smtClean="0">
                <a:sym typeface="Wingdings" panose="05000000000000000000" pitchFamily="2" charset="2"/>
              </a:rPr>
              <a:t>My Info </a:t>
            </a:r>
            <a:r>
              <a:rPr lang="ko-KR" altLang="en-US" sz="1200" smtClean="0">
                <a:sym typeface="Wingdings" panose="05000000000000000000" pitchFamily="2" charset="2"/>
              </a:rPr>
              <a:t>의 목록화면</a:t>
            </a:r>
            <a:r>
              <a:rPr lang="en-US" altLang="ko-KR" sz="1200" dirty="0" smtClean="0">
                <a:sym typeface="Wingdings" panose="05000000000000000000" pitchFamily="2" charset="2"/>
              </a:rPr>
              <a:t>(2</a:t>
            </a:r>
            <a:r>
              <a:rPr lang="ko-KR" altLang="en-US" sz="1200" smtClean="0">
                <a:sym typeface="Wingdings" panose="05000000000000000000" pitchFamily="2" charset="2"/>
              </a:rPr>
              <a:t>페이지</a:t>
            </a:r>
            <a:r>
              <a:rPr lang="en-US" altLang="ko-KR" sz="1200" dirty="0" smtClean="0">
                <a:sym typeface="Wingdings" panose="05000000000000000000" pitchFamily="2" charset="2"/>
              </a:rPr>
              <a:t>) </a:t>
            </a:r>
            <a:r>
              <a:rPr lang="ko-KR" altLang="en-US" sz="1200" smtClean="0">
                <a:sym typeface="Wingdings" panose="05000000000000000000" pitchFamily="2" charset="2"/>
              </a:rPr>
              <a:t>화면으로 이동한다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---------------- </a:t>
            </a:r>
            <a:r>
              <a:rPr lang="ko-KR" altLang="en-US" sz="1200" smtClean="0">
                <a:sym typeface="Wingdings" panose="05000000000000000000" pitchFamily="2" charset="2"/>
              </a:rPr>
              <a:t>아래는 인사팀에서 입력한 내용 </a:t>
            </a:r>
            <a:r>
              <a:rPr lang="en-US" altLang="ko-KR" sz="1200" dirty="0" smtClean="0">
                <a:sym typeface="Wingdings" panose="05000000000000000000" pitchFamily="2" charset="2"/>
              </a:rPr>
              <a:t>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 NEW</a:t>
            </a:r>
            <a:r>
              <a:rPr lang="en-US" altLang="ko-KR" baseline="0" dirty="0" smtClean="0"/>
              <a:t> GOAL </a:t>
            </a:r>
            <a:r>
              <a:rPr lang="ko-KR" altLang="en-US" baseline="0" smtClean="0"/>
              <a:t>버튼을 눌러 이 화면으로 이동했다면 이름만 보여주고 나머지 칸들은 빈칸에서 작성하도록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Change</a:t>
            </a:r>
            <a:r>
              <a:rPr lang="ko-KR" altLang="en-US" baseline="0" smtClean="0"/>
              <a:t> 버튼을 눌러 이 화면으로 이동했다면 기존에 작성했던 기록들을 자동으로 끌어와 보여준다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20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20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smtClean="0">
                <a:solidFill>
                  <a:schemeClr val="tx1"/>
                </a:solidFill>
              </a:rPr>
              <a:t> 기간을 함께 수정하시겠습니까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기존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의 보직이 만료되었다면 기간을 함께 수정해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YES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를 선택한다면 팝업창을 띄워 지난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리스트를 보여주고 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를 수정할 수 있도록 한다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200" smtClean="0">
              <a:solidFill>
                <a:schemeClr val="tx1"/>
              </a:solidFill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2016 PDR – HR/ER: HRD/RECRUITMENT select box 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는 현재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 진행중인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목록을 보여준다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latin typeface="+mn-lt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latin typeface="+mn-lt"/>
                <a:ea typeface="+mn-ea"/>
                <a:sym typeface="Wingdings" panose="05000000000000000000" pitchFamily="2" charset="2"/>
              </a:rPr>
              <a:t>현재 진행중인 </a:t>
            </a:r>
            <a:r>
              <a:rPr lang="en-US" altLang="ko-KR" sz="1200" dirty="0" smtClean="0">
                <a:latin typeface="+mn-lt"/>
                <a:ea typeface="+mn-ea"/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latin typeface="+mn-lt"/>
                <a:ea typeface="+mn-ea"/>
                <a:sym typeface="Wingdings" panose="05000000000000000000" pitchFamily="2" charset="2"/>
              </a:rPr>
              <a:t>판단은 </a:t>
            </a:r>
            <a:r>
              <a:rPr lang="en-US" altLang="ko-KR" sz="1200" dirty="0" smtClean="0">
                <a:latin typeface="+mn-lt"/>
                <a:ea typeface="+mn-ea"/>
                <a:sym typeface="Wingdings" panose="05000000000000000000" pitchFamily="2" charset="2"/>
              </a:rPr>
              <a:t>PDR_MASTER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테이블에서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EMP_ID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가 자기인것 중 오늘날짜가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pdr_start_date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pdr_end_date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사이에 있는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 현재 진행중인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내용은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{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연도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} PDR – {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dep_eng_name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} : {position}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보여준다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lt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그 아래 는 입력란으로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을 입력하는 란이다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 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을 입력하고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하면  아래의 목록에 저장한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 하나씩 추가된다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성격에 따라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Performance, Relative Performance, Behavioral Goal, 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Groupping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Business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Objectivies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다시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group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되어지고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다시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Group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입력하는 란에서는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목표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제목을 입력한다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Select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항목은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개중 하나를 선택하며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Performance, Relative Performance, Behavioral Goal, Individual Development Plan(IDP) 4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개중 하나를 입력하게 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아래의 박스는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위치며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내용을 입력하는 란이다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아래의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Due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란은 입력한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수행할 목표기간을 입력하는 란이다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StartDate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DueDate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Performance, Individual Development Plan(IDP)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 있으며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에서는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StartDate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DueDate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입력하는 란을 숨겨서 입력하지 않게 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입력한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table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 저장된다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아래의 탭은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View All, Business Objectives, IDP 3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개의 탭이 있으며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Business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Objectivies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탭에서는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탭에서는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Individual Development Plan(IDP)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보여준다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입력되서</a:t>
            </a:r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아래의 탭에서 보여주는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별로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군데 있다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줄에 있는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제목과 내용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부분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수정하기위한 버튼이고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줄에 있는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만 수정하기위한 버튼이다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결정하여 승인을 받은 후에는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제목과 내용은 수정이 할수 없으나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진행상태를 입력하기위한 정보로 수정이 가능하기때문에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따로 둔다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이 표시된 위치에서 제목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내용을 수정할 수 있도록 제목위치에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Input Text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내용위치에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보여지고 클릭한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숨겨지고 그자리에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Cancel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 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그대로 유지된다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줄의 우측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줄의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수정가능하도록 바뀌어지며 클릭한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숨겨지고 그자리에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Cancel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각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벌로 입력자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피평가자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자기 메모를 입력하기위한 버튼으로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를 클릭하면 레이어팝업으로 툴바 없는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풍선도움말처럼 떠서 메모를 입력하고 저장할 수 있다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예시 화면은 뒤에서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정말 삭제할지를 묻고 확인을 하면 삭제한다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삭제는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테이블의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현재 시간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=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date_format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(now(),’%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Y%m%D%H%i%S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’))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Update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함으로써 삭제처리한다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따라서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table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에서의 삭제 안된 항목을 조회해야 하므로 조회는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&gt;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date_format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(now(),’%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Y%m%D%H%i%s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’)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조건이 들어가게 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send to manager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 to view all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제가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이성헌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추가한 버튼으로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send to manager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설정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(mid-year review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때에는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review)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완료한 후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manager(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평가자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에게 제출하는 버튼이고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 to view all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8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페이지의 목록화면으로 이동하면 적당할 듯 하다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6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이화면은 </a:t>
            </a:r>
            <a:r>
              <a:rPr lang="en-US" altLang="ko-KR" dirty="0" smtClean="0"/>
              <a:t>2</a:t>
            </a:r>
            <a:r>
              <a:rPr lang="ko-KR" altLang="en-US" smtClean="0"/>
              <a:t>페이지의 내용과 동일하므로 </a:t>
            </a:r>
            <a:r>
              <a:rPr lang="en-US" altLang="ko-KR" dirty="0" smtClean="0"/>
              <a:t>2</a:t>
            </a:r>
            <a:r>
              <a:rPr lang="ko-KR" altLang="en-US" smtClean="0"/>
              <a:t>페이지의</a:t>
            </a:r>
            <a:r>
              <a:rPr lang="ko-KR" altLang="en-US" baseline="0" smtClean="0"/>
              <a:t> 기능을 그대로 사용한다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버튼기능</a:t>
            </a:r>
            <a:r>
              <a:rPr lang="en-US" altLang="ko-KR" baseline="0" dirty="0" smtClean="0"/>
              <a:t>(print, remind, change) </a:t>
            </a:r>
            <a:r>
              <a:rPr lang="ko-KR" altLang="en-US" baseline="0" smtClean="0"/>
              <a:t>도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페이지와 동일하게 그대로 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메뉴명은 </a:t>
            </a:r>
            <a:r>
              <a:rPr lang="en-US" altLang="ko-KR" baseline="0" dirty="0" smtClean="0"/>
              <a:t>Goal Management </a:t>
            </a:r>
            <a:r>
              <a:rPr lang="ko-KR" altLang="en-US" baseline="0" smtClean="0"/>
              <a:t>로 표시되도록 하고 해당 </a:t>
            </a:r>
            <a:r>
              <a:rPr lang="en-US" altLang="ko-KR" baseline="0" dirty="0" smtClean="0"/>
              <a:t>Row </a:t>
            </a:r>
            <a:r>
              <a:rPr lang="ko-KR" altLang="en-US" baseline="0" smtClean="0"/>
              <a:t>를 클릭하면 </a:t>
            </a:r>
            <a:r>
              <a:rPr lang="en-US" altLang="ko-KR" baseline="0" dirty="0" smtClean="0"/>
              <a:t>Goal Setting </a:t>
            </a:r>
            <a:r>
              <a:rPr lang="ko-KR" altLang="en-US" baseline="0" smtClean="0"/>
              <a:t>화면 </a:t>
            </a:r>
            <a:r>
              <a:rPr lang="en-US" altLang="ko-KR" baseline="0" dirty="0" smtClean="0"/>
              <a:t>( 7</a:t>
            </a:r>
            <a:r>
              <a:rPr lang="ko-KR" altLang="en-US" baseline="0" smtClean="0"/>
              <a:t>페이지</a:t>
            </a:r>
            <a:r>
              <a:rPr lang="en-US" altLang="ko-KR" baseline="0" dirty="0" smtClean="0"/>
              <a:t>, 9</a:t>
            </a:r>
            <a:r>
              <a:rPr lang="ko-KR" altLang="en-US" baseline="0" smtClean="0"/>
              <a:t>페이지가 동일한 페이지이다</a:t>
            </a:r>
            <a:r>
              <a:rPr lang="en-US" altLang="ko-KR" baseline="0" dirty="0" smtClean="0"/>
              <a:t>. )</a:t>
            </a:r>
            <a:r>
              <a:rPr lang="ko-KR" altLang="en-US" baseline="0" smtClean="0"/>
              <a:t>으로 이동한다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----------------</a:t>
            </a:r>
            <a:r>
              <a:rPr lang="ko-KR" altLang="en-US" smtClean="0"/>
              <a:t>아래는 인사팀에서 입력한 내용 </a:t>
            </a:r>
            <a:r>
              <a:rPr lang="en-US" altLang="ko-KR" dirty="0" smtClean="0"/>
              <a:t>-----------------------------</a:t>
            </a:r>
          </a:p>
          <a:p>
            <a:r>
              <a:rPr lang="en-US" altLang="ko-KR" dirty="0" smtClean="0"/>
              <a:t>GOAL</a:t>
            </a:r>
            <a:r>
              <a:rPr lang="en-US" altLang="ko-KR" baseline="0" dirty="0" smtClean="0"/>
              <a:t> – GOAL MANAGEMENT – BUSINESS OBJECTIVES</a:t>
            </a:r>
            <a:r>
              <a:rPr lang="ko-KR" altLang="en-US" baseline="0" smtClean="0"/>
              <a:t>로 접속했을 때의 화면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화면에서는 </a:t>
            </a:r>
            <a:r>
              <a:rPr lang="en-US" altLang="ko-KR" dirty="0" smtClean="0"/>
              <a:t>8</a:t>
            </a:r>
            <a:r>
              <a:rPr lang="ko-KR" altLang="en-US" smtClean="0"/>
              <a:t>페이지에서 한 </a:t>
            </a:r>
            <a:r>
              <a:rPr lang="en-US" altLang="ko-KR" dirty="0" smtClean="0"/>
              <a:t>row </a:t>
            </a:r>
            <a:r>
              <a:rPr lang="ko-KR" altLang="en-US" smtClean="0"/>
              <a:t>를 클릭하면 뜨는 화면으로 </a:t>
            </a:r>
            <a:r>
              <a:rPr lang="en-US" altLang="ko-KR" dirty="0" smtClean="0"/>
              <a:t>7</a:t>
            </a:r>
            <a:r>
              <a:rPr lang="ko-KR" altLang="en-US" smtClean="0"/>
              <a:t>페이지의 내용과 동일하다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en-US" altLang="ko-KR" dirty="0" smtClean="0"/>
              <a:t>) </a:t>
            </a:r>
            <a:r>
              <a:rPr lang="ko-KR" altLang="en-US" smtClean="0"/>
              <a:t>우측 하단의 </a:t>
            </a:r>
            <a:r>
              <a:rPr lang="en-US" altLang="ko-KR" dirty="0" smtClean="0"/>
              <a:t>save, send to manager, go</a:t>
            </a:r>
            <a:r>
              <a:rPr lang="en-US" altLang="ko-KR" baseline="0" dirty="0" smtClean="0"/>
              <a:t> to view all, exit </a:t>
            </a:r>
            <a:r>
              <a:rPr lang="ko-KR" altLang="en-US" baseline="0" smtClean="0"/>
              <a:t>버튼과 출력아이콘과 편지함 아이콘이 있는데 </a:t>
            </a:r>
            <a:r>
              <a:rPr lang="en-US" altLang="ko-KR" baseline="0" dirty="0" smtClean="0"/>
              <a:t>7</a:t>
            </a:r>
            <a:r>
              <a:rPr lang="ko-KR" altLang="en-US" baseline="0" smtClean="0"/>
              <a:t>페이지와 동일하게 </a:t>
            </a:r>
            <a:r>
              <a:rPr lang="en-US" altLang="ko-KR" baseline="0" dirty="0" smtClean="0"/>
              <a:t>send to manager </a:t>
            </a:r>
            <a:r>
              <a:rPr lang="ko-KR" altLang="en-US" baseline="0" smtClean="0"/>
              <a:t>와</a:t>
            </a:r>
            <a:r>
              <a:rPr lang="en-US" altLang="ko-KR" baseline="0" dirty="0" smtClean="0"/>
              <a:t> go to view all </a:t>
            </a:r>
            <a:r>
              <a:rPr lang="ko-KR" altLang="en-US" baseline="0" smtClean="0"/>
              <a:t>버튼만 있으면 될 듯하다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smtClean="0"/>
              <a:t>추후 </a:t>
            </a:r>
            <a:r>
              <a:rPr lang="en-US" altLang="ko-KR" baseline="0" dirty="0" smtClean="0"/>
              <a:t>save, exit </a:t>
            </a:r>
            <a:r>
              <a:rPr lang="ko-KR" altLang="en-US" baseline="0" smtClean="0"/>
              <a:t>버튼과 출력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편지함 아이콘에 대한 용도는 화면이 구현된 후  의견 수렴하여 다시 논의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smtClean="0"/>
              <a:t>페이지의 내용과 동일한 내용으로 </a:t>
            </a:r>
            <a:r>
              <a:rPr lang="en-US" altLang="ko-KR" dirty="0" smtClean="0"/>
              <a:t>Goal </a:t>
            </a:r>
            <a:r>
              <a:rPr lang="ko-KR" altLang="en-US" smtClean="0"/>
              <a:t>제목 줄</a:t>
            </a:r>
            <a:r>
              <a:rPr lang="ko-KR" altLang="en-US" baseline="0" smtClean="0"/>
              <a:t> 우측의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버튼을 눌렀을 경우에 수정 가능한 상태의 화면을 표시한 화면이다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Goal </a:t>
            </a:r>
            <a:r>
              <a:rPr lang="ko-KR" altLang="en-US" baseline="0" smtClean="0"/>
              <a:t>제목줄의 우측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 클릭하였을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버튼과 </a:t>
            </a:r>
            <a:r>
              <a:rPr lang="en-US" altLang="ko-KR" baseline="0" dirty="0" smtClean="0"/>
              <a:t>Delete </a:t>
            </a:r>
            <a:r>
              <a:rPr lang="ko-KR" altLang="en-US" baseline="0" smtClean="0"/>
              <a:t>버튼은 숨겨지고 </a:t>
            </a:r>
            <a:r>
              <a:rPr lang="en-US" altLang="ko-KR" baseline="0" dirty="0" smtClean="0"/>
              <a:t>Save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Cancel </a:t>
            </a:r>
            <a:r>
              <a:rPr lang="ko-KR" altLang="en-US" baseline="0" smtClean="0"/>
              <a:t>버튼이 보여진다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Start Date, Due Date, Status </a:t>
            </a:r>
            <a:r>
              <a:rPr lang="ko-KR" altLang="en-US" baseline="0" smtClean="0"/>
              <a:t>가 있는 줄의 우측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버튼은 </a:t>
            </a:r>
            <a:r>
              <a:rPr lang="en-US" altLang="ko-KR" baseline="0" dirty="0" smtClean="0"/>
              <a:t>Goal </a:t>
            </a:r>
            <a:r>
              <a:rPr lang="ko-KR" altLang="en-US" baseline="0" smtClean="0"/>
              <a:t>제목줄의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버튼과는 별개로 움직이며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Start Date </a:t>
            </a:r>
            <a:r>
              <a:rPr lang="ko-KR" altLang="en-US" baseline="0" smtClean="0"/>
              <a:t>줄 우측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 클릭시 </a:t>
            </a:r>
            <a:r>
              <a:rPr lang="en-US" altLang="ko-KR" baseline="0" dirty="0" smtClean="0"/>
              <a:t>Star Date, Due Date, Status </a:t>
            </a:r>
            <a:r>
              <a:rPr lang="ko-KR" altLang="en-US" baseline="0" smtClean="0"/>
              <a:t>가 수정가능해지며 </a:t>
            </a:r>
            <a:r>
              <a:rPr lang="en-US" altLang="ko-KR" baseline="0" dirty="0" smtClean="0"/>
              <a:t>Edit </a:t>
            </a:r>
            <a:r>
              <a:rPr lang="ko-KR" altLang="en-US" baseline="0" smtClean="0"/>
              <a:t>버튼은 숨겨지고 </a:t>
            </a:r>
            <a:r>
              <a:rPr lang="en-US" altLang="ko-KR" baseline="0" dirty="0" smtClean="0"/>
              <a:t>Save, Cancel </a:t>
            </a:r>
            <a:r>
              <a:rPr lang="ko-KR" altLang="en-US" baseline="0" smtClean="0"/>
              <a:t>버튼이 나타난다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Status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select box </a:t>
            </a:r>
            <a:r>
              <a:rPr lang="ko-KR" altLang="en-US" baseline="0" smtClean="0"/>
              <a:t>에 들어가는 항목은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우측상단 박스에 기록되어 있는 것처럼</a:t>
            </a:r>
            <a:endParaRPr lang="en-US" altLang="ko-KR" baseline="0" dirty="0" smtClean="0"/>
          </a:p>
          <a:p>
            <a:endParaRPr lang="en-US" altLang="ko-KR" sz="12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Canceled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Behind Target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Progress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 Target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Ahead of Target</a:t>
            </a:r>
          </a:p>
          <a:p>
            <a:r>
              <a:rPr lang="en-US" altLang="ko-KR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Completed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들어간다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 </a:t>
            </a:r>
            <a:r>
              <a:rPr lang="ko-KR" altLang="en-US" smtClean="0"/>
              <a:t>아래는 인사팀에서 작성한 내용 </a:t>
            </a:r>
            <a:r>
              <a:rPr lang="en-US" altLang="ko-KR" dirty="0" smtClean="0"/>
              <a:t>-----------------------------------------------------------------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SEND</a:t>
            </a:r>
            <a:r>
              <a:rPr lang="en-US" altLang="ko-KR" baseline="0" dirty="0" smtClean="0"/>
              <a:t> TO MANAGER</a:t>
            </a:r>
            <a:r>
              <a:rPr lang="ko-KR" altLang="en-US" baseline="0" smtClean="0"/>
              <a:t>를 눌렀을 때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완료되지 않은 경우 </a:t>
            </a:r>
            <a:r>
              <a:rPr lang="en-US" altLang="ko-KR" baseline="0" dirty="0" smtClean="0"/>
              <a:t>“PDR</a:t>
            </a:r>
            <a:r>
              <a:rPr lang="ko-KR" altLang="en-US" baseline="0" smtClean="0"/>
              <a:t>을 제출하기 전에 </a:t>
            </a:r>
            <a:r>
              <a:rPr lang="en-US" altLang="ko-KR" baseline="0" dirty="0" smtClean="0"/>
              <a:t>IDP </a:t>
            </a:r>
            <a:r>
              <a:rPr lang="ko-KR" altLang="en-US" baseline="0" smtClean="0"/>
              <a:t>목표 설정을 먼저 완료하세요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완료된 경우</a:t>
            </a:r>
            <a:r>
              <a:rPr lang="en-US" altLang="ko-KR" baseline="0" dirty="0" smtClean="0"/>
              <a:t>, “PDR </a:t>
            </a:r>
            <a:r>
              <a:rPr lang="ko-KR" altLang="en-US" baseline="0" smtClean="0"/>
              <a:t>제출이 완료되었습니다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Are you sure you want to submit this PDR? (</a:t>
            </a:r>
            <a:r>
              <a:rPr lang="ko-KR" altLang="en-US" baseline="0" smtClean="0"/>
              <a:t>목표에 첨부된 메모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노트는 함께 전송되지 않습니다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arenR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Edit</a:t>
            </a:r>
            <a:r>
              <a:rPr lang="ko-KR" altLang="en-US" baseline="0" smtClean="0"/>
              <a:t>을 눌렀을 때 </a:t>
            </a:r>
            <a:r>
              <a:rPr lang="en-US" altLang="ko-KR" baseline="0" dirty="0" smtClean="0"/>
              <a:t>Date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Status</a:t>
            </a:r>
            <a:r>
              <a:rPr lang="ko-KR" altLang="en-US" baseline="0" smtClean="0"/>
              <a:t>가 편집할 수 있도록 활성화 되면서 </a:t>
            </a:r>
            <a:r>
              <a:rPr lang="en-US" altLang="ko-KR" baseline="0" dirty="0" smtClean="0"/>
              <a:t>Cancel</a:t>
            </a:r>
            <a:r>
              <a:rPr lang="ko-KR" altLang="en-US" baseline="0" smtClean="0"/>
              <a:t>과 </a:t>
            </a:r>
            <a:r>
              <a:rPr lang="en-US" altLang="ko-KR" baseline="0" dirty="0" smtClean="0"/>
              <a:t>Save </a:t>
            </a:r>
            <a:r>
              <a:rPr lang="ko-KR" altLang="en-US" baseline="0" smtClean="0"/>
              <a:t>버튼이 나타난다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6ADA-77F5-4223-8352-871DDF4CA9F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334901" y="1360766"/>
            <a:ext cx="1449173" cy="1527273"/>
            <a:chOff x="731585" y="2249766"/>
            <a:chExt cx="1449173" cy="152727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58" y="2249766"/>
              <a:ext cx="1440000" cy="152727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3158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Guideline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36878" y="1360766"/>
            <a:ext cx="1444415" cy="1482985"/>
            <a:chOff x="3004654" y="2249766"/>
            <a:chExt cx="1444415" cy="1482985"/>
          </a:xfrm>
        </p:grpSpPr>
        <p:pic>
          <p:nvPicPr>
            <p:cNvPr id="14" name="그림 13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4654" y="2249766"/>
              <a:ext cx="1440000" cy="148298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0906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Info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34097" y="1360766"/>
            <a:ext cx="1440000" cy="1504800"/>
            <a:chOff x="5291839" y="2249766"/>
            <a:chExt cx="1440000" cy="15048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1839" y="2249766"/>
              <a:ext cx="1440000" cy="15048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29183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GOAL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26901" y="1360766"/>
            <a:ext cx="1440000" cy="1504477"/>
            <a:chOff x="7572055" y="2249766"/>
            <a:chExt cx="1440000" cy="15044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2055" y="2249766"/>
              <a:ext cx="1440000" cy="15044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57205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APPRAISAL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19704" y="1338296"/>
            <a:ext cx="1440000" cy="1505455"/>
            <a:chOff x="9857032" y="2249766"/>
            <a:chExt cx="1440000" cy="150545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57032" y="2249766"/>
              <a:ext cx="1440000" cy="150545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857032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APPRAISER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278338" y="3269104"/>
            <a:ext cx="94248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Superior Performance and Empowered People will contribute towards </a:t>
            </a:r>
            <a:r>
              <a:rPr lang="en-US" altLang="ko-KR" sz="1400" dirty="0" err="1">
                <a:solidFill>
                  <a:srgbClr val="00004D"/>
                </a:solidFill>
                <a:latin typeface="Calibri" panose="020F0502020204030204" pitchFamily="34" charset="0"/>
              </a:rPr>
              <a:t>PolyMirae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 becoming the most respected company in the Korean polypropylene industry. A critical ingredient of a high performance culture is an integrated approach to managing individual and team performance across the organization. </a:t>
            </a:r>
            <a:b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</a:br>
            <a:endParaRPr lang="en-US" altLang="ko-KR" sz="1400" dirty="0" smtClean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As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 part of our strategy, 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we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are building an organization that expects and rewards exceptional performance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altLang="ko-KR" sz="1400" dirty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Performance Management is one of the key building blocks of a high performance culture.</a:t>
            </a:r>
            <a:endParaRPr lang="ko-KR" altLang="en-US" sz="1400" dirty="0">
              <a:solidFill>
                <a:srgbClr val="00004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2223503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194741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8815086" y="198370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625038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997406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450214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724905" y="3701016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1746864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4441746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80999" y="416566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8815086" y="420194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380999" y="6478281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997406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450214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724905" y="6554259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6545792"/>
            <a:ext cx="161925" cy="1714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6545792"/>
            <a:ext cx="161925" cy="17145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380999" y="3965107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65650"/>
              </p:ext>
            </p:extLst>
          </p:nvPr>
        </p:nvGraphicFramePr>
        <p:xfrm>
          <a:off x="435729" y="2291833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40124"/>
              </p:ext>
            </p:extLst>
          </p:nvPr>
        </p:nvGraphicFramePr>
        <p:xfrm>
          <a:off x="3996267" y="4656639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사각형 설명선 11"/>
          <p:cNvSpPr/>
          <p:nvPr/>
        </p:nvSpPr>
        <p:spPr>
          <a:xfrm>
            <a:off x="9377608" y="2404442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0864753" y="2901377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11451690" y="2901378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9377608" y="4585643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 bwMode="auto">
          <a:xfrm>
            <a:off x="11451690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274627" y="2362852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9828140" y="551380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9828140" y="649011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60" name="TextBox 59">
            <a:hlinkClick r:id="rId4" action="ppaction://hlinksldjump"/>
          </p:cNvPr>
          <p:cNvSpPr txBox="1"/>
          <p:nvPr/>
        </p:nvSpPr>
        <p:spPr bwMode="auto">
          <a:xfrm>
            <a:off x="9828140" y="583924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9828140" y="616467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 bwMode="auto">
          <a:xfrm>
            <a:off x="10864753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10636568" y="122048"/>
            <a:ext cx="1403032" cy="15434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Canceled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Behind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Ahead of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Completed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018905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509686" y="654887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8378905" y="6547119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8364905" y="3692549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78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80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467698" y="4223677"/>
            <a:ext cx="6408000" cy="196509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418439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2466" y="197541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792466" y="419465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6" name="직사각형 85">
            <a:hlinkClick r:id="rId7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3192734" y="1416699"/>
            <a:ext cx="1368000" cy="26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380999" y="1665546"/>
            <a:ext cx="8807656" cy="13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80999" y="22205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1944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80999" y="362213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80999" y="1743959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4438865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80999" y="416278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380999" y="647540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396222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57658"/>
              </p:ext>
            </p:extLst>
          </p:nvPr>
        </p:nvGraphicFramePr>
        <p:xfrm>
          <a:off x="435729" y="2288928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2235"/>
              </p:ext>
            </p:extLst>
          </p:nvPr>
        </p:nvGraphicFramePr>
        <p:xfrm>
          <a:off x="3996267" y="4653758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815086" y="197961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018905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18439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8364905" y="36884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997406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450214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3724905" y="3709120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027886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480694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3755385" y="655595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8358809" y="653529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8821182" y="419246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8025001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8424535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92466" y="197132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7792466" y="419048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96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8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3192734" y="14039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80999" y="1679299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80999" y="61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380999" y="33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</a:t>
            </a:r>
            <a:r>
              <a:rPr lang="en-US" altLang="ko-KR" sz="1100" dirty="0" smtClean="0">
                <a:latin typeface="Calibri" panose="020F0502020204030204" pitchFamily="34" charset="0"/>
              </a:rPr>
              <a:t>Agility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8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90426" y="4468890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90426" y="41928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English Skills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90426" y="3982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390426" y="503662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77824" y="1880873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negotiate skillfully in though situations with both internal and external groups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win concessions without damaging relationship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trust quickly of other parties to the negotiations</a:t>
            </a: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77824" y="16047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Negotiation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384272" y="300164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384272" y="27255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93699" y="5702583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Participating in relevant institute.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By P&amp;LA</a:t>
            </a: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93699" y="542649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Export sales (Trading) risk management</a:t>
            </a: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393699" y="626099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523340" y="62969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85" name="TextBox 84">
            <a:hlinkClick r:id="rId3" action="ppaction://hlinksldjump"/>
          </p:cNvPr>
          <p:cNvSpPr txBox="1"/>
          <p:nvPr/>
        </p:nvSpPr>
        <p:spPr bwMode="auto">
          <a:xfrm>
            <a:off x="9523340" y="59667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91" name="사각형 설명선 90"/>
          <p:cNvSpPr/>
          <p:nvPr/>
        </p:nvSpPr>
        <p:spPr>
          <a:xfrm>
            <a:off x="9357405" y="1018712"/>
            <a:ext cx="2578082" cy="997875"/>
          </a:xfrm>
          <a:prstGeom prst="wedgeRectCallout">
            <a:avLst>
              <a:gd name="adj1" fmla="val -76804"/>
              <a:gd name="adj2" fmla="val 11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승인 후 수정된 목표는 </a:t>
            </a:r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의 재승인 후 변경이 확정됩니다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에게 변경사항에 대하여 승인요청을 보내시겠습니까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321941" y="175149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93" name="TextBox 92">
            <a:hlinkClick r:id="rId3" action="ppaction://hlinksldjump"/>
          </p:cNvPr>
          <p:cNvSpPr txBox="1"/>
          <p:nvPr/>
        </p:nvSpPr>
        <p:spPr bwMode="auto">
          <a:xfrm>
            <a:off x="10708395" y="1751495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979118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431926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991310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444118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8821182" y="3685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1986" y="3616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25001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24535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821182" y="16372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1986" y="16303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8025001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424535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821182" y="27618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61986" y="275502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025001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424535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821182" y="422462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61986" y="421777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8025001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8424535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8821182" y="546957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1986" y="546271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8025001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0" name="TextBox 8"/>
          <p:cNvSpPr txBox="1">
            <a:spLocks noChangeArrowheads="1"/>
          </p:cNvSpPr>
          <p:nvPr/>
        </p:nvSpPr>
        <p:spPr bwMode="auto">
          <a:xfrm>
            <a:off x="8424535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358809" y="631990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8358809" y="51010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5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>
            <a:hlinkClick r:id="rId2" action="ppaction://hlinksldjump"/>
          </p:cNvPr>
          <p:cNvSpPr/>
          <p:nvPr/>
        </p:nvSpPr>
        <p:spPr>
          <a:xfrm>
            <a:off x="5823125" y="71900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MID-YEAR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5823125" y="1107814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YEAR-END</a:t>
            </a:r>
            <a:endParaRPr lang="ko-KR" altLang="en-US" sz="10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5" y="3514700"/>
            <a:ext cx="233440" cy="233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6884" y="3492921"/>
            <a:ext cx="809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프린트 옵션</a:t>
            </a:r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ym typeface="Wingdings" panose="05000000000000000000" pitchFamily="2" charset="2"/>
              </a:rPr>
              <a:t>그림으로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" y="3844021"/>
            <a:ext cx="6858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30995"/>
              </p:ext>
            </p:extLst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18951"/>
              </p:ext>
            </p:extLst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2" name="직사각형 81">
            <a:hlinkClick r:id="rId6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6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6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65771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7771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5011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5374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5305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90426" y="653231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979118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431926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8358809" y="659675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4020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68555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4977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2217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2580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2511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37413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9523340" y="468733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52" name="TextBox 51">
            <a:hlinkClick r:id="rId6" action="ppaction://hlinksldjump"/>
          </p:cNvPr>
          <p:cNvSpPr txBox="1"/>
          <p:nvPr/>
        </p:nvSpPr>
        <p:spPr bwMode="auto">
          <a:xfrm>
            <a:off x="9523340" y="435713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00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99055"/>
              </p:ext>
            </p:extLst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80999" y="974118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 bwMode="auto">
          <a:xfrm>
            <a:off x="522875" y="2005148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22875" y="2480093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2875" y="2976404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 bwMode="auto">
          <a:xfrm>
            <a:off x="395875" y="34982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5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38344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040508"/>
            <a:ext cx="5712643" cy="362942"/>
          </a:xfrm>
          <a:prstGeom prst="wedgeRectCallout">
            <a:avLst>
              <a:gd name="adj1" fmla="val -68345"/>
              <a:gd name="adj2" fmla="val -65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442826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395875" y="420754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YEAR-END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6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6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6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1499616" y="53893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795527" y="53899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393192" y="5389950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772183" y="54424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1499616" y="61461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796035" y="61467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4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51099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51105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511055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772183" y="51630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8667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8673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9716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18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9425804" y="545535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63" name="TextBox 62">
            <a:hlinkClick r:id="rId6" action="ppaction://hlinksldjump"/>
          </p:cNvPr>
          <p:cNvSpPr txBox="1"/>
          <p:nvPr/>
        </p:nvSpPr>
        <p:spPr bwMode="auto">
          <a:xfrm>
            <a:off x="9425804" y="578079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66" name="TextBox 65">
            <a:hlinkClick r:id="rId6" action="ppaction://hlinksldjump"/>
          </p:cNvPr>
          <p:cNvSpPr txBox="1"/>
          <p:nvPr/>
        </p:nvSpPr>
        <p:spPr bwMode="auto">
          <a:xfrm>
            <a:off x="9425804" y="6189597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Agreement</a:t>
            </a:r>
            <a:endParaRPr lang="ko-KR" altLang="en-US" sz="1000"/>
          </a:p>
        </p:txBody>
      </p:sp>
      <p:sp>
        <p:nvSpPr>
          <p:cNvPr id="69" name="TextBox 68">
            <a:hlinkClick r:id="rId6" action="ppaction://hlinksldjump"/>
          </p:cNvPr>
          <p:cNvSpPr txBox="1"/>
          <p:nvPr/>
        </p:nvSpPr>
        <p:spPr bwMode="auto">
          <a:xfrm>
            <a:off x="9425804" y="652470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Objection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777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95105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303"/>
              </p:ext>
            </p:extLst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42696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</a:p>
          <a:p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44872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9" name="직사각형 58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772183" y="57077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6" name="직사각형 65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8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36403"/>
              </p:ext>
            </p:extLst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5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5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5" name="직사각형 6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578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80999" y="974118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 bwMode="auto">
          <a:xfrm>
            <a:off x="522875" y="2005148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22875" y="2480093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2875" y="2976404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 bwMode="auto">
          <a:xfrm>
            <a:off x="395875" y="34982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5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38344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040508"/>
            <a:ext cx="5712643" cy="362942"/>
          </a:xfrm>
          <a:prstGeom prst="wedgeRectCallout">
            <a:avLst>
              <a:gd name="adj1" fmla="val -68345"/>
              <a:gd name="adj2" fmla="val -65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442826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395875" y="420754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629" y="572118"/>
            <a:ext cx="10877275" cy="5645802"/>
          </a:xfrm>
          <a:prstGeom prst="roundRect">
            <a:avLst>
              <a:gd name="adj" fmla="val 1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3363767" y="924472"/>
            <a:ext cx="2710313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Department  : </a:t>
            </a:r>
            <a:r>
              <a:rPr lang="en-US" altLang="ko-KR" sz="1400" dirty="0" smtClean="0">
                <a:latin typeface="Calibri" panose="020F0502020204030204" pitchFamily="34" charset="0"/>
              </a:rPr>
              <a:t>Finance / Planning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6351108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Position  : </a:t>
            </a:r>
            <a:r>
              <a:rPr lang="en-US" altLang="ko-KR" sz="1400" dirty="0" smtClean="0">
                <a:latin typeface="Calibri" panose="020F0502020204030204" pitchFamily="34" charset="0"/>
              </a:rPr>
              <a:t>UTE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8535520" y="924472"/>
            <a:ext cx="2530470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Period  : </a:t>
            </a:r>
            <a:r>
              <a:rPr lang="en-US" altLang="ko-KR" sz="1400" dirty="0" smtClean="0">
                <a:latin typeface="Calibri" panose="020F0502020204030204" pitchFamily="34" charset="0"/>
              </a:rPr>
              <a:t>2017.01.01 ~ 2017.12.31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283694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Name  : </a:t>
            </a:r>
            <a:r>
              <a:rPr lang="en-US" altLang="ko-KR" sz="1400" dirty="0" err="1" smtClean="0">
                <a:latin typeface="Calibri" panose="020F0502020204030204" pitchFamily="34" charset="0"/>
              </a:rPr>
              <a:t>js.Park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9180"/>
              </p:ext>
            </p:extLst>
          </p:nvPr>
        </p:nvGraphicFramePr>
        <p:xfrm>
          <a:off x="1291086" y="1620962"/>
          <a:ext cx="9389108" cy="368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78"/>
                <a:gridCol w="5181600"/>
                <a:gridCol w="902208"/>
                <a:gridCol w="1085088"/>
                <a:gridCol w="1170434"/>
              </a:tblGrid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Mid-Year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Year-End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Behavioral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IDP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936224" y="1478376"/>
            <a:ext cx="182880" cy="3971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▲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91086" y="5662601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PRINT</a:t>
            </a:r>
            <a:endParaRPr lang="ko-KR" altLang="en-US" sz="1000"/>
          </a:p>
        </p:txBody>
      </p:sp>
      <p:sp>
        <p:nvSpPr>
          <p:cNvPr id="35" name="사각형 설명선 34"/>
          <p:cNvSpPr/>
          <p:nvPr/>
        </p:nvSpPr>
        <p:spPr>
          <a:xfrm>
            <a:off x="6437129" y="5532217"/>
            <a:ext cx="2735381" cy="872163"/>
          </a:xfrm>
          <a:prstGeom prst="wedgeRectCallout">
            <a:avLst>
              <a:gd name="adj1" fmla="val 32105"/>
              <a:gd name="adj2" fmla="val -1148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Mid-Year or Year-End </a:t>
            </a:r>
            <a:r>
              <a:rPr lang="ko-KR" altLang="en-US" sz="1050" smtClean="0">
                <a:solidFill>
                  <a:schemeClr val="tx1"/>
                </a:solidFill>
              </a:rPr>
              <a:t>를 체크하고 </a:t>
            </a:r>
            <a:r>
              <a:rPr lang="en-US" altLang="ko-KR" sz="1050" dirty="0" smtClean="0">
                <a:solidFill>
                  <a:schemeClr val="tx1"/>
                </a:solidFill>
              </a:rPr>
              <a:t>Print </a:t>
            </a:r>
            <a:r>
              <a:rPr lang="ko-KR" altLang="en-US" sz="1050" smtClean="0">
                <a:solidFill>
                  <a:schemeClr val="tx1"/>
                </a:solidFill>
              </a:rPr>
              <a:t>시 메시지 안내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en-US" altLang="ko-KR" sz="1100" b="1" dirty="0" smtClean="0">
                <a:solidFill>
                  <a:schemeClr val="tx1"/>
                </a:solidFill>
              </a:rPr>
              <a:t>“Mid-Year Review</a:t>
            </a:r>
            <a:r>
              <a:rPr lang="ko-KR" altLang="en-US" sz="1100" b="1" smtClean="0">
                <a:solidFill>
                  <a:schemeClr val="tx1"/>
                </a:solidFill>
              </a:rPr>
              <a:t>를 출력하시려면 해당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Goal </a:t>
            </a:r>
            <a:r>
              <a:rPr lang="ko-KR" altLang="en-US" sz="1100" b="1" smtClean="0">
                <a:solidFill>
                  <a:schemeClr val="tx1"/>
                </a:solidFill>
              </a:rPr>
              <a:t>을 함께 선택하세요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6074080" y="1342222"/>
            <a:ext cx="1174966" cy="186400"/>
          </a:xfrm>
          <a:prstGeom prst="wedgeRectCallout">
            <a:avLst>
              <a:gd name="adj1" fmla="val 86440"/>
              <a:gd name="adj2" fmla="val 223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전체선택 기능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3" name="직사각형 52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5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8276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6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3000" y="479328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243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5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5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9498956" y="561486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8" name="TextBox 47">
            <a:hlinkClick r:id="rId6" action="ppaction://hlinksldjump"/>
          </p:cNvPr>
          <p:cNvSpPr txBox="1"/>
          <p:nvPr/>
        </p:nvSpPr>
        <p:spPr bwMode="auto">
          <a:xfrm>
            <a:off x="9498956" y="597715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endParaRPr lang="ko-KR" altLang="en-US" sz="1000"/>
          </a:p>
        </p:txBody>
      </p:sp>
      <p:sp>
        <p:nvSpPr>
          <p:cNvPr id="49" name="TextBox 48">
            <a:hlinkClick r:id="rId6" action="ppaction://hlinksldjump"/>
          </p:cNvPr>
          <p:cNvSpPr txBox="1"/>
          <p:nvPr/>
        </p:nvSpPr>
        <p:spPr bwMode="auto">
          <a:xfrm>
            <a:off x="9498956" y="6270033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Approve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076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61726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707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9498956" y="561486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 bwMode="auto">
          <a:xfrm>
            <a:off x="9498956" y="597715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endParaRPr lang="ko-KR" altLang="en-US" sz="1000"/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 bwMode="auto">
          <a:xfrm>
            <a:off x="9498956" y="6270033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Approve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676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1973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Business Objectives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Absolute Performance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of sales mix from commodity to specialty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dealers management plan and technical seminar 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Relative Performance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</a:rPr>
              <a:t>Overall volume plan(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Individual Development Plan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27525"/>
              </p:ext>
            </p:extLst>
          </p:nvPr>
        </p:nvGraphicFramePr>
        <p:xfrm>
          <a:off x="1832729" y="4328471"/>
          <a:ext cx="2531360" cy="1026795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520709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Individual Development Plan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Behavioral Goal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IDP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seminar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71616" y="84438"/>
            <a:ext cx="0" cy="662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442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3999442" y="714209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NEW PDR</a:t>
            </a:r>
            <a:endParaRPr lang="ko-KR" altLang="en-US" sz="1000" b="1"/>
          </a:p>
        </p:txBody>
      </p:sp>
      <p:sp>
        <p:nvSpPr>
          <p:cNvPr id="26" name="직사각형 25"/>
          <p:cNvSpPr/>
          <p:nvPr/>
        </p:nvSpPr>
        <p:spPr>
          <a:xfrm>
            <a:off x="3999442" y="1097653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64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1851025" y="1924050"/>
            <a:ext cx="5762625" cy="2371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</a:t>
            </a:r>
            <a:r>
              <a:rPr lang="en-US" altLang="ko-KR" sz="1000" b="1" smtClean="0"/>
              <a:t>NEW PDR</a:t>
            </a:r>
            <a:endParaRPr lang="ko-KR" altLang="en-US" sz="1000" b="1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157744" y="2458385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Department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550360" y="2458385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err="1" smtClean="0">
                <a:latin typeface="+mn-ea"/>
                <a:ea typeface="+mn-ea"/>
              </a:rPr>
              <a:t>드롭다운</a:t>
            </a:r>
            <a:r>
              <a:rPr lang="ko-KR" altLang="en-US" sz="1000" b="1" dirty="0" smtClean="0">
                <a:latin typeface="+mn-ea"/>
                <a:ea typeface="+mn-ea"/>
              </a:rPr>
              <a:t>                                                        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157744" y="3529967"/>
            <a:ext cx="68216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157744" y="3858414"/>
            <a:ext cx="1224000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Manager’s 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3550360" y="3529967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j-ea"/>
                <a:ea typeface="+mj-ea"/>
              </a:rPr>
              <a:t>수기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smtClean="0">
                <a:latin typeface="+mj-ea"/>
                <a:ea typeface="+mj-ea"/>
              </a:rPr>
              <a:t>자동</a:t>
            </a:r>
            <a:r>
              <a:rPr lang="en-US" altLang="ko-KR" sz="1000" b="1" dirty="0" smtClean="0">
                <a:latin typeface="+mj-ea"/>
                <a:ea typeface="+mj-ea"/>
              </a:rPr>
              <a:t>)</a:t>
            </a:r>
            <a:r>
              <a:rPr lang="ko-KR" altLang="en-US" sz="1000" b="1" smtClean="0">
                <a:latin typeface="+mj-ea"/>
                <a:ea typeface="+mj-ea"/>
              </a:rPr>
              <a:t>입력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550360" y="3858414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</a:t>
            </a:r>
            <a:r>
              <a:rPr lang="en-US" altLang="ko-KR" sz="1000" b="1" dirty="0" smtClean="0">
                <a:latin typeface="+mn-ea"/>
                <a:ea typeface="+mn-ea"/>
              </a:rPr>
              <a:t>(</a:t>
            </a:r>
            <a:r>
              <a:rPr lang="ko-KR" altLang="en-US" sz="1000" b="1" smtClean="0">
                <a:latin typeface="+mn-ea"/>
                <a:ea typeface="+mn-ea"/>
              </a:rPr>
              <a:t>자동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r>
              <a:rPr lang="ko-KR" altLang="en-US" sz="1000" b="1" smtClean="0">
                <a:latin typeface="+mn-ea"/>
                <a:ea typeface="+mn-ea"/>
              </a:rPr>
              <a:t>입력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154481" y="2805089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Job title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550360" y="2805089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수기입력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154481" y="315344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Period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931360" y="315344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154481" y="2107230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Name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540835" y="2107230"/>
            <a:ext cx="3241238" cy="2404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>
                <a:latin typeface="+mn-ea"/>
                <a:ea typeface="+mn-ea"/>
              </a:rPr>
              <a:t>김가영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54" y="3157717"/>
            <a:ext cx="161925" cy="171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009" y="3112167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73" name="TextBox 72"/>
          <p:cNvSpPr txBox="1"/>
          <p:nvPr/>
        </p:nvSpPr>
        <p:spPr>
          <a:xfrm>
            <a:off x="4914991" y="3120331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5310205" y="316623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9" y="3170512"/>
            <a:ext cx="161925" cy="1714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 bwMode="auto">
          <a:xfrm>
            <a:off x="6173523" y="45429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 bwMode="auto">
          <a:xfrm>
            <a:off x="6173523" y="548240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1000"/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 bwMode="auto">
          <a:xfrm>
            <a:off x="6173523" y="485609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BIZ OBJECTIVES</a:t>
            </a:r>
            <a:endParaRPr lang="ko-KR" altLang="en-US" sz="1000"/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 bwMode="auto">
          <a:xfrm>
            <a:off x="6173523" y="516924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IDP</a:t>
            </a:r>
            <a:endParaRPr lang="ko-KR" altLang="en-US" sz="10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053523" y="4762512"/>
            <a:ext cx="2406777" cy="439155"/>
          </a:xfrm>
          <a:prstGeom prst="wedgeRoundRectCallout">
            <a:avLst>
              <a:gd name="adj1" fmla="val -108691"/>
              <a:gd name="adj2" fmla="val 1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  <a:endParaRPr lang="ko-KR" altLang="en-US" sz="1100"/>
          </a:p>
        </p:txBody>
      </p:sp>
      <p:sp>
        <p:nvSpPr>
          <p:cNvPr id="81" name="모서리가 둥근 사각형 설명선 80"/>
          <p:cNvSpPr/>
          <p:nvPr/>
        </p:nvSpPr>
        <p:spPr>
          <a:xfrm>
            <a:off x="9053523" y="5295245"/>
            <a:ext cx="2406777" cy="439155"/>
          </a:xfrm>
          <a:prstGeom prst="wedgeRoundRectCallout">
            <a:avLst>
              <a:gd name="adj1" fmla="val -109482"/>
              <a:gd name="adj2" fmla="val -50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10550" y="1323975"/>
            <a:ext cx="2686050" cy="285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9"/>
          <p:cNvSpPr>
            <a:spLocks noChangeArrowheads="1"/>
          </p:cNvSpPr>
          <p:nvPr/>
        </p:nvSpPr>
        <p:spPr bwMode="auto">
          <a:xfrm>
            <a:off x="8567611" y="1540428"/>
            <a:ext cx="1925764" cy="8072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753691" y="1671890"/>
            <a:ext cx="1553604" cy="20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Calibri" panose="020F0502020204030204" pitchFamily="34" charset="0"/>
              </a:rPr>
              <a:t>Successfully Saved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138176" y="1988835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OK</a:t>
            </a:r>
            <a:endParaRPr lang="ko-KR" altLang="en-US" sz="1000" dirty="0"/>
          </a:p>
        </p:txBody>
      </p:sp>
      <p:sp>
        <p:nvSpPr>
          <p:cNvPr id="85" name="사각형 설명선 84"/>
          <p:cNvSpPr/>
          <p:nvPr/>
        </p:nvSpPr>
        <p:spPr>
          <a:xfrm>
            <a:off x="8353170" y="2677722"/>
            <a:ext cx="2353519" cy="796507"/>
          </a:xfrm>
          <a:prstGeom prst="wedgeRectCallout">
            <a:avLst>
              <a:gd name="adj1" fmla="val -139364"/>
              <a:gd name="adj2" fmla="val 7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05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05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r>
              <a:rPr lang="ko-KR" altLang="en-US" sz="1050" smtClean="0">
                <a:solidFill>
                  <a:schemeClr val="tx1"/>
                </a:solidFill>
              </a:rPr>
              <a:t> 기존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보직이 만료되었다면 이전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기간도 수정해 주세요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10166689" y="3527733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87" name="TextBox 86">
            <a:hlinkClick r:id="rId4" action="ppaction://hlinksldjump"/>
          </p:cNvPr>
          <p:cNvSpPr txBox="1"/>
          <p:nvPr/>
        </p:nvSpPr>
        <p:spPr bwMode="auto">
          <a:xfrm>
            <a:off x="9553143" y="352773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05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44811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42051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>
                <a:latin typeface="Calibri" panose="020F0502020204030204" pitchFamily="34" charset="0"/>
              </a:rPr>
              <a:t>Overall volume plan(</a:t>
            </a:r>
            <a:r>
              <a:rPr lang="en-US" altLang="ko-KR" sz="1000" b="1" dirty="0" err="1"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latin typeface="Calibri" panose="020F0502020204030204" pitchFamily="34" charset="0"/>
              </a:rPr>
              <a:t>)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90386"/>
              </p:ext>
            </p:extLst>
          </p:nvPr>
        </p:nvGraphicFramePr>
        <p:xfrm>
          <a:off x="435729" y="455335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95688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4525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47333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2024" y="5960601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28" y="5952134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53" y="5952134"/>
            <a:ext cx="161925" cy="17145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78118" y="588462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8378905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7500342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8815086" y="424360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92466" y="422455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018905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418439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7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7" name="직사각형 76">
            <a:hlinkClick r:id="rId4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8" name="직선 연결선 77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hlinkClick r:id="rId7" action="ppaction://hlinksldjump"/>
          </p:cNvPr>
          <p:cNvSpPr txBox="1"/>
          <p:nvPr/>
        </p:nvSpPr>
        <p:spPr bwMode="auto">
          <a:xfrm>
            <a:off x="9786575" y="58304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50" name="TextBox 49">
            <a:hlinkClick r:id="rId8" action="ppaction://hlinksldjump"/>
          </p:cNvPr>
          <p:cNvSpPr txBox="1"/>
          <p:nvPr/>
        </p:nvSpPr>
        <p:spPr bwMode="auto">
          <a:xfrm>
            <a:off x="9786575" y="6155844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9374143" y="4563422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 bwMode="auto">
          <a:xfrm>
            <a:off x="10861288" y="5060357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 bwMode="auto">
          <a:xfrm>
            <a:off x="11448225" y="5060358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9271162" y="4521832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" name="TextBox 1"/>
          <p:cNvSpPr txBox="1"/>
          <p:nvPr/>
        </p:nvSpPr>
        <p:spPr>
          <a:xfrm>
            <a:off x="2381069" y="2215325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4670963" y="5172507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6213"/>
              </p:ext>
            </p:extLst>
          </p:nvPr>
        </p:nvGraphicFramePr>
        <p:xfrm>
          <a:off x="696358" y="26904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7773101" y="43490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4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43042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35" y="4341458"/>
            <a:ext cx="125307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10" name="직사각형 9">
            <a:hlinkClick r:id="rId3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80999" y="442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414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Agility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389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380999" y="5903598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5627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English Skill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80999" y="5379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8378905" y="6508400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7406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50214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4905" y="6537888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6529421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6529421"/>
            <a:ext cx="161925" cy="1714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 bwMode="auto">
          <a:xfrm>
            <a:off x="9828140" y="55465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9828140" y="652284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48" name="TextBox 47">
            <a:hlinkClick r:id="rId5" action="ppaction://hlinksldjump"/>
          </p:cNvPr>
          <p:cNvSpPr txBox="1"/>
          <p:nvPr/>
        </p:nvSpPr>
        <p:spPr bwMode="auto">
          <a:xfrm>
            <a:off x="9828140" y="587197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49" name="TextBox 48">
            <a:hlinkClick r:id="rId6" action="ppaction://hlinksldjump"/>
          </p:cNvPr>
          <p:cNvSpPr txBox="1"/>
          <p:nvPr/>
        </p:nvSpPr>
        <p:spPr bwMode="auto">
          <a:xfrm>
            <a:off x="9828140" y="619740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9415708" y="4604987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 bwMode="auto">
          <a:xfrm>
            <a:off x="10902853" y="5101922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1489790" y="5101923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9312727" y="4563397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646191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500342" y="651883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pic>
        <p:nvPicPr>
          <p:cNvPr id="59" name="Picture 6" descr="mai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355" y="6557604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4113" y="6525978"/>
            <a:ext cx="233440" cy="2334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6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15086" y="566498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5086" y="41904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2466" y="417138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8018905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8418439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2466" y="56573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22" name="직선 연결선 21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5020</Words>
  <Application>Microsoft Office PowerPoint</Application>
  <PresentationFormat>와이드스크린</PresentationFormat>
  <Paragraphs>2001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Aparajita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gy.kim(김가영)</dc:creator>
  <cp:lastModifiedBy>박원준</cp:lastModifiedBy>
  <cp:revision>145</cp:revision>
  <dcterms:created xsi:type="dcterms:W3CDTF">2016-09-27T02:24:18Z</dcterms:created>
  <dcterms:modified xsi:type="dcterms:W3CDTF">2016-10-20T08:48:26Z</dcterms:modified>
</cp:coreProperties>
</file>