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2" r:id="rId2"/>
    <p:sldId id="308" r:id="rId3"/>
    <p:sldId id="304" r:id="rId4"/>
    <p:sldId id="305" r:id="rId5"/>
    <p:sldId id="306" r:id="rId6"/>
    <p:sldId id="307" r:id="rId7"/>
    <p:sldId id="309" r:id="rId8"/>
    <p:sldId id="311" r:id="rId9"/>
    <p:sldId id="300" r:id="rId10"/>
    <p:sldId id="301" r:id="rId11"/>
    <p:sldId id="312" r:id="rId12"/>
    <p:sldId id="314" r:id="rId13"/>
    <p:sldId id="313" r:id="rId14"/>
    <p:sldId id="31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y.kim(김가영)" initials="g" lastIdx="1" clrIdx="0">
    <p:extLst>
      <p:ext uri="{19B8F6BF-5375-455C-9EA6-DF929625EA0E}">
        <p15:presenceInfo xmlns:p15="http://schemas.microsoft.com/office/powerpoint/2012/main" userId="S-1-5-21-468309003-4614994-2540964401-17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4D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28" autoAdjust="0"/>
    <p:restoredTop sz="84712" autoAdjust="0"/>
  </p:normalViewPr>
  <p:slideViewPr>
    <p:cSldViewPr snapToGrid="0">
      <p:cViewPr>
        <p:scale>
          <a:sx n="66" d="100"/>
          <a:sy n="66" d="100"/>
        </p:scale>
        <p:origin x="92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0E932-9151-4628-BBDB-5579FEFA16C7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32C15-7C55-4893-AF08-CD14C2636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771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32C15-7C55-4893-AF08-CD14C263666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729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32C15-7C55-4893-AF08-CD14C263666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5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ADA-77F5-4223-8352-871DDF4CA9FA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71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ADA-77F5-4223-8352-871DDF4CA9FA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34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ADA-77F5-4223-8352-871DDF4CA9FA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7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ADA-77F5-4223-8352-871DDF4CA9FA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3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ADA-77F5-4223-8352-871DDF4CA9FA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4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ADA-77F5-4223-8352-871DDF4CA9FA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1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ADA-77F5-4223-8352-871DDF4CA9FA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31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ADA-77F5-4223-8352-871DDF4CA9FA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03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ADA-77F5-4223-8352-871DDF4CA9FA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63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ADA-77F5-4223-8352-871DDF4CA9FA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5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ADA-77F5-4223-8352-871DDF4CA9FA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20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36ADA-77F5-4223-8352-871DDF4CA9FA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20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418000" y="33866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ADMIN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18000" y="107890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EMPLOYEE</a:t>
            </a:r>
            <a:endParaRPr lang="ko-KR" altLang="en-US" sz="1050"/>
          </a:p>
        </p:txBody>
      </p:sp>
      <p:sp>
        <p:nvSpPr>
          <p:cNvPr id="29" name="직사각형 28"/>
          <p:cNvSpPr/>
          <p:nvPr/>
        </p:nvSpPr>
        <p:spPr>
          <a:xfrm>
            <a:off x="9418000" y="713440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SET PDR</a:t>
            </a:r>
            <a:endParaRPr lang="ko-KR" altLang="en-US" sz="105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622296"/>
              </p:ext>
            </p:extLst>
          </p:nvPr>
        </p:nvGraphicFramePr>
        <p:xfrm>
          <a:off x="380998" y="1694688"/>
          <a:ext cx="10477002" cy="1959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976"/>
                <a:gridCol w="1973722"/>
                <a:gridCol w="1918905"/>
                <a:gridCol w="2124599"/>
                <a:gridCol w="2133600"/>
                <a:gridCol w="901200"/>
              </a:tblGrid>
              <a:tr h="509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Year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Period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Goal Setting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Mid-Year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Review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Year-End Review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Modify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2014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2014.01.01 ~ 2014.12.31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2014.01.01 ~ 2014.02.28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2014.06.01</a:t>
                      </a:r>
                      <a:r>
                        <a:rPr lang="en-US" altLang="ko-KR" sz="10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~ 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2014.07.31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2014.11.01 ~ 2014.12.31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2015.01.01 ~ 2015.12.31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2015.01.01</a:t>
                      </a:r>
                      <a:r>
                        <a:rPr lang="en-US" altLang="ko-KR" sz="10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~ 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2015.02.28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2015.06.01</a:t>
                      </a:r>
                      <a:r>
                        <a:rPr lang="en-US" altLang="ko-KR" sz="10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~ 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2015.07.31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2015.11.01</a:t>
                      </a:r>
                      <a:r>
                        <a:rPr lang="en-US" altLang="ko-KR" sz="10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~ 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2015.12.31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2016.01.01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~ 2016.12.31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2016.01.01</a:t>
                      </a:r>
                      <a:r>
                        <a:rPr lang="en-US" altLang="ko-KR" sz="10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~ 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2016.02.28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2016.06.01</a:t>
                      </a:r>
                      <a:r>
                        <a:rPr lang="en-US" altLang="ko-KR" sz="10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~ 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2016.07.31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2016.11.01</a:t>
                      </a:r>
                      <a:r>
                        <a:rPr lang="en-US" altLang="ko-KR" sz="10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~ 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2016.12.31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28" name="Picture 4" descr="연필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104" y="2304848"/>
            <a:ext cx="196783" cy="27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연필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104" y="2823654"/>
            <a:ext cx="196783" cy="27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연필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104" y="3300868"/>
            <a:ext cx="196783" cy="27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9418000" y="143890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EMPLOYEE PDR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64183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31973" y="84438"/>
            <a:ext cx="5025115" cy="6712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 smtClean="0">
                <a:solidFill>
                  <a:schemeClr val="tx1"/>
                </a:solidFill>
              </a:rPr>
              <a:t>Business Objectives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altLang="ko-KR" sz="1000" b="1" dirty="0" smtClean="0">
                <a:solidFill>
                  <a:schemeClr val="tx1"/>
                </a:solidFill>
              </a:rPr>
              <a:t>Absolute Performance</a:t>
            </a:r>
          </a:p>
          <a:p>
            <a:pPr marL="1085850" lvl="2" indent="-171450">
              <a:buFontTx/>
              <a:buChar char="-"/>
            </a:pPr>
            <a:r>
              <a:rPr lang="en-US" altLang="ko-KR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Incremental </a:t>
            </a:r>
            <a:r>
              <a:rPr lang="en-US" altLang="ko-KR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domestic dealer sales volume (</a:t>
            </a:r>
            <a:r>
              <a:rPr lang="en-US" altLang="ko-KR" sz="10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kt</a:t>
            </a:r>
            <a:r>
              <a:rPr lang="en-US" altLang="ko-KR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      Diversification </a:t>
            </a: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of sales mix from commodity to specialty </a:t>
            </a: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      Effective </a:t>
            </a: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dealers management plan and technical seminar  </a:t>
            </a: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      Proactive </a:t>
            </a: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support for sales </a:t>
            </a: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activities</a:t>
            </a:r>
          </a:p>
          <a:p>
            <a:pPr lvl="2"/>
            <a:r>
              <a:rPr lang="en-US" altLang="ko-KR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Mid-Year Review : </a:t>
            </a:r>
          </a:p>
          <a:p>
            <a:pPr lvl="3"/>
            <a:r>
              <a:rPr lang="en-US" altLang="ko-KR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Employee Review : </a:t>
            </a: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Diversification of sales mix from commodity to specialty 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Effective dealers management plan and technical seminar  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Proactive support for sales activities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Manager’s Review :</a:t>
            </a: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Diversification of sales mix from commodity to specialty 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Effective dealers management plan and technical seminar  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Proactive support for sales activities</a:t>
            </a:r>
          </a:p>
          <a:p>
            <a:pPr lvl="2"/>
            <a:r>
              <a:rPr lang="en-US" altLang="ko-KR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 Year-End Review : </a:t>
            </a:r>
          </a:p>
          <a:p>
            <a:pPr lvl="3"/>
            <a:r>
              <a:rPr lang="en-US" altLang="ko-KR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Employee </a:t>
            </a:r>
            <a:r>
              <a:rPr lang="en-US" altLang="ko-KR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Review : </a:t>
            </a: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Diversification of sales mix from commodity to specialty </a:t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Effective dealers management plan and technical seminar  </a:t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Proactive support for sales activities</a:t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Manager’s Review :</a:t>
            </a: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Diversification of sales mix from commodity to specialty </a:t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Effective dealers management plan and technical seminar  </a:t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Proactive support for sales </a:t>
            </a: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activities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endParaRPr lang="en-US" altLang="ko-KR" sz="1000" dirty="0" smtClean="0">
              <a:solidFill>
                <a:schemeClr val="tx1"/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altLang="ko-KR" sz="1000" b="1" dirty="0" smtClean="0">
                <a:solidFill>
                  <a:schemeClr val="tx1"/>
                </a:solidFill>
              </a:rPr>
              <a:t>Relative Performance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085850" lvl="2" indent="-171450">
              <a:buFontTx/>
              <a:buChar char="-"/>
            </a:pPr>
            <a:r>
              <a:rPr lang="en-US" altLang="ko-KR" sz="1000" b="1" dirty="0" smtClean="0">
                <a:solidFill>
                  <a:schemeClr val="tx1"/>
                </a:solidFill>
              </a:rPr>
              <a:t>Overall volume plan(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kt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br>
              <a:rPr lang="en-US" altLang="ko-KR" sz="1000" b="1" dirty="0" smtClean="0">
                <a:solidFill>
                  <a:schemeClr val="tx1"/>
                </a:solidFill>
              </a:rPr>
            </a:b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endParaRPr lang="en-US" altLang="ko-KR" sz="1000" dirty="0">
              <a:solidFill>
                <a:schemeClr val="tx1"/>
              </a:solidFill>
            </a:endParaRPr>
          </a:p>
          <a:p>
            <a:pPr marL="1085850" lvl="2" indent="-171450">
              <a:buFontTx/>
              <a:buChar char="-"/>
            </a:pPr>
            <a:r>
              <a:rPr lang="en-US" altLang="ko-KR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Incremental domestic dealer sales volume (</a:t>
            </a:r>
            <a:r>
              <a:rPr lang="en-US" altLang="ko-KR" sz="10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kt</a:t>
            </a:r>
            <a:r>
              <a:rPr lang="en-US" altLang="ko-KR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Diversification of sales mix from commodity to specialty </a:t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Effective dealers management plan and technical seminar  </a:t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Proactive support for sales activities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lvl="2"/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 smtClean="0">
                <a:solidFill>
                  <a:schemeClr val="tx1"/>
                </a:solidFill>
              </a:rPr>
              <a:t>Individual Development Plan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227525"/>
              </p:ext>
            </p:extLst>
          </p:nvPr>
        </p:nvGraphicFramePr>
        <p:xfrm>
          <a:off x="1832729" y="4328471"/>
          <a:ext cx="2531360" cy="1026795"/>
        </p:xfrm>
        <a:graphic>
          <a:graphicData uri="http://schemas.openxmlformats.org/drawingml/2006/table">
            <a:tbl>
              <a:tblPr/>
              <a:tblGrid>
                <a:gridCol w="632840"/>
                <a:gridCol w="632840"/>
                <a:gridCol w="632840"/>
                <a:gridCol w="632840"/>
              </a:tblGrid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SPB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Domestic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294.8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232.6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271.2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LYB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163.4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172.2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595.2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6520709" y="84438"/>
            <a:ext cx="5025115" cy="6712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>
                <a:solidFill>
                  <a:schemeClr val="tx1"/>
                </a:solidFill>
              </a:rPr>
              <a:t>Individual Development Plan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altLang="ko-KR" sz="1000" b="1" dirty="0" smtClean="0">
                <a:solidFill>
                  <a:schemeClr val="tx1"/>
                </a:solidFill>
              </a:rPr>
              <a:t>Behavioral Goal</a:t>
            </a:r>
          </a:p>
          <a:p>
            <a:pPr marL="1085850" lvl="2" indent="-171450">
              <a:buFontTx/>
              <a:buChar char="-"/>
            </a:pPr>
            <a:r>
              <a:rPr lang="en-US" altLang="ko-KR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Incremental domestic dealer sales volume (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kt</a:t>
            </a:r>
            <a:r>
              <a:rPr lang="en-US" altLang="ko-KR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      Diversification of sales mix from commodity to specialty 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      Effective dealers management plan and technical seminar  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      Proactive support for sales activities</a:t>
            </a:r>
          </a:p>
          <a:p>
            <a:pPr lvl="2"/>
            <a:r>
              <a:rPr lang="en-US" altLang="ko-KR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 Mid-Year Review : </a:t>
            </a:r>
          </a:p>
          <a:p>
            <a:pPr lvl="3"/>
            <a:r>
              <a:rPr lang="en-US" altLang="ko-KR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Employee Review : </a:t>
            </a: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Diversification of sales mix from commodity to specialty 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Effective dealers management plan and technical seminar  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Proactive support for sales activities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Manager’s Review :</a:t>
            </a: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Diversification of sales mix from commodity to specialty 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Effective dealers management plan and technical seminar  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Proactive support for sales activities</a:t>
            </a:r>
          </a:p>
          <a:p>
            <a:pPr lvl="2"/>
            <a:r>
              <a:rPr lang="en-US" altLang="ko-KR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  Year-End Review : </a:t>
            </a:r>
          </a:p>
          <a:p>
            <a:pPr lvl="3"/>
            <a:r>
              <a:rPr lang="en-US" altLang="ko-KR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Employee Review : </a:t>
            </a: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Diversification of sales mix from commodity to specialty 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Effective dealers management plan and technical seminar  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Proactive support for sales activities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Manager’s Review :</a:t>
            </a: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Diversification of sales mix from commodity to specialty 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Effective dealers management plan and technical seminar  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Proactive support for sales activities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endParaRPr lang="en-US" altLang="ko-KR" sz="1000" dirty="0" smtClean="0">
              <a:solidFill>
                <a:schemeClr val="tx1"/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altLang="ko-KR" sz="1000" b="1" dirty="0" smtClean="0">
                <a:solidFill>
                  <a:schemeClr val="tx1"/>
                </a:solidFill>
              </a:rPr>
              <a:t>IDP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085850" lvl="2" indent="-171450">
              <a:buFontTx/>
              <a:buChar char="-"/>
            </a:pPr>
            <a:r>
              <a:rPr lang="en-US" altLang="ko-KR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Incremental domestic dealer sales volume (</a:t>
            </a:r>
            <a:r>
              <a:rPr lang="en-US" altLang="ko-KR" sz="10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kt</a:t>
            </a:r>
            <a:r>
              <a:rPr lang="en-US" altLang="ko-KR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          Diversification of sales mix from commodity to specialty </a:t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          Effective dealers management plan and technical seminar  </a:t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          Proactive support for sales activities</a:t>
            </a:r>
          </a:p>
          <a:p>
            <a:pPr lvl="2"/>
            <a:r>
              <a:rPr lang="en-US" altLang="ko-KR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     Mid-Year Review : </a:t>
            </a:r>
          </a:p>
          <a:p>
            <a:pPr lvl="3"/>
            <a:r>
              <a:rPr lang="en-US" altLang="ko-KR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Employee Review : </a:t>
            </a: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Diversification of sales mix from commodity to specialty </a:t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Effective dealers management plan and technical seminar  </a:t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Proactive support for sales activities</a:t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Manager’s Review :</a:t>
            </a: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Diversification of sales mix from commodity to specialty </a:t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Effective dealers management plan and technical seminar  </a:t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Proactive support for sales activities</a:t>
            </a:r>
          </a:p>
          <a:p>
            <a:pPr lvl="2"/>
            <a:r>
              <a:rPr lang="en-US" altLang="ko-KR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      Year-End Review : </a:t>
            </a:r>
          </a:p>
          <a:p>
            <a:pPr lvl="3"/>
            <a:r>
              <a:rPr lang="en-US" altLang="ko-KR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Employee Review : </a:t>
            </a: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Diversification of sales mix from commodity to specialty </a:t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Effective dealers management plan and technical </a:t>
            </a: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seminar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071616" y="84438"/>
            <a:ext cx="0" cy="6621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89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8616355" y="812658"/>
            <a:ext cx="572300" cy="233440"/>
            <a:chOff x="8616355" y="1675232"/>
            <a:chExt cx="572300" cy="233440"/>
          </a:xfrm>
        </p:grpSpPr>
        <p:pic>
          <p:nvPicPr>
            <p:cNvPr id="32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</p:grp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380999" y="1668820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139273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380999" y="3070355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192181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Absolute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226313"/>
              </p:ext>
            </p:extLst>
          </p:nvPr>
        </p:nvGraphicFramePr>
        <p:xfrm>
          <a:off x="435729" y="1737150"/>
          <a:ext cx="2531360" cy="1277878"/>
        </p:xfrm>
        <a:graphic>
          <a:graphicData uri="http://schemas.openxmlformats.org/drawingml/2006/table">
            <a:tbl>
              <a:tblPr/>
              <a:tblGrid>
                <a:gridCol w="632840"/>
                <a:gridCol w="632840"/>
                <a:gridCol w="632840"/>
                <a:gridCol w="632840"/>
              </a:tblGrid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SPB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Domestic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294.8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232.6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271.2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LYB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163.4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172.2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595.2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142783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997406" y="3157342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450214" y="3157342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3724905" y="3157342"/>
            <a:ext cx="900000" cy="144000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progress 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141955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1487424" y="3366258"/>
            <a:ext cx="7727582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783335" y="3366872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381000" y="3366871"/>
            <a:ext cx="402336" cy="12300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Mid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1487424" y="4123086"/>
            <a:ext cx="7727582" cy="46738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783335" y="4123699"/>
            <a:ext cx="704089" cy="467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223925" y="3285922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82" name="직사각형 81">
            <a:hlinkClick r:id="rId4" action="ppaction://hlinksldjump"/>
          </p:cNvPr>
          <p:cNvSpPr/>
          <p:nvPr/>
        </p:nvSpPr>
        <p:spPr>
          <a:xfrm>
            <a:off x="372176" y="867736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83" name="직사각형 82">
            <a:hlinkClick r:id="rId4" action="ppaction://hlinksldjump"/>
          </p:cNvPr>
          <p:cNvSpPr/>
          <p:nvPr/>
        </p:nvSpPr>
        <p:spPr>
          <a:xfrm>
            <a:off x="1776105" y="867736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84" name="직사각형 83">
            <a:hlinkClick r:id="rId4" action="ppaction://hlinksldjump"/>
          </p:cNvPr>
          <p:cNvSpPr/>
          <p:nvPr/>
        </p:nvSpPr>
        <p:spPr>
          <a:xfrm>
            <a:off x="3192734" y="855036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85" name="직선 연결선 84"/>
          <p:cNvCxnSpPr/>
          <p:nvPr/>
        </p:nvCxnSpPr>
        <p:spPr>
          <a:xfrm>
            <a:off x="380999" y="1130336"/>
            <a:ext cx="8830734" cy="254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1499616" y="4590468"/>
            <a:ext cx="7715390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795527" y="4591082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393192" y="4591082"/>
            <a:ext cx="402336" cy="14176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End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1499616" y="5347269"/>
            <a:ext cx="7715390" cy="66143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796035" y="5347883"/>
            <a:ext cx="704089" cy="6608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9418000" y="33866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EMPLOYEES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9418000" y="1078900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EMPLOYEE</a:t>
            </a:r>
            <a:endParaRPr lang="ko-KR" altLang="en-US" sz="1050"/>
          </a:p>
        </p:txBody>
      </p:sp>
      <p:sp>
        <p:nvSpPr>
          <p:cNvPr id="54" name="직사각형 53"/>
          <p:cNvSpPr/>
          <p:nvPr/>
        </p:nvSpPr>
        <p:spPr>
          <a:xfrm>
            <a:off x="9418000" y="71344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SET PDR</a:t>
            </a:r>
            <a:endParaRPr lang="ko-KR" altLang="en-US" sz="1050"/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8018905" y="142056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8418439" y="142056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 bwMode="auto">
          <a:xfrm>
            <a:off x="353288" y="6267172"/>
            <a:ext cx="1440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</a:rPr>
              <a:t>Goal Setting Approve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 bwMode="auto">
          <a:xfrm>
            <a:off x="1945213" y="6182042"/>
            <a:ext cx="1440000" cy="3485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</a:rPr>
              <a:t>Mid-Year Manager Approve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 bwMode="auto">
          <a:xfrm>
            <a:off x="3542609" y="6182042"/>
            <a:ext cx="1440000" cy="3485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</a:rPr>
              <a:t>Year-End Manager Approve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 bwMode="auto">
          <a:xfrm>
            <a:off x="5140005" y="6182042"/>
            <a:ext cx="1440000" cy="3485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</a:rPr>
              <a:t>Year-End Manager’s Manager Approve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 bwMode="auto">
          <a:xfrm>
            <a:off x="6659242" y="6182042"/>
            <a:ext cx="1440000" cy="3485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</a:rPr>
              <a:t>Year-End Employee Agreement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75" name="TextBox 8"/>
          <p:cNvSpPr txBox="1">
            <a:spLocks noChangeArrowheads="1"/>
          </p:cNvSpPr>
          <p:nvPr/>
        </p:nvSpPr>
        <p:spPr bwMode="auto">
          <a:xfrm>
            <a:off x="8778439" y="340807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8778439" y="415928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9" name="TextBox 8"/>
          <p:cNvSpPr txBox="1">
            <a:spLocks noChangeArrowheads="1"/>
          </p:cNvSpPr>
          <p:nvPr/>
        </p:nvSpPr>
        <p:spPr bwMode="auto">
          <a:xfrm>
            <a:off x="8778439" y="4619365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81" name="TextBox 8"/>
          <p:cNvSpPr txBox="1">
            <a:spLocks noChangeArrowheads="1"/>
          </p:cNvSpPr>
          <p:nvPr/>
        </p:nvSpPr>
        <p:spPr bwMode="auto">
          <a:xfrm>
            <a:off x="8778439" y="5378822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 bwMode="auto">
          <a:xfrm>
            <a:off x="8364905" y="3140190"/>
            <a:ext cx="784634" cy="1783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Edit</a:t>
            </a:r>
            <a:endParaRPr lang="ko-KR" altLang="en-US" sz="1000" dirty="0"/>
          </a:p>
        </p:txBody>
      </p:sp>
      <p:grpSp>
        <p:nvGrpSpPr>
          <p:cNvPr id="2" name="그룹 1"/>
          <p:cNvGrpSpPr/>
          <p:nvPr/>
        </p:nvGrpSpPr>
        <p:grpSpPr>
          <a:xfrm>
            <a:off x="9266463" y="1781437"/>
            <a:ext cx="2764972" cy="764253"/>
            <a:chOff x="9312727" y="4563397"/>
            <a:chExt cx="2764972" cy="764253"/>
          </a:xfrm>
        </p:grpSpPr>
        <p:sp>
          <p:nvSpPr>
            <p:cNvPr id="87" name="모서리가 둥근 사각형 설명선 86"/>
            <p:cNvSpPr/>
            <p:nvPr/>
          </p:nvSpPr>
          <p:spPr>
            <a:xfrm>
              <a:off x="9415708" y="4604987"/>
              <a:ext cx="2661991" cy="722663"/>
            </a:xfrm>
            <a:prstGeom prst="wedgeRoundRectCallout">
              <a:avLst>
                <a:gd name="adj1" fmla="val -51846"/>
                <a:gd name="adj2" fmla="val -57264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 bwMode="auto">
            <a:xfrm>
              <a:off x="10902853" y="5101922"/>
              <a:ext cx="504000" cy="17830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lIns="18000" tIns="3600" rIns="18000" bIns="3600">
              <a:spAutoFit/>
            </a:bodyPr>
            <a:lstStyle/>
            <a:p>
              <a:pPr algn="ctr">
                <a:defRPr/>
              </a:pPr>
              <a:r>
                <a:rPr lang="en-US" altLang="ko-KR" sz="1000" dirty="0" smtClean="0"/>
                <a:t>Delete</a:t>
              </a:r>
              <a:endParaRPr lang="ko-KR" altLang="en-US" sz="1000" dirty="0"/>
            </a:p>
          </p:txBody>
        </p:sp>
        <p:sp>
          <p:nvSpPr>
            <p:cNvPr id="89" name="TextBox 88"/>
            <p:cNvSpPr txBox="1"/>
            <p:nvPr/>
          </p:nvSpPr>
          <p:spPr bwMode="auto">
            <a:xfrm>
              <a:off x="11489790" y="5101923"/>
              <a:ext cx="504000" cy="17830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lIns="18000" tIns="3600" rIns="18000" bIns="3600">
              <a:spAutoFit/>
            </a:bodyPr>
            <a:lstStyle/>
            <a:p>
              <a:pPr algn="ctr">
                <a:defRPr/>
              </a:pPr>
              <a:r>
                <a:rPr lang="en-US" altLang="ko-KR" sz="1000" dirty="0" smtClean="0"/>
                <a:t>Edit</a:t>
              </a:r>
              <a:endParaRPr lang="ko-KR" altLang="en-US" sz="1000" dirty="0"/>
            </a:p>
          </p:txBody>
        </p:sp>
        <p:sp>
          <p:nvSpPr>
            <p:cNvPr id="90" name="모서리가 둥근 사각형 설명선 89"/>
            <p:cNvSpPr/>
            <p:nvPr/>
          </p:nvSpPr>
          <p:spPr>
            <a:xfrm>
              <a:off x="9312727" y="4563397"/>
              <a:ext cx="421824" cy="230854"/>
            </a:xfrm>
            <a:prstGeom prst="wedgeRoundRectCallout">
              <a:avLst>
                <a:gd name="adj1" fmla="val -59095"/>
                <a:gd name="adj2" fmla="val -7998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rgbClr val="FFC000"/>
                  </a:solidFill>
                </a:rPr>
                <a:t>2N</a:t>
              </a:r>
              <a:endParaRPr lang="ko-KR" altLang="en-US" sz="1100" b="1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772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8616355" y="815314"/>
            <a:ext cx="572300" cy="233440"/>
            <a:chOff x="8616355" y="1675232"/>
            <a:chExt cx="572300" cy="233440"/>
          </a:xfrm>
        </p:grpSpPr>
        <p:pic>
          <p:nvPicPr>
            <p:cNvPr id="32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</p:grp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1438549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237995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Absolute  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147365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8018905" y="148000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8418439" y="148000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1465365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384272" y="179619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8821182" y="183251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8025001" y="183886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8424535" y="183886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92466" y="1817084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380999" y="2176341"/>
            <a:ext cx="2957513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Relative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380999" y="2386152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8815086" y="242125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8018905" y="242760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8418439" y="242760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92466" y="2412968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384272" y="2743798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8821182" y="278011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8025001" y="278646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8424535" y="278646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792466" y="2764687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75" name="TextBox 8"/>
          <p:cNvSpPr txBox="1">
            <a:spLocks noChangeArrowheads="1"/>
          </p:cNvSpPr>
          <p:nvPr/>
        </p:nvSpPr>
        <p:spPr bwMode="auto">
          <a:xfrm>
            <a:off x="384272" y="3628637"/>
            <a:ext cx="8830734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 smtClean="0">
                <a:latin typeface="Calibri" panose="020F0502020204030204" pitchFamily="34" charset="0"/>
              </a:rPr>
              <a:t>    </a:t>
            </a:r>
            <a:endParaRPr lang="en-US" altLang="ko-KR" sz="1050" dirty="0">
              <a:latin typeface="Calibri" panose="020F0502020204030204" pitchFamily="34" charset="0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384272" y="3352552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Attachments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8435217" y="3395220"/>
            <a:ext cx="753438" cy="2054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Attach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89" name="TextBox 8"/>
          <p:cNvSpPr txBox="1">
            <a:spLocks noChangeArrowheads="1"/>
          </p:cNvSpPr>
          <p:nvPr/>
        </p:nvSpPr>
        <p:spPr bwMode="auto">
          <a:xfrm>
            <a:off x="445708" y="3693498"/>
            <a:ext cx="1310582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Powerpoint.pptx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0" name="TextBox 8"/>
          <p:cNvSpPr txBox="1">
            <a:spLocks noChangeArrowheads="1"/>
          </p:cNvSpPr>
          <p:nvPr/>
        </p:nvSpPr>
        <p:spPr bwMode="auto">
          <a:xfrm>
            <a:off x="1817725" y="3693498"/>
            <a:ext cx="1520787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MicrosoftWord.pptx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2" name="직사각형 41">
            <a:hlinkClick r:id="rId4" action="ppaction://hlinksldjump"/>
          </p:cNvPr>
          <p:cNvSpPr/>
          <p:nvPr/>
        </p:nvSpPr>
        <p:spPr>
          <a:xfrm>
            <a:off x="372176" y="901525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43" name="직사각형 42">
            <a:hlinkClick r:id="rId4" action="ppaction://hlinksldjump"/>
          </p:cNvPr>
          <p:cNvSpPr/>
          <p:nvPr/>
        </p:nvSpPr>
        <p:spPr>
          <a:xfrm>
            <a:off x="1776105" y="901525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45" name="직사각형 44">
            <a:hlinkClick r:id="rId4" action="ppaction://hlinksldjump"/>
          </p:cNvPr>
          <p:cNvSpPr/>
          <p:nvPr/>
        </p:nvSpPr>
        <p:spPr>
          <a:xfrm>
            <a:off x="3192734" y="888825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50" name="직선 연결선 49"/>
          <p:cNvCxnSpPr/>
          <p:nvPr/>
        </p:nvCxnSpPr>
        <p:spPr>
          <a:xfrm>
            <a:off x="380999" y="1164125"/>
            <a:ext cx="8830734" cy="12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380999" y="4783943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70" name="TextBox 8"/>
          <p:cNvSpPr txBox="1">
            <a:spLocks noChangeArrowheads="1"/>
          </p:cNvSpPr>
          <p:nvPr/>
        </p:nvSpPr>
        <p:spPr bwMode="auto">
          <a:xfrm>
            <a:off x="380999" y="4507858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Manager Comments – Achievement Summary</a:t>
            </a: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8819005" y="4549310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592566" y="4534674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63" name="직사각형 62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9418000" y="33866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EMPLOYEES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9418000" y="1078900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EMPLOYEE</a:t>
            </a:r>
            <a:endParaRPr lang="ko-KR" altLang="en-US" sz="1050"/>
          </a:p>
        </p:txBody>
      </p:sp>
      <p:sp>
        <p:nvSpPr>
          <p:cNvPr id="84" name="직사각형 83"/>
          <p:cNvSpPr/>
          <p:nvPr/>
        </p:nvSpPr>
        <p:spPr>
          <a:xfrm>
            <a:off x="9418000" y="71344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SET PDR</a:t>
            </a:r>
            <a:endParaRPr lang="ko-KR" altLang="en-US" sz="1050"/>
          </a:p>
        </p:txBody>
      </p:sp>
      <p:sp>
        <p:nvSpPr>
          <p:cNvPr id="85" name="TextBox 84"/>
          <p:cNvSpPr txBox="1"/>
          <p:nvPr/>
        </p:nvSpPr>
        <p:spPr bwMode="auto">
          <a:xfrm>
            <a:off x="353288" y="6426826"/>
            <a:ext cx="1440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</a:rPr>
              <a:t>Goal Setting Approve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 bwMode="auto">
          <a:xfrm>
            <a:off x="1945213" y="6341696"/>
            <a:ext cx="1440000" cy="3485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</a:rPr>
              <a:t>Mid-Year Manager Approve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 bwMode="auto">
          <a:xfrm>
            <a:off x="3542609" y="6341696"/>
            <a:ext cx="1440000" cy="3485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</a:rPr>
              <a:t>Year-End Manager Approve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 bwMode="auto">
          <a:xfrm>
            <a:off x="5140005" y="6341696"/>
            <a:ext cx="1440000" cy="3485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</a:rPr>
              <a:t>Year-End Manager’s Manager Approve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 bwMode="auto">
          <a:xfrm>
            <a:off x="6659242" y="6341696"/>
            <a:ext cx="1440000" cy="3485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</a:rPr>
              <a:t>Year-End Employee Agreement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46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380999" y="1607413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1331328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130774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Behavioral Goal  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038144"/>
              </p:ext>
            </p:extLst>
          </p:nvPr>
        </p:nvGraphicFramePr>
        <p:xfrm>
          <a:off x="435729" y="1675743"/>
          <a:ext cx="2531360" cy="1277878"/>
        </p:xfrm>
        <a:graphic>
          <a:graphicData uri="http://schemas.openxmlformats.org/drawingml/2006/table">
            <a:tbl>
              <a:tblPr/>
              <a:tblGrid>
                <a:gridCol w="632840"/>
                <a:gridCol w="632840"/>
                <a:gridCol w="632840"/>
                <a:gridCol w="632840"/>
              </a:tblGrid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SPB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Domestic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294.8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232.6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271.2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LYB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163.4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172.2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595.2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9" name="TextBox 8"/>
          <p:cNvSpPr txBox="1">
            <a:spLocks noChangeArrowheads="1"/>
          </p:cNvSpPr>
          <p:nvPr/>
        </p:nvSpPr>
        <p:spPr bwMode="auto">
          <a:xfrm>
            <a:off x="1499616" y="3014468"/>
            <a:ext cx="7715390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795527" y="3015082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1" name="TextBox 8"/>
          <p:cNvSpPr txBox="1">
            <a:spLocks noChangeArrowheads="1"/>
          </p:cNvSpPr>
          <p:nvPr/>
        </p:nvSpPr>
        <p:spPr bwMode="auto">
          <a:xfrm>
            <a:off x="377726" y="3015082"/>
            <a:ext cx="417802" cy="14176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Mid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1499616" y="3771269"/>
            <a:ext cx="7715390" cy="66143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86" name="TextBox 8"/>
          <p:cNvSpPr txBox="1">
            <a:spLocks noChangeArrowheads="1"/>
          </p:cNvSpPr>
          <p:nvPr/>
        </p:nvSpPr>
        <p:spPr bwMode="auto">
          <a:xfrm>
            <a:off x="796035" y="3771883"/>
            <a:ext cx="704089" cy="6608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223925" y="2876207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grpSp>
        <p:nvGrpSpPr>
          <p:cNvPr id="54" name="그룹 53"/>
          <p:cNvGrpSpPr/>
          <p:nvPr/>
        </p:nvGrpSpPr>
        <p:grpSpPr>
          <a:xfrm>
            <a:off x="8616355" y="799958"/>
            <a:ext cx="572300" cy="233440"/>
            <a:chOff x="8616355" y="1675232"/>
            <a:chExt cx="572300" cy="233440"/>
          </a:xfrm>
        </p:grpSpPr>
        <p:pic>
          <p:nvPicPr>
            <p:cNvPr id="55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</p:grpSp>
      <p:sp>
        <p:nvSpPr>
          <p:cNvPr id="59" name="직사각형 58">
            <a:hlinkClick r:id="rId4" action="ppaction://hlinksldjump"/>
          </p:cNvPr>
          <p:cNvSpPr/>
          <p:nvPr/>
        </p:nvSpPr>
        <p:spPr>
          <a:xfrm>
            <a:off x="372176" y="807004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60" name="직사각형 59">
            <a:hlinkClick r:id="rId4" action="ppaction://hlinksldjump"/>
          </p:cNvPr>
          <p:cNvSpPr/>
          <p:nvPr/>
        </p:nvSpPr>
        <p:spPr>
          <a:xfrm>
            <a:off x="1776105" y="807004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62" name="직사각형 61">
            <a:hlinkClick r:id="rId4" action="ppaction://hlinksldjump"/>
          </p:cNvPr>
          <p:cNvSpPr/>
          <p:nvPr/>
        </p:nvSpPr>
        <p:spPr>
          <a:xfrm>
            <a:off x="3192734" y="794304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73" name="직선 연결선 72"/>
          <p:cNvCxnSpPr/>
          <p:nvPr/>
        </p:nvCxnSpPr>
        <p:spPr>
          <a:xfrm>
            <a:off x="380999" y="1069604"/>
            <a:ext cx="8830734" cy="12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1499616" y="4436222"/>
            <a:ext cx="7715390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795527" y="4436836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377726" y="4436836"/>
            <a:ext cx="417802" cy="14176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End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1499616" y="5193023"/>
            <a:ext cx="7715390" cy="66143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796035" y="5193637"/>
            <a:ext cx="704089" cy="6608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9418000" y="33866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EMPLOYEES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418000" y="1078900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EMPLOYEE</a:t>
            </a:r>
            <a:endParaRPr lang="ko-KR" altLang="en-US" sz="1050"/>
          </a:p>
        </p:txBody>
      </p:sp>
      <p:sp>
        <p:nvSpPr>
          <p:cNvPr id="65" name="직사각형 64"/>
          <p:cNvSpPr/>
          <p:nvPr/>
        </p:nvSpPr>
        <p:spPr>
          <a:xfrm>
            <a:off x="9418000" y="71344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SET PDR</a:t>
            </a:r>
            <a:endParaRPr lang="ko-KR" altLang="en-US" sz="1050"/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8815086" y="1384295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792466" y="1376009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8018905" y="1377022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8418439" y="1377022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 bwMode="auto">
          <a:xfrm>
            <a:off x="353288" y="6267172"/>
            <a:ext cx="1440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</a:rPr>
              <a:t>Goal Setting Approve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 bwMode="auto">
          <a:xfrm>
            <a:off x="1945213" y="6182042"/>
            <a:ext cx="1440000" cy="3485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</a:rPr>
              <a:t>Mid-Year Manager Approve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 bwMode="auto">
          <a:xfrm>
            <a:off x="3542609" y="6182042"/>
            <a:ext cx="1440000" cy="3485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</a:rPr>
              <a:t>Year-End Manager Approve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 bwMode="auto">
          <a:xfrm>
            <a:off x="5140005" y="6182042"/>
            <a:ext cx="1440000" cy="3485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</a:rPr>
              <a:t>Year-End Manager’s Manager Approve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 bwMode="auto">
          <a:xfrm>
            <a:off x="6659242" y="6182042"/>
            <a:ext cx="1440000" cy="3485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</a:rPr>
              <a:t>Year-End Employee Agreement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8778439" y="305973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8778439" y="381094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8778439" y="4474225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82" name="TextBox 8"/>
          <p:cNvSpPr txBox="1">
            <a:spLocks noChangeArrowheads="1"/>
          </p:cNvSpPr>
          <p:nvPr/>
        </p:nvSpPr>
        <p:spPr bwMode="auto">
          <a:xfrm>
            <a:off x="8778439" y="5233682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9266463" y="1708867"/>
            <a:ext cx="2764972" cy="764253"/>
            <a:chOff x="9312727" y="4563397"/>
            <a:chExt cx="2764972" cy="764253"/>
          </a:xfrm>
        </p:grpSpPr>
        <p:sp>
          <p:nvSpPr>
            <p:cNvPr id="84" name="모서리가 둥근 사각형 설명선 83"/>
            <p:cNvSpPr/>
            <p:nvPr/>
          </p:nvSpPr>
          <p:spPr>
            <a:xfrm>
              <a:off x="9415708" y="4604987"/>
              <a:ext cx="2661991" cy="722663"/>
            </a:xfrm>
            <a:prstGeom prst="wedgeRoundRectCallout">
              <a:avLst>
                <a:gd name="adj1" fmla="val -51846"/>
                <a:gd name="adj2" fmla="val -57264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 bwMode="auto">
            <a:xfrm>
              <a:off x="10902853" y="5101922"/>
              <a:ext cx="504000" cy="17830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lIns="18000" tIns="3600" rIns="18000" bIns="3600">
              <a:spAutoFit/>
            </a:bodyPr>
            <a:lstStyle/>
            <a:p>
              <a:pPr algn="ctr">
                <a:defRPr/>
              </a:pPr>
              <a:r>
                <a:rPr lang="en-US" altLang="ko-KR" sz="1000" dirty="0" smtClean="0"/>
                <a:t>Delete</a:t>
              </a:r>
              <a:endParaRPr lang="ko-KR" altLang="en-US" sz="1000" dirty="0"/>
            </a:p>
          </p:txBody>
        </p:sp>
        <p:sp>
          <p:nvSpPr>
            <p:cNvPr id="89" name="TextBox 88"/>
            <p:cNvSpPr txBox="1"/>
            <p:nvPr/>
          </p:nvSpPr>
          <p:spPr bwMode="auto">
            <a:xfrm>
              <a:off x="11489790" y="5101923"/>
              <a:ext cx="504000" cy="17830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lIns="18000" tIns="3600" rIns="18000" bIns="3600">
              <a:spAutoFit/>
            </a:bodyPr>
            <a:lstStyle/>
            <a:p>
              <a:pPr algn="ctr">
                <a:defRPr/>
              </a:pPr>
              <a:r>
                <a:rPr lang="en-US" altLang="ko-KR" sz="1000" dirty="0" smtClean="0"/>
                <a:t>Edit</a:t>
              </a:r>
              <a:endParaRPr lang="ko-KR" altLang="en-US" sz="1000" dirty="0"/>
            </a:p>
          </p:txBody>
        </p:sp>
        <p:sp>
          <p:nvSpPr>
            <p:cNvPr id="90" name="모서리가 둥근 사각형 설명선 89"/>
            <p:cNvSpPr/>
            <p:nvPr/>
          </p:nvSpPr>
          <p:spPr>
            <a:xfrm>
              <a:off x="9312727" y="4563397"/>
              <a:ext cx="421824" cy="230854"/>
            </a:xfrm>
            <a:prstGeom prst="wedgeRoundRectCallout">
              <a:avLst>
                <a:gd name="adj1" fmla="val -59095"/>
                <a:gd name="adj2" fmla="val -7998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rgbClr val="FFC000"/>
                  </a:solidFill>
                </a:rPr>
                <a:t>2N</a:t>
              </a:r>
              <a:endParaRPr lang="ko-KR" altLang="en-US" sz="1100" b="1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383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1381366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180812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Behavioral  Goal  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1416468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8018905" y="1422818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8418439" y="1422818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1408182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384272" y="1739012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8821182" y="1775330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8025001" y="1781680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8424535" y="1781680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92466" y="175990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380999" y="2119158"/>
            <a:ext cx="2957513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 Individual Development Plan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380999" y="2328969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8815086" y="236407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8018905" y="237042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8418439" y="237042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92466" y="2355785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384272" y="268661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8821182" y="272293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8025001" y="272928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8424535" y="272928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792466" y="2707504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75" name="TextBox 8"/>
          <p:cNvSpPr txBox="1">
            <a:spLocks noChangeArrowheads="1"/>
          </p:cNvSpPr>
          <p:nvPr/>
        </p:nvSpPr>
        <p:spPr bwMode="auto">
          <a:xfrm>
            <a:off x="384272" y="3571454"/>
            <a:ext cx="8830734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 smtClean="0">
                <a:latin typeface="Calibri" panose="020F0502020204030204" pitchFamily="34" charset="0"/>
              </a:rPr>
              <a:t>    </a:t>
            </a:r>
            <a:endParaRPr lang="en-US" altLang="ko-KR" sz="1050" dirty="0">
              <a:latin typeface="Calibri" panose="020F0502020204030204" pitchFamily="34" charset="0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384272" y="3295369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Attachments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8435217" y="3338037"/>
            <a:ext cx="753438" cy="2054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Attach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89" name="TextBox 8"/>
          <p:cNvSpPr txBox="1">
            <a:spLocks noChangeArrowheads="1"/>
          </p:cNvSpPr>
          <p:nvPr/>
        </p:nvSpPr>
        <p:spPr bwMode="auto">
          <a:xfrm>
            <a:off x="445708" y="3636315"/>
            <a:ext cx="1310582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Powerpoint.pptx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0" name="TextBox 8"/>
          <p:cNvSpPr txBox="1">
            <a:spLocks noChangeArrowheads="1"/>
          </p:cNvSpPr>
          <p:nvPr/>
        </p:nvSpPr>
        <p:spPr bwMode="auto">
          <a:xfrm>
            <a:off x="1817725" y="3636315"/>
            <a:ext cx="1520787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MicrosoftWord.pptx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8616355" y="786010"/>
            <a:ext cx="572300" cy="233440"/>
            <a:chOff x="8616355" y="1675232"/>
            <a:chExt cx="572300" cy="233440"/>
          </a:xfrm>
        </p:grpSpPr>
        <p:pic>
          <p:nvPicPr>
            <p:cNvPr id="94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</p:grpSp>
      <p:sp>
        <p:nvSpPr>
          <p:cNvPr id="98" name="직사각형 97">
            <a:hlinkClick r:id="rId4" action="ppaction://hlinksldjump"/>
          </p:cNvPr>
          <p:cNvSpPr/>
          <p:nvPr/>
        </p:nvSpPr>
        <p:spPr>
          <a:xfrm>
            <a:off x="372176" y="857042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99" name="직사각형 98">
            <a:hlinkClick r:id="rId4" action="ppaction://hlinksldjump"/>
          </p:cNvPr>
          <p:cNvSpPr/>
          <p:nvPr/>
        </p:nvSpPr>
        <p:spPr>
          <a:xfrm>
            <a:off x="1776105" y="857042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100" name="직사각형 99">
            <a:hlinkClick r:id="rId4" action="ppaction://hlinksldjump"/>
          </p:cNvPr>
          <p:cNvSpPr/>
          <p:nvPr/>
        </p:nvSpPr>
        <p:spPr>
          <a:xfrm>
            <a:off x="3192734" y="844342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101" name="직선 연결선 100"/>
          <p:cNvCxnSpPr/>
          <p:nvPr/>
        </p:nvCxnSpPr>
        <p:spPr>
          <a:xfrm>
            <a:off x="380999" y="1119642"/>
            <a:ext cx="8830734" cy="12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380999" y="4769626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380999" y="4493541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Manager Comments – Achievement Summary</a:t>
            </a: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8819005" y="453499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592566" y="4520357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9418000" y="33866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EMPLOYEES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9418000" y="1078900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EMPLOYEE</a:t>
            </a:r>
            <a:endParaRPr lang="ko-KR" altLang="en-US" sz="1050"/>
          </a:p>
        </p:txBody>
      </p:sp>
      <p:sp>
        <p:nvSpPr>
          <p:cNvPr id="81" name="직사각형 80"/>
          <p:cNvSpPr/>
          <p:nvPr/>
        </p:nvSpPr>
        <p:spPr>
          <a:xfrm>
            <a:off x="9418000" y="71344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SET PDR</a:t>
            </a:r>
            <a:endParaRPr lang="ko-KR" altLang="en-US" sz="1050"/>
          </a:p>
        </p:txBody>
      </p:sp>
      <p:sp>
        <p:nvSpPr>
          <p:cNvPr id="82" name="TextBox 81"/>
          <p:cNvSpPr txBox="1"/>
          <p:nvPr/>
        </p:nvSpPr>
        <p:spPr bwMode="auto">
          <a:xfrm>
            <a:off x="353288" y="6426826"/>
            <a:ext cx="1440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</a:rPr>
              <a:t>Goal Setting Approve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1945213" y="6341696"/>
            <a:ext cx="1440000" cy="3485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</a:rPr>
              <a:t>Mid-Year Manager Approve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 bwMode="auto">
          <a:xfrm>
            <a:off x="3542609" y="6341696"/>
            <a:ext cx="1440000" cy="3485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</a:rPr>
              <a:t>Year-End Manager Approve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 bwMode="auto">
          <a:xfrm>
            <a:off x="5140005" y="6341696"/>
            <a:ext cx="1440000" cy="3485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</a:rPr>
              <a:t>Year-End Manager’s Manager Approve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 bwMode="auto">
          <a:xfrm>
            <a:off x="6659242" y="6341696"/>
            <a:ext cx="1440000" cy="3485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</a:rPr>
              <a:t>Year-End Employee Agreement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25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418000" y="33866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ADMIN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18000" y="107890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EMPLOYEE</a:t>
            </a:r>
            <a:endParaRPr lang="ko-KR" altLang="en-US" sz="1050"/>
          </a:p>
        </p:txBody>
      </p:sp>
      <p:sp>
        <p:nvSpPr>
          <p:cNvPr id="29" name="직사각형 28"/>
          <p:cNvSpPr/>
          <p:nvPr/>
        </p:nvSpPr>
        <p:spPr>
          <a:xfrm>
            <a:off x="9418000" y="713440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SET PDR</a:t>
            </a:r>
            <a:endParaRPr lang="ko-KR" altLang="en-US" sz="105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380998" y="1694688"/>
          <a:ext cx="10477002" cy="1959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976"/>
                <a:gridCol w="1973722"/>
                <a:gridCol w="1918905"/>
                <a:gridCol w="2124599"/>
                <a:gridCol w="2133600"/>
                <a:gridCol w="901200"/>
              </a:tblGrid>
              <a:tr h="509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Year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Period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Goal Setting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Mid-Year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Review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Year-End Review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Modify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2014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2014.01.01 ~ 2014.12.31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2014.01.01 ~ 2014.02.28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2014.06.01</a:t>
                      </a:r>
                      <a:r>
                        <a:rPr lang="en-US" altLang="ko-KR" sz="10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~ 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2014.07.31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2014.11.01 ~ 2014.12.31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2015.01.01 ~ 2015.12.31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2015.01.01</a:t>
                      </a:r>
                      <a:r>
                        <a:rPr lang="en-US" altLang="ko-KR" sz="10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~ 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2015.02.28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2015.06.01</a:t>
                      </a:r>
                      <a:r>
                        <a:rPr lang="en-US" altLang="ko-KR" sz="10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~ 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2015.07.31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2015.11.01</a:t>
                      </a:r>
                      <a:r>
                        <a:rPr lang="en-US" altLang="ko-KR" sz="10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~ 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2015.12.31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2016.01.01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~ 2016.12.31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2016.01.01</a:t>
                      </a:r>
                      <a:r>
                        <a:rPr lang="en-US" altLang="ko-KR" sz="10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~ 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2016.02.28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2016.06.01</a:t>
                      </a:r>
                      <a:r>
                        <a:rPr lang="en-US" altLang="ko-KR" sz="10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~ 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2016.07.31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2016.11.01</a:t>
                      </a:r>
                      <a:r>
                        <a:rPr lang="en-US" altLang="ko-KR" sz="10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~ 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2016.12.31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28" name="Picture 4" descr="연필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104" y="2304848"/>
            <a:ext cx="196783" cy="27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연필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104" y="2823654"/>
            <a:ext cx="196783" cy="27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9418000" y="143890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EMPLOYEE PDR</a:t>
            </a:r>
            <a:endParaRPr lang="ko-KR" altLang="en-US" sz="1050"/>
          </a:p>
        </p:txBody>
      </p:sp>
      <p:pic>
        <p:nvPicPr>
          <p:cNvPr id="14" name="Picture 4" descr="연필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104" y="3300868"/>
            <a:ext cx="196783" cy="27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23567" y="288007"/>
            <a:ext cx="11642607" cy="6242304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58384" y="1703541"/>
            <a:ext cx="5762625" cy="27865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3234452" y="3273172"/>
            <a:ext cx="961447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Goal Setting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3231189" y="3619876"/>
            <a:ext cx="961447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Mid-Year Review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3231189" y="3968229"/>
            <a:ext cx="961447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Year-End Review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5008068" y="3325297"/>
            <a:ext cx="72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sz="1000" b="1">
              <a:latin typeface="Calibri" panose="020F0502020204030204" pitchFamily="34" charset="0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3231189" y="2607102"/>
            <a:ext cx="961447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Year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62" y="3329572"/>
            <a:ext cx="161925" cy="1714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543717" y="3284022"/>
            <a:ext cx="511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From</a:t>
            </a:r>
            <a:endParaRPr lang="ko-KR" altLang="en-US" sz="1000" b="1"/>
          </a:p>
        </p:txBody>
      </p:sp>
      <p:sp>
        <p:nvSpPr>
          <p:cNvPr id="31" name="TextBox 30"/>
          <p:cNvSpPr txBox="1"/>
          <p:nvPr/>
        </p:nvSpPr>
        <p:spPr>
          <a:xfrm>
            <a:off x="5991699" y="3292186"/>
            <a:ext cx="511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To</a:t>
            </a:r>
            <a:endParaRPr lang="ko-KR" altLang="en-US" sz="1000" b="1"/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6386913" y="3338092"/>
            <a:ext cx="72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sz="1000" b="1">
              <a:latin typeface="Calibri" panose="020F0502020204030204" pitchFamily="34" charset="0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407" y="3342367"/>
            <a:ext cx="161925" cy="171450"/>
          </a:xfrm>
          <a:prstGeom prst="rect">
            <a:avLst/>
          </a:prstGeom>
        </p:spPr>
      </p:pic>
      <p:sp>
        <p:nvSpPr>
          <p:cNvPr id="34" name="TextBox 8"/>
          <p:cNvSpPr txBox="1">
            <a:spLocks noChangeArrowheads="1"/>
          </p:cNvSpPr>
          <p:nvPr/>
        </p:nvSpPr>
        <p:spPr bwMode="auto">
          <a:xfrm>
            <a:off x="4627068" y="2596117"/>
            <a:ext cx="1101000" cy="2368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+mn-ea"/>
                <a:ea typeface="+mn-ea"/>
              </a:rPr>
              <a:t>2017            </a:t>
            </a:r>
            <a:r>
              <a:rPr lang="ko-KR" altLang="en-US" sz="1000" b="1" smtClean="0">
                <a:latin typeface="+mn-ea"/>
                <a:ea typeface="+mn-ea"/>
              </a:rPr>
              <a:t>▼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5008068" y="3641397"/>
            <a:ext cx="72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sz="1000" b="1">
              <a:latin typeface="Calibri" panose="020F0502020204030204" pitchFamily="34" charset="0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62" y="3645672"/>
            <a:ext cx="161925" cy="1714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543717" y="3600122"/>
            <a:ext cx="511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From</a:t>
            </a:r>
            <a:endParaRPr lang="ko-KR" altLang="en-US" sz="1000" b="1"/>
          </a:p>
        </p:txBody>
      </p:sp>
      <p:sp>
        <p:nvSpPr>
          <p:cNvPr id="38" name="TextBox 37"/>
          <p:cNvSpPr txBox="1"/>
          <p:nvPr/>
        </p:nvSpPr>
        <p:spPr>
          <a:xfrm>
            <a:off x="5991699" y="3608286"/>
            <a:ext cx="511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To</a:t>
            </a:r>
            <a:endParaRPr lang="ko-KR" altLang="en-US" sz="1000" b="1"/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6386913" y="3654192"/>
            <a:ext cx="72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sz="1000" b="1">
              <a:latin typeface="Calibri" panose="020F0502020204030204" pitchFamily="34" charset="0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407" y="3658467"/>
            <a:ext cx="161925" cy="171450"/>
          </a:xfrm>
          <a:prstGeom prst="rect">
            <a:avLst/>
          </a:prstGeom>
        </p:spPr>
      </p:pic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5008068" y="3990607"/>
            <a:ext cx="72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sz="1000" b="1">
              <a:latin typeface="Calibri" panose="020F0502020204030204" pitchFamily="34" charset="0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62" y="3994882"/>
            <a:ext cx="161925" cy="17145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4543717" y="3949332"/>
            <a:ext cx="511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From</a:t>
            </a:r>
            <a:endParaRPr lang="ko-KR" altLang="en-US" sz="1000" b="1"/>
          </a:p>
        </p:txBody>
      </p:sp>
      <p:sp>
        <p:nvSpPr>
          <p:cNvPr id="44" name="TextBox 43"/>
          <p:cNvSpPr txBox="1"/>
          <p:nvPr/>
        </p:nvSpPr>
        <p:spPr>
          <a:xfrm>
            <a:off x="5991699" y="3957496"/>
            <a:ext cx="511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To</a:t>
            </a:r>
            <a:endParaRPr lang="ko-KR" altLang="en-US" sz="1000" b="1"/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6386913" y="4003402"/>
            <a:ext cx="72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sz="1000" b="1">
              <a:latin typeface="Calibri" panose="020F0502020204030204" pitchFamily="34" charset="0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407" y="4007677"/>
            <a:ext cx="161925" cy="171450"/>
          </a:xfrm>
          <a:prstGeom prst="rect">
            <a:avLst/>
          </a:prstGeom>
        </p:spPr>
      </p:pic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3171501" y="1986618"/>
            <a:ext cx="2042269" cy="25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b="1" dirty="0" smtClean="0">
                <a:latin typeface="Calibri" panose="020F0502020204030204" pitchFamily="34" charset="0"/>
              </a:rPr>
              <a:t>PDR </a:t>
            </a:r>
            <a:r>
              <a:rPr lang="ko-KR" altLang="en-US" sz="1400" b="1" smtClean="0">
                <a:latin typeface="Calibri" panose="020F0502020204030204" pitchFamily="34" charset="0"/>
              </a:rPr>
              <a:t>계획 등록</a:t>
            </a:r>
            <a:r>
              <a:rPr lang="en-US" altLang="ko-KR" sz="1400" b="1" dirty="0" smtClean="0">
                <a:latin typeface="Calibri" panose="020F0502020204030204" pitchFamily="34" charset="0"/>
              </a:rPr>
              <a:t>(</a:t>
            </a:r>
            <a:r>
              <a:rPr lang="ko-KR" altLang="en-US" sz="1400" b="1" smtClean="0">
                <a:latin typeface="Calibri" panose="020F0502020204030204" pitchFamily="34" charset="0"/>
              </a:rPr>
              <a:t>수정</a:t>
            </a:r>
            <a:r>
              <a:rPr lang="en-US" altLang="ko-KR" sz="1400" b="1" dirty="0" smtClean="0">
                <a:latin typeface="Calibri" panose="020F0502020204030204" pitchFamily="34" charset="0"/>
              </a:rPr>
              <a:t>)</a:t>
            </a:r>
            <a:endParaRPr lang="ko-KR" altLang="en-US" sz="1400" b="1" dirty="0">
              <a:latin typeface="Calibri" panose="020F0502020204030204" pitchFamily="34" charset="0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3234452" y="2906892"/>
            <a:ext cx="961447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Period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5008068" y="2959017"/>
            <a:ext cx="72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sz="1000" b="1">
              <a:latin typeface="Calibri" panose="020F0502020204030204" pitchFamily="34" charset="0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62" y="2963292"/>
            <a:ext cx="161925" cy="17145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543717" y="2917742"/>
            <a:ext cx="511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From</a:t>
            </a:r>
            <a:endParaRPr lang="ko-KR" altLang="en-US" sz="1000" b="1"/>
          </a:p>
        </p:txBody>
      </p:sp>
      <p:sp>
        <p:nvSpPr>
          <p:cNvPr id="53" name="TextBox 52"/>
          <p:cNvSpPr txBox="1"/>
          <p:nvPr/>
        </p:nvSpPr>
        <p:spPr>
          <a:xfrm>
            <a:off x="5991699" y="2925906"/>
            <a:ext cx="511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To</a:t>
            </a:r>
            <a:endParaRPr lang="ko-KR" altLang="en-US" sz="1000" b="1"/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6386913" y="2971812"/>
            <a:ext cx="72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sz="1000" b="1">
              <a:latin typeface="Calibri" panose="020F0502020204030204" pitchFamily="34" charset="0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407" y="2976087"/>
            <a:ext cx="16192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1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418000" y="33866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ADMIN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732190"/>
              </p:ext>
            </p:extLst>
          </p:nvPr>
        </p:nvGraphicFramePr>
        <p:xfrm>
          <a:off x="378857" y="1356964"/>
          <a:ext cx="11058399" cy="193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372"/>
                <a:gridCol w="2235200"/>
                <a:gridCol w="3042965"/>
                <a:gridCol w="2370862"/>
              </a:tblGrid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Department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Name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Position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Performance Band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Procurement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이준수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ABC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HR/ER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김상고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BCA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Finance/Planning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장길수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UTE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997256" y="1953341"/>
            <a:ext cx="482600" cy="24622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9997256" y="2435418"/>
            <a:ext cx="482600" cy="24622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9997256" y="2917495"/>
            <a:ext cx="482600" cy="24622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sp>
        <p:nvSpPr>
          <p:cNvPr id="25" name="TextBox 24">
            <a:hlinkClick r:id="rId2" action="ppaction://hlinksldjump"/>
          </p:cNvPr>
          <p:cNvSpPr txBox="1"/>
          <p:nvPr/>
        </p:nvSpPr>
        <p:spPr bwMode="auto">
          <a:xfrm>
            <a:off x="380999" y="3562276"/>
            <a:ext cx="1440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</a:rPr>
              <a:t>Save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1999299" y="3562276"/>
            <a:ext cx="1440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</a:rPr>
              <a:t>All Send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418000" y="1078900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EMPLOYEE</a:t>
            </a:r>
            <a:endParaRPr lang="ko-KR" altLang="en-US" sz="1050"/>
          </a:p>
        </p:txBody>
      </p:sp>
      <p:sp>
        <p:nvSpPr>
          <p:cNvPr id="29" name="직사각형 28"/>
          <p:cNvSpPr/>
          <p:nvPr/>
        </p:nvSpPr>
        <p:spPr>
          <a:xfrm>
            <a:off x="9418000" y="71344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SET PDR</a:t>
            </a:r>
            <a:endParaRPr lang="ko-KR" altLang="en-US" sz="1050"/>
          </a:p>
        </p:txBody>
      </p:sp>
      <p:sp>
        <p:nvSpPr>
          <p:cNvPr id="27" name="TextBox 26"/>
          <p:cNvSpPr txBox="1"/>
          <p:nvPr/>
        </p:nvSpPr>
        <p:spPr bwMode="auto">
          <a:xfrm>
            <a:off x="380999" y="974120"/>
            <a:ext cx="1440000" cy="2305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0000" tIns="3600" rIns="90000" bIns="3600" anchor="ctr">
            <a:noAutofit/>
          </a:bodyPr>
          <a:lstStyle/>
          <a:p>
            <a:pPr>
              <a:defRPr/>
            </a:pPr>
            <a:r>
              <a:rPr lang="en-US" altLang="ko-KR" sz="1000" dirty="0">
                <a:latin typeface="Calibri" panose="020F0502020204030204" pitchFamily="34" charset="0"/>
                <a:sym typeface="Wingdings" panose="05000000000000000000" pitchFamily="2" charset="2"/>
              </a:rPr>
              <a:t>2016 </a:t>
            </a: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                          </a:t>
            </a:r>
            <a:r>
              <a:rPr lang="ko-KR" altLang="en-US" sz="1000" smtClean="0">
                <a:sym typeface="Wingdings" panose="05000000000000000000" pitchFamily="2" charset="2"/>
              </a:rPr>
              <a:t>▼</a:t>
            </a:r>
            <a:endParaRPr lang="ko-KR" altLang="en-US" sz="1000"/>
          </a:p>
        </p:txBody>
      </p:sp>
      <p:sp>
        <p:nvSpPr>
          <p:cNvPr id="30" name="TextBox 29"/>
          <p:cNvSpPr txBox="1"/>
          <p:nvPr/>
        </p:nvSpPr>
        <p:spPr bwMode="auto">
          <a:xfrm>
            <a:off x="3617599" y="3562276"/>
            <a:ext cx="1440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</a:rPr>
              <a:t>Previous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418000" y="143890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EMPLOYEE PDR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148027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418000" y="33866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EMPLOYEES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96" y="1265283"/>
            <a:ext cx="297731" cy="3413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3828" y="1282046"/>
            <a:ext cx="897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정우성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6115639" y="1947578"/>
            <a:ext cx="5746424" cy="3315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Appraisal Data</a:t>
            </a:r>
            <a:endParaRPr lang="ko-KR" altLang="en-US" sz="1400"/>
          </a:p>
        </p:txBody>
      </p:sp>
      <p:sp>
        <p:nvSpPr>
          <p:cNvPr id="8" name="직사각형 7"/>
          <p:cNvSpPr/>
          <p:nvPr/>
        </p:nvSpPr>
        <p:spPr>
          <a:xfrm>
            <a:off x="6115639" y="2279086"/>
            <a:ext cx="5746424" cy="11300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9215" y="1947578"/>
            <a:ext cx="5746424" cy="3315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Personal Data</a:t>
            </a:r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369215" y="2279087"/>
            <a:ext cx="5746424" cy="1130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Employee Number  82208010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Date of Hire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2016 Assignment History</a:t>
            </a:r>
            <a:endParaRPr lang="ko-KR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383834" y="3721914"/>
          <a:ext cx="11322074" cy="193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453"/>
                <a:gridCol w="1402254"/>
                <a:gridCol w="1026960"/>
                <a:gridCol w="1818487"/>
                <a:gridCol w="766608"/>
                <a:gridCol w="909935"/>
                <a:gridCol w="697905"/>
                <a:gridCol w="446621"/>
                <a:gridCol w="446621"/>
                <a:gridCol w="446621"/>
                <a:gridCol w="943203"/>
                <a:gridCol w="943203"/>
                <a:gridCol w="943203"/>
              </a:tblGrid>
              <a:tr h="48315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Department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Position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Period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Manager’s 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Writer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G/S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Y/R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Final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Agreement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Message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Performance Band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Procurement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ABC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2015.1.1~2015.12.31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홍길동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김구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Successful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HR/ER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BCA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2016.1.1~2016.6.30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이순신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유재석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Successful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Finance/Planning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UTE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2016.7.1~2016.12.31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방정환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정형돈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KB Chun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9418000" y="1078900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EMPLOYEE</a:t>
            </a:r>
            <a:endParaRPr lang="ko-KR" altLang="en-US" sz="1050"/>
          </a:p>
        </p:txBody>
      </p:sp>
      <p:sp>
        <p:nvSpPr>
          <p:cNvPr id="24" name="직사각형 23"/>
          <p:cNvSpPr/>
          <p:nvPr/>
        </p:nvSpPr>
        <p:spPr>
          <a:xfrm>
            <a:off x="9418000" y="71344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SET PDR</a:t>
            </a:r>
            <a:endParaRPr lang="ko-KR" altLang="en-US" sz="1050"/>
          </a:p>
        </p:txBody>
      </p:sp>
      <p:sp>
        <p:nvSpPr>
          <p:cNvPr id="25" name="TextBox 24"/>
          <p:cNvSpPr txBox="1"/>
          <p:nvPr/>
        </p:nvSpPr>
        <p:spPr bwMode="auto">
          <a:xfrm>
            <a:off x="10265908" y="5967277"/>
            <a:ext cx="1440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</a:rPr>
              <a:t>Previous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418000" y="143890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EMPLOYEE PDR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162186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/>
          <p:cNvSpPr/>
          <p:nvPr/>
        </p:nvSpPr>
        <p:spPr>
          <a:xfrm>
            <a:off x="9418000" y="143890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EMPLOYEE PDR</a:t>
            </a:r>
            <a:endParaRPr lang="ko-KR" altLang="en-US" sz="1050"/>
          </a:p>
        </p:txBody>
      </p:sp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418000" y="33866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EMPLOYEES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96" y="1265283"/>
            <a:ext cx="297731" cy="3413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3828" y="1282046"/>
            <a:ext cx="897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정우성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6115639" y="1947578"/>
            <a:ext cx="5746424" cy="3315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Appraisal Data</a:t>
            </a:r>
            <a:endParaRPr lang="ko-KR" altLang="en-US" sz="1400"/>
          </a:p>
        </p:txBody>
      </p:sp>
      <p:sp>
        <p:nvSpPr>
          <p:cNvPr id="8" name="직사각형 7"/>
          <p:cNvSpPr/>
          <p:nvPr/>
        </p:nvSpPr>
        <p:spPr>
          <a:xfrm>
            <a:off x="6115639" y="2279086"/>
            <a:ext cx="5746424" cy="11300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9215" y="1947578"/>
            <a:ext cx="5746424" cy="3315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Personal Data</a:t>
            </a:r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369215" y="2279087"/>
            <a:ext cx="5746424" cy="1130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Employee Number  82208010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Date of Hire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2016 Assignment History</a:t>
            </a:r>
            <a:endParaRPr lang="ko-KR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383834" y="3721914"/>
          <a:ext cx="11322074" cy="193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453"/>
                <a:gridCol w="1402254"/>
                <a:gridCol w="1026960"/>
                <a:gridCol w="1818487"/>
                <a:gridCol w="766608"/>
                <a:gridCol w="909935"/>
                <a:gridCol w="697905"/>
                <a:gridCol w="446621"/>
                <a:gridCol w="446621"/>
                <a:gridCol w="446621"/>
                <a:gridCol w="943203"/>
                <a:gridCol w="943203"/>
                <a:gridCol w="943203"/>
              </a:tblGrid>
              <a:tr h="48315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Department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Position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Period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Manager’s 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Writer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G/S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Y/R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Final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Agreement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Message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Performance Band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Procurement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ABC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2015.1.1~2015.12.31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홍길동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김구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Successful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HR/ER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BCA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2016.1.1~2016.6.30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이순신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유재석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Successful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Finance/Planning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UTE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2016.7.1~2016.12.31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방정환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정형돈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KB Chun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9418000" y="1078900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EMPLOYEE</a:t>
            </a:r>
            <a:endParaRPr lang="ko-KR" altLang="en-US" sz="1050"/>
          </a:p>
        </p:txBody>
      </p:sp>
      <p:sp>
        <p:nvSpPr>
          <p:cNvPr id="24" name="직사각형 23"/>
          <p:cNvSpPr/>
          <p:nvPr/>
        </p:nvSpPr>
        <p:spPr>
          <a:xfrm>
            <a:off x="9418000" y="71344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SET PDR</a:t>
            </a:r>
            <a:endParaRPr lang="ko-KR" altLang="en-US" sz="1050"/>
          </a:p>
        </p:txBody>
      </p:sp>
      <p:sp>
        <p:nvSpPr>
          <p:cNvPr id="2" name="직사각형 1"/>
          <p:cNvSpPr/>
          <p:nvPr/>
        </p:nvSpPr>
        <p:spPr>
          <a:xfrm>
            <a:off x="223567" y="288007"/>
            <a:ext cx="11642607" cy="6242304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558384" y="1703541"/>
            <a:ext cx="5762625" cy="3124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3234452" y="3529064"/>
            <a:ext cx="961447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Goal Setting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3231189" y="3875768"/>
            <a:ext cx="961447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Mid-Year Review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3231189" y="4224121"/>
            <a:ext cx="961447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Year-End Review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5008068" y="3581189"/>
            <a:ext cx="72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sz="1000" b="1">
              <a:latin typeface="Calibri" panose="020F0502020204030204" pitchFamily="34" charset="0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562" y="3585464"/>
            <a:ext cx="161925" cy="17145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4543717" y="3539914"/>
            <a:ext cx="511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From</a:t>
            </a:r>
            <a:endParaRPr lang="ko-KR" altLang="en-US" sz="1000" b="1"/>
          </a:p>
        </p:txBody>
      </p:sp>
      <p:sp>
        <p:nvSpPr>
          <p:cNvPr id="61" name="TextBox 60"/>
          <p:cNvSpPr txBox="1"/>
          <p:nvPr/>
        </p:nvSpPr>
        <p:spPr>
          <a:xfrm>
            <a:off x="5991699" y="3548078"/>
            <a:ext cx="511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To</a:t>
            </a:r>
            <a:endParaRPr lang="ko-KR" altLang="en-US" sz="1000" b="1"/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6386913" y="3593984"/>
            <a:ext cx="72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sz="1000" b="1">
              <a:latin typeface="Calibri" panose="020F0502020204030204" pitchFamily="34" charset="0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407" y="3598259"/>
            <a:ext cx="161925" cy="171450"/>
          </a:xfrm>
          <a:prstGeom prst="rect">
            <a:avLst/>
          </a:prstGeom>
        </p:spPr>
      </p:pic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5008068" y="3897289"/>
            <a:ext cx="72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sz="1000" b="1">
              <a:latin typeface="Calibri" panose="020F0502020204030204" pitchFamily="34" charset="0"/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562" y="3901564"/>
            <a:ext cx="161925" cy="17145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4543717" y="3856014"/>
            <a:ext cx="511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From</a:t>
            </a:r>
            <a:endParaRPr lang="ko-KR" altLang="en-US" sz="1000" b="1"/>
          </a:p>
        </p:txBody>
      </p:sp>
      <p:sp>
        <p:nvSpPr>
          <p:cNvPr id="67" name="TextBox 66"/>
          <p:cNvSpPr txBox="1"/>
          <p:nvPr/>
        </p:nvSpPr>
        <p:spPr>
          <a:xfrm>
            <a:off x="5991699" y="3864178"/>
            <a:ext cx="511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To</a:t>
            </a:r>
            <a:endParaRPr lang="ko-KR" altLang="en-US" sz="1000" b="1"/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6386913" y="3910084"/>
            <a:ext cx="72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sz="1000" b="1">
              <a:latin typeface="Calibri" panose="020F0502020204030204" pitchFamily="34" charset="0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407" y="3914359"/>
            <a:ext cx="161925" cy="171450"/>
          </a:xfrm>
          <a:prstGeom prst="rect">
            <a:avLst/>
          </a:prstGeom>
        </p:spPr>
      </p:pic>
      <p:sp>
        <p:nvSpPr>
          <p:cNvPr id="70" name="TextBox 8"/>
          <p:cNvSpPr txBox="1">
            <a:spLocks noChangeArrowheads="1"/>
          </p:cNvSpPr>
          <p:nvPr/>
        </p:nvSpPr>
        <p:spPr bwMode="auto">
          <a:xfrm>
            <a:off x="5008068" y="4246499"/>
            <a:ext cx="72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sz="1000" b="1">
              <a:latin typeface="Calibri" panose="020F0502020204030204" pitchFamily="34" charset="0"/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562" y="4250774"/>
            <a:ext cx="161925" cy="17145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4543717" y="4205224"/>
            <a:ext cx="511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From</a:t>
            </a:r>
            <a:endParaRPr lang="ko-KR" altLang="en-US" sz="1000" b="1"/>
          </a:p>
        </p:txBody>
      </p:sp>
      <p:sp>
        <p:nvSpPr>
          <p:cNvPr id="73" name="TextBox 72"/>
          <p:cNvSpPr txBox="1"/>
          <p:nvPr/>
        </p:nvSpPr>
        <p:spPr>
          <a:xfrm>
            <a:off x="5991699" y="4213388"/>
            <a:ext cx="511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To</a:t>
            </a:r>
            <a:endParaRPr lang="ko-KR" altLang="en-US" sz="1000" b="1"/>
          </a:p>
        </p:txBody>
      </p:sp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6386913" y="4259294"/>
            <a:ext cx="72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sz="1000" b="1">
              <a:latin typeface="Calibri" panose="020F0502020204030204" pitchFamily="34" charset="0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407" y="4263569"/>
            <a:ext cx="161925" cy="171450"/>
          </a:xfrm>
          <a:prstGeom prst="rect">
            <a:avLst/>
          </a:prstGeom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3171501" y="1986618"/>
            <a:ext cx="2042269" cy="25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400" b="1" dirty="0" smtClean="0">
                <a:latin typeface="Calibri" panose="020F0502020204030204" pitchFamily="34" charset="0"/>
              </a:rPr>
              <a:t>개인 </a:t>
            </a:r>
            <a:r>
              <a:rPr lang="en-US" altLang="ko-KR" sz="1400" b="1" dirty="0" smtClean="0">
                <a:latin typeface="Calibri" panose="020F0502020204030204" pitchFamily="34" charset="0"/>
              </a:rPr>
              <a:t>PDR </a:t>
            </a:r>
            <a:r>
              <a:rPr lang="ko-KR" altLang="en-US" sz="1400" b="1" smtClean="0">
                <a:latin typeface="Calibri" panose="020F0502020204030204" pitchFamily="34" charset="0"/>
              </a:rPr>
              <a:t>계획 등록</a:t>
            </a:r>
            <a:r>
              <a:rPr lang="en-US" altLang="ko-KR" sz="1400" b="1" dirty="0" smtClean="0">
                <a:latin typeface="Calibri" panose="020F0502020204030204" pitchFamily="34" charset="0"/>
              </a:rPr>
              <a:t>/</a:t>
            </a:r>
            <a:r>
              <a:rPr lang="ko-KR" altLang="en-US" sz="1400" b="1" smtClean="0">
                <a:latin typeface="Calibri" panose="020F0502020204030204" pitchFamily="34" charset="0"/>
              </a:rPr>
              <a:t>수정</a:t>
            </a:r>
            <a:endParaRPr lang="ko-KR" altLang="en-US" sz="1400" b="1" dirty="0">
              <a:latin typeface="Calibri" panose="020F0502020204030204" pitchFamily="34" charset="0"/>
            </a:endParaRP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3234452" y="2317960"/>
            <a:ext cx="961447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Name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543716" y="2328810"/>
            <a:ext cx="2332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정우성</a:t>
            </a:r>
            <a:endParaRPr lang="ko-KR" altLang="en-US" sz="1000" b="1" dirty="0"/>
          </a:p>
        </p:txBody>
      </p:sp>
      <p:sp>
        <p:nvSpPr>
          <p:cNvPr id="79" name="TextBox 8"/>
          <p:cNvSpPr txBox="1">
            <a:spLocks noChangeArrowheads="1"/>
          </p:cNvSpPr>
          <p:nvPr/>
        </p:nvSpPr>
        <p:spPr bwMode="auto">
          <a:xfrm>
            <a:off x="3234452" y="2609602"/>
            <a:ext cx="961447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Department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543716" y="2620452"/>
            <a:ext cx="2332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HR/ER</a:t>
            </a:r>
            <a:endParaRPr lang="ko-KR" altLang="en-US" sz="1000" b="1" dirty="0"/>
          </a:p>
        </p:txBody>
      </p:sp>
      <p:sp>
        <p:nvSpPr>
          <p:cNvPr id="81" name="TextBox 8"/>
          <p:cNvSpPr txBox="1">
            <a:spLocks noChangeArrowheads="1"/>
          </p:cNvSpPr>
          <p:nvPr/>
        </p:nvSpPr>
        <p:spPr bwMode="auto">
          <a:xfrm>
            <a:off x="3234452" y="2889740"/>
            <a:ext cx="961447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Position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543716" y="2900590"/>
            <a:ext cx="2332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BCA</a:t>
            </a:r>
            <a:endParaRPr lang="ko-KR" altLang="en-US" sz="1000" b="1" dirty="0"/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3234452" y="3195502"/>
            <a:ext cx="961447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Period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5008068" y="3247627"/>
            <a:ext cx="72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sz="1000" b="1">
              <a:latin typeface="Calibri" panose="020F0502020204030204" pitchFamily="34" charset="0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562" y="3251902"/>
            <a:ext cx="161925" cy="17145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543717" y="3206352"/>
            <a:ext cx="511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From</a:t>
            </a:r>
            <a:endParaRPr lang="ko-KR" altLang="en-US" sz="1000" b="1"/>
          </a:p>
        </p:txBody>
      </p:sp>
      <p:sp>
        <p:nvSpPr>
          <p:cNvPr id="51" name="TextBox 50"/>
          <p:cNvSpPr txBox="1"/>
          <p:nvPr/>
        </p:nvSpPr>
        <p:spPr>
          <a:xfrm>
            <a:off x="5991699" y="3214516"/>
            <a:ext cx="511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To</a:t>
            </a:r>
            <a:endParaRPr lang="ko-KR" altLang="en-US" sz="1000" b="1"/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6386913" y="3260422"/>
            <a:ext cx="72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sz="1000" b="1">
              <a:latin typeface="Calibri" panose="020F0502020204030204" pitchFamily="34" charset="0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407" y="3264697"/>
            <a:ext cx="16192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2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418000" y="33866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EMPLOYEES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71063"/>
              </p:ext>
            </p:extLst>
          </p:nvPr>
        </p:nvGraphicFramePr>
        <p:xfrm>
          <a:off x="580392" y="1587751"/>
          <a:ext cx="10457308" cy="3865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40"/>
                <a:gridCol w="1285641"/>
                <a:gridCol w="941557"/>
                <a:gridCol w="941557"/>
                <a:gridCol w="1667260"/>
                <a:gridCol w="702856"/>
                <a:gridCol w="834264"/>
                <a:gridCol w="639866"/>
                <a:gridCol w="409479"/>
                <a:gridCol w="409479"/>
                <a:gridCol w="409479"/>
                <a:gridCol w="864765"/>
                <a:gridCol w="864765"/>
              </a:tblGrid>
              <a:tr h="48315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Department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Name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Position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Period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Manager’s 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Writer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G/S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Y/R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Final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Agreement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Performance Band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○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Procurement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Js.Park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ABC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2015.1.1~2015.12.31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홍길동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김구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Successful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HR/ER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Sh.Lee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BCA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2016.1.1~2016.6.30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이순신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유재석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Successful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Finance/Planning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Jy.Kim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UTE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2016.7.1~2016.12.31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방정환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정형돈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KB Chun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Procurement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Js.Park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ABC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2015.1.1~2015.12.31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홍길동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김구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Successful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HR/ER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Sh.Lee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BCA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2016.1.1~2016.6.30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이순신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유재석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Successful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Finance/Planning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Jy.Kim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UTE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2016.7.1~2016.12.31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방정환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정형돈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KB Chun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Procurement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Js.Park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ABC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2015.1.1~2015.12.31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홍길동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김구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Successful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9418000" y="107890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EMPLOYEE</a:t>
            </a:r>
            <a:endParaRPr lang="ko-KR" altLang="en-US" sz="1050"/>
          </a:p>
        </p:txBody>
      </p:sp>
      <p:sp>
        <p:nvSpPr>
          <p:cNvPr id="24" name="직사각형 23"/>
          <p:cNvSpPr/>
          <p:nvPr/>
        </p:nvSpPr>
        <p:spPr>
          <a:xfrm>
            <a:off x="9418000" y="71344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SET PDR</a:t>
            </a:r>
            <a:endParaRPr lang="ko-KR" altLang="en-US" sz="1050"/>
          </a:p>
        </p:txBody>
      </p:sp>
      <p:sp>
        <p:nvSpPr>
          <p:cNvPr id="26" name="TextBox 25"/>
          <p:cNvSpPr txBox="1"/>
          <p:nvPr/>
        </p:nvSpPr>
        <p:spPr bwMode="auto">
          <a:xfrm>
            <a:off x="577557" y="1177316"/>
            <a:ext cx="1440000" cy="2305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0000" tIns="3600" rIns="90000" bIns="3600" anchor="ctr">
            <a:noAutofit/>
          </a:bodyPr>
          <a:lstStyle/>
          <a:p>
            <a:pPr>
              <a:defRPr/>
            </a:pPr>
            <a:r>
              <a:rPr lang="en-US" altLang="ko-KR" sz="1000" dirty="0">
                <a:latin typeface="Calibri" panose="020F0502020204030204" pitchFamily="34" charset="0"/>
                <a:sym typeface="Wingdings" panose="05000000000000000000" pitchFamily="2" charset="2"/>
              </a:rPr>
              <a:t>2016 </a:t>
            </a: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                          </a:t>
            </a:r>
            <a:r>
              <a:rPr lang="ko-KR" altLang="en-US" sz="1000" smtClean="0">
                <a:sym typeface="Wingdings" panose="05000000000000000000" pitchFamily="2" charset="2"/>
              </a:rPr>
              <a:t>▼</a:t>
            </a:r>
            <a:endParaRPr lang="ko-KR" altLang="en-US" sz="1000"/>
          </a:p>
        </p:txBody>
      </p:sp>
      <p:sp>
        <p:nvSpPr>
          <p:cNvPr id="27" name="TextBox 26"/>
          <p:cNvSpPr txBox="1"/>
          <p:nvPr/>
        </p:nvSpPr>
        <p:spPr bwMode="auto">
          <a:xfrm>
            <a:off x="3684337" y="5669655"/>
            <a:ext cx="1440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</a:rPr>
              <a:t>Message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577557" y="5632807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</a:rPr>
              <a:t>REMIND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29" name="TextBox 28">
            <a:hlinkClick r:id="rId2" action="ppaction://hlinksldjump"/>
          </p:cNvPr>
          <p:cNvSpPr txBox="1"/>
          <p:nvPr/>
        </p:nvSpPr>
        <p:spPr bwMode="auto">
          <a:xfrm>
            <a:off x="2130947" y="5632807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>
                <a:latin typeface="Calibri" panose="020F0502020204030204" pitchFamily="34" charset="0"/>
              </a:rPr>
              <a:t>CHANGE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30" name="타원 29"/>
          <p:cNvSpPr/>
          <p:nvPr/>
        </p:nvSpPr>
        <p:spPr bwMode="auto">
          <a:xfrm>
            <a:off x="8729423" y="5136462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17671" eaLnBrk="1" latinLnBrk="1" hangingPunct="1"/>
            <a:endParaRPr lang="ko-KR" altLang="en-US">
              <a:latin typeface="Calibri" panose="020F0502020204030204" pitchFamily="34" charset="0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614" y="5128858"/>
            <a:ext cx="125307" cy="1260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 bwMode="auto">
          <a:xfrm>
            <a:off x="5237727" y="5669655"/>
            <a:ext cx="1440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</a:rPr>
              <a:t>PRINT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418000" y="1438900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EMPLOYE PDR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341284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418000" y="33866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EMPLOYEES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383834" y="1587751"/>
          <a:ext cx="11322073" cy="3865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40"/>
                <a:gridCol w="1285641"/>
                <a:gridCol w="941557"/>
                <a:gridCol w="941557"/>
                <a:gridCol w="1667260"/>
                <a:gridCol w="702856"/>
                <a:gridCol w="834264"/>
                <a:gridCol w="639866"/>
                <a:gridCol w="409479"/>
                <a:gridCol w="409479"/>
                <a:gridCol w="409479"/>
                <a:gridCol w="864765"/>
                <a:gridCol w="864765"/>
                <a:gridCol w="864765"/>
              </a:tblGrid>
              <a:tr h="48315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Department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Name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Position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Period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Manager’s 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Writer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G/S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Y/R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Final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Agreement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Message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Performance Band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○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Procurement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Js.Park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ABC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2015.1.1~2015.12.31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홍길동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김구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Successful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HR/ER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Sh.Lee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BCA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2016.1.1~2016.6.30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이순신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유재석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Successful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Finance/Planning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Jy.Kim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UTE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2016.7.1~2016.12.31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방정환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정형돈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KB Chun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Procurement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Js.Park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ABC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2015.1.1~2015.12.31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홍길동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김구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Successful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HR/ER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Sh.Lee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BCA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2016.1.1~2016.6.30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이순신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유재석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Successful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Finance/Planning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Jy.Kim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UTE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2016.7.1~2016.12.31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방정환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정형돈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KB Chun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Procurement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Js.Park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ABC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2015.1.1~2015.12.31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홍길동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김구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Successful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9418000" y="1078900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EMPLOYEE</a:t>
            </a:r>
            <a:endParaRPr lang="ko-KR" altLang="en-US" sz="1050"/>
          </a:p>
        </p:txBody>
      </p:sp>
      <p:sp>
        <p:nvSpPr>
          <p:cNvPr id="24" name="직사각형 23"/>
          <p:cNvSpPr/>
          <p:nvPr/>
        </p:nvSpPr>
        <p:spPr>
          <a:xfrm>
            <a:off x="9418000" y="71344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SET PDR</a:t>
            </a:r>
            <a:endParaRPr lang="ko-KR" altLang="en-US" sz="1050"/>
          </a:p>
        </p:txBody>
      </p:sp>
      <p:sp>
        <p:nvSpPr>
          <p:cNvPr id="26" name="TextBox 25"/>
          <p:cNvSpPr txBox="1"/>
          <p:nvPr/>
        </p:nvSpPr>
        <p:spPr bwMode="auto">
          <a:xfrm>
            <a:off x="380999" y="1177316"/>
            <a:ext cx="1440000" cy="2305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0000" tIns="3600" rIns="90000" bIns="3600" anchor="ctr">
            <a:noAutofit/>
          </a:bodyPr>
          <a:lstStyle/>
          <a:p>
            <a:pPr>
              <a:defRPr/>
            </a:pPr>
            <a:r>
              <a:rPr lang="en-US" altLang="ko-KR" sz="1000" dirty="0">
                <a:latin typeface="Calibri" panose="020F0502020204030204" pitchFamily="34" charset="0"/>
                <a:sym typeface="Wingdings" panose="05000000000000000000" pitchFamily="2" charset="2"/>
              </a:rPr>
              <a:t>2016 </a:t>
            </a: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                          </a:t>
            </a:r>
            <a:r>
              <a:rPr lang="ko-KR" altLang="en-US" sz="1000" smtClean="0">
                <a:sym typeface="Wingdings" panose="05000000000000000000" pitchFamily="2" charset="2"/>
              </a:rPr>
              <a:t>▼</a:t>
            </a:r>
            <a:endParaRPr lang="ko-KR" altLang="en-US" sz="1000"/>
          </a:p>
        </p:txBody>
      </p:sp>
      <p:sp>
        <p:nvSpPr>
          <p:cNvPr id="27" name="TextBox 26"/>
          <p:cNvSpPr txBox="1"/>
          <p:nvPr/>
        </p:nvSpPr>
        <p:spPr bwMode="auto">
          <a:xfrm>
            <a:off x="3487779" y="5669655"/>
            <a:ext cx="1440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</a:rPr>
              <a:t>PRINT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380999" y="5632807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</a:rPr>
              <a:t>REMIND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29" name="TextBox 28">
            <a:hlinkClick r:id="rId2" action="ppaction://hlinksldjump"/>
          </p:cNvPr>
          <p:cNvSpPr txBox="1"/>
          <p:nvPr/>
        </p:nvSpPr>
        <p:spPr bwMode="auto">
          <a:xfrm>
            <a:off x="1934389" y="5632807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>
                <a:latin typeface="Calibri" panose="020F0502020204030204" pitchFamily="34" charset="0"/>
              </a:rPr>
              <a:t>CHANGE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30" name="타원 29"/>
          <p:cNvSpPr/>
          <p:nvPr/>
        </p:nvSpPr>
        <p:spPr bwMode="auto">
          <a:xfrm>
            <a:off x="8532865" y="5136462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17671" eaLnBrk="1" latinLnBrk="1" hangingPunct="1"/>
            <a:endParaRPr lang="ko-KR" altLang="en-US">
              <a:latin typeface="Calibri" panose="020F0502020204030204" pitchFamily="34" charset="0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056" y="5128858"/>
            <a:ext cx="125307" cy="126000"/>
          </a:xfrm>
          <a:prstGeom prst="rect">
            <a:avLst/>
          </a:prstGeom>
        </p:spPr>
      </p:pic>
      <p:pic>
        <p:nvPicPr>
          <p:cNvPr id="32" name="Picture 6" descr="mail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713" y="5136462"/>
            <a:ext cx="225058" cy="16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mail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713" y="4718389"/>
            <a:ext cx="225058" cy="16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mail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713" y="4189151"/>
            <a:ext cx="225058" cy="16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mail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713" y="3674840"/>
            <a:ext cx="225058" cy="16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mail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713" y="3170729"/>
            <a:ext cx="225058" cy="16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mail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713" y="2695634"/>
            <a:ext cx="225058" cy="16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mail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713" y="2199288"/>
            <a:ext cx="225058" cy="16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223567" y="288007"/>
            <a:ext cx="11642607" cy="6242304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46629" y="572118"/>
            <a:ext cx="10877275" cy="5645802"/>
          </a:xfrm>
          <a:prstGeom prst="roundRect">
            <a:avLst>
              <a:gd name="adj" fmla="val 198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363767" y="924472"/>
            <a:ext cx="2710313" cy="25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b="1" dirty="0" smtClean="0">
                <a:latin typeface="Calibri" panose="020F0502020204030204" pitchFamily="34" charset="0"/>
              </a:rPr>
              <a:t>Department  : </a:t>
            </a:r>
            <a:r>
              <a:rPr lang="en-US" altLang="ko-KR" sz="1400" dirty="0" smtClean="0">
                <a:latin typeface="Calibri" panose="020F0502020204030204" pitchFamily="34" charset="0"/>
              </a:rPr>
              <a:t>Finance / Planning</a:t>
            </a:r>
            <a:endParaRPr lang="ko-KR" altLang="en-US" sz="1400" dirty="0">
              <a:latin typeface="Calibri" panose="020F0502020204030204" pitchFamily="34" charset="0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6351108" y="924472"/>
            <a:ext cx="1975734" cy="25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b="1" dirty="0" smtClean="0">
                <a:latin typeface="Calibri" panose="020F0502020204030204" pitchFamily="34" charset="0"/>
              </a:rPr>
              <a:t>Position  : </a:t>
            </a:r>
            <a:r>
              <a:rPr lang="en-US" altLang="ko-KR" sz="1400" dirty="0" smtClean="0">
                <a:latin typeface="Calibri" panose="020F0502020204030204" pitchFamily="34" charset="0"/>
              </a:rPr>
              <a:t>UTE</a:t>
            </a:r>
            <a:endParaRPr lang="ko-KR" altLang="en-US" sz="1400" dirty="0">
              <a:latin typeface="Calibri" panose="020F0502020204030204" pitchFamily="34" charset="0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8535520" y="924472"/>
            <a:ext cx="2530470" cy="25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b="1" dirty="0" smtClean="0">
                <a:latin typeface="Calibri" panose="020F0502020204030204" pitchFamily="34" charset="0"/>
              </a:rPr>
              <a:t>Period  : </a:t>
            </a:r>
            <a:r>
              <a:rPr lang="en-US" altLang="ko-KR" sz="1400" dirty="0" smtClean="0">
                <a:latin typeface="Calibri" panose="020F0502020204030204" pitchFamily="34" charset="0"/>
              </a:rPr>
              <a:t>2017.01.01 ~ 2017.12.31</a:t>
            </a:r>
            <a:endParaRPr lang="ko-KR" altLang="en-US" sz="1400" dirty="0">
              <a:latin typeface="Calibri" panose="020F0502020204030204" pitchFamily="34" charset="0"/>
            </a:endParaRP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1283694" y="924472"/>
            <a:ext cx="1975734" cy="25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b="1" dirty="0" smtClean="0">
                <a:latin typeface="Calibri" panose="020F0502020204030204" pitchFamily="34" charset="0"/>
              </a:rPr>
              <a:t>Name  : </a:t>
            </a:r>
            <a:r>
              <a:rPr lang="en-US" altLang="ko-KR" sz="1400" dirty="0" err="1" smtClean="0">
                <a:latin typeface="Calibri" panose="020F0502020204030204" pitchFamily="34" charset="0"/>
              </a:rPr>
              <a:t>js.Park</a:t>
            </a:r>
            <a:endParaRPr lang="ko-KR" altLang="en-US" sz="1400" dirty="0">
              <a:latin typeface="Calibri" panose="020F0502020204030204" pitchFamily="34" charset="0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073843"/>
              </p:ext>
            </p:extLst>
          </p:nvPr>
        </p:nvGraphicFramePr>
        <p:xfrm>
          <a:off x="1250618" y="1589449"/>
          <a:ext cx="9525339" cy="3746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782"/>
                <a:gridCol w="1872343"/>
                <a:gridCol w="6052457"/>
                <a:gridCol w="412757"/>
              </a:tblGrid>
              <a:tr h="334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Actor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4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2016.01.01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Js.park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Goal Setting Submitted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2016.01.01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Sc.cho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Goal Setting Rejected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2016.01.01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Js.park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Goal Setting Submitted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2016.01.01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Sc.cho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Goal Setting Rejected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▲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55">
                <a:tc gridSpan="4">
                  <a:txBody>
                    <a:bodyPr/>
                    <a:lstStyle/>
                    <a:p>
                      <a:r>
                        <a:rPr lang="en-US" altLang="ko-KR" sz="1200" dirty="0" smtClean="0"/>
                        <a:t>Goal Setting </a:t>
                      </a:r>
                      <a:r>
                        <a:rPr lang="ko-KR" altLang="en-US" sz="1200" smtClean="0"/>
                        <a:t>에서 부족한 내용이나 잘못된 내용이 있어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Reject </a:t>
                      </a:r>
                      <a:r>
                        <a:rPr lang="ko-KR" altLang="en-US" sz="1200" smtClean="0"/>
                        <a:t>합니다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r>
                        <a:rPr lang="ko-KR" altLang="en-US" sz="1200" dirty="0" smtClean="0"/>
                        <a:t>보완해야 할 내용은</a:t>
                      </a:r>
                      <a:endParaRPr lang="en-US" altLang="ko-KR" sz="1200" dirty="0" smtClean="0"/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200" dirty="0" smtClean="0"/>
                        <a:t>내용</a:t>
                      </a:r>
                      <a:r>
                        <a:rPr lang="en-US" altLang="ko-KR" sz="1200" dirty="0" smtClean="0"/>
                        <a:t>1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200" dirty="0" smtClean="0"/>
                        <a:t>내용</a:t>
                      </a:r>
                      <a:r>
                        <a:rPr lang="en-US" altLang="ko-KR" sz="1200" dirty="0" smtClean="0"/>
                        <a:t>2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200" dirty="0" smtClean="0"/>
                        <a:t>내용</a:t>
                      </a:r>
                      <a:r>
                        <a:rPr lang="en-US" altLang="ko-KR" sz="1200" dirty="0" smtClean="0"/>
                        <a:t>3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입니다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r>
                        <a:rPr lang="ko-KR" altLang="en-US" sz="1200" dirty="0" smtClean="0"/>
                        <a:t>보완해주세요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2016.01.01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Js.park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Goal Setting Submitted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10936224" y="1478376"/>
            <a:ext cx="182880" cy="3971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▲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54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418000" y="33866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EMPLOYEES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580392" y="1587751"/>
          <a:ext cx="10457308" cy="3865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40"/>
                <a:gridCol w="1285641"/>
                <a:gridCol w="941557"/>
                <a:gridCol w="941557"/>
                <a:gridCol w="1667260"/>
                <a:gridCol w="702856"/>
                <a:gridCol w="834264"/>
                <a:gridCol w="639866"/>
                <a:gridCol w="409479"/>
                <a:gridCol w="409479"/>
                <a:gridCol w="409479"/>
                <a:gridCol w="864765"/>
                <a:gridCol w="864765"/>
              </a:tblGrid>
              <a:tr h="48315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Department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Name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Position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Period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Manager’s 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Writer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G/S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Y/R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Final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Agreement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Performance Band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○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Procurement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Js.Park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ABC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2015.1.1~2015.12.31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홍길동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김구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Successful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HR/ER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Sh.Lee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BCA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2016.1.1~2016.6.30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이순신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유재석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Successful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Finance/Planning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Jy.Kim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UTE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2016.7.1~2016.12.31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방정환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정형돈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KB Chun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Procurement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Js.Park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ABC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2015.1.1~2015.12.31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홍길동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김구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Successful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HR/ER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Sh.Lee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BCA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2016.1.1~2016.6.30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이순신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유재석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Successful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Finance/Planning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Jy.Kim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UTE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2016.7.1~2016.12.31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방정환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정형돈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KB Chun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Procurement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Js.Park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ABC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2015.1.1~2015.12.31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홍길동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김구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Successful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9418000" y="71344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SET PDR</a:t>
            </a:r>
            <a:endParaRPr lang="ko-KR" altLang="en-US" sz="1050"/>
          </a:p>
        </p:txBody>
      </p:sp>
      <p:sp>
        <p:nvSpPr>
          <p:cNvPr id="26" name="TextBox 25"/>
          <p:cNvSpPr txBox="1"/>
          <p:nvPr/>
        </p:nvSpPr>
        <p:spPr bwMode="auto">
          <a:xfrm>
            <a:off x="577557" y="1177316"/>
            <a:ext cx="1440000" cy="2305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0000" tIns="3600" rIns="90000" bIns="3600" anchor="ctr">
            <a:noAutofit/>
          </a:bodyPr>
          <a:lstStyle/>
          <a:p>
            <a:pPr>
              <a:defRPr/>
            </a:pPr>
            <a:r>
              <a:rPr lang="en-US" altLang="ko-KR" sz="1000" dirty="0">
                <a:latin typeface="Calibri" panose="020F0502020204030204" pitchFamily="34" charset="0"/>
                <a:sym typeface="Wingdings" panose="05000000000000000000" pitchFamily="2" charset="2"/>
              </a:rPr>
              <a:t>2016 </a:t>
            </a: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                          </a:t>
            </a:r>
            <a:r>
              <a:rPr lang="ko-KR" altLang="en-US" sz="1000" smtClean="0">
                <a:sym typeface="Wingdings" panose="05000000000000000000" pitchFamily="2" charset="2"/>
              </a:rPr>
              <a:t>▼</a:t>
            </a:r>
            <a:endParaRPr lang="ko-KR" altLang="en-US" sz="1000"/>
          </a:p>
        </p:txBody>
      </p:sp>
      <p:sp>
        <p:nvSpPr>
          <p:cNvPr id="27" name="TextBox 26"/>
          <p:cNvSpPr txBox="1"/>
          <p:nvPr/>
        </p:nvSpPr>
        <p:spPr bwMode="auto">
          <a:xfrm>
            <a:off x="3684337" y="5669655"/>
            <a:ext cx="1440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</a:rPr>
              <a:t>Message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577557" y="5632807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</a:rPr>
              <a:t>REMIND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29" name="TextBox 28">
            <a:hlinkClick r:id="rId2" action="ppaction://hlinksldjump"/>
          </p:cNvPr>
          <p:cNvSpPr txBox="1"/>
          <p:nvPr/>
        </p:nvSpPr>
        <p:spPr bwMode="auto">
          <a:xfrm>
            <a:off x="2130947" y="5632807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>
                <a:latin typeface="Calibri" panose="020F0502020204030204" pitchFamily="34" charset="0"/>
              </a:rPr>
              <a:t>CHANGE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30" name="타원 29"/>
          <p:cNvSpPr/>
          <p:nvPr/>
        </p:nvSpPr>
        <p:spPr bwMode="auto">
          <a:xfrm>
            <a:off x="8729423" y="5136462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17671" eaLnBrk="1" latinLnBrk="1" hangingPunct="1"/>
            <a:endParaRPr lang="ko-KR" altLang="en-US">
              <a:latin typeface="Calibri" panose="020F0502020204030204" pitchFamily="34" charset="0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614" y="5128858"/>
            <a:ext cx="125307" cy="1260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 bwMode="auto">
          <a:xfrm>
            <a:off x="5237727" y="5669655"/>
            <a:ext cx="1440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</a:rPr>
              <a:t>PRINT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418000" y="107890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EMPLOYEE</a:t>
            </a:r>
            <a:endParaRPr lang="ko-KR" altLang="en-US" sz="1050"/>
          </a:p>
        </p:txBody>
      </p:sp>
      <p:sp>
        <p:nvSpPr>
          <p:cNvPr id="32" name="직사각형 31"/>
          <p:cNvSpPr/>
          <p:nvPr/>
        </p:nvSpPr>
        <p:spPr>
          <a:xfrm>
            <a:off x="9418000" y="1438900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EMPLOYE PDR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242998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78858" y="1344264"/>
          <a:ext cx="11322074" cy="193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453"/>
                <a:gridCol w="1402254"/>
                <a:gridCol w="1026960"/>
                <a:gridCol w="1818487"/>
                <a:gridCol w="766608"/>
                <a:gridCol w="909935"/>
                <a:gridCol w="697905"/>
                <a:gridCol w="446621"/>
                <a:gridCol w="446621"/>
                <a:gridCol w="446621"/>
                <a:gridCol w="943203"/>
                <a:gridCol w="943203"/>
                <a:gridCol w="943203"/>
              </a:tblGrid>
              <a:tr h="48315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Department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Position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Period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Manager’s 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Writer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G/S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Y/R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Final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Agreement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Message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Performance Band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Procurement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ABC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2015.1.1~2015.12.31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홍길동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김구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Successful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HR/ER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BCA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2016.1.1~2016.6.30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이순신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유재석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Successful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Finance/Planning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UTE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2016.7.1~2016.12.31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방정환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정형돈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KB Chun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타원 4"/>
          <p:cNvSpPr/>
          <p:nvPr/>
        </p:nvSpPr>
        <p:spPr bwMode="auto">
          <a:xfrm>
            <a:off x="8140979" y="3002862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17671" eaLnBrk="1" latinLnBrk="1" hangingPunct="1"/>
            <a:endParaRPr lang="ko-KR" altLang="en-US">
              <a:latin typeface="Calibri" panose="020F0502020204030204" pitchFamily="34" charset="0"/>
            </a:endParaRPr>
          </a:p>
        </p:txBody>
      </p:sp>
      <p:pic>
        <p:nvPicPr>
          <p:cNvPr id="7" name="Picture 6" descr="mail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542" y="2958018"/>
            <a:ext cx="225058" cy="16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 bwMode="auto">
          <a:xfrm>
            <a:off x="380999" y="974118"/>
            <a:ext cx="1440000" cy="2305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0000" tIns="3600" rIns="90000" bIns="3600" anchor="ctr">
            <a:noAutofit/>
          </a:bodyPr>
          <a:lstStyle/>
          <a:p>
            <a:pPr>
              <a:defRPr/>
            </a:pPr>
            <a:r>
              <a:rPr lang="en-US" altLang="ko-KR" sz="1000" dirty="0">
                <a:latin typeface="Calibri" panose="020F0502020204030204" pitchFamily="34" charset="0"/>
                <a:sym typeface="Wingdings" panose="05000000000000000000" pitchFamily="2" charset="2"/>
              </a:rPr>
              <a:t>2016 </a:t>
            </a: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                          </a:t>
            </a:r>
            <a:r>
              <a:rPr lang="ko-KR" altLang="en-US" sz="1000" smtClean="0">
                <a:sym typeface="Wingdings" panose="05000000000000000000" pitchFamily="2" charset="2"/>
              </a:rPr>
              <a:t>▼</a:t>
            </a:r>
            <a:endParaRPr lang="ko-KR" altLang="en-US" sz="1000"/>
          </a:p>
        </p:txBody>
      </p:sp>
      <p:sp>
        <p:nvSpPr>
          <p:cNvPr id="9" name="타원 8"/>
          <p:cNvSpPr/>
          <p:nvPr/>
        </p:nvSpPr>
        <p:spPr bwMode="auto">
          <a:xfrm>
            <a:off x="522875" y="2005148"/>
            <a:ext cx="144016" cy="16091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굴림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522875" y="2480093"/>
            <a:ext cx="144016" cy="16091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굴림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522875" y="2976404"/>
            <a:ext cx="144016" cy="16091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17588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ysClr val="windowText" lastClr="00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V</a:t>
            </a:r>
            <a:endParaRPr kumimoji="1" lang="ko-KR" alt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굴림" pitchFamily="50" charset="-127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 bwMode="auto">
          <a:xfrm>
            <a:off x="395875" y="3498297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>
                <a:latin typeface="Calibri" panose="020F0502020204030204" pitchFamily="34" charset="0"/>
              </a:rPr>
              <a:t>CHANGE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50" dirty="0" smtClean="0">
                <a:latin typeface="Calibri" panose="020F0502020204030204" pitchFamily="34" charset="0"/>
              </a:rPr>
              <a:t>HOME/Guideline</a:t>
            </a:r>
            <a:endParaRPr lang="ko-KR" altLang="en-US" sz="125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50" dirty="0" smtClean="0">
                <a:latin typeface="Calibri" panose="020F0502020204030204" pitchFamily="34" charset="0"/>
              </a:rPr>
              <a:t>My Info</a:t>
            </a:r>
            <a:endParaRPr lang="ko-KR" altLang="en-US" sz="1250">
              <a:latin typeface="Calibri" panose="020F0502020204030204" pitchFamily="34" charset="0"/>
            </a:endParaRPr>
          </a:p>
        </p:txBody>
      </p:sp>
      <p:sp>
        <p:nvSpPr>
          <p:cNvPr id="20" name="직사각형 19">
            <a:hlinkClick r:id="rId5" action="ppaction://hlinksldjump"/>
          </p:cNvPr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5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5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5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395875" y="3834497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</a:rPr>
              <a:t>REMIND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24" name="사각형 설명선 23"/>
          <p:cNvSpPr/>
          <p:nvPr/>
        </p:nvSpPr>
        <p:spPr>
          <a:xfrm>
            <a:off x="2907661" y="4040508"/>
            <a:ext cx="5712643" cy="362942"/>
          </a:xfrm>
          <a:prstGeom prst="wedgeRectCallout">
            <a:avLst>
              <a:gd name="adj1" fmla="val -68345"/>
              <a:gd name="adj2" fmla="val -650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Do you want to remind your manager about your PDR review request?</a:t>
            </a:r>
            <a:endParaRPr lang="ko-KR" altLang="en-US" sz="11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사각형 설명선 24"/>
          <p:cNvSpPr/>
          <p:nvPr/>
        </p:nvSpPr>
        <p:spPr>
          <a:xfrm>
            <a:off x="2907662" y="3442826"/>
            <a:ext cx="5712643" cy="362942"/>
          </a:xfrm>
          <a:prstGeom prst="wedgeRectCallout">
            <a:avLst>
              <a:gd name="adj1" fmla="val -67753"/>
              <a:gd name="adj2" fmla="val 7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Do you want to change your PDR period?</a:t>
            </a:r>
            <a:endParaRPr lang="ko-KR" altLang="en-US" sz="11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9513" y="2995258"/>
            <a:ext cx="125307" cy="126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 bwMode="auto">
          <a:xfrm>
            <a:off x="395875" y="4207545"/>
            <a:ext cx="1440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</a:rPr>
              <a:t>PRINT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3567" y="288007"/>
            <a:ext cx="11642607" cy="6242304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46629" y="572118"/>
            <a:ext cx="10877275" cy="5645802"/>
          </a:xfrm>
          <a:prstGeom prst="roundRect">
            <a:avLst>
              <a:gd name="adj" fmla="val 198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3363767" y="924472"/>
            <a:ext cx="2710313" cy="25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b="1" dirty="0" smtClean="0">
                <a:latin typeface="Calibri" panose="020F0502020204030204" pitchFamily="34" charset="0"/>
              </a:rPr>
              <a:t>Department  : </a:t>
            </a:r>
            <a:r>
              <a:rPr lang="en-US" altLang="ko-KR" sz="1400" dirty="0" smtClean="0">
                <a:latin typeface="Calibri" panose="020F0502020204030204" pitchFamily="34" charset="0"/>
              </a:rPr>
              <a:t>Finance / Planning</a:t>
            </a:r>
            <a:endParaRPr lang="ko-KR" altLang="en-US" sz="1400" dirty="0">
              <a:latin typeface="Calibri" panose="020F0502020204030204" pitchFamily="34" charset="0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6351108" y="924472"/>
            <a:ext cx="1975734" cy="25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b="1" dirty="0" smtClean="0">
                <a:latin typeface="Calibri" panose="020F0502020204030204" pitchFamily="34" charset="0"/>
              </a:rPr>
              <a:t>Position  : </a:t>
            </a:r>
            <a:r>
              <a:rPr lang="en-US" altLang="ko-KR" sz="1400" dirty="0" smtClean="0">
                <a:latin typeface="Calibri" panose="020F0502020204030204" pitchFamily="34" charset="0"/>
              </a:rPr>
              <a:t>UTE</a:t>
            </a:r>
            <a:endParaRPr lang="ko-KR" altLang="en-US" sz="1400" dirty="0">
              <a:latin typeface="Calibri" panose="020F0502020204030204" pitchFamily="34" charset="0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8535520" y="924472"/>
            <a:ext cx="2530470" cy="25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b="1" dirty="0" smtClean="0">
                <a:latin typeface="Calibri" panose="020F0502020204030204" pitchFamily="34" charset="0"/>
              </a:rPr>
              <a:t>Period  : </a:t>
            </a:r>
            <a:r>
              <a:rPr lang="en-US" altLang="ko-KR" sz="1400" dirty="0" smtClean="0">
                <a:latin typeface="Calibri" panose="020F0502020204030204" pitchFamily="34" charset="0"/>
              </a:rPr>
              <a:t>2017.01.01 ~ 2017.12.31</a:t>
            </a:r>
            <a:endParaRPr lang="ko-KR" altLang="en-US" sz="1400" dirty="0">
              <a:latin typeface="Calibri" panose="020F0502020204030204" pitchFamily="34" charset="0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1283694" y="924472"/>
            <a:ext cx="1975734" cy="25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b="1" dirty="0" smtClean="0">
                <a:latin typeface="Calibri" panose="020F0502020204030204" pitchFamily="34" charset="0"/>
              </a:rPr>
              <a:t>Name  : </a:t>
            </a:r>
            <a:r>
              <a:rPr lang="en-US" altLang="ko-KR" sz="1400" dirty="0" err="1" smtClean="0">
                <a:latin typeface="Calibri" panose="020F0502020204030204" pitchFamily="34" charset="0"/>
              </a:rPr>
              <a:t>js.Park</a:t>
            </a:r>
            <a:endParaRPr lang="ko-KR" altLang="en-US" sz="1400" dirty="0">
              <a:latin typeface="Calibri" panose="020F0502020204030204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23898"/>
              </p:ext>
            </p:extLst>
          </p:nvPr>
        </p:nvGraphicFramePr>
        <p:xfrm>
          <a:off x="1291086" y="1620962"/>
          <a:ext cx="9389108" cy="3683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778"/>
                <a:gridCol w="5181600"/>
                <a:gridCol w="902208"/>
                <a:gridCol w="1085088"/>
                <a:gridCol w="1170434"/>
              </a:tblGrid>
              <a:tr h="334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Cat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Goal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Mid-Year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Year-End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Absolute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Overall volume plan(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kt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Absolute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Strategic/Organization Agility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Absolute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Incremental domestic dealer sales volume (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kt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Absolute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Overall volume plan(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kt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Relative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Strategic/Organization Agility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Relative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Incremental domestic dealer sales volume (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kt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Relative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Overall volume plan(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kt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Relative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Strategic/Organization Agility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Behavioral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Incremental domestic dealer sales volume (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kt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Behavioral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Overall volume plan(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kt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0936224" y="1478376"/>
            <a:ext cx="182880" cy="3971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▲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1291086" y="5662601"/>
            <a:ext cx="1440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PRINT</a:t>
            </a:r>
            <a:endParaRPr lang="ko-KR" altLang="en-US" sz="1000"/>
          </a:p>
        </p:txBody>
      </p:sp>
      <p:sp>
        <p:nvSpPr>
          <p:cNvPr id="35" name="사각형 설명선 34"/>
          <p:cNvSpPr/>
          <p:nvPr/>
        </p:nvSpPr>
        <p:spPr>
          <a:xfrm>
            <a:off x="6437129" y="5532217"/>
            <a:ext cx="2735381" cy="872163"/>
          </a:xfrm>
          <a:prstGeom prst="wedgeRectCallout">
            <a:avLst>
              <a:gd name="adj1" fmla="val 32105"/>
              <a:gd name="adj2" fmla="val -1148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Mid-Year or Year-End </a:t>
            </a:r>
            <a:r>
              <a:rPr lang="ko-KR" altLang="en-US" sz="1050" smtClean="0">
                <a:solidFill>
                  <a:schemeClr val="tx1"/>
                </a:solidFill>
              </a:rPr>
              <a:t>를 체크하고 </a:t>
            </a:r>
            <a:r>
              <a:rPr lang="en-US" altLang="ko-KR" sz="1050" dirty="0" smtClean="0">
                <a:solidFill>
                  <a:schemeClr val="tx1"/>
                </a:solidFill>
              </a:rPr>
              <a:t>Print </a:t>
            </a:r>
            <a:r>
              <a:rPr lang="ko-KR" altLang="en-US" sz="1050" smtClean="0">
                <a:solidFill>
                  <a:schemeClr val="tx1"/>
                </a:solidFill>
              </a:rPr>
              <a:t>시 메시지 안내</a:t>
            </a:r>
            <a:r>
              <a:rPr lang="en-US" altLang="ko-KR" sz="1050" dirty="0" smtClean="0">
                <a:solidFill>
                  <a:schemeClr val="tx1"/>
                </a:solidFill>
              </a:rPr>
              <a:t/>
            </a:r>
            <a:br>
              <a:rPr lang="en-US" altLang="ko-KR" sz="1050" dirty="0" smtClean="0">
                <a:solidFill>
                  <a:schemeClr val="tx1"/>
                </a:solidFill>
              </a:rPr>
            </a:br>
            <a:r>
              <a:rPr lang="en-US" altLang="ko-KR" sz="1100" b="1" dirty="0" smtClean="0">
                <a:solidFill>
                  <a:schemeClr val="tx1"/>
                </a:solidFill>
              </a:rPr>
              <a:t>“Mid-Year Review</a:t>
            </a:r>
            <a:r>
              <a:rPr lang="ko-KR" altLang="en-US" sz="1100" b="1" smtClean="0">
                <a:solidFill>
                  <a:schemeClr val="tx1"/>
                </a:solidFill>
              </a:rPr>
              <a:t>를 출력하시려면 해당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Goal </a:t>
            </a:r>
            <a:r>
              <a:rPr lang="ko-KR" altLang="en-US" sz="1100" b="1" smtClean="0">
                <a:solidFill>
                  <a:schemeClr val="tx1"/>
                </a:solidFill>
              </a:rPr>
              <a:t>을 함께 선택하세요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.”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6" name="사각형 설명선 35"/>
          <p:cNvSpPr/>
          <p:nvPr/>
        </p:nvSpPr>
        <p:spPr>
          <a:xfrm>
            <a:off x="6074080" y="1342222"/>
            <a:ext cx="1174966" cy="186400"/>
          </a:xfrm>
          <a:prstGeom prst="wedgeRectCallout">
            <a:avLst>
              <a:gd name="adj1" fmla="val 86440"/>
              <a:gd name="adj2" fmla="val 2235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전체선택 기능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77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1515</Words>
  <Application>Microsoft Office PowerPoint</Application>
  <PresentationFormat>와이드스크린</PresentationFormat>
  <Paragraphs>990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Aparajita</vt:lpstr>
      <vt:lpstr>굴림</vt:lpstr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gy.kim(김가영)</dc:creator>
  <cp:lastModifiedBy>seongheon lee</cp:lastModifiedBy>
  <cp:revision>133</cp:revision>
  <dcterms:created xsi:type="dcterms:W3CDTF">2016-09-27T02:24:18Z</dcterms:created>
  <dcterms:modified xsi:type="dcterms:W3CDTF">2016-10-05T05:38:35Z</dcterms:modified>
</cp:coreProperties>
</file>