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97" r:id="rId2"/>
    <p:sldId id="575" r:id="rId3"/>
    <p:sldId id="641" r:id="rId4"/>
    <p:sldId id="653" r:id="rId5"/>
    <p:sldId id="574" r:id="rId6"/>
    <p:sldId id="580" r:id="rId7"/>
    <p:sldId id="581" r:id="rId8"/>
    <p:sldId id="582" r:id="rId9"/>
    <p:sldId id="576" r:id="rId10"/>
    <p:sldId id="643" r:id="rId11"/>
    <p:sldId id="598" r:id="rId12"/>
    <p:sldId id="588" r:id="rId13"/>
    <p:sldId id="589" r:id="rId14"/>
    <p:sldId id="646" r:id="rId15"/>
    <p:sldId id="647" r:id="rId16"/>
    <p:sldId id="648" r:id="rId17"/>
    <p:sldId id="595" r:id="rId18"/>
    <p:sldId id="626" r:id="rId19"/>
    <p:sldId id="627" r:id="rId20"/>
    <p:sldId id="628" r:id="rId21"/>
    <p:sldId id="629" r:id="rId22"/>
    <p:sldId id="635" r:id="rId23"/>
    <p:sldId id="633" r:id="rId24"/>
    <p:sldId id="599" r:id="rId25"/>
    <p:sldId id="600" r:id="rId26"/>
    <p:sldId id="602" r:id="rId27"/>
    <p:sldId id="655" r:id="rId28"/>
    <p:sldId id="656" r:id="rId29"/>
    <p:sldId id="649" r:id="rId30"/>
    <p:sldId id="605" r:id="rId31"/>
    <p:sldId id="637" r:id="rId32"/>
    <p:sldId id="650" r:id="rId33"/>
    <p:sldId id="651" r:id="rId34"/>
    <p:sldId id="654" r:id="rId35"/>
    <p:sldId id="606" r:id="rId36"/>
    <p:sldId id="610" r:id="rId37"/>
    <p:sldId id="611" r:id="rId38"/>
    <p:sldId id="636" r:id="rId39"/>
    <p:sldId id="612" r:id="rId40"/>
  </p:sldIdLst>
  <p:sldSz cx="10440988" cy="7380288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5">
          <p15:clr>
            <a:srgbClr val="A4A3A4"/>
          </p15:clr>
        </p15:guide>
        <p15:guide id="2" pos="3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DF6F7"/>
    <a:srgbClr val="0066FF"/>
    <a:srgbClr val="3399FF"/>
    <a:srgbClr val="FF3300"/>
    <a:srgbClr val="E5EEFF"/>
    <a:srgbClr val="FF9900"/>
    <a:srgbClr val="FFC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 autoAdjust="0"/>
    <p:restoredTop sz="94451" autoAdjust="0"/>
  </p:normalViewPr>
  <p:slideViewPr>
    <p:cSldViewPr>
      <p:cViewPr varScale="1">
        <p:scale>
          <a:sx n="60" d="100"/>
          <a:sy n="60" d="100"/>
        </p:scale>
        <p:origin x="90" y="588"/>
      </p:cViewPr>
      <p:guideLst>
        <p:guide orient="horz" pos="2325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8" y="11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t" anchorCtr="0" compatLnSpc="1">
            <a:prstTxWarp prst="textNoShape">
              <a:avLst/>
            </a:prstTxWarp>
          </a:bodyPr>
          <a:lstStyle>
            <a:lvl1pPr algn="l" defTabSz="966174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t" anchorCtr="0" compatLnSpc="1">
            <a:prstTxWarp prst="textNoShape">
              <a:avLst/>
            </a:prstTxWarp>
          </a:bodyPr>
          <a:lstStyle>
            <a:lvl1pPr algn="r" defTabSz="966174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b" anchorCtr="0" compatLnSpc="1">
            <a:prstTxWarp prst="textNoShape">
              <a:avLst/>
            </a:prstTxWarp>
          </a:bodyPr>
          <a:lstStyle>
            <a:lvl1pPr algn="l" defTabSz="966174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/>
            </a:lvl1pPr>
          </a:lstStyle>
          <a:p>
            <a:pPr>
              <a:defRPr/>
            </a:pPr>
            <a:fld id="{413891C1-55FE-4A23-AB96-517425976F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24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t" anchorCtr="0" compatLnSpc="1">
            <a:prstTxWarp prst="textNoShape">
              <a:avLst/>
            </a:prstTxWarp>
          </a:bodyPr>
          <a:lstStyle>
            <a:lvl1pPr algn="l" defTabSz="966174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14375"/>
            <a:ext cx="526256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b" anchorCtr="0" compatLnSpc="1">
            <a:prstTxWarp prst="textNoShape">
              <a:avLst/>
            </a:prstTxWarp>
          </a:bodyPr>
          <a:lstStyle>
            <a:lvl1pPr algn="l" defTabSz="966174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/>
            </a:lvl1pPr>
          </a:lstStyle>
          <a:p>
            <a:pPr>
              <a:defRPr/>
            </a:pPr>
            <a:fld id="{E4468660-D88C-4FCE-A7C9-C313F0F4DC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56ED7DFB-0A7C-4E8A-9EA8-70DF51D7684C}" type="datetimeFigureOut">
              <a:rPr lang="ko-KR" altLang="en-US"/>
              <a:pPr>
                <a:defRPr/>
              </a:pPr>
              <a:t>2016-09-22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4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>
            <a:spLocks noChangeArrowheads="1"/>
          </p:cNvSpPr>
          <p:nvPr userDrawn="1"/>
        </p:nvSpPr>
        <p:spPr bwMode="auto">
          <a:xfrm>
            <a:off x="8461375" y="427038"/>
            <a:ext cx="18002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00" b="1" smtClean="0"/>
              <a:t>이  성  헌</a:t>
            </a:r>
          </a:p>
        </p:txBody>
      </p:sp>
    </p:spTree>
    <p:extLst>
      <p:ext uri="{BB962C8B-B14F-4D97-AF65-F5344CB8AC3E}">
        <p14:creationId xmlns:p14="http://schemas.microsoft.com/office/powerpoint/2010/main" val="338631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36513" y="404813"/>
            <a:ext cx="863600" cy="2873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페이지요약</a:t>
            </a:r>
          </a:p>
        </p:txBody>
      </p:sp>
      <p:sp>
        <p:nvSpPr>
          <p:cNvPr id="1027" name="Rectangle 34"/>
          <p:cNvSpPr>
            <a:spLocks noChangeArrowheads="1"/>
          </p:cNvSpPr>
          <p:nvPr/>
        </p:nvSpPr>
        <p:spPr bwMode="auto">
          <a:xfrm>
            <a:off x="7451725" y="403225"/>
            <a:ext cx="936625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작 성 자</a:t>
            </a:r>
          </a:p>
        </p:txBody>
      </p:sp>
      <p:sp>
        <p:nvSpPr>
          <p:cNvPr id="1028" name="Rectangle 35"/>
          <p:cNvSpPr>
            <a:spLocks noChangeArrowheads="1"/>
          </p:cNvSpPr>
          <p:nvPr/>
        </p:nvSpPr>
        <p:spPr bwMode="auto">
          <a:xfrm>
            <a:off x="8386763" y="403225"/>
            <a:ext cx="19462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9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Rectangle 36"/>
          <p:cNvSpPr>
            <a:spLocks noChangeArrowheads="1"/>
          </p:cNvSpPr>
          <p:nvPr/>
        </p:nvSpPr>
        <p:spPr bwMode="auto">
          <a:xfrm>
            <a:off x="7451725" y="117475"/>
            <a:ext cx="762000" cy="2873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최종 수정일</a:t>
            </a:r>
          </a:p>
        </p:txBody>
      </p:sp>
      <p:sp>
        <p:nvSpPr>
          <p:cNvPr id="1030" name="Rectangle 37"/>
          <p:cNvSpPr>
            <a:spLocks noChangeArrowheads="1"/>
          </p:cNvSpPr>
          <p:nvPr/>
        </p:nvSpPr>
        <p:spPr bwMode="auto">
          <a:xfrm>
            <a:off x="9037638" y="117475"/>
            <a:ext cx="647700" cy="2873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Page No.</a:t>
            </a:r>
          </a:p>
        </p:txBody>
      </p:sp>
      <p:sp>
        <p:nvSpPr>
          <p:cNvPr id="1031" name="Rectangle 38"/>
          <p:cNvSpPr>
            <a:spLocks noChangeArrowheads="1"/>
          </p:cNvSpPr>
          <p:nvPr/>
        </p:nvSpPr>
        <p:spPr bwMode="auto">
          <a:xfrm>
            <a:off x="7453313" y="765175"/>
            <a:ext cx="2879725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화 면 설 명</a:t>
            </a:r>
          </a:p>
        </p:txBody>
      </p:sp>
      <p:sp>
        <p:nvSpPr>
          <p:cNvPr id="1032" name="Rectangle 39"/>
          <p:cNvSpPr>
            <a:spLocks noChangeArrowheads="1"/>
          </p:cNvSpPr>
          <p:nvPr/>
        </p:nvSpPr>
        <p:spPr bwMode="auto">
          <a:xfrm>
            <a:off x="7453313" y="6283325"/>
            <a:ext cx="2879725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비    고</a:t>
            </a:r>
          </a:p>
        </p:txBody>
      </p:sp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36513" y="765175"/>
            <a:ext cx="7343775" cy="2111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화 면 구 성</a:t>
            </a:r>
          </a:p>
        </p:txBody>
      </p:sp>
      <p:sp>
        <p:nvSpPr>
          <p:cNvPr id="1035" name="Rectangle 42"/>
          <p:cNvSpPr>
            <a:spLocks noChangeArrowheads="1"/>
          </p:cNvSpPr>
          <p:nvPr/>
        </p:nvSpPr>
        <p:spPr bwMode="auto">
          <a:xfrm>
            <a:off x="900113" y="404813"/>
            <a:ext cx="64801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036" name="Rectangle 43"/>
          <p:cNvSpPr>
            <a:spLocks noChangeArrowheads="1"/>
          </p:cNvSpPr>
          <p:nvPr/>
        </p:nvSpPr>
        <p:spPr bwMode="auto">
          <a:xfrm>
            <a:off x="7453313" y="6499225"/>
            <a:ext cx="28797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9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7" name="Rectangle 44"/>
          <p:cNvSpPr>
            <a:spLocks noChangeArrowheads="1"/>
          </p:cNvSpPr>
          <p:nvPr/>
        </p:nvSpPr>
        <p:spPr bwMode="auto">
          <a:xfrm>
            <a:off x="7453313" y="981075"/>
            <a:ext cx="2879725" cy="5300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t>    </a:t>
            </a:r>
          </a:p>
        </p:txBody>
      </p:sp>
      <p:sp>
        <p:nvSpPr>
          <p:cNvPr id="1038" name="Rectangle 45"/>
          <p:cNvSpPr>
            <a:spLocks noChangeArrowheads="1"/>
          </p:cNvSpPr>
          <p:nvPr/>
        </p:nvSpPr>
        <p:spPr bwMode="auto">
          <a:xfrm>
            <a:off x="8213725" y="117475"/>
            <a:ext cx="82391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8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9" name="Rectangle 46"/>
          <p:cNvSpPr>
            <a:spLocks noChangeArrowheads="1"/>
          </p:cNvSpPr>
          <p:nvPr/>
        </p:nvSpPr>
        <p:spPr bwMode="auto">
          <a:xfrm>
            <a:off x="9685338" y="117475"/>
            <a:ext cx="6477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80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0" name="Rectangle 47"/>
          <p:cNvSpPr>
            <a:spLocks noChangeArrowheads="1"/>
          </p:cNvSpPr>
          <p:nvPr/>
        </p:nvSpPr>
        <p:spPr bwMode="auto">
          <a:xfrm>
            <a:off x="36513" y="976313"/>
            <a:ext cx="7343775" cy="617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9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33"/>
          <p:cNvSpPr>
            <a:spLocks noChangeArrowheads="1"/>
          </p:cNvSpPr>
          <p:nvPr userDrawn="1"/>
        </p:nvSpPr>
        <p:spPr bwMode="auto">
          <a:xfrm>
            <a:off x="36513" y="117475"/>
            <a:ext cx="863600" cy="2873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업무구분</a:t>
            </a:r>
          </a:p>
        </p:txBody>
      </p:sp>
      <p:sp>
        <p:nvSpPr>
          <p:cNvPr id="20" name="Rectangle 42"/>
          <p:cNvSpPr>
            <a:spLocks noChangeArrowheads="1"/>
          </p:cNvSpPr>
          <p:nvPr userDrawn="1"/>
        </p:nvSpPr>
        <p:spPr bwMode="auto">
          <a:xfrm>
            <a:off x="900113" y="117475"/>
            <a:ext cx="64801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1" name="Text Box 44"/>
          <p:cNvSpPr txBox="1">
            <a:spLocks noChangeArrowheads="1"/>
          </p:cNvSpPr>
          <p:nvPr userDrawn="1"/>
        </p:nvSpPr>
        <p:spPr bwMode="auto">
          <a:xfrm>
            <a:off x="900113" y="139700"/>
            <a:ext cx="3255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 eaLnBrk="0" hangingPunct="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 eaLnBrk="0" hangingPunct="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 eaLnBrk="0" hangingPunct="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 eaLnBrk="0" hangingPunct="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 eaLnBrk="0" hangingPunct="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인트라넷 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WorkFlow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3" name="TextBox 21"/>
          <p:cNvSpPr txBox="1">
            <a:spLocks noChangeArrowheads="1"/>
          </p:cNvSpPr>
          <p:nvPr userDrawn="1"/>
        </p:nvSpPr>
        <p:spPr bwMode="auto">
          <a:xfrm>
            <a:off x="9685338" y="138113"/>
            <a:ext cx="647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9F01D426-7F41-4E60-9896-5641024EEEDF}" type="slidenum">
              <a:rPr lang="ko-KR" altLang="en-US" sz="1000" smtClean="0"/>
              <a:pPr algn="ctr" eaLnBrk="1" hangingPunct="1">
                <a:defRPr/>
              </a:pPr>
              <a:t>‹#›</a:t>
            </a:fld>
            <a:endParaRPr lang="ko-KR" altLang="en-US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17588" rtl="0" eaLnBrk="0" fontAlgn="base" latinLnBrk="1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7588" rtl="0" eaLnBrk="0" fontAlgn="base" latinLnBrk="1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17588" rtl="0" eaLnBrk="0" fontAlgn="base" latinLnBrk="1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17588" rtl="0" eaLnBrk="0" fontAlgn="base" latinLnBrk="1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17588" rtl="0" eaLnBrk="0" fontAlgn="base" latinLnBrk="1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1017588" rtl="0" fontAlgn="base" latinLnBrk="1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17588" rtl="0" fontAlgn="base" latinLnBrk="1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17588" rtl="0" fontAlgn="base" latinLnBrk="1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17588" rtl="0" fontAlgn="base" latinLnBrk="1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82588" indent="-382588" algn="l" defTabSz="10175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75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100">
          <a:solidFill>
            <a:schemeClr val="tx1"/>
          </a:solidFill>
          <a:latin typeface="+mn-lt"/>
          <a:ea typeface="+mn-ea"/>
        </a:defRPr>
      </a:lvl2pPr>
      <a:lvl3pPr marL="1273175" indent="-255588" algn="l" defTabSz="10175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</a:defRPr>
      </a:lvl3pPr>
      <a:lvl4pPr marL="1782763" indent="-255588" algn="l" defTabSz="10175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290763" indent="-254000" algn="l" defTabSz="10175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747963" indent="-254000" algn="l" defTabSz="1017588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6pPr>
      <a:lvl7pPr marL="3205163" indent="-254000" algn="l" defTabSz="1017588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7pPr>
      <a:lvl8pPr marL="3662363" indent="-254000" algn="l" defTabSz="1017588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8pPr>
      <a:lvl9pPr marL="4119563" indent="-254000" algn="l" defTabSz="1017588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5124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1836738" y="2538413"/>
            <a:ext cx="4464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7200" b="1"/>
              <a:t>문서함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39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올린문서함 또는 결재문서함에서 완료문서함에 있는 결재 완료문서는 </a:t>
            </a:r>
            <a:r>
              <a:rPr lang="en-US" altLang="ko-KR" sz="1000"/>
              <a:t>1</a:t>
            </a:r>
            <a:r>
              <a:rPr lang="ko-KR" altLang="en-US" sz="1000"/>
              <a:t>주일동안 유지되며 모든 문서는 결재완료 즉시 종결문서함에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단순검색에서는 복리후생</a:t>
            </a:r>
            <a:r>
              <a:rPr lang="en-US" altLang="ko-KR" sz="1000"/>
              <a:t>, </a:t>
            </a:r>
            <a:r>
              <a:rPr lang="ko-KR" altLang="en-US" sz="1000"/>
              <a:t>업무지원 그리고 신청서 명을 입력하여 조회할 수 있으며 상세검색에서는 문서종류를 직접 선택하고 기안자명</a:t>
            </a:r>
            <a:r>
              <a:rPr lang="en-US" altLang="ko-KR" sz="1000"/>
              <a:t>, </a:t>
            </a:r>
            <a:r>
              <a:rPr lang="ko-KR" altLang="en-US" sz="1000"/>
              <a:t>결재자명</a:t>
            </a:r>
            <a:r>
              <a:rPr lang="en-US" altLang="ko-KR" sz="1000"/>
              <a:t>, </a:t>
            </a:r>
            <a:r>
              <a:rPr lang="ko-KR" altLang="en-US" sz="1000"/>
              <a:t>기안기간을 조건으로 검색할 수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신청서를 </a:t>
            </a:r>
            <a:r>
              <a:rPr lang="en-US" altLang="ko-KR" sz="1000"/>
              <a:t>“</a:t>
            </a:r>
            <a:r>
              <a:rPr lang="ko-KR" altLang="en-US" sz="1000"/>
              <a:t>모든 신청서</a:t>
            </a:r>
            <a:r>
              <a:rPr lang="en-US" altLang="ko-KR" sz="1000"/>
              <a:t>＂</a:t>
            </a:r>
            <a:r>
              <a:rPr lang="ko-KR" altLang="en-US" sz="1000"/>
              <a:t>가 기본 선택되어진다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기안서</a:t>
            </a:r>
            <a:r>
              <a:rPr lang="en-US" altLang="ko-KR" sz="1000"/>
              <a:t>(Free</a:t>
            </a:r>
            <a:r>
              <a:rPr lang="ko-KR" altLang="en-US" sz="1000"/>
              <a:t>양식</a:t>
            </a:r>
            <a:r>
              <a:rPr lang="en-US" altLang="ko-KR" sz="1000"/>
              <a:t>) </a:t>
            </a:r>
            <a:r>
              <a:rPr lang="ko-KR" altLang="en-US" sz="1000"/>
              <a:t>이 </a:t>
            </a:r>
            <a:r>
              <a:rPr lang="en-US" altLang="ko-KR" sz="1000"/>
              <a:t>Check </a:t>
            </a:r>
            <a:r>
              <a:rPr lang="ko-KR" altLang="en-US" sz="1000"/>
              <a:t>되었을 경우에는 검색조건에 분류가 보여져서 상세검색이 가능하며 그 외에는 분류 검색항목이 안보인다</a:t>
            </a:r>
            <a:r>
              <a:rPr lang="en-US" altLang="ko-KR" sz="1000"/>
              <a:t>.</a:t>
            </a:r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4341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2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3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종결 문서함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60463" y="3529013"/>
          <a:ext cx="6076950" cy="225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304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7" marB="179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00" name="직사각형 24"/>
          <p:cNvSpPr>
            <a:spLocks noChangeArrowheads="1"/>
          </p:cNvSpPr>
          <p:nvPr/>
        </p:nvSpPr>
        <p:spPr bwMode="auto">
          <a:xfrm>
            <a:off x="2876550" y="5922963"/>
            <a:ext cx="2844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&lt;&lt;   &lt;   1  2  3  4  5  6  7  8  9  10   &gt;   &gt;&gt;</a:t>
            </a:r>
            <a:endParaRPr lang="en-US" altLang="ko-KR" sz="6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1354138" y="1717675"/>
            <a:ext cx="869950" cy="1746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+mn-ea"/>
                <a:ea typeface="+mn-ea"/>
              </a:rPr>
              <a:t>□ 복리 후생</a:t>
            </a:r>
          </a:p>
        </p:txBody>
      </p:sp>
      <p:sp>
        <p:nvSpPr>
          <p:cNvPr id="14402" name="TextBox 8"/>
          <p:cNvSpPr txBox="1">
            <a:spLocks noChangeArrowheads="1"/>
          </p:cNvSpPr>
          <p:nvPr/>
        </p:nvSpPr>
        <p:spPr bwMode="auto">
          <a:xfrm>
            <a:off x="2900363" y="1722438"/>
            <a:ext cx="8699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□  업무지원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6025" y="3052763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검색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160463" y="1601788"/>
            <a:ext cx="6076950" cy="173037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1160463" y="1385888"/>
            <a:ext cx="1235075" cy="214312"/>
          </a:xfrm>
          <a:prstGeom prst="round2SameRect">
            <a:avLst>
              <a:gd name="adj1" fmla="val 39591"/>
              <a:gd name="adj2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dirty="0" smtClean="0"/>
              <a:t>단순 검색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392363" y="1385888"/>
            <a:ext cx="1235075" cy="215900"/>
          </a:xfrm>
          <a:prstGeom prst="round2SameRect">
            <a:avLst>
              <a:gd name="adj1" fmla="val 43412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dirty="0" smtClean="0"/>
              <a:t>상세 검색</a:t>
            </a:r>
          </a:p>
        </p:txBody>
      </p:sp>
      <p:sp>
        <p:nvSpPr>
          <p:cNvPr id="20" name="직사각형 24"/>
          <p:cNvSpPr>
            <a:spLocks noChangeArrowheads="1"/>
          </p:cNvSpPr>
          <p:nvPr/>
        </p:nvSpPr>
        <p:spPr bwMode="auto">
          <a:xfrm>
            <a:off x="1284288" y="1927225"/>
            <a:ext cx="18478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800" dirty="0" smtClean="0">
                <a:latin typeface="+mn-ea"/>
                <a:ea typeface="+mn-ea"/>
              </a:rPr>
              <a:t>□ 주택자금 융자금 신청서</a:t>
            </a:r>
            <a:endParaRPr lang="en-US" altLang="ko-KR" sz="8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  <a:ea typeface="+mn-ea"/>
              </a:rPr>
              <a:t>□ 장기근속포상 신청서 </a:t>
            </a:r>
            <a:endParaRPr lang="en-US" altLang="ko-KR" sz="8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</a:t>
            </a:r>
            <a:r>
              <a:rPr lang="ko-KR" altLang="en-US" sz="800" dirty="0" err="1" smtClean="0">
                <a:latin typeface="+mn-ea"/>
              </a:rPr>
              <a:t>체력단련비</a:t>
            </a:r>
            <a:r>
              <a:rPr lang="ko-KR" altLang="en-US" sz="800" dirty="0" smtClean="0">
                <a:latin typeface="+mn-ea"/>
              </a:rPr>
              <a:t> 지원 신청서</a:t>
            </a:r>
            <a:endParaRPr lang="en-US" altLang="ko-KR" sz="800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의료비 지원금 신청서</a:t>
            </a:r>
            <a:endParaRPr lang="en-US" altLang="ko-KR" sz="800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학자금 신청서</a:t>
            </a:r>
            <a:endParaRPr lang="en-US" altLang="ko-KR" sz="800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경조금 신청서</a:t>
            </a:r>
            <a:endParaRPr lang="en-US" altLang="ko-KR" sz="800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입학축하금 신청서</a:t>
            </a:r>
            <a:endParaRPr lang="en-US" altLang="ko-KR" sz="800" dirty="0" smtClean="0">
              <a:latin typeface="+mn-ea"/>
            </a:endParaRPr>
          </a:p>
        </p:txBody>
      </p:sp>
      <p:grpSp>
        <p:nvGrpSpPr>
          <p:cNvPr id="14408" name="그룹 2"/>
          <p:cNvGrpSpPr>
            <a:grpSpLocks/>
          </p:cNvGrpSpPr>
          <p:nvPr/>
        </p:nvGrpSpPr>
        <p:grpSpPr bwMode="auto">
          <a:xfrm>
            <a:off x="1303338" y="1676400"/>
            <a:ext cx="1468437" cy="1422400"/>
            <a:chOff x="1303338" y="1676400"/>
            <a:chExt cx="1849437" cy="1422400"/>
          </a:xfrm>
        </p:grpSpPr>
        <p:cxnSp>
          <p:nvCxnSpPr>
            <p:cNvPr id="5" name="직선 연결선 4"/>
            <p:cNvCxnSpPr/>
            <p:nvPr/>
          </p:nvCxnSpPr>
          <p:spPr bwMode="auto">
            <a:xfrm>
              <a:off x="1303338" y="1927225"/>
              <a:ext cx="184943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1303338" y="1676400"/>
              <a:ext cx="184943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1303338" y="3098800"/>
              <a:ext cx="184943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409" name="그룹 5"/>
          <p:cNvGrpSpPr>
            <a:grpSpLocks/>
          </p:cNvGrpSpPr>
          <p:nvPr/>
        </p:nvGrpSpPr>
        <p:grpSpPr bwMode="auto">
          <a:xfrm>
            <a:off x="2822575" y="1676400"/>
            <a:ext cx="1935163" cy="1555750"/>
            <a:chOff x="3373777" y="1676886"/>
            <a:chExt cx="1850345" cy="1555841"/>
          </a:xfrm>
        </p:grpSpPr>
        <p:cxnSp>
          <p:nvCxnSpPr>
            <p:cNvPr id="24" name="직선 연결선 23"/>
            <p:cNvCxnSpPr/>
            <p:nvPr/>
          </p:nvCxnSpPr>
          <p:spPr bwMode="auto">
            <a:xfrm>
              <a:off x="3373777" y="1927726"/>
              <a:ext cx="18503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>
              <a:off x="3373777" y="1676886"/>
              <a:ext cx="18503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3373777" y="3232727"/>
              <a:ext cx="18503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직사각형 24"/>
          <p:cNvSpPr>
            <a:spLocks noChangeArrowheads="1"/>
          </p:cNvSpPr>
          <p:nvPr/>
        </p:nvSpPr>
        <p:spPr bwMode="auto">
          <a:xfrm>
            <a:off x="2828925" y="1927225"/>
            <a:ext cx="1889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800" dirty="0" smtClean="0">
                <a:latin typeface="+mn-ea"/>
                <a:ea typeface="+mn-ea"/>
              </a:rPr>
              <a:t>□ 법인</a:t>
            </a:r>
            <a:r>
              <a:rPr lang="en-US" altLang="ko-KR" sz="800" dirty="0" smtClean="0">
                <a:latin typeface="+mn-ea"/>
                <a:ea typeface="+mn-ea"/>
              </a:rPr>
              <a:t>(</a:t>
            </a:r>
            <a:r>
              <a:rPr lang="ko-KR" altLang="en-US" sz="800" dirty="0" smtClean="0">
                <a:latin typeface="+mn-ea"/>
                <a:ea typeface="+mn-ea"/>
              </a:rPr>
              <a:t>사용</a:t>
            </a:r>
            <a:r>
              <a:rPr lang="en-US" altLang="ko-KR" sz="800" dirty="0" smtClean="0">
                <a:latin typeface="+mn-ea"/>
                <a:ea typeface="+mn-ea"/>
              </a:rPr>
              <a:t>)</a:t>
            </a:r>
            <a:r>
              <a:rPr lang="ko-KR" altLang="en-US" sz="800" dirty="0" smtClean="0">
                <a:latin typeface="+mn-ea"/>
                <a:ea typeface="+mn-ea"/>
              </a:rPr>
              <a:t>인감 사용 신청서</a:t>
            </a:r>
            <a:r>
              <a:rPr lang="en-US" altLang="ko-KR" sz="800" dirty="0" smtClean="0">
                <a:latin typeface="+mn-ea"/>
                <a:ea typeface="+mn-ea"/>
              </a:rPr>
              <a:t/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ko-KR" altLang="en-US" sz="800" dirty="0" smtClean="0">
                <a:latin typeface="+mn-ea"/>
                <a:ea typeface="+mn-ea"/>
              </a:rPr>
              <a:t>□ 소모품 구매 요청서</a:t>
            </a:r>
            <a:endParaRPr lang="en-US" altLang="ko-KR" sz="8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프로그램 개발 요청서</a:t>
            </a:r>
            <a:endParaRPr lang="en-US" altLang="ko-KR" sz="800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계정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권한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생성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변경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 요청서</a:t>
            </a:r>
            <a:endParaRPr lang="en-US" altLang="ko-KR" sz="800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명함 신청서</a:t>
            </a:r>
            <a:endParaRPr lang="en-US" altLang="ko-KR" sz="800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교육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출장 신청서</a:t>
            </a:r>
            <a:endParaRPr lang="en-US" altLang="ko-KR" sz="800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출장 복명</a:t>
            </a:r>
            <a:endParaRPr lang="en-US" altLang="ko-KR" sz="800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sz="800" dirty="0" smtClean="0">
                <a:latin typeface="+mn-ea"/>
              </a:rPr>
              <a:t>□ 휴가 신청서</a:t>
            </a:r>
            <a:endParaRPr lang="en-US" altLang="ko-KR" sz="800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sz="800" dirty="0">
                <a:latin typeface="+mn-ea"/>
              </a:rPr>
              <a:t>□ </a:t>
            </a:r>
            <a:r>
              <a:rPr lang="ko-KR" altLang="en-US" sz="800" dirty="0" smtClean="0">
                <a:latin typeface="+mn-ea"/>
              </a:rPr>
              <a:t>기안서</a:t>
            </a:r>
            <a:r>
              <a:rPr lang="en-US" altLang="ko-KR" sz="800" dirty="0" smtClean="0">
                <a:latin typeface="+mn-ea"/>
              </a:rPr>
              <a:t>(Free </a:t>
            </a:r>
            <a:r>
              <a:rPr lang="ko-KR" altLang="en-US" sz="800" dirty="0" smtClean="0">
                <a:latin typeface="+mn-ea"/>
              </a:rPr>
              <a:t>양식</a:t>
            </a:r>
            <a:r>
              <a:rPr lang="en-US" altLang="ko-KR" sz="800" dirty="0" smtClean="0">
                <a:latin typeface="+mn-ea"/>
              </a:rPr>
              <a:t>)</a:t>
            </a:r>
          </a:p>
        </p:txBody>
      </p:sp>
      <p:sp>
        <p:nvSpPr>
          <p:cNvPr id="14411" name="TextBox 8"/>
          <p:cNvSpPr txBox="1">
            <a:spLocks noChangeArrowheads="1"/>
          </p:cNvSpPr>
          <p:nvPr/>
        </p:nvSpPr>
        <p:spPr bwMode="auto">
          <a:xfrm>
            <a:off x="5434013" y="1679575"/>
            <a:ext cx="901700" cy="160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800"/>
          </a:p>
        </p:txBody>
      </p:sp>
      <p:sp>
        <p:nvSpPr>
          <p:cNvPr id="14412" name="직사각형 24"/>
          <p:cNvSpPr>
            <a:spLocks noChangeArrowheads="1"/>
          </p:cNvSpPr>
          <p:nvPr/>
        </p:nvSpPr>
        <p:spPr bwMode="auto">
          <a:xfrm>
            <a:off x="4821238" y="1609725"/>
            <a:ext cx="612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기안자</a:t>
            </a:r>
            <a:endParaRPr lang="en-US" altLang="ko-KR" sz="4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13" name="TextBox 8"/>
          <p:cNvSpPr txBox="1">
            <a:spLocks noChangeArrowheads="1"/>
          </p:cNvSpPr>
          <p:nvPr/>
        </p:nvSpPr>
        <p:spPr bwMode="auto">
          <a:xfrm>
            <a:off x="5434013" y="1893888"/>
            <a:ext cx="901700" cy="160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800"/>
          </a:p>
        </p:txBody>
      </p:sp>
      <p:sp>
        <p:nvSpPr>
          <p:cNvPr id="14414" name="직사각형 24"/>
          <p:cNvSpPr>
            <a:spLocks noChangeArrowheads="1"/>
          </p:cNvSpPr>
          <p:nvPr/>
        </p:nvSpPr>
        <p:spPr bwMode="auto">
          <a:xfrm>
            <a:off x="4821238" y="1824038"/>
            <a:ext cx="612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결재자</a:t>
            </a:r>
            <a:endParaRPr lang="en-US" altLang="ko-KR" sz="4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15" name="TextBox 8"/>
          <p:cNvSpPr txBox="1">
            <a:spLocks noChangeArrowheads="1"/>
          </p:cNvSpPr>
          <p:nvPr/>
        </p:nvSpPr>
        <p:spPr bwMode="auto">
          <a:xfrm>
            <a:off x="5434013" y="2109788"/>
            <a:ext cx="642937" cy="158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/>
              <a:t>2016.09.01</a:t>
            </a:r>
            <a:endParaRPr lang="ko-KR" altLang="en-US" sz="800"/>
          </a:p>
        </p:txBody>
      </p:sp>
      <p:sp>
        <p:nvSpPr>
          <p:cNvPr id="14416" name="직사각형 24"/>
          <p:cNvSpPr>
            <a:spLocks noChangeArrowheads="1"/>
          </p:cNvSpPr>
          <p:nvPr/>
        </p:nvSpPr>
        <p:spPr bwMode="auto">
          <a:xfrm>
            <a:off x="4821238" y="2039938"/>
            <a:ext cx="7683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기안일자</a:t>
            </a:r>
            <a:endParaRPr lang="en-US" altLang="ko-KR" sz="4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17" name="직사각형 24"/>
          <p:cNvSpPr>
            <a:spLocks noChangeArrowheads="1"/>
          </p:cNvSpPr>
          <p:nvPr/>
        </p:nvSpPr>
        <p:spPr bwMode="auto">
          <a:xfrm>
            <a:off x="6037263" y="2049463"/>
            <a:ext cx="220662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4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en-US" altLang="ko-KR" sz="4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18" name="TextBox 8"/>
          <p:cNvSpPr txBox="1">
            <a:spLocks noChangeArrowheads="1"/>
          </p:cNvSpPr>
          <p:nvPr/>
        </p:nvSpPr>
        <p:spPr bwMode="auto">
          <a:xfrm>
            <a:off x="6257925" y="2109788"/>
            <a:ext cx="642938" cy="158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/>
              <a:t>2016.09.30</a:t>
            </a:r>
            <a:endParaRPr lang="ko-KR" altLang="en-US" sz="800"/>
          </a:p>
        </p:txBody>
      </p:sp>
      <p:sp>
        <p:nvSpPr>
          <p:cNvPr id="14419" name="직사각형 24"/>
          <p:cNvSpPr>
            <a:spLocks noChangeArrowheads="1"/>
          </p:cNvSpPr>
          <p:nvPr/>
        </p:nvSpPr>
        <p:spPr bwMode="auto">
          <a:xfrm>
            <a:off x="4821238" y="2254250"/>
            <a:ext cx="5730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endParaRPr lang="en-US" altLang="ko-KR" sz="4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20" name="TextBox 8"/>
          <p:cNvSpPr txBox="1">
            <a:spLocks noChangeArrowheads="1"/>
          </p:cNvSpPr>
          <p:nvPr/>
        </p:nvSpPr>
        <p:spPr bwMode="auto">
          <a:xfrm>
            <a:off x="5434013" y="2332038"/>
            <a:ext cx="1679575" cy="160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800" dirty="0"/>
              <a:t> </a:t>
            </a:r>
            <a:r>
              <a:rPr lang="ko-KR" altLang="en-US" sz="800"/>
              <a:t>사업계획서                            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5364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1692275" y="2538413"/>
            <a:ext cx="5184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7200" b="1"/>
              <a:t>신청서 작성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전자결재 메뉴에서 신청서 작성 메뉴를 선택하면 신청서 서식을 선택하도록 신청서 전체 목록이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 종류에서 신청서 하나를 클릭하면 해당 신청서 신규 작성 화면으로 이동한다</a:t>
            </a:r>
            <a:r>
              <a:rPr lang="en-US" altLang="ko-KR" sz="1000"/>
              <a:t>.</a:t>
            </a:r>
          </a:p>
        </p:txBody>
      </p:sp>
      <p:sp>
        <p:nvSpPr>
          <p:cNvPr id="16388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6389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0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1" name="직사각형 61"/>
          <p:cNvSpPr>
            <a:spLocks noChangeArrowheads="1"/>
          </p:cNvSpPr>
          <p:nvPr/>
        </p:nvSpPr>
        <p:spPr bwMode="auto">
          <a:xfrm>
            <a:off x="1090613" y="1025525"/>
            <a:ext cx="731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문서 서식</a:t>
            </a:r>
          </a:p>
        </p:txBody>
      </p:sp>
      <p:grpSp>
        <p:nvGrpSpPr>
          <p:cNvPr id="16392" name="그룹 3"/>
          <p:cNvGrpSpPr>
            <a:grpSpLocks/>
          </p:cNvGrpSpPr>
          <p:nvPr/>
        </p:nvGrpSpPr>
        <p:grpSpPr bwMode="auto">
          <a:xfrm>
            <a:off x="1201738" y="1557338"/>
            <a:ext cx="5675312" cy="504825"/>
            <a:chOff x="1201738" y="3834160"/>
            <a:chExt cx="5675312" cy="504056"/>
          </a:xfrm>
        </p:grpSpPr>
        <p:cxnSp>
          <p:nvCxnSpPr>
            <p:cNvPr id="16420" name="직선 연결선 2"/>
            <p:cNvCxnSpPr>
              <a:cxnSpLocks noChangeShapeType="1"/>
            </p:cNvCxnSpPr>
            <p:nvPr/>
          </p:nvCxnSpPr>
          <p:spPr bwMode="auto">
            <a:xfrm>
              <a:off x="1201738" y="3834160"/>
              <a:ext cx="5675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1" name="Text Box 267"/>
            <p:cNvSpPr txBox="1">
              <a:spLocks noChangeArrowheads="1"/>
            </p:cNvSpPr>
            <p:nvPr/>
          </p:nvSpPr>
          <p:spPr bwMode="auto">
            <a:xfrm>
              <a:off x="1260475" y="3914109"/>
              <a:ext cx="5616575" cy="31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82" tIns="48591" rIns="97182" bIns="48591">
              <a:spAutoFit/>
            </a:bodyPr>
            <a:lstStyle>
              <a:lvl1pPr defTabSz="9715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9715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9715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9715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9715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97155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97155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97155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97155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아래 문서 서식중에서 작성하고자 하는 문서명을 선택하세요</a:t>
              </a:r>
              <a:r>
                <a:rPr lang="en-US" altLang="ko-KR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22" name="직선 연결선 30"/>
            <p:cNvCxnSpPr>
              <a:cxnSpLocks noChangeShapeType="1"/>
            </p:cNvCxnSpPr>
            <p:nvPr/>
          </p:nvCxnSpPr>
          <p:spPr bwMode="auto">
            <a:xfrm>
              <a:off x="1201738" y="4338216"/>
              <a:ext cx="5675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3" name="그룹 3"/>
          <p:cNvGrpSpPr>
            <a:grpSpLocks/>
          </p:cNvGrpSpPr>
          <p:nvPr/>
        </p:nvGrpSpPr>
        <p:grpSpPr bwMode="auto">
          <a:xfrm>
            <a:off x="3427413" y="2682875"/>
            <a:ext cx="1223962" cy="550863"/>
            <a:chOff x="4621022" y="4161261"/>
            <a:chExt cx="1223585" cy="550938"/>
          </a:xfrm>
        </p:grpSpPr>
        <p:sp>
          <p:nvSpPr>
            <p:cNvPr id="16418" name="타원 26"/>
            <p:cNvSpPr>
              <a:spLocks noChangeArrowheads="1"/>
            </p:cNvSpPr>
            <p:nvPr/>
          </p:nvSpPr>
          <p:spPr bwMode="auto">
            <a:xfrm>
              <a:off x="4621022" y="4161261"/>
              <a:ext cx="1201459" cy="550938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1000"/>
            </a:p>
          </p:txBody>
        </p:sp>
        <p:sp>
          <p:nvSpPr>
            <p:cNvPr id="16419" name="TextBox 2"/>
            <p:cNvSpPr txBox="1">
              <a:spLocks noChangeArrowheads="1"/>
            </p:cNvSpPr>
            <p:nvPr/>
          </p:nvSpPr>
          <p:spPr bwMode="auto">
            <a:xfrm>
              <a:off x="4644770" y="4275605"/>
              <a:ext cx="1199837" cy="34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000"/>
                <a:t>법인</a:t>
              </a:r>
              <a:r>
                <a:rPr lang="en-US" altLang="ko-KR" sz="1000"/>
                <a:t>(</a:t>
              </a:r>
              <a:r>
                <a:rPr lang="ko-KR" altLang="en-US" sz="1000"/>
                <a:t>사용</a:t>
              </a:r>
              <a:r>
                <a:rPr lang="en-US" altLang="ko-KR" sz="1000"/>
                <a:t>)</a:t>
              </a:r>
              <a:r>
                <a:rPr lang="ko-KR" altLang="en-US" sz="1000"/>
                <a:t>인감</a:t>
              </a:r>
              <a:endParaRPr lang="en-US" altLang="ko-KR" sz="1000"/>
            </a:p>
            <a:p>
              <a:pPr algn="ctr"/>
              <a:r>
                <a:rPr lang="ko-KR" altLang="en-US" sz="1000"/>
                <a:t>사용 신청서</a:t>
              </a:r>
            </a:p>
          </p:txBody>
        </p:sp>
      </p:grpSp>
      <p:grpSp>
        <p:nvGrpSpPr>
          <p:cNvPr id="16394" name="그룹 29"/>
          <p:cNvGrpSpPr>
            <a:grpSpLocks/>
          </p:cNvGrpSpPr>
          <p:nvPr/>
        </p:nvGrpSpPr>
        <p:grpSpPr bwMode="auto">
          <a:xfrm>
            <a:off x="2181225" y="3197225"/>
            <a:ext cx="1223963" cy="550863"/>
            <a:chOff x="4621022" y="4161261"/>
            <a:chExt cx="1223585" cy="550938"/>
          </a:xfrm>
        </p:grpSpPr>
        <p:sp>
          <p:nvSpPr>
            <p:cNvPr id="16416" name="타원 30"/>
            <p:cNvSpPr>
              <a:spLocks noChangeArrowheads="1"/>
            </p:cNvSpPr>
            <p:nvPr/>
          </p:nvSpPr>
          <p:spPr bwMode="auto">
            <a:xfrm>
              <a:off x="4621022" y="4161261"/>
              <a:ext cx="1201459" cy="550938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1000"/>
            </a:p>
          </p:txBody>
        </p:sp>
        <p:sp>
          <p:nvSpPr>
            <p:cNvPr id="16417" name="TextBox 31"/>
            <p:cNvSpPr txBox="1">
              <a:spLocks noChangeArrowheads="1"/>
            </p:cNvSpPr>
            <p:nvPr/>
          </p:nvSpPr>
          <p:spPr bwMode="auto">
            <a:xfrm>
              <a:off x="4644770" y="4275605"/>
              <a:ext cx="1199837" cy="34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000"/>
                <a:t>소모품 구매</a:t>
              </a:r>
              <a:endParaRPr lang="en-US" altLang="ko-KR" sz="1000"/>
            </a:p>
            <a:p>
              <a:pPr algn="ctr"/>
              <a:r>
                <a:rPr lang="ko-KR" altLang="en-US" sz="1000"/>
                <a:t>요청서</a:t>
              </a:r>
            </a:p>
          </p:txBody>
        </p:sp>
      </p:grpSp>
      <p:grpSp>
        <p:nvGrpSpPr>
          <p:cNvPr id="16395" name="그룹 32"/>
          <p:cNvGrpSpPr>
            <a:grpSpLocks/>
          </p:cNvGrpSpPr>
          <p:nvPr/>
        </p:nvGrpSpPr>
        <p:grpSpPr bwMode="auto">
          <a:xfrm>
            <a:off x="1582738" y="4017963"/>
            <a:ext cx="1222375" cy="550862"/>
            <a:chOff x="4621022" y="4161261"/>
            <a:chExt cx="1223585" cy="550938"/>
          </a:xfrm>
        </p:grpSpPr>
        <p:sp>
          <p:nvSpPr>
            <p:cNvPr id="16414" name="타원 33"/>
            <p:cNvSpPr>
              <a:spLocks noChangeArrowheads="1"/>
            </p:cNvSpPr>
            <p:nvPr/>
          </p:nvSpPr>
          <p:spPr bwMode="auto">
            <a:xfrm>
              <a:off x="4621022" y="4161261"/>
              <a:ext cx="1201459" cy="550938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1000"/>
            </a:p>
          </p:txBody>
        </p:sp>
        <p:sp>
          <p:nvSpPr>
            <p:cNvPr id="16415" name="TextBox 34"/>
            <p:cNvSpPr txBox="1">
              <a:spLocks noChangeArrowheads="1"/>
            </p:cNvSpPr>
            <p:nvPr/>
          </p:nvSpPr>
          <p:spPr bwMode="auto">
            <a:xfrm>
              <a:off x="4644770" y="4275605"/>
              <a:ext cx="1199837" cy="34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000"/>
                <a:t>프로그램 개발 요청서</a:t>
              </a:r>
            </a:p>
          </p:txBody>
        </p:sp>
      </p:grpSp>
      <p:grpSp>
        <p:nvGrpSpPr>
          <p:cNvPr id="16396" name="그룹 35"/>
          <p:cNvGrpSpPr>
            <a:grpSpLocks/>
          </p:cNvGrpSpPr>
          <p:nvPr/>
        </p:nvGrpSpPr>
        <p:grpSpPr bwMode="auto">
          <a:xfrm>
            <a:off x="1822450" y="4903788"/>
            <a:ext cx="1223963" cy="550862"/>
            <a:chOff x="4621022" y="4161261"/>
            <a:chExt cx="1223585" cy="550938"/>
          </a:xfrm>
        </p:grpSpPr>
        <p:sp>
          <p:nvSpPr>
            <p:cNvPr id="16412" name="타원 36"/>
            <p:cNvSpPr>
              <a:spLocks noChangeArrowheads="1"/>
            </p:cNvSpPr>
            <p:nvPr/>
          </p:nvSpPr>
          <p:spPr bwMode="auto">
            <a:xfrm>
              <a:off x="4621022" y="4161261"/>
              <a:ext cx="1201459" cy="550938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1000"/>
            </a:p>
          </p:txBody>
        </p:sp>
        <p:sp>
          <p:nvSpPr>
            <p:cNvPr id="16413" name="TextBox 37"/>
            <p:cNvSpPr txBox="1">
              <a:spLocks noChangeArrowheads="1"/>
            </p:cNvSpPr>
            <p:nvPr/>
          </p:nvSpPr>
          <p:spPr bwMode="auto">
            <a:xfrm>
              <a:off x="4644770" y="4203687"/>
              <a:ext cx="1199837" cy="498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000"/>
                <a:t>계정</a:t>
              </a:r>
              <a:r>
                <a:rPr lang="en-US" altLang="ko-KR" sz="1000"/>
                <a:t>(</a:t>
              </a:r>
              <a:r>
                <a:rPr lang="ko-KR" altLang="en-US" sz="1000"/>
                <a:t>권한</a:t>
              </a:r>
              <a:r>
                <a:rPr lang="en-US" altLang="ko-KR" sz="1000"/>
                <a:t>)</a:t>
              </a:r>
            </a:p>
            <a:p>
              <a:pPr algn="ctr"/>
              <a:r>
                <a:rPr lang="ko-KR" altLang="en-US" sz="1000"/>
                <a:t>생성</a:t>
              </a:r>
              <a:r>
                <a:rPr lang="en-US" altLang="ko-KR" sz="1000"/>
                <a:t>/</a:t>
              </a:r>
              <a:r>
                <a:rPr lang="ko-KR" altLang="en-US" sz="1000"/>
                <a:t>변경</a:t>
              </a:r>
              <a:r>
                <a:rPr lang="en-US" altLang="ko-KR" sz="1000"/>
                <a:t>/</a:t>
              </a:r>
              <a:r>
                <a:rPr lang="ko-KR" altLang="en-US" sz="1000"/>
                <a:t>삭제</a:t>
              </a:r>
              <a:endParaRPr lang="en-US" altLang="ko-KR" sz="1000"/>
            </a:p>
            <a:p>
              <a:pPr algn="ctr"/>
              <a:r>
                <a:rPr lang="ko-KR" altLang="en-US" sz="1000"/>
                <a:t>요청서</a:t>
              </a:r>
            </a:p>
          </p:txBody>
        </p:sp>
      </p:grpSp>
      <p:grpSp>
        <p:nvGrpSpPr>
          <p:cNvPr id="16397" name="그룹 38"/>
          <p:cNvGrpSpPr>
            <a:grpSpLocks/>
          </p:cNvGrpSpPr>
          <p:nvPr/>
        </p:nvGrpSpPr>
        <p:grpSpPr bwMode="auto">
          <a:xfrm>
            <a:off x="2709863" y="5659438"/>
            <a:ext cx="1223962" cy="550862"/>
            <a:chOff x="4621022" y="4161261"/>
            <a:chExt cx="1223585" cy="550938"/>
          </a:xfrm>
        </p:grpSpPr>
        <p:sp>
          <p:nvSpPr>
            <p:cNvPr id="16410" name="타원 39"/>
            <p:cNvSpPr>
              <a:spLocks noChangeArrowheads="1"/>
            </p:cNvSpPr>
            <p:nvPr/>
          </p:nvSpPr>
          <p:spPr bwMode="auto">
            <a:xfrm>
              <a:off x="4621022" y="4161261"/>
              <a:ext cx="1201459" cy="550938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1000"/>
            </a:p>
          </p:txBody>
        </p:sp>
        <p:sp>
          <p:nvSpPr>
            <p:cNvPr id="16411" name="TextBox 40"/>
            <p:cNvSpPr txBox="1">
              <a:spLocks noChangeArrowheads="1"/>
            </p:cNvSpPr>
            <p:nvPr/>
          </p:nvSpPr>
          <p:spPr bwMode="auto">
            <a:xfrm>
              <a:off x="4644770" y="4347523"/>
              <a:ext cx="1199837" cy="19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000"/>
                <a:t>명함 신청서</a:t>
              </a:r>
            </a:p>
          </p:txBody>
        </p:sp>
      </p:grpSp>
      <p:grpSp>
        <p:nvGrpSpPr>
          <p:cNvPr id="16398" name="그룹 41"/>
          <p:cNvGrpSpPr>
            <a:grpSpLocks/>
          </p:cNvGrpSpPr>
          <p:nvPr/>
        </p:nvGrpSpPr>
        <p:grpSpPr bwMode="auto">
          <a:xfrm>
            <a:off x="4787900" y="3135313"/>
            <a:ext cx="1223963" cy="550862"/>
            <a:chOff x="4621022" y="4161261"/>
            <a:chExt cx="1223585" cy="550938"/>
          </a:xfrm>
        </p:grpSpPr>
        <p:sp>
          <p:nvSpPr>
            <p:cNvPr id="16408" name="타원 42"/>
            <p:cNvSpPr>
              <a:spLocks noChangeArrowheads="1"/>
            </p:cNvSpPr>
            <p:nvPr/>
          </p:nvSpPr>
          <p:spPr bwMode="auto">
            <a:xfrm>
              <a:off x="4621022" y="4161261"/>
              <a:ext cx="1201459" cy="550938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1000"/>
            </a:p>
          </p:txBody>
        </p:sp>
        <p:sp>
          <p:nvSpPr>
            <p:cNvPr id="16409" name="TextBox 43"/>
            <p:cNvSpPr txBox="1">
              <a:spLocks noChangeArrowheads="1"/>
            </p:cNvSpPr>
            <p:nvPr/>
          </p:nvSpPr>
          <p:spPr bwMode="auto">
            <a:xfrm>
              <a:off x="4644770" y="4275605"/>
              <a:ext cx="1199837" cy="34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000"/>
                <a:t>교육</a:t>
              </a:r>
              <a:r>
                <a:rPr lang="en-US" altLang="ko-KR" sz="1000"/>
                <a:t>/</a:t>
              </a:r>
              <a:r>
                <a:rPr lang="ko-KR" altLang="en-US" sz="1000"/>
                <a:t>출장</a:t>
              </a:r>
              <a:endParaRPr lang="en-US" altLang="ko-KR" sz="1000"/>
            </a:p>
            <a:p>
              <a:pPr algn="ctr"/>
              <a:r>
                <a:rPr lang="ko-KR" altLang="en-US" sz="1000"/>
                <a:t>신청서</a:t>
              </a:r>
            </a:p>
          </p:txBody>
        </p:sp>
      </p:grpSp>
      <p:grpSp>
        <p:nvGrpSpPr>
          <p:cNvPr id="16399" name="그룹 44"/>
          <p:cNvGrpSpPr>
            <a:grpSpLocks/>
          </p:cNvGrpSpPr>
          <p:nvPr/>
        </p:nvGrpSpPr>
        <p:grpSpPr bwMode="auto">
          <a:xfrm>
            <a:off x="5653088" y="4095750"/>
            <a:ext cx="1223962" cy="550863"/>
            <a:chOff x="4621022" y="4161261"/>
            <a:chExt cx="1223585" cy="550938"/>
          </a:xfrm>
        </p:grpSpPr>
        <p:sp>
          <p:nvSpPr>
            <p:cNvPr id="16406" name="타원 45"/>
            <p:cNvSpPr>
              <a:spLocks noChangeArrowheads="1"/>
            </p:cNvSpPr>
            <p:nvPr/>
          </p:nvSpPr>
          <p:spPr bwMode="auto">
            <a:xfrm>
              <a:off x="4621022" y="4161261"/>
              <a:ext cx="1201459" cy="550938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1000"/>
            </a:p>
          </p:txBody>
        </p:sp>
        <p:sp>
          <p:nvSpPr>
            <p:cNvPr id="16407" name="TextBox 46"/>
            <p:cNvSpPr txBox="1">
              <a:spLocks noChangeArrowheads="1"/>
            </p:cNvSpPr>
            <p:nvPr/>
          </p:nvSpPr>
          <p:spPr bwMode="auto">
            <a:xfrm>
              <a:off x="4644770" y="4337249"/>
              <a:ext cx="1199837" cy="19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000"/>
                <a:t>출장 복명서</a:t>
              </a:r>
            </a:p>
          </p:txBody>
        </p:sp>
      </p:grpSp>
      <p:grpSp>
        <p:nvGrpSpPr>
          <p:cNvPr id="16400" name="그룹 47"/>
          <p:cNvGrpSpPr>
            <a:grpSpLocks/>
          </p:cNvGrpSpPr>
          <p:nvPr/>
        </p:nvGrpSpPr>
        <p:grpSpPr bwMode="auto">
          <a:xfrm>
            <a:off x="5221288" y="4899025"/>
            <a:ext cx="1222375" cy="550863"/>
            <a:chOff x="4621022" y="4161261"/>
            <a:chExt cx="1223585" cy="550938"/>
          </a:xfrm>
        </p:grpSpPr>
        <p:sp>
          <p:nvSpPr>
            <p:cNvPr id="16404" name="타원 48"/>
            <p:cNvSpPr>
              <a:spLocks noChangeArrowheads="1"/>
            </p:cNvSpPr>
            <p:nvPr/>
          </p:nvSpPr>
          <p:spPr bwMode="auto">
            <a:xfrm>
              <a:off x="4621022" y="4161261"/>
              <a:ext cx="1201459" cy="550938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1000"/>
            </a:p>
          </p:txBody>
        </p:sp>
        <p:sp>
          <p:nvSpPr>
            <p:cNvPr id="16405" name="TextBox 49"/>
            <p:cNvSpPr txBox="1">
              <a:spLocks noChangeArrowheads="1"/>
            </p:cNvSpPr>
            <p:nvPr/>
          </p:nvSpPr>
          <p:spPr bwMode="auto">
            <a:xfrm>
              <a:off x="4644770" y="4275605"/>
              <a:ext cx="1199837" cy="34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000"/>
                <a:t>동호회 경비</a:t>
              </a:r>
              <a:endParaRPr lang="en-US" altLang="ko-KR" sz="1000"/>
            </a:p>
            <a:p>
              <a:pPr algn="ctr"/>
              <a:r>
                <a:rPr lang="ko-KR" altLang="en-US" sz="1000"/>
                <a:t>신청서</a:t>
              </a:r>
            </a:p>
          </p:txBody>
        </p:sp>
      </p:grpSp>
      <p:grpSp>
        <p:nvGrpSpPr>
          <p:cNvPr id="16401" name="그룹 50"/>
          <p:cNvGrpSpPr>
            <a:grpSpLocks/>
          </p:cNvGrpSpPr>
          <p:nvPr/>
        </p:nvGrpSpPr>
        <p:grpSpPr bwMode="auto">
          <a:xfrm>
            <a:off x="4319588" y="5659438"/>
            <a:ext cx="1223962" cy="550862"/>
            <a:chOff x="4621022" y="4161261"/>
            <a:chExt cx="1223585" cy="550938"/>
          </a:xfrm>
        </p:grpSpPr>
        <p:sp>
          <p:nvSpPr>
            <p:cNvPr id="16402" name="타원 51"/>
            <p:cNvSpPr>
              <a:spLocks noChangeArrowheads="1"/>
            </p:cNvSpPr>
            <p:nvPr/>
          </p:nvSpPr>
          <p:spPr bwMode="auto">
            <a:xfrm>
              <a:off x="4621022" y="4161261"/>
              <a:ext cx="1201459" cy="550938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1000"/>
            </a:p>
          </p:txBody>
        </p:sp>
        <p:sp>
          <p:nvSpPr>
            <p:cNvPr id="16403" name="TextBox 52"/>
            <p:cNvSpPr txBox="1">
              <a:spLocks noChangeArrowheads="1"/>
            </p:cNvSpPr>
            <p:nvPr/>
          </p:nvSpPr>
          <p:spPr bwMode="auto">
            <a:xfrm>
              <a:off x="4644770" y="4275605"/>
              <a:ext cx="1199837" cy="34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000"/>
                <a:t>일반 업무</a:t>
              </a:r>
              <a:endParaRPr lang="en-US" altLang="ko-KR" sz="1000"/>
            </a:p>
            <a:p>
              <a:pPr algn="ctr"/>
              <a:r>
                <a:rPr lang="ko-KR" altLang="en-US" sz="1000"/>
                <a:t>품의서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직사각형 5"/>
          <p:cNvSpPr>
            <a:spLocks noChangeArrowheads="1"/>
          </p:cNvSpPr>
          <p:nvPr/>
        </p:nvSpPr>
        <p:spPr bwMode="auto">
          <a:xfrm>
            <a:off x="1187450" y="1601788"/>
            <a:ext cx="5916613" cy="5103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17411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2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 목록화면에서 신청서 하나를 선택하면 신청서 작성 폼으로 이동한다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이 폼은 별도의 </a:t>
            </a:r>
            <a:r>
              <a:rPr lang="en-US" altLang="ko-KR" sz="1000"/>
              <a:t>GET </a:t>
            </a:r>
            <a:r>
              <a:rPr lang="ko-KR" altLang="en-US" sz="1000"/>
              <a:t>방식의 </a:t>
            </a:r>
            <a:r>
              <a:rPr lang="en-US" altLang="ko-KR" sz="1000"/>
              <a:t>URL </a:t>
            </a:r>
            <a:r>
              <a:rPr lang="ko-KR" altLang="en-US" sz="1000"/>
              <a:t>을 호출함으로써 접금이 가능해야 한다</a:t>
            </a:r>
            <a:r>
              <a:rPr lang="en-US" altLang="ko-KR" sz="1000"/>
              <a:t>. (</a:t>
            </a:r>
            <a:r>
              <a:rPr lang="ko-KR" altLang="en-US" sz="1000"/>
              <a:t>타 메뉴에서의 </a:t>
            </a:r>
            <a:r>
              <a:rPr lang="en-US" altLang="ko-KR" sz="1000"/>
              <a:t>Link </a:t>
            </a:r>
            <a:r>
              <a:rPr lang="ko-KR" altLang="en-US" sz="1000"/>
              <a:t>를 통해서 접근 가능하도록</a:t>
            </a:r>
            <a:r>
              <a:rPr lang="en-US" altLang="ko-KR" sz="1000"/>
              <a:t>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 내용은 </a:t>
            </a:r>
            <a:r>
              <a:rPr lang="en-US" altLang="ko-KR" sz="1000"/>
              <a:t>HTML </a:t>
            </a:r>
            <a:r>
              <a:rPr lang="ko-KR" altLang="en-US" sz="1000"/>
              <a:t>방식의 폼으로 만들어져 있는 문서 폼이며 신청서별로 해당 폼을 불러와서 작성하게 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각 신청서는 고유의 </a:t>
            </a:r>
            <a:r>
              <a:rPr lang="en-US" altLang="ko-KR" sz="1000"/>
              <a:t>javascript JS</a:t>
            </a:r>
            <a:r>
              <a:rPr lang="ko-KR" altLang="en-US" sz="1000"/>
              <a:t>파일이 존재하며 </a:t>
            </a:r>
            <a:r>
              <a:rPr lang="en-US" altLang="ko-KR" sz="1000"/>
              <a:t>JS </a:t>
            </a:r>
            <a:r>
              <a:rPr lang="ko-KR" altLang="en-US" sz="1000"/>
              <a:t>파일내에 </a:t>
            </a:r>
            <a:r>
              <a:rPr lang="en-US" altLang="ko-KR" sz="1000"/>
              <a:t>ajax </a:t>
            </a:r>
            <a:r>
              <a:rPr lang="ko-KR" altLang="en-US" sz="1000"/>
              <a:t>로 </a:t>
            </a:r>
            <a:r>
              <a:rPr lang="en-US" altLang="ko-KR" sz="1000"/>
              <a:t>URL </a:t>
            </a:r>
            <a:r>
              <a:rPr lang="ko-KR" altLang="en-US" sz="1000"/>
              <a:t>호출을 할 수 있어 입력 데이터에 대한 유효성 검증이 가능해야 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상단의 탭에서 신청서는 신청서 작성을 위한 폼</a:t>
            </a:r>
            <a:r>
              <a:rPr lang="en-US" altLang="ko-KR" sz="1000"/>
              <a:t>, </a:t>
            </a:r>
            <a:r>
              <a:rPr lang="ko-KR" altLang="en-US" sz="1000"/>
              <a:t>결재선은 신청서를 상신했을 경우의 </a:t>
            </a:r>
            <a:r>
              <a:rPr lang="en-US" altLang="ko-KR" sz="1000"/>
              <a:t>WorkFlow </a:t>
            </a:r>
            <a:r>
              <a:rPr lang="ko-KR" altLang="en-US" sz="1000"/>
              <a:t>지정 폼</a:t>
            </a:r>
            <a:r>
              <a:rPr lang="en-US" altLang="ko-KR" sz="1000"/>
              <a:t>, </a:t>
            </a:r>
            <a:r>
              <a:rPr lang="ko-KR" altLang="en-US" sz="1000"/>
              <a:t>참조문서는 해상 신청서와 관련된 첨부문서 기능폼</a:t>
            </a:r>
            <a:r>
              <a:rPr lang="en-US" altLang="ko-KR" sz="1000"/>
              <a:t>, </a:t>
            </a:r>
            <a:r>
              <a:rPr lang="ko-KR" altLang="en-US" sz="1000"/>
              <a:t>작성 예시는 해당 신청서 작성 샘플을 보여주어서 작성을 용이하게 하기 위한 탭이다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하단의 임시저장 버튼을 클릭하면 해당 문서를 임시 저장하여 올린문서함의 임시저장함에서 보여지게 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결재 요청은 입력한 신청서를 임시 저장한 다음 결재상신하게 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취소버튼을 클릭하면 신청서목록 화면으로 이동하게 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반려문서에서 재상신을 할 경우 반려문서의 내용을 그대로 가져와서 신청서 작성화면에 그대로 뿌려줘서 신규작성이 되어야 한다</a:t>
            </a:r>
            <a:r>
              <a:rPr lang="en-US" altLang="ko-KR" sz="1000"/>
              <a:t>.</a:t>
            </a:r>
          </a:p>
        </p:txBody>
      </p:sp>
      <p:sp>
        <p:nvSpPr>
          <p:cNvPr id="17413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7414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6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작성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17418" name="TextBox 8"/>
          <p:cNvSpPr txBox="1">
            <a:spLocks noChangeArrowheads="1"/>
          </p:cNvSpPr>
          <p:nvPr/>
        </p:nvSpPr>
        <p:spPr bwMode="auto">
          <a:xfrm>
            <a:off x="2422525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작성 예시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3700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16463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임시저장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13475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취소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6980238" y="1619250"/>
            <a:ext cx="114300" cy="3798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1742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890713"/>
            <a:ext cx="3635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>
            <a:off x="5292725" y="1817688"/>
            <a:ext cx="0" cy="3538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425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3978176"/>
            <a:ext cx="16065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6" name="TextBox 86"/>
          <p:cNvSpPr txBox="1">
            <a:spLocks noChangeArrowheads="1"/>
          </p:cNvSpPr>
          <p:nvPr/>
        </p:nvSpPr>
        <p:spPr bwMode="auto">
          <a:xfrm>
            <a:off x="7608888" y="6591300"/>
            <a:ext cx="267493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화면은 와이드 기준으로 디자인 한다</a:t>
            </a:r>
            <a:r>
              <a:rPr lang="en-US" altLang="ko-KR" sz="1000"/>
              <a:t>.</a:t>
            </a:r>
          </a:p>
        </p:txBody>
      </p:sp>
      <p:pic>
        <p:nvPicPr>
          <p:cNvPr id="17427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197100"/>
            <a:ext cx="1220788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TextBox 8"/>
          <p:cNvSpPr txBox="1">
            <a:spLocks noChangeArrowheads="1"/>
          </p:cNvSpPr>
          <p:nvPr/>
        </p:nvSpPr>
        <p:spPr bwMode="auto">
          <a:xfrm>
            <a:off x="5478463" y="1857375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/>
              <a:t>분류</a:t>
            </a:r>
          </a:p>
        </p:txBody>
      </p:sp>
      <p:sp>
        <p:nvSpPr>
          <p:cNvPr id="17429" name="TextBox 8"/>
          <p:cNvSpPr txBox="1">
            <a:spLocks noChangeArrowheads="1"/>
          </p:cNvSpPr>
          <p:nvPr/>
        </p:nvSpPr>
        <p:spPr bwMode="auto">
          <a:xfrm>
            <a:off x="5478463" y="1989138"/>
            <a:ext cx="1177925" cy="984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/>
              <a:t>휴가 신청서                         ▼</a:t>
            </a:r>
          </a:p>
        </p:txBody>
      </p:sp>
      <p:sp>
        <p:nvSpPr>
          <p:cNvPr id="17430" name="TextBox 1"/>
          <p:cNvSpPr txBox="1">
            <a:spLocks noChangeArrowheads="1"/>
          </p:cNvSpPr>
          <p:nvPr/>
        </p:nvSpPr>
        <p:spPr bwMode="auto">
          <a:xfrm>
            <a:off x="6151563" y="2606675"/>
            <a:ext cx="504825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17431" name="TextBox 22"/>
          <p:cNvSpPr txBox="1">
            <a:spLocks noChangeArrowheads="1"/>
          </p:cNvSpPr>
          <p:nvPr/>
        </p:nvSpPr>
        <p:spPr bwMode="auto">
          <a:xfrm>
            <a:off x="6151563" y="2894013"/>
            <a:ext cx="504825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17432" name="TextBox 23"/>
          <p:cNvSpPr txBox="1">
            <a:spLocks noChangeArrowheads="1"/>
          </p:cNvSpPr>
          <p:nvPr/>
        </p:nvSpPr>
        <p:spPr bwMode="auto">
          <a:xfrm>
            <a:off x="6151563" y="3181350"/>
            <a:ext cx="504825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5455017" y="5248199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 smtClean="0"/>
              <a:t>보안등급</a:t>
            </a:r>
            <a:endParaRPr lang="ko-KR" altLang="en-US" sz="600" dirty="0"/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893167" y="5252938"/>
            <a:ext cx="1001712" cy="996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" dirty="0" smtClean="0"/>
              <a:t>3</a:t>
            </a:r>
            <a:r>
              <a:rPr lang="ko-KR" altLang="en-US" sz="600" smtClean="0"/>
              <a:t>등급                     </a:t>
            </a:r>
            <a:r>
              <a:rPr lang="ko-KR" altLang="en-US" sz="600" dirty="0"/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5"/>
          <p:cNvSpPr>
            <a:spLocks noChangeArrowheads="1"/>
          </p:cNvSpPr>
          <p:nvPr/>
        </p:nvSpPr>
        <p:spPr bwMode="auto">
          <a:xfrm>
            <a:off x="1187450" y="1601788"/>
            <a:ext cx="5916613" cy="5103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18435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6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8437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8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9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작성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2422525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작성 예시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3700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16463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임시저장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13475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취소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6980238" y="1619250"/>
            <a:ext cx="114300" cy="3798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1844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890713"/>
            <a:ext cx="3635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197100"/>
            <a:ext cx="1220788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>
            <a:off x="5292725" y="1817688"/>
            <a:ext cx="0" cy="3538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449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4051854"/>
            <a:ext cx="16065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Box 86"/>
          <p:cNvSpPr txBox="1">
            <a:spLocks noChangeArrowheads="1"/>
          </p:cNvSpPr>
          <p:nvPr/>
        </p:nvSpPr>
        <p:spPr bwMode="auto">
          <a:xfrm>
            <a:off x="7608888" y="6591300"/>
            <a:ext cx="267493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화면은 와이드 기준으로 디자인 한다</a:t>
            </a:r>
            <a:r>
              <a:rPr lang="en-US" altLang="ko-KR" sz="1000"/>
              <a:t>.</a:t>
            </a:r>
          </a:p>
        </p:txBody>
      </p:sp>
      <p:sp>
        <p:nvSpPr>
          <p:cNvPr id="18451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 상신을 위한 결재선을 지정하는 화면이다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단계는 </a:t>
            </a:r>
            <a:r>
              <a:rPr lang="en-US" altLang="ko-KR" sz="1000"/>
              <a:t>(+)</a:t>
            </a:r>
            <a:r>
              <a:rPr lang="ko-KR" altLang="en-US" sz="1000"/>
              <a:t>단계추가 버튼을 클릭하여 결재단계를 늘릴 수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나의 결재선은 </a:t>
            </a:r>
            <a:r>
              <a:rPr lang="en-US" altLang="ko-KR" sz="1000"/>
              <a:t>MyPage </a:t>
            </a:r>
            <a:r>
              <a:rPr lang="ko-KR" altLang="en-US" sz="1000"/>
              <a:t>의 나의 결재선 목록을 </a:t>
            </a:r>
            <a:r>
              <a:rPr lang="en-US" altLang="ko-KR" sz="1000"/>
              <a:t>select box </a:t>
            </a:r>
            <a:r>
              <a:rPr lang="ko-KR" altLang="en-US" sz="1000"/>
              <a:t>에 보여지게 되며 이중에서 해당 신청서에 적합한 결재선을 선택하면 밑의 결재선이 자동으로 설정되게 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한 단계에서 </a:t>
            </a:r>
            <a:r>
              <a:rPr lang="en-US" altLang="ko-KR" sz="1000"/>
              <a:t>2</a:t>
            </a:r>
            <a:r>
              <a:rPr lang="ko-KR" altLang="en-US" sz="1000"/>
              <a:t>명이상의 결재</a:t>
            </a:r>
            <a:r>
              <a:rPr lang="en-US" altLang="ko-KR" sz="1000"/>
              <a:t>(</a:t>
            </a:r>
            <a:r>
              <a:rPr lang="ko-KR" altLang="en-US" sz="1000"/>
              <a:t>합의</a:t>
            </a:r>
            <a:r>
              <a:rPr lang="en-US" altLang="ko-KR" sz="1000"/>
              <a:t>)</a:t>
            </a:r>
            <a:r>
              <a:rPr lang="ko-KR" altLang="en-US" sz="1000"/>
              <a:t>가 있을 경우</a:t>
            </a:r>
            <a:r>
              <a:rPr lang="en-US" altLang="ko-KR" sz="1000"/>
              <a:t> 1</a:t>
            </a:r>
            <a:r>
              <a:rPr lang="ko-KR" altLang="en-US" sz="1000"/>
              <a:t>명만 결재 또는 합의를 하면 다음단계로 넘어간다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/>
              <a:t>2</a:t>
            </a:r>
            <a:r>
              <a:rPr lang="ko-KR" altLang="en-US" sz="1000"/>
              <a:t>명이상의 결제</a:t>
            </a:r>
            <a:r>
              <a:rPr lang="en-US" altLang="ko-KR" sz="1000"/>
              <a:t>(</a:t>
            </a:r>
            <a:r>
              <a:rPr lang="ko-KR" altLang="en-US" sz="1000"/>
              <a:t>합의</a:t>
            </a:r>
            <a:r>
              <a:rPr lang="en-US" altLang="ko-KR" sz="1000"/>
              <a:t>)</a:t>
            </a:r>
            <a:r>
              <a:rPr lang="ko-KR" altLang="en-US" sz="1000"/>
              <a:t>자 중 </a:t>
            </a:r>
            <a:r>
              <a:rPr lang="en-US" altLang="ko-KR" sz="1000"/>
              <a:t>1</a:t>
            </a:r>
            <a:r>
              <a:rPr lang="ko-KR" altLang="en-US" sz="1000"/>
              <a:t>명이 결제</a:t>
            </a:r>
            <a:r>
              <a:rPr lang="en-US" altLang="ko-KR" sz="1000"/>
              <a:t>(</a:t>
            </a:r>
            <a:r>
              <a:rPr lang="ko-KR" altLang="en-US" sz="1000"/>
              <a:t>합의</a:t>
            </a:r>
            <a:r>
              <a:rPr lang="en-US" altLang="ko-KR" sz="1000"/>
              <a:t>)</a:t>
            </a:r>
            <a:r>
              <a:rPr lang="ko-KR" altLang="en-US" sz="1000"/>
              <a:t>를 진행하면 나머지 인원의 결재문서함에서는 완료함으로 넘어간다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한 단계에서 </a:t>
            </a:r>
            <a:r>
              <a:rPr lang="en-US" altLang="ko-KR" sz="1000"/>
              <a:t>2</a:t>
            </a:r>
            <a:r>
              <a:rPr lang="ko-KR" altLang="en-US" sz="1000"/>
              <a:t>명이상의의 결재</a:t>
            </a:r>
            <a:r>
              <a:rPr lang="en-US" altLang="ko-KR" sz="1000"/>
              <a:t>(</a:t>
            </a:r>
            <a:r>
              <a:rPr lang="ko-KR" altLang="en-US" sz="1000"/>
              <a:t>하의</a:t>
            </a:r>
            <a:r>
              <a:rPr lang="en-US" altLang="ko-KR" sz="1000"/>
              <a:t>)</a:t>
            </a:r>
            <a:r>
              <a:rPr lang="ko-KR" altLang="en-US" sz="1000"/>
              <a:t>가 있을 경우 모두 결재</a:t>
            </a:r>
            <a:r>
              <a:rPr lang="en-US" altLang="ko-KR" sz="1000"/>
              <a:t>(</a:t>
            </a:r>
            <a:r>
              <a:rPr lang="ko-KR" altLang="en-US" sz="1000"/>
              <a:t>합의</a:t>
            </a:r>
            <a:r>
              <a:rPr lang="en-US" altLang="ko-KR" sz="1000"/>
              <a:t>)</a:t>
            </a:r>
            <a:r>
              <a:rPr lang="ko-KR" altLang="en-US" sz="1000"/>
              <a:t>해야 넘어가는 기능은 설계상으로만 준비한다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참조문서에는 파일을 첨부하는 기능으로 모든 형식의 파일을 첨부할 수 있으며 파일 사이즈는 </a:t>
            </a:r>
            <a:r>
              <a:rPr lang="en-US" altLang="ko-KR" sz="1000"/>
              <a:t>5M </a:t>
            </a:r>
            <a:r>
              <a:rPr lang="ko-KR" altLang="en-US" sz="1000"/>
              <a:t>이하로 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첨부파일은 </a:t>
            </a:r>
            <a:r>
              <a:rPr lang="en-US" altLang="ko-KR" sz="1000"/>
              <a:t>Drag &amp; Drop </a:t>
            </a:r>
            <a:r>
              <a:rPr lang="ko-KR" altLang="en-US" sz="1000"/>
              <a:t>으로 첨부 가능하여야 하며 파일 선택을 통하여 첨부할 수 도 있다</a:t>
            </a:r>
            <a:r>
              <a:rPr lang="en-US" altLang="ko-KR" sz="1000"/>
              <a:t>.</a:t>
            </a:r>
          </a:p>
        </p:txBody>
      </p:sp>
      <p:sp>
        <p:nvSpPr>
          <p:cNvPr id="18452" name="TextBox 8"/>
          <p:cNvSpPr txBox="1">
            <a:spLocks noChangeArrowheads="1"/>
          </p:cNvSpPr>
          <p:nvPr/>
        </p:nvSpPr>
        <p:spPr bwMode="auto">
          <a:xfrm>
            <a:off x="5478463" y="1857375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/>
              <a:t>분류</a:t>
            </a:r>
          </a:p>
        </p:txBody>
      </p:sp>
      <p:sp>
        <p:nvSpPr>
          <p:cNvPr id="18453" name="TextBox 8"/>
          <p:cNvSpPr txBox="1">
            <a:spLocks noChangeArrowheads="1"/>
          </p:cNvSpPr>
          <p:nvPr/>
        </p:nvSpPr>
        <p:spPr bwMode="auto">
          <a:xfrm>
            <a:off x="5478463" y="1989138"/>
            <a:ext cx="1177925" cy="984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/>
              <a:t>휴가 신청서                         ▼</a:t>
            </a:r>
          </a:p>
        </p:txBody>
      </p:sp>
      <p:sp>
        <p:nvSpPr>
          <p:cNvPr id="18454" name="TextBox 21"/>
          <p:cNvSpPr txBox="1">
            <a:spLocks noChangeArrowheads="1"/>
          </p:cNvSpPr>
          <p:nvPr/>
        </p:nvSpPr>
        <p:spPr bwMode="auto">
          <a:xfrm>
            <a:off x="6151563" y="3181350"/>
            <a:ext cx="504825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18455" name="TextBox 22"/>
          <p:cNvSpPr txBox="1">
            <a:spLocks noChangeArrowheads="1"/>
          </p:cNvSpPr>
          <p:nvPr/>
        </p:nvSpPr>
        <p:spPr bwMode="auto">
          <a:xfrm>
            <a:off x="6151563" y="2892425"/>
            <a:ext cx="504825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18456" name="TextBox 23"/>
          <p:cNvSpPr txBox="1">
            <a:spLocks noChangeArrowheads="1"/>
          </p:cNvSpPr>
          <p:nvPr/>
        </p:nvSpPr>
        <p:spPr bwMode="auto">
          <a:xfrm>
            <a:off x="6151563" y="2597150"/>
            <a:ext cx="504825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5455017" y="5248199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 smtClean="0"/>
              <a:t>보안등급</a:t>
            </a:r>
            <a:endParaRPr lang="ko-KR" altLang="en-US" sz="600" dirty="0"/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893167" y="5252938"/>
            <a:ext cx="1001712" cy="996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" dirty="0" smtClean="0"/>
              <a:t>3</a:t>
            </a:r>
            <a:r>
              <a:rPr lang="ko-KR" altLang="en-US" sz="600" smtClean="0"/>
              <a:t>등급                     </a:t>
            </a:r>
            <a:r>
              <a:rPr lang="ko-KR" altLang="en-US" sz="600" dirty="0"/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5"/>
          <p:cNvSpPr>
            <a:spLocks noChangeArrowheads="1"/>
          </p:cNvSpPr>
          <p:nvPr/>
        </p:nvSpPr>
        <p:spPr bwMode="auto">
          <a:xfrm>
            <a:off x="1187450" y="1601788"/>
            <a:ext cx="5916613" cy="5103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19459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9461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2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63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작성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19465" name="TextBox 8"/>
          <p:cNvSpPr txBox="1">
            <a:spLocks noChangeArrowheads="1"/>
          </p:cNvSpPr>
          <p:nvPr/>
        </p:nvSpPr>
        <p:spPr bwMode="auto">
          <a:xfrm>
            <a:off x="2422525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작성 예시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3700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16463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임시저장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13475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취소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6980238" y="1619250"/>
            <a:ext cx="114300" cy="3798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1947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890713"/>
            <a:ext cx="3635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>
            <a:off x="5292725" y="1817688"/>
            <a:ext cx="0" cy="3538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472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4058872"/>
            <a:ext cx="16065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3" name="TextBox 86"/>
          <p:cNvSpPr txBox="1">
            <a:spLocks noChangeArrowheads="1"/>
          </p:cNvSpPr>
          <p:nvPr/>
        </p:nvSpPr>
        <p:spPr bwMode="auto">
          <a:xfrm>
            <a:off x="7608888" y="6591300"/>
            <a:ext cx="267493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화면은 와이드 기준으로 디자인 한다</a:t>
            </a:r>
            <a:r>
              <a:rPr lang="en-US" altLang="ko-KR" sz="1000"/>
              <a:t>.</a:t>
            </a:r>
          </a:p>
        </p:txBody>
      </p:sp>
      <p:pic>
        <p:nvPicPr>
          <p:cNvPr id="19474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2163763"/>
            <a:ext cx="14414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5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단계명을 클릭하면 단계명을 변경할 수 있도록 단계명 란이 입력박스로 변경되며 단계명을 입력한 후 포커스를 잃으면 단계명이 적용된다</a:t>
            </a:r>
            <a:r>
              <a:rPr lang="en-US" altLang="ko-KR" sz="1000"/>
              <a:t>.</a:t>
            </a:r>
          </a:p>
        </p:txBody>
      </p:sp>
      <p:sp>
        <p:nvSpPr>
          <p:cNvPr id="19476" name="TextBox 8"/>
          <p:cNvSpPr txBox="1">
            <a:spLocks noChangeArrowheads="1"/>
          </p:cNvSpPr>
          <p:nvPr/>
        </p:nvSpPr>
        <p:spPr bwMode="auto">
          <a:xfrm>
            <a:off x="5478463" y="1865313"/>
            <a:ext cx="43815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분류</a:t>
            </a:r>
          </a:p>
        </p:txBody>
      </p:sp>
      <p:sp>
        <p:nvSpPr>
          <p:cNvPr id="19477" name="TextBox 8"/>
          <p:cNvSpPr txBox="1">
            <a:spLocks noChangeArrowheads="1"/>
          </p:cNvSpPr>
          <p:nvPr/>
        </p:nvSpPr>
        <p:spPr bwMode="auto">
          <a:xfrm>
            <a:off x="5478463" y="2019300"/>
            <a:ext cx="1363662" cy="114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휴가 신청서                         ▼</a:t>
            </a:r>
          </a:p>
        </p:txBody>
      </p:sp>
      <p:sp>
        <p:nvSpPr>
          <p:cNvPr id="19478" name="TextBox 21"/>
          <p:cNvSpPr txBox="1">
            <a:spLocks noChangeArrowheads="1"/>
          </p:cNvSpPr>
          <p:nvPr/>
        </p:nvSpPr>
        <p:spPr bwMode="auto">
          <a:xfrm>
            <a:off x="6354763" y="3013075"/>
            <a:ext cx="503237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19479" name="TextBox 22"/>
          <p:cNvSpPr txBox="1">
            <a:spLocks noChangeArrowheads="1"/>
          </p:cNvSpPr>
          <p:nvPr/>
        </p:nvSpPr>
        <p:spPr bwMode="auto">
          <a:xfrm>
            <a:off x="6357938" y="3340100"/>
            <a:ext cx="504825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5455017" y="5248199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 smtClean="0"/>
              <a:t>보안등급</a:t>
            </a:r>
            <a:endParaRPr lang="ko-KR" altLang="en-US" sz="600" dirty="0"/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5893167" y="5252938"/>
            <a:ext cx="1001712" cy="996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" dirty="0" smtClean="0"/>
              <a:t>3</a:t>
            </a:r>
            <a:r>
              <a:rPr lang="ko-KR" altLang="en-US" sz="600" smtClean="0"/>
              <a:t>등급                     </a:t>
            </a:r>
            <a:r>
              <a:rPr lang="ko-KR" altLang="en-US" sz="600" dirty="0"/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직사각형 5"/>
          <p:cNvSpPr>
            <a:spLocks noChangeArrowheads="1"/>
          </p:cNvSpPr>
          <p:nvPr/>
        </p:nvSpPr>
        <p:spPr bwMode="auto">
          <a:xfrm>
            <a:off x="1187450" y="1601788"/>
            <a:ext cx="5916613" cy="5103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0483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4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20485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7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작성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20489" name="TextBox 8"/>
          <p:cNvSpPr txBox="1">
            <a:spLocks noChangeArrowheads="1"/>
          </p:cNvSpPr>
          <p:nvPr/>
        </p:nvSpPr>
        <p:spPr bwMode="auto">
          <a:xfrm>
            <a:off x="2422525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작성 예시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3700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16463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임시저장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13475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취소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6980238" y="1619250"/>
            <a:ext cx="114300" cy="3798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2049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890713"/>
            <a:ext cx="3635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>
            <a:off x="5292725" y="1817688"/>
            <a:ext cx="0" cy="3538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496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4050184"/>
            <a:ext cx="16065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7" name="TextBox 86"/>
          <p:cNvSpPr txBox="1">
            <a:spLocks noChangeArrowheads="1"/>
          </p:cNvSpPr>
          <p:nvPr/>
        </p:nvSpPr>
        <p:spPr bwMode="auto">
          <a:xfrm>
            <a:off x="7608888" y="6591300"/>
            <a:ext cx="267493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화면은 와이드 기준으로 디자인 한다</a:t>
            </a:r>
            <a:r>
              <a:rPr lang="en-US" altLang="ko-KR" sz="1000"/>
              <a:t>.</a:t>
            </a:r>
          </a:p>
        </p:txBody>
      </p:sp>
      <p:pic>
        <p:nvPicPr>
          <p:cNvPr id="20498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2224088"/>
            <a:ext cx="207327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 상신을 위한 결재선을 지정하는 화면이다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결재자 이름 입력란에 글자를 입력하면 하단에 자동으로 입력문자열로 시작하는 직원 목록이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직원목록에서 한명을 선택하면 해당 직원이 결재자로 지정된다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지정된 결재자는 이름과 직급이 표시된다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20500" name="TextBox 8"/>
          <p:cNvSpPr txBox="1">
            <a:spLocks noChangeArrowheads="1"/>
          </p:cNvSpPr>
          <p:nvPr/>
        </p:nvSpPr>
        <p:spPr bwMode="auto">
          <a:xfrm>
            <a:off x="5432425" y="1865313"/>
            <a:ext cx="4397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분류</a:t>
            </a:r>
          </a:p>
        </p:txBody>
      </p:sp>
      <p:sp>
        <p:nvSpPr>
          <p:cNvPr id="20501" name="TextBox 8"/>
          <p:cNvSpPr txBox="1">
            <a:spLocks noChangeArrowheads="1"/>
          </p:cNvSpPr>
          <p:nvPr/>
        </p:nvSpPr>
        <p:spPr bwMode="auto">
          <a:xfrm>
            <a:off x="5432425" y="2019300"/>
            <a:ext cx="1365250" cy="114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휴가 신청서                         ▼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5455017" y="5248199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 smtClean="0"/>
              <a:t>보안등급</a:t>
            </a:r>
            <a:endParaRPr lang="ko-KR" altLang="en-US" sz="600" dirty="0"/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5893167" y="5252938"/>
            <a:ext cx="1001712" cy="996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" dirty="0" smtClean="0"/>
              <a:t>3</a:t>
            </a:r>
            <a:r>
              <a:rPr lang="ko-KR" altLang="en-US" sz="600" smtClean="0"/>
              <a:t>등급                     </a:t>
            </a:r>
            <a:r>
              <a:rPr lang="ko-KR" altLang="en-US" sz="600" dirty="0"/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5"/>
          <p:cNvSpPr>
            <a:spLocks noChangeArrowheads="1"/>
          </p:cNvSpPr>
          <p:nvPr/>
        </p:nvSpPr>
        <p:spPr bwMode="auto">
          <a:xfrm>
            <a:off x="1187450" y="1601788"/>
            <a:ext cx="5916613" cy="5103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1507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작성 예시는 해당 문서의 작성 사례를 예로 보여주는 탭이다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작성사례 내용은 </a:t>
            </a:r>
            <a:r>
              <a:rPr lang="en-US" altLang="ko-KR" sz="1000"/>
              <a:t>Fix </a:t>
            </a:r>
            <a:r>
              <a:rPr lang="ko-KR" altLang="en-US" sz="1000"/>
              <a:t>된 예시를 </a:t>
            </a:r>
            <a:r>
              <a:rPr lang="en-US" altLang="ko-KR" sz="1000"/>
              <a:t>DB </a:t>
            </a:r>
            <a:r>
              <a:rPr lang="ko-KR" altLang="en-US" sz="1000"/>
              <a:t>에서 또는 파일에서 읽어서 보여준다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작성 예시는 수정 불가능하다</a:t>
            </a:r>
            <a:r>
              <a:rPr lang="en-US" altLang="ko-KR" sz="1000"/>
              <a:t>.</a:t>
            </a:r>
          </a:p>
        </p:txBody>
      </p:sp>
      <p:sp>
        <p:nvSpPr>
          <p:cNvPr id="21509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21510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12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작성</a:t>
            </a:r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신청서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414588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작성 예시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3700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16463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임시저장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13475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취소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6989763" y="1619250"/>
            <a:ext cx="114300" cy="508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2151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1660525"/>
            <a:ext cx="4268787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TextBox 86"/>
          <p:cNvSpPr txBox="1">
            <a:spLocks noChangeArrowheads="1"/>
          </p:cNvSpPr>
          <p:nvPr/>
        </p:nvSpPr>
        <p:spPr bwMode="auto">
          <a:xfrm>
            <a:off x="7608888" y="6591300"/>
            <a:ext cx="267493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화면은 와이드 기준으로 디자인 한다</a:t>
            </a:r>
            <a:r>
              <a:rPr lang="en-US" altLang="ko-KR" sz="1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1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22532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1692275" y="2538413"/>
            <a:ext cx="5184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7200" b="1"/>
              <a:t>신청서 수정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5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23556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8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올린 문서함</a:t>
            </a:r>
          </a:p>
        </p:txBody>
      </p:sp>
      <p:sp>
        <p:nvSpPr>
          <p:cNvPr id="23559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올린문서함에서는 임시저장함 </a:t>
            </a:r>
            <a:r>
              <a:rPr lang="en-US" altLang="ko-KR" sz="1000"/>
              <a:t>/ </a:t>
            </a:r>
            <a:r>
              <a:rPr lang="ko-KR" altLang="en-US" sz="1000"/>
              <a:t>진행문서함 </a:t>
            </a:r>
            <a:r>
              <a:rPr lang="en-US" altLang="ko-KR" sz="1000"/>
              <a:t>/ </a:t>
            </a:r>
            <a:r>
              <a:rPr lang="ko-KR" altLang="en-US" sz="1000"/>
              <a:t>반려문서함 </a:t>
            </a:r>
            <a:r>
              <a:rPr lang="en-US" altLang="ko-KR" sz="1000"/>
              <a:t>/ </a:t>
            </a:r>
            <a:r>
              <a:rPr lang="ko-KR" altLang="en-US" sz="1000"/>
              <a:t>완료문서함 이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임시저장함에는 작성중인 신청서를 임시 저장하는 문서함으로 신청서 작성화면에서 </a:t>
            </a:r>
            <a:r>
              <a:rPr lang="en-US" altLang="ko-KR" sz="1000"/>
              <a:t>‘</a:t>
            </a:r>
            <a:r>
              <a:rPr lang="ko-KR" altLang="en-US" sz="1000"/>
              <a:t>임시저장</a:t>
            </a:r>
            <a:r>
              <a:rPr lang="en-US" altLang="ko-KR" sz="1000"/>
              <a:t>‘ </a:t>
            </a:r>
            <a:r>
              <a:rPr lang="ko-KR" altLang="en-US" sz="1000"/>
              <a:t>버튼을 선택하여 임시저장하면 </a:t>
            </a:r>
            <a:r>
              <a:rPr lang="en-US" altLang="ko-KR" sz="1000"/>
              <a:t>‘</a:t>
            </a:r>
            <a:r>
              <a:rPr lang="ko-KR" altLang="en-US" sz="1000"/>
              <a:t>임시저장함</a:t>
            </a:r>
            <a:r>
              <a:rPr lang="en-US" altLang="ko-KR" sz="1000"/>
              <a:t>‘ </a:t>
            </a:r>
            <a:r>
              <a:rPr lang="ko-KR" altLang="en-US" sz="1000"/>
              <a:t>에서 해당 신청서를 확인할 수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임시저장함에서 수정 또는 결재상신할 신청서를 클릭하면 신청서 작성화면과 같이 신청서를 수정할 수 있으며 임시저장</a:t>
            </a:r>
            <a:r>
              <a:rPr lang="en-US" altLang="ko-KR" sz="1000"/>
              <a:t> </a:t>
            </a:r>
            <a:r>
              <a:rPr lang="ko-KR" altLang="en-US" sz="1000"/>
              <a:t>또는 결재상신 또는 삭제할 수 있다</a:t>
            </a:r>
            <a:r>
              <a:rPr lang="en-US" altLang="ko-KR" sz="1000"/>
              <a:t>.</a:t>
            </a: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smtClean="0"/>
              <a:t>임시 저장함 </a:t>
            </a:r>
            <a:r>
              <a:rPr lang="en-US" altLang="ko-KR" sz="1000" b="1" dirty="0" smtClean="0"/>
              <a:t>(8)</a:t>
            </a:r>
            <a:endParaRPr lang="ko-KR" altLang="en-US" sz="1000" b="1" dirty="0" smtClean="0"/>
          </a:p>
        </p:txBody>
      </p:sp>
      <p:sp>
        <p:nvSpPr>
          <p:cNvPr id="23561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진행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23562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반려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23563" name="TextBox 8"/>
          <p:cNvSpPr txBox="1">
            <a:spLocks noChangeArrowheads="1"/>
          </p:cNvSpPr>
          <p:nvPr/>
        </p:nvSpPr>
        <p:spPr bwMode="auto">
          <a:xfrm>
            <a:off x="4879975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완료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60463" y="2032000"/>
          <a:ext cx="6076950" cy="193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20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복리 후생</a:t>
            </a:r>
          </a:p>
        </p:txBody>
      </p:sp>
      <p:sp>
        <p:nvSpPr>
          <p:cNvPr id="23621" name="TextBox 8"/>
          <p:cNvSpPr txBox="1">
            <a:spLocks noChangeArrowheads="1"/>
          </p:cNvSpPr>
          <p:nvPr/>
        </p:nvSpPr>
        <p:spPr bwMode="auto">
          <a:xfrm>
            <a:off x="1187450" y="4229100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 업무지원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187450" y="4462463"/>
          <a:ext cx="6076950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인감 사용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소모품 구매 요청서</a:t>
                      </a: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 개발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삭제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출장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복명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7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전자결재에는 문서함이 계층으로 구성된다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/>
              <a:t>결재문서함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/>
              <a:t>└ </a:t>
            </a:r>
            <a:r>
              <a:rPr lang="ko-KR" altLang="en-US" sz="1000" smtClean="0"/>
              <a:t>참조문서함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/>
              <a:t>  </a:t>
            </a:r>
            <a:r>
              <a:rPr lang="en-US" altLang="ko-KR" sz="1000" dirty="0"/>
              <a:t>  </a:t>
            </a:r>
            <a:r>
              <a:rPr lang="ko-KR" altLang="en-US" sz="1000"/>
              <a:t>└ 복리후생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    </a:t>
            </a:r>
            <a:r>
              <a:rPr lang="ko-KR" altLang="en-US" sz="1000"/>
              <a:t>└ 전자결재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/>
              <a:t>└ 대기문서함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    </a:t>
            </a:r>
            <a:r>
              <a:rPr lang="ko-KR" altLang="en-US" sz="1000"/>
              <a:t>└ 복리후생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    </a:t>
            </a:r>
            <a:r>
              <a:rPr lang="ko-KR" altLang="en-US" sz="1000"/>
              <a:t>└ 전자결재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/>
              <a:t>└ 완료문서함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    </a:t>
            </a:r>
            <a:r>
              <a:rPr lang="ko-KR" altLang="en-US" sz="1000"/>
              <a:t>└ 복리후생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    </a:t>
            </a:r>
            <a:r>
              <a:rPr lang="ko-KR" altLang="en-US" sz="1000"/>
              <a:t>└ 전자결재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/>
              <a:t>올린문서함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/>
              <a:t>└ 임시저장함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/>
              <a:t>└ 진행문서함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/>
              <a:t>└ 반려문서함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/>
              <a:t>└ 완료문서함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/>
              <a:t>종결문서함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/>
              <a:t>└ 복리후생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/>
              <a:t>└ 전자결재</a:t>
            </a:r>
            <a:endParaRPr lang="en-US" altLang="ko-KR" sz="10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참조문서함은 </a:t>
            </a:r>
            <a:r>
              <a:rPr lang="ko-KR" altLang="en-US" sz="1000" dirty="0"/>
              <a:t>신청서 상신자가 문서를 </a:t>
            </a:r>
            <a:r>
              <a:rPr lang="ko-KR" altLang="en-US" sz="1000" dirty="0" err="1" smtClean="0"/>
              <a:t>상신할때</a:t>
            </a:r>
            <a:r>
              <a:rPr lang="ko-KR" altLang="en-US" sz="1000" dirty="0" smtClean="0"/>
              <a:t> 내가 </a:t>
            </a:r>
            <a:r>
              <a:rPr lang="ko-KR" altLang="en-US" sz="1000" dirty="0" err="1" smtClean="0"/>
              <a:t>참조자로</a:t>
            </a:r>
            <a:r>
              <a:rPr lang="ko-KR" altLang="en-US" sz="1000" dirty="0" smtClean="0"/>
              <a:t> 등록된 문서의 목록을 확인하는 </a:t>
            </a:r>
            <a:r>
              <a:rPr lang="ko-KR" altLang="en-US" sz="1000" dirty="0" err="1" smtClean="0"/>
              <a:t>문서함니다</a:t>
            </a:r>
            <a:r>
              <a:rPr lang="en-US" altLang="ko-KR" sz="1000" dirty="0" smtClean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내가 </a:t>
            </a:r>
            <a:r>
              <a:rPr lang="ko-KR" altLang="en-US" sz="1000" dirty="0"/>
              <a:t>승인 또는 반려의 순서가 된 문서는 대기문서함에서 보여지며 예정문서함에서는 빠진다</a:t>
            </a:r>
            <a:r>
              <a:rPr lang="en-US" altLang="ko-KR" sz="1000" dirty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문서의 종류에 따라 복리후생 문서와 전자결재문서를 탭으로 나누어 보여진다</a:t>
            </a:r>
            <a:r>
              <a:rPr lang="en-US" altLang="ko-KR" sz="1000" dirty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복리후생은 주택자금융자금 신청서</a:t>
            </a:r>
            <a:r>
              <a:rPr lang="en-US" altLang="ko-KR" sz="1000" dirty="0"/>
              <a:t>, </a:t>
            </a:r>
            <a:r>
              <a:rPr lang="ko-KR" altLang="en-US" sz="1000"/>
              <a:t>장기근속포상 신청서</a:t>
            </a:r>
            <a:r>
              <a:rPr lang="en-US" altLang="ko-KR" sz="1000" dirty="0"/>
              <a:t>, </a:t>
            </a:r>
            <a:r>
              <a:rPr lang="ko-KR" altLang="en-US" sz="1000"/>
              <a:t>체력단련비 지원신청서</a:t>
            </a:r>
            <a:r>
              <a:rPr lang="en-US" altLang="ko-KR" sz="1000" dirty="0"/>
              <a:t>, </a:t>
            </a:r>
            <a:r>
              <a:rPr lang="ko-KR" altLang="en-US" sz="1000"/>
              <a:t>의료비지원금 신청서</a:t>
            </a:r>
            <a:r>
              <a:rPr lang="en-US" altLang="ko-KR" sz="1000" dirty="0"/>
              <a:t>, </a:t>
            </a:r>
            <a:r>
              <a:rPr lang="ko-KR" altLang="en-US" sz="1000"/>
              <a:t>경조금 신청서</a:t>
            </a:r>
            <a:r>
              <a:rPr lang="en-US" altLang="ko-KR" sz="1000" dirty="0"/>
              <a:t>, </a:t>
            </a:r>
            <a:r>
              <a:rPr lang="ko-KR" altLang="en-US" sz="1000"/>
              <a:t>입학축하금 신청서가 대상이며 그외의 신청서는 모두 전자결재로 보여진다</a:t>
            </a:r>
            <a:r>
              <a:rPr lang="en-US" altLang="ko-KR" sz="1000" dirty="0"/>
              <a:t>.</a:t>
            </a:r>
          </a:p>
        </p:txBody>
      </p:sp>
      <p:sp>
        <p:nvSpPr>
          <p:cNvPr id="6148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6149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0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참조 문서함</a:t>
            </a:r>
            <a:r>
              <a:rPr lang="en-US" altLang="ko-KR" sz="1000" b="1" dirty="0" smtClean="0"/>
              <a:t>(8)</a:t>
            </a:r>
            <a:endParaRPr lang="ko-KR" altLang="en-US" sz="1000" b="1" dirty="0" smtClean="0"/>
          </a:p>
        </p:txBody>
      </p:sp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대기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 dirty="0"/>
              <a:t>완료 문서함</a:t>
            </a:r>
            <a:r>
              <a:rPr lang="en-US" altLang="ko-KR" sz="1000" dirty="0"/>
              <a:t> (8)</a:t>
            </a:r>
            <a:endParaRPr lang="ko-KR" altLang="en-US" sz="100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60463" y="2032000"/>
          <a:ext cx="6076950" cy="193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0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복리 후생</a:t>
            </a:r>
          </a:p>
        </p:txBody>
      </p:sp>
      <p:sp>
        <p:nvSpPr>
          <p:cNvPr id="6211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결재 문서함</a:t>
            </a:r>
          </a:p>
        </p:txBody>
      </p:sp>
      <p:sp>
        <p:nvSpPr>
          <p:cNvPr id="6212" name="TextBox 8"/>
          <p:cNvSpPr txBox="1">
            <a:spLocks noChangeArrowheads="1"/>
          </p:cNvSpPr>
          <p:nvPr/>
        </p:nvSpPr>
        <p:spPr bwMode="auto">
          <a:xfrm>
            <a:off x="1187450" y="4229100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 업무지원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187450" y="4462463"/>
          <a:ext cx="6076950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인감 사용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소모품 구매 요청서</a:t>
                      </a: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 개발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삭제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출장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복명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24580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2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 수정화면은 레이어 팝업으로 떠서 수정되도록 한다</a:t>
            </a:r>
            <a:r>
              <a:rPr lang="en-US" altLang="ko-KR" sz="1000"/>
              <a:t>. </a:t>
            </a:r>
            <a:r>
              <a:rPr lang="ko-KR" altLang="en-US" sz="1000"/>
              <a:t>신청서 수정은 임시저장함에서 문서 클릭시에 수정화면레이어 팝업이 뜨게된다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이 폼은 별도의 </a:t>
            </a:r>
            <a:r>
              <a:rPr lang="en-US" altLang="ko-KR" sz="1000"/>
              <a:t>GET </a:t>
            </a:r>
            <a:r>
              <a:rPr lang="ko-KR" altLang="en-US" sz="1000"/>
              <a:t>방식의 </a:t>
            </a:r>
            <a:r>
              <a:rPr lang="en-US" altLang="ko-KR" sz="1000"/>
              <a:t>URL </a:t>
            </a:r>
            <a:r>
              <a:rPr lang="ko-KR" altLang="en-US" sz="1000"/>
              <a:t>을 호출함으로써 접금이 가능해야 한다</a:t>
            </a:r>
            <a:r>
              <a:rPr lang="en-US" altLang="ko-KR" sz="1000"/>
              <a:t>. (</a:t>
            </a:r>
            <a:r>
              <a:rPr lang="ko-KR" altLang="en-US" sz="1000"/>
              <a:t>타 메뉴에서의 </a:t>
            </a:r>
            <a:r>
              <a:rPr lang="en-US" altLang="ko-KR" sz="1000"/>
              <a:t>Link </a:t>
            </a:r>
            <a:r>
              <a:rPr lang="ko-KR" altLang="en-US" sz="1000"/>
              <a:t>를 통해서 접근 가능하도록</a:t>
            </a:r>
            <a:r>
              <a:rPr lang="en-US" altLang="ko-KR" sz="1000"/>
              <a:t>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 내용은 </a:t>
            </a:r>
            <a:r>
              <a:rPr lang="en-US" altLang="ko-KR" sz="1000"/>
              <a:t>HTML </a:t>
            </a:r>
            <a:r>
              <a:rPr lang="ko-KR" altLang="en-US" sz="1000"/>
              <a:t>방식의 폼으로 만들어져 있는 문서 폼이며 신청서별로 해당 폼을 불러와서 작성하게 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각 신청서는 고유의 </a:t>
            </a:r>
            <a:r>
              <a:rPr lang="en-US" altLang="ko-KR" sz="1000"/>
              <a:t>javascript JS</a:t>
            </a:r>
            <a:r>
              <a:rPr lang="ko-KR" altLang="en-US" sz="1000"/>
              <a:t>파일이 존재하며 </a:t>
            </a:r>
            <a:r>
              <a:rPr lang="en-US" altLang="ko-KR" sz="1000"/>
              <a:t>JS </a:t>
            </a:r>
            <a:r>
              <a:rPr lang="ko-KR" altLang="en-US" sz="1000"/>
              <a:t>파일내에 </a:t>
            </a:r>
            <a:r>
              <a:rPr lang="en-US" altLang="ko-KR" sz="1000"/>
              <a:t>ajax </a:t>
            </a:r>
            <a:r>
              <a:rPr lang="ko-KR" altLang="en-US" sz="1000"/>
              <a:t>로 </a:t>
            </a:r>
            <a:r>
              <a:rPr lang="en-US" altLang="ko-KR" sz="1000"/>
              <a:t>URL </a:t>
            </a:r>
            <a:r>
              <a:rPr lang="ko-KR" altLang="en-US" sz="1000"/>
              <a:t>호출을 할 수 있어 입력 데이터에 대한 유효성 검증이 가능해야 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상단의 탭에서 신청서는 신청서 작성을 위한 폼</a:t>
            </a:r>
            <a:r>
              <a:rPr lang="en-US" altLang="ko-KR" sz="1000"/>
              <a:t>, </a:t>
            </a:r>
            <a:r>
              <a:rPr lang="ko-KR" altLang="en-US" sz="1000"/>
              <a:t>결재선은 신청서를 상신했을 경우의 </a:t>
            </a:r>
            <a:r>
              <a:rPr lang="en-US" altLang="ko-KR" sz="1000"/>
              <a:t>WorkFlow </a:t>
            </a:r>
            <a:r>
              <a:rPr lang="ko-KR" altLang="en-US" sz="1000"/>
              <a:t>지정 폼</a:t>
            </a:r>
            <a:r>
              <a:rPr lang="en-US" altLang="ko-KR" sz="1000"/>
              <a:t>, </a:t>
            </a:r>
            <a:r>
              <a:rPr lang="ko-KR" altLang="en-US" sz="1000"/>
              <a:t>참조문서는 해상 신청서와 관련된 첨부문서 기능폼</a:t>
            </a:r>
            <a:r>
              <a:rPr lang="en-US" altLang="ko-KR" sz="1000"/>
              <a:t>, </a:t>
            </a:r>
            <a:r>
              <a:rPr lang="ko-KR" altLang="en-US" sz="1000"/>
              <a:t>작성 예시는 해당 신청서 작성 샘플을 보여주어서 작성을 용이하게 하기 위한 탭이다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하단의 저장 버튼을 클릭하면 해당 문서를 임시 저장한다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결재 요청은 입력한 신청서를 저장한 다음 결재상신하게 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삭제버튼은 해당 임시문서를 삭제하고 임시저장함 목록화면으로 이동한다</a:t>
            </a:r>
            <a:r>
              <a:rPr lang="en-US" altLang="ko-KR" sz="1000"/>
              <a:t>.(</a:t>
            </a:r>
            <a:r>
              <a:rPr lang="ko-KR" altLang="en-US" sz="1000"/>
              <a:t>팝업이 닫힌다</a:t>
            </a:r>
            <a:r>
              <a:rPr lang="en-US" altLang="ko-KR" sz="1000"/>
              <a:t>.)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1035050" y="1025525"/>
            <a:ext cx="6281738" cy="60848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24584" name="그룹 1"/>
          <p:cNvGrpSpPr>
            <a:grpSpLocks/>
          </p:cNvGrpSpPr>
          <p:nvPr/>
        </p:nvGrpSpPr>
        <p:grpSpPr bwMode="auto">
          <a:xfrm>
            <a:off x="1114425" y="1101725"/>
            <a:ext cx="6122988" cy="5900738"/>
            <a:chOff x="199601" y="1101725"/>
            <a:chExt cx="7037116" cy="5756771"/>
          </a:xfrm>
        </p:grpSpPr>
        <p:sp>
          <p:nvSpPr>
            <p:cNvPr id="24604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6921077" y="1160578"/>
              <a:ext cx="237186" cy="31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585" name="직사각형 5"/>
          <p:cNvSpPr>
            <a:spLocks noChangeArrowheads="1"/>
          </p:cNvSpPr>
          <p:nvPr/>
        </p:nvSpPr>
        <p:spPr bwMode="auto">
          <a:xfrm>
            <a:off x="1247775" y="1774825"/>
            <a:ext cx="5916613" cy="4506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4586" name="직사각형 61"/>
          <p:cNvSpPr>
            <a:spLocks noChangeArrowheads="1"/>
          </p:cNvSpPr>
          <p:nvPr/>
        </p:nvSpPr>
        <p:spPr bwMode="auto">
          <a:xfrm>
            <a:off x="1150938" y="1198563"/>
            <a:ext cx="860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수정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247775" y="1584325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24588" name="TextBox 8"/>
          <p:cNvSpPr txBox="1">
            <a:spLocks noChangeArrowheads="1"/>
          </p:cNvSpPr>
          <p:nvPr/>
        </p:nvSpPr>
        <p:spPr bwMode="auto">
          <a:xfrm>
            <a:off x="2482850" y="1584325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작성 예시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9463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92225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저장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9238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/>
              <a:t>삭제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521075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닫기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7040563" y="1793875"/>
            <a:ext cx="114300" cy="3798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24594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065338"/>
            <a:ext cx="3635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2335213"/>
            <a:ext cx="1220787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직선 연결선 39"/>
          <p:cNvCxnSpPr/>
          <p:nvPr/>
        </p:nvCxnSpPr>
        <p:spPr bwMode="auto">
          <a:xfrm>
            <a:off x="5354638" y="1992313"/>
            <a:ext cx="0" cy="3538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597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4050184"/>
            <a:ext cx="16065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8" name="TextBox 86"/>
          <p:cNvSpPr txBox="1">
            <a:spLocks noChangeArrowheads="1"/>
          </p:cNvSpPr>
          <p:nvPr/>
        </p:nvSpPr>
        <p:spPr bwMode="auto">
          <a:xfrm>
            <a:off x="7608888" y="6591300"/>
            <a:ext cx="267493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화면은 와이드 기준으로 디자인 한다</a:t>
            </a:r>
            <a:r>
              <a:rPr lang="en-US" altLang="ko-KR" sz="1000"/>
              <a:t>.</a:t>
            </a:r>
          </a:p>
        </p:txBody>
      </p:sp>
      <p:sp>
        <p:nvSpPr>
          <p:cNvPr id="24599" name="TextBox 8"/>
          <p:cNvSpPr txBox="1">
            <a:spLocks noChangeArrowheads="1"/>
          </p:cNvSpPr>
          <p:nvPr/>
        </p:nvSpPr>
        <p:spPr bwMode="auto">
          <a:xfrm>
            <a:off x="5562600" y="2033588"/>
            <a:ext cx="4381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/>
              <a:t>분류</a:t>
            </a:r>
          </a:p>
        </p:txBody>
      </p:sp>
      <p:sp>
        <p:nvSpPr>
          <p:cNvPr id="24600" name="TextBox 8"/>
          <p:cNvSpPr txBox="1">
            <a:spLocks noChangeArrowheads="1"/>
          </p:cNvSpPr>
          <p:nvPr/>
        </p:nvSpPr>
        <p:spPr bwMode="auto">
          <a:xfrm>
            <a:off x="5562600" y="2185988"/>
            <a:ext cx="1143000" cy="1000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/>
              <a:t>휴가 신청서                 ▼</a:t>
            </a:r>
          </a:p>
        </p:txBody>
      </p:sp>
      <p:sp>
        <p:nvSpPr>
          <p:cNvPr id="24601" name="TextBox 29"/>
          <p:cNvSpPr txBox="1">
            <a:spLocks noChangeArrowheads="1"/>
          </p:cNvSpPr>
          <p:nvPr/>
        </p:nvSpPr>
        <p:spPr bwMode="auto">
          <a:xfrm>
            <a:off x="6211888" y="2746375"/>
            <a:ext cx="503237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24602" name="TextBox 31"/>
          <p:cNvSpPr txBox="1">
            <a:spLocks noChangeArrowheads="1"/>
          </p:cNvSpPr>
          <p:nvPr/>
        </p:nvSpPr>
        <p:spPr bwMode="auto">
          <a:xfrm>
            <a:off x="6211888" y="3027363"/>
            <a:ext cx="503237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24603" name="TextBox 33"/>
          <p:cNvSpPr txBox="1">
            <a:spLocks noChangeArrowheads="1"/>
          </p:cNvSpPr>
          <p:nvPr/>
        </p:nvSpPr>
        <p:spPr bwMode="auto">
          <a:xfrm>
            <a:off x="6211888" y="3316288"/>
            <a:ext cx="503237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455017" y="5248199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 smtClean="0"/>
              <a:t>보안등급</a:t>
            </a:r>
            <a:endParaRPr lang="ko-KR" altLang="en-US" sz="600" dirty="0"/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5893167" y="5252938"/>
            <a:ext cx="1001712" cy="996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" dirty="0" smtClean="0"/>
              <a:t>3</a:t>
            </a:r>
            <a:r>
              <a:rPr lang="ko-KR" altLang="en-US" sz="600" smtClean="0"/>
              <a:t>등급                     </a:t>
            </a:r>
            <a:r>
              <a:rPr lang="ko-KR" altLang="en-US" sz="600" dirty="0"/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3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25604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6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 상신을 위한 결재선을 지정하는 화면이다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나의 결재선은 </a:t>
            </a:r>
            <a:r>
              <a:rPr lang="en-US" altLang="ko-KR" sz="1000"/>
              <a:t>MyPage </a:t>
            </a:r>
            <a:r>
              <a:rPr lang="ko-KR" altLang="en-US" sz="1000"/>
              <a:t>의 나의 결재선 목록을 </a:t>
            </a:r>
            <a:r>
              <a:rPr lang="en-US" altLang="ko-KR" sz="1000"/>
              <a:t>select box </a:t>
            </a:r>
            <a:r>
              <a:rPr lang="ko-KR" altLang="en-US" sz="1000"/>
              <a:t>에 보여지게 되며 이중에서 해당 신청서에 적합한 결재선을 선택하면 밑의 결재선이 자동으로 설정되게 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한 단계에서 </a:t>
            </a:r>
            <a:r>
              <a:rPr lang="en-US" altLang="ko-KR" sz="1000"/>
              <a:t>2</a:t>
            </a:r>
            <a:r>
              <a:rPr lang="ko-KR" altLang="en-US" sz="1000"/>
              <a:t>명이상의 결재</a:t>
            </a:r>
            <a:r>
              <a:rPr lang="en-US" altLang="ko-KR" sz="1000"/>
              <a:t>(</a:t>
            </a:r>
            <a:r>
              <a:rPr lang="ko-KR" altLang="en-US" sz="1000"/>
              <a:t>합의</a:t>
            </a:r>
            <a:r>
              <a:rPr lang="en-US" altLang="ko-KR" sz="1000"/>
              <a:t>)</a:t>
            </a:r>
            <a:r>
              <a:rPr lang="ko-KR" altLang="en-US" sz="1000"/>
              <a:t>가 있을 경우</a:t>
            </a:r>
            <a:r>
              <a:rPr lang="en-US" altLang="ko-KR" sz="1000"/>
              <a:t> 1</a:t>
            </a:r>
            <a:r>
              <a:rPr lang="ko-KR" altLang="en-US" sz="1000"/>
              <a:t>명만 결재 또는 합의를 하면 다음단계로 넘어간다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/>
              <a:t>2</a:t>
            </a:r>
            <a:r>
              <a:rPr lang="ko-KR" altLang="en-US" sz="1000"/>
              <a:t>명이상의 결제</a:t>
            </a:r>
            <a:r>
              <a:rPr lang="en-US" altLang="ko-KR" sz="1000"/>
              <a:t>(</a:t>
            </a:r>
            <a:r>
              <a:rPr lang="ko-KR" altLang="en-US" sz="1000"/>
              <a:t>합의</a:t>
            </a:r>
            <a:r>
              <a:rPr lang="en-US" altLang="ko-KR" sz="1000"/>
              <a:t>)</a:t>
            </a:r>
            <a:r>
              <a:rPr lang="ko-KR" altLang="en-US" sz="1000"/>
              <a:t>자 중 </a:t>
            </a:r>
            <a:r>
              <a:rPr lang="en-US" altLang="ko-KR" sz="1000"/>
              <a:t>1</a:t>
            </a:r>
            <a:r>
              <a:rPr lang="ko-KR" altLang="en-US" sz="1000"/>
              <a:t>명이 결제</a:t>
            </a:r>
            <a:r>
              <a:rPr lang="en-US" altLang="ko-KR" sz="1000"/>
              <a:t>(</a:t>
            </a:r>
            <a:r>
              <a:rPr lang="ko-KR" altLang="en-US" sz="1000"/>
              <a:t>합의</a:t>
            </a:r>
            <a:r>
              <a:rPr lang="en-US" altLang="ko-KR" sz="1000"/>
              <a:t>)</a:t>
            </a:r>
            <a:r>
              <a:rPr lang="ko-KR" altLang="en-US" sz="1000"/>
              <a:t>를 진행하면 나머지 인원의 결재문서함에서는 완료함으로 넘어간다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한 단계에서 </a:t>
            </a:r>
            <a:r>
              <a:rPr lang="en-US" altLang="ko-KR" sz="1000"/>
              <a:t>2</a:t>
            </a:r>
            <a:r>
              <a:rPr lang="ko-KR" altLang="en-US" sz="1000"/>
              <a:t>명이상의의 결재</a:t>
            </a:r>
            <a:r>
              <a:rPr lang="en-US" altLang="ko-KR" sz="1000"/>
              <a:t>(</a:t>
            </a:r>
            <a:r>
              <a:rPr lang="ko-KR" altLang="en-US" sz="1000"/>
              <a:t>하의</a:t>
            </a:r>
            <a:r>
              <a:rPr lang="en-US" altLang="ko-KR" sz="1000"/>
              <a:t>)</a:t>
            </a:r>
            <a:r>
              <a:rPr lang="ko-KR" altLang="en-US" sz="1000"/>
              <a:t>가 있을 경우 모두 결재</a:t>
            </a:r>
            <a:r>
              <a:rPr lang="en-US" altLang="ko-KR" sz="1000"/>
              <a:t>(</a:t>
            </a:r>
            <a:r>
              <a:rPr lang="ko-KR" altLang="en-US" sz="1000"/>
              <a:t>합의</a:t>
            </a:r>
            <a:r>
              <a:rPr lang="en-US" altLang="ko-KR" sz="1000"/>
              <a:t>)</a:t>
            </a:r>
            <a:r>
              <a:rPr lang="ko-KR" altLang="en-US" sz="1000"/>
              <a:t>해야 넘어가는 기능은 설계상으로만 준비한다</a:t>
            </a:r>
            <a:endParaRPr lang="en-US" altLang="ko-KR" sz="100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단계명을 클릭하면 단계명을 변경할 수 있는 입력란이 떠서 단계명을 수정할 수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참조문서에는 파일을 첨부하는 기능으로 모든 형식의 파일을 첨부할 수 있으며 파일 사이즈는 </a:t>
            </a:r>
            <a:r>
              <a:rPr lang="en-US" altLang="ko-KR" sz="1000"/>
              <a:t>5M </a:t>
            </a:r>
            <a:r>
              <a:rPr lang="ko-KR" altLang="en-US" sz="1000"/>
              <a:t>이하로 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첨부파일은 </a:t>
            </a:r>
            <a:r>
              <a:rPr lang="en-US" altLang="ko-KR" sz="1000"/>
              <a:t>Drag &amp; Drop </a:t>
            </a:r>
            <a:r>
              <a:rPr lang="ko-KR" altLang="en-US" sz="1000"/>
              <a:t>으로 첨부 가능하여야 하며 파일 선택을 통하여 첨부할 수 도 있다</a:t>
            </a:r>
            <a:r>
              <a:rPr lang="en-US" altLang="ko-KR" sz="1000"/>
              <a:t>.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1035050" y="1025525"/>
            <a:ext cx="6281738" cy="60848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25608" name="그룹 1"/>
          <p:cNvGrpSpPr>
            <a:grpSpLocks/>
          </p:cNvGrpSpPr>
          <p:nvPr/>
        </p:nvGrpSpPr>
        <p:grpSpPr bwMode="auto">
          <a:xfrm>
            <a:off x="1114425" y="1101725"/>
            <a:ext cx="6122988" cy="5900738"/>
            <a:chOff x="199601" y="1101725"/>
            <a:chExt cx="7037116" cy="5756771"/>
          </a:xfrm>
        </p:grpSpPr>
        <p:sp>
          <p:nvSpPr>
            <p:cNvPr id="25625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6921077" y="1160578"/>
              <a:ext cx="237186" cy="31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5609" name="직사각형 5"/>
          <p:cNvSpPr>
            <a:spLocks noChangeArrowheads="1"/>
          </p:cNvSpPr>
          <p:nvPr/>
        </p:nvSpPr>
        <p:spPr bwMode="auto">
          <a:xfrm>
            <a:off x="1247775" y="1774825"/>
            <a:ext cx="5916613" cy="4506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5610" name="직사각형 61"/>
          <p:cNvSpPr>
            <a:spLocks noChangeArrowheads="1"/>
          </p:cNvSpPr>
          <p:nvPr/>
        </p:nvSpPr>
        <p:spPr bwMode="auto">
          <a:xfrm>
            <a:off x="1150938" y="1198563"/>
            <a:ext cx="860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수정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9463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92225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저장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9238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/>
              <a:t>삭제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521075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닫기</a:t>
            </a:r>
          </a:p>
        </p:txBody>
      </p:sp>
      <p:pic>
        <p:nvPicPr>
          <p:cNvPr id="25615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51038"/>
            <a:ext cx="3635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연결선 38"/>
          <p:cNvCxnSpPr/>
          <p:nvPr/>
        </p:nvCxnSpPr>
        <p:spPr bwMode="auto">
          <a:xfrm>
            <a:off x="5400675" y="1879600"/>
            <a:ext cx="0" cy="3538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617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5" y="4087023"/>
            <a:ext cx="16065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8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27263"/>
            <a:ext cx="14414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1247775" y="1584325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25620" name="TextBox 8"/>
          <p:cNvSpPr txBox="1">
            <a:spLocks noChangeArrowheads="1"/>
          </p:cNvSpPr>
          <p:nvPr/>
        </p:nvSpPr>
        <p:spPr bwMode="auto">
          <a:xfrm>
            <a:off x="2482850" y="1584325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작성 예시</a:t>
            </a:r>
          </a:p>
        </p:txBody>
      </p:sp>
      <p:sp>
        <p:nvSpPr>
          <p:cNvPr id="25621" name="TextBox 8"/>
          <p:cNvSpPr txBox="1">
            <a:spLocks noChangeArrowheads="1"/>
          </p:cNvSpPr>
          <p:nvPr/>
        </p:nvSpPr>
        <p:spPr bwMode="auto">
          <a:xfrm>
            <a:off x="5584825" y="1889125"/>
            <a:ext cx="43973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분류</a:t>
            </a:r>
          </a:p>
        </p:txBody>
      </p:sp>
      <p:sp>
        <p:nvSpPr>
          <p:cNvPr id="25622" name="TextBox 8"/>
          <p:cNvSpPr txBox="1">
            <a:spLocks noChangeArrowheads="1"/>
          </p:cNvSpPr>
          <p:nvPr/>
        </p:nvSpPr>
        <p:spPr bwMode="auto">
          <a:xfrm>
            <a:off x="5584825" y="2041525"/>
            <a:ext cx="1377950" cy="114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휴가 신청서                       ▼</a:t>
            </a:r>
          </a:p>
        </p:txBody>
      </p:sp>
      <p:sp>
        <p:nvSpPr>
          <p:cNvPr id="25623" name="TextBox 24"/>
          <p:cNvSpPr txBox="1">
            <a:spLocks noChangeArrowheads="1"/>
          </p:cNvSpPr>
          <p:nvPr/>
        </p:nvSpPr>
        <p:spPr bwMode="auto">
          <a:xfrm>
            <a:off x="6461125" y="3070225"/>
            <a:ext cx="504825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25624" name="TextBox 29"/>
          <p:cNvSpPr txBox="1">
            <a:spLocks noChangeArrowheads="1"/>
          </p:cNvSpPr>
          <p:nvPr/>
        </p:nvSpPr>
        <p:spPr bwMode="auto">
          <a:xfrm>
            <a:off x="6461125" y="3411538"/>
            <a:ext cx="504825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455017" y="5283368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 smtClean="0"/>
              <a:t>보안등급</a:t>
            </a:r>
            <a:endParaRPr lang="ko-KR" altLang="en-US" sz="600" dirty="0"/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5893167" y="5288107"/>
            <a:ext cx="1001712" cy="996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" dirty="0" smtClean="0"/>
              <a:t>3</a:t>
            </a:r>
            <a:r>
              <a:rPr lang="ko-KR" altLang="en-US" sz="600" smtClean="0"/>
              <a:t>등급                     </a:t>
            </a:r>
            <a:r>
              <a:rPr lang="ko-KR" altLang="en-US" sz="600" dirty="0"/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7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26628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9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30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 상신을 위한 결재선을 지정하는 화면이다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결재자 이름 입력란에 글자를 입력하면 하단에 자동으로 입력문자열로 시작하는 직원 목록이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직원목록에서 한명을 선택하면 해당 직원이 결재자로 지정된다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지정된 결재자는 이름과 직급이 표시된다</a:t>
            </a:r>
            <a:endParaRPr lang="en-US" altLang="ko-KR" sz="1000"/>
          </a:p>
        </p:txBody>
      </p:sp>
      <p:sp>
        <p:nvSpPr>
          <p:cNvPr id="15" name="직사각형 14"/>
          <p:cNvSpPr/>
          <p:nvPr/>
        </p:nvSpPr>
        <p:spPr bwMode="auto">
          <a:xfrm>
            <a:off x="1035050" y="1025525"/>
            <a:ext cx="6281738" cy="60848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26632" name="그룹 1"/>
          <p:cNvGrpSpPr>
            <a:grpSpLocks/>
          </p:cNvGrpSpPr>
          <p:nvPr/>
        </p:nvGrpSpPr>
        <p:grpSpPr bwMode="auto">
          <a:xfrm>
            <a:off x="1114425" y="1101725"/>
            <a:ext cx="6122988" cy="5900738"/>
            <a:chOff x="199601" y="1101725"/>
            <a:chExt cx="7037116" cy="5756771"/>
          </a:xfrm>
        </p:grpSpPr>
        <p:sp>
          <p:nvSpPr>
            <p:cNvPr id="26648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6921077" y="1160578"/>
              <a:ext cx="237186" cy="31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6633" name="직사각형 5"/>
          <p:cNvSpPr>
            <a:spLocks noChangeArrowheads="1"/>
          </p:cNvSpPr>
          <p:nvPr/>
        </p:nvSpPr>
        <p:spPr bwMode="auto">
          <a:xfrm>
            <a:off x="1247775" y="1774825"/>
            <a:ext cx="5916613" cy="4506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6634" name="직사각형 61"/>
          <p:cNvSpPr>
            <a:spLocks noChangeArrowheads="1"/>
          </p:cNvSpPr>
          <p:nvPr/>
        </p:nvSpPr>
        <p:spPr bwMode="auto">
          <a:xfrm>
            <a:off x="1150938" y="1198563"/>
            <a:ext cx="860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수정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9463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92225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저장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9238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/>
              <a:t>삭제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521075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닫기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040563" y="1793875"/>
            <a:ext cx="114300" cy="3798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26640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065338"/>
            <a:ext cx="3635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직선 연결선 47"/>
          <p:cNvCxnSpPr/>
          <p:nvPr/>
        </p:nvCxnSpPr>
        <p:spPr bwMode="auto">
          <a:xfrm>
            <a:off x="5354638" y="1992313"/>
            <a:ext cx="0" cy="3538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642" name="그림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4198328"/>
            <a:ext cx="16065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63" y="2374900"/>
            <a:ext cx="2074862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1247775" y="1584325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26645" name="TextBox 8"/>
          <p:cNvSpPr txBox="1">
            <a:spLocks noChangeArrowheads="1"/>
          </p:cNvSpPr>
          <p:nvPr/>
        </p:nvSpPr>
        <p:spPr bwMode="auto">
          <a:xfrm>
            <a:off x="2482850" y="1584325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작성 예시</a:t>
            </a:r>
          </a:p>
        </p:txBody>
      </p:sp>
      <p:sp>
        <p:nvSpPr>
          <p:cNvPr id="26646" name="TextBox 8"/>
          <p:cNvSpPr txBox="1">
            <a:spLocks noChangeArrowheads="1"/>
          </p:cNvSpPr>
          <p:nvPr/>
        </p:nvSpPr>
        <p:spPr bwMode="auto">
          <a:xfrm>
            <a:off x="5508625" y="1995488"/>
            <a:ext cx="4397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분류</a:t>
            </a:r>
          </a:p>
        </p:txBody>
      </p:sp>
      <p:sp>
        <p:nvSpPr>
          <p:cNvPr id="26647" name="TextBox 8"/>
          <p:cNvSpPr txBox="1">
            <a:spLocks noChangeArrowheads="1"/>
          </p:cNvSpPr>
          <p:nvPr/>
        </p:nvSpPr>
        <p:spPr bwMode="auto">
          <a:xfrm>
            <a:off x="5508625" y="2147888"/>
            <a:ext cx="1341438" cy="115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휴가 신청서                 ▼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455017" y="5400598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 smtClean="0"/>
              <a:t>보안등급</a:t>
            </a:r>
            <a:endParaRPr lang="ko-KR" altLang="en-US" sz="600" dirty="0"/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893167" y="5405337"/>
            <a:ext cx="1001712" cy="996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" dirty="0" smtClean="0"/>
              <a:t>3</a:t>
            </a:r>
            <a:r>
              <a:rPr lang="ko-KR" altLang="en-US" sz="600" smtClean="0"/>
              <a:t>등급                     </a:t>
            </a:r>
            <a:r>
              <a:rPr lang="ko-KR" altLang="en-US" sz="600" dirty="0"/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1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27652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4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작성 예시는 해당 문서의 작성 사례를 예로 보여주는 탭이다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작성사례 내용은 </a:t>
            </a:r>
            <a:r>
              <a:rPr lang="en-US" altLang="ko-KR" sz="1000"/>
              <a:t>Fix </a:t>
            </a:r>
            <a:r>
              <a:rPr lang="ko-KR" altLang="en-US" sz="1000"/>
              <a:t>된 예시를 </a:t>
            </a:r>
            <a:r>
              <a:rPr lang="en-US" altLang="ko-KR" sz="1000"/>
              <a:t>DB </a:t>
            </a:r>
            <a:r>
              <a:rPr lang="ko-KR" altLang="en-US" sz="1000"/>
              <a:t>에서 또는 파일에서 읽어서 보여준다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작성 예시는 수정 불가능하다</a:t>
            </a:r>
            <a:r>
              <a:rPr lang="en-US" altLang="ko-KR" sz="1000"/>
              <a:t>.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1035050" y="1025525"/>
            <a:ext cx="6281738" cy="60848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27656" name="그룹 1"/>
          <p:cNvGrpSpPr>
            <a:grpSpLocks/>
          </p:cNvGrpSpPr>
          <p:nvPr/>
        </p:nvGrpSpPr>
        <p:grpSpPr bwMode="auto">
          <a:xfrm>
            <a:off x="1114425" y="1101725"/>
            <a:ext cx="6122988" cy="5900738"/>
            <a:chOff x="199601" y="1101725"/>
            <a:chExt cx="7037116" cy="5756771"/>
          </a:xfrm>
        </p:grpSpPr>
        <p:sp>
          <p:nvSpPr>
            <p:cNvPr id="27667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6921077" y="1160578"/>
              <a:ext cx="237186" cy="31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657" name="직사각형 5"/>
          <p:cNvSpPr>
            <a:spLocks noChangeArrowheads="1"/>
          </p:cNvSpPr>
          <p:nvPr/>
        </p:nvSpPr>
        <p:spPr bwMode="auto">
          <a:xfrm>
            <a:off x="1247775" y="1774825"/>
            <a:ext cx="5916613" cy="4506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7658" name="직사각형 61"/>
          <p:cNvSpPr>
            <a:spLocks noChangeArrowheads="1"/>
          </p:cNvSpPr>
          <p:nvPr/>
        </p:nvSpPr>
        <p:spPr bwMode="auto">
          <a:xfrm>
            <a:off x="1150938" y="1198563"/>
            <a:ext cx="860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수정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9463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92225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저장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9238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/>
              <a:t>삭제</a:t>
            </a:r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7050088" y="1779588"/>
            <a:ext cx="92075" cy="4491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075" y="6529388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닫기</a:t>
            </a:r>
          </a:p>
        </p:txBody>
      </p:sp>
      <p:sp>
        <p:nvSpPr>
          <p:cNvPr id="27664" name="TextBox 8"/>
          <p:cNvSpPr txBox="1">
            <a:spLocks noChangeArrowheads="1"/>
          </p:cNvSpPr>
          <p:nvPr/>
        </p:nvSpPr>
        <p:spPr bwMode="auto">
          <a:xfrm>
            <a:off x="1247775" y="1579563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신청서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482850" y="1579563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작성 예시</a:t>
            </a:r>
          </a:p>
        </p:txBody>
      </p:sp>
      <p:pic>
        <p:nvPicPr>
          <p:cNvPr id="2766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97050"/>
            <a:ext cx="4268788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5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28676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1692275" y="2538413"/>
            <a:ext cx="51847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7200" b="1"/>
              <a:t>결재 </a:t>
            </a:r>
            <a:r>
              <a:rPr lang="en-US" altLang="ko-KR" sz="7200" b="1"/>
              <a:t>/ </a:t>
            </a:r>
            <a:r>
              <a:rPr lang="ko-KR" altLang="en-US" sz="7200" b="1"/>
              <a:t>반려</a:t>
            </a:r>
            <a:endParaRPr lang="en-US" altLang="ko-KR" sz="7200" b="1"/>
          </a:p>
          <a:p>
            <a:pPr algn="ctr"/>
            <a:r>
              <a:rPr lang="en-US" altLang="ko-KR" sz="7200" b="1"/>
              <a:t>/ </a:t>
            </a:r>
            <a:r>
              <a:rPr lang="ko-KR" altLang="en-US" sz="7200" b="1"/>
              <a:t>상태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대기문서함에는 다른 사람이 신청서를 상신하고 내가 결재할 차례가 된 신청서가 대기문서함에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대기문서함에서 해당 문서의 </a:t>
            </a:r>
            <a:r>
              <a:rPr lang="en-US" altLang="ko-KR" sz="1000"/>
              <a:t>Row </a:t>
            </a:r>
            <a:r>
              <a:rPr lang="ko-KR" altLang="en-US" sz="1000"/>
              <a:t>를 클릭하면 신청서 내용을 확인하고 결재 또는 반려 또는 출력을 할 수 있는 내용화면이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복리후생은 주택자금융자금 신청서</a:t>
            </a:r>
            <a:r>
              <a:rPr lang="en-US" altLang="ko-KR" sz="1000"/>
              <a:t>, </a:t>
            </a:r>
            <a:r>
              <a:rPr lang="ko-KR" altLang="en-US" sz="1000"/>
              <a:t>장기근속포상 신청서</a:t>
            </a:r>
            <a:r>
              <a:rPr lang="en-US" altLang="ko-KR" sz="1000"/>
              <a:t>, </a:t>
            </a:r>
            <a:r>
              <a:rPr lang="ko-KR" altLang="en-US" sz="1000"/>
              <a:t>체력단련비 지원신청서</a:t>
            </a:r>
            <a:r>
              <a:rPr lang="en-US" altLang="ko-KR" sz="1000"/>
              <a:t>, </a:t>
            </a:r>
            <a:r>
              <a:rPr lang="ko-KR" altLang="en-US" sz="1000"/>
              <a:t>의료비지원금 신청서</a:t>
            </a:r>
            <a:r>
              <a:rPr lang="en-US" altLang="ko-KR" sz="1000"/>
              <a:t>, </a:t>
            </a:r>
            <a:r>
              <a:rPr lang="ko-KR" altLang="en-US" sz="1000"/>
              <a:t>경조금 신청서</a:t>
            </a:r>
            <a:r>
              <a:rPr lang="en-US" altLang="ko-KR" sz="1000"/>
              <a:t>, </a:t>
            </a:r>
            <a:r>
              <a:rPr lang="ko-KR" altLang="en-US" sz="1000"/>
              <a:t>입학축하금 신청서가 대상이며 그외의 신청서는 모두 전자결재로 보여진다</a:t>
            </a:r>
            <a:r>
              <a:rPr lang="en-US" altLang="ko-KR" sz="1000"/>
              <a:t>.</a:t>
            </a:r>
          </a:p>
        </p:txBody>
      </p:sp>
      <p:sp>
        <p:nvSpPr>
          <p:cNvPr id="29700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29701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3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결재 문서함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160463" y="2032000"/>
          <a:ext cx="6076950" cy="193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60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복리 후생</a:t>
            </a:r>
          </a:p>
        </p:txBody>
      </p:sp>
      <p:sp>
        <p:nvSpPr>
          <p:cNvPr id="29761" name="TextBox 8"/>
          <p:cNvSpPr txBox="1">
            <a:spLocks noChangeArrowheads="1"/>
          </p:cNvSpPr>
          <p:nvPr/>
        </p:nvSpPr>
        <p:spPr bwMode="auto">
          <a:xfrm>
            <a:off x="1187450" y="4229100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 업무지원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87450" y="4462463"/>
          <a:ext cx="6076950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인감 사용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소모품 구매 요청서</a:t>
                      </a: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 개발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삭제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출장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복명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12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예정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smtClean="0"/>
              <a:t>대기 문서함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  <p:sp>
        <p:nvSpPr>
          <p:cNvPr id="29814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완료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3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예정문서함</a:t>
            </a:r>
            <a:r>
              <a:rPr lang="en-US" altLang="ko-KR" sz="1000" dirty="0"/>
              <a:t>, </a:t>
            </a:r>
            <a:r>
              <a:rPr lang="ko-KR" altLang="en-US" sz="1000"/>
              <a:t>대기문서함</a:t>
            </a:r>
            <a:r>
              <a:rPr lang="en-US" altLang="ko-KR" sz="1000" dirty="0"/>
              <a:t>, </a:t>
            </a:r>
            <a:r>
              <a:rPr lang="ko-KR" altLang="en-US" sz="1000"/>
              <a:t>완료문서함에서 문서 클릭시에는 문서 내용을 볼수 있는 화면이 레이어팝업으로 나타난다</a:t>
            </a:r>
            <a:r>
              <a:rPr lang="en-US" altLang="ko-KR" sz="1000" dirty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예정 문서일 경우에는 하단의 버튼이 인쇄</a:t>
            </a:r>
            <a:r>
              <a:rPr lang="en-US" altLang="ko-KR" sz="1000" dirty="0"/>
              <a:t>, </a:t>
            </a:r>
            <a:r>
              <a:rPr lang="ko-KR" altLang="en-US" sz="1000"/>
              <a:t>닫기버튼만 보인다</a:t>
            </a:r>
            <a:r>
              <a:rPr lang="en-US" altLang="ko-KR" sz="1000" dirty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결재 대기문서일 경우에는 하단의 버튼이 인쇄</a:t>
            </a:r>
            <a:r>
              <a:rPr lang="en-US" altLang="ko-KR" sz="1000" dirty="0"/>
              <a:t>, </a:t>
            </a:r>
            <a:r>
              <a:rPr lang="ko-KR" altLang="en-US" sz="1000"/>
              <a:t>결재</a:t>
            </a:r>
            <a:r>
              <a:rPr lang="en-US" altLang="ko-KR" sz="1000" dirty="0"/>
              <a:t>, </a:t>
            </a:r>
            <a:r>
              <a:rPr lang="ko-KR" altLang="en-US" sz="1000"/>
              <a:t>반려</a:t>
            </a:r>
            <a:r>
              <a:rPr lang="en-US" altLang="ko-KR" sz="1000" dirty="0"/>
              <a:t>, </a:t>
            </a:r>
            <a:r>
              <a:rPr lang="ko-KR" altLang="en-US" sz="1000"/>
              <a:t>닫기 가 보이에 된다</a:t>
            </a:r>
            <a:r>
              <a:rPr lang="en-US" altLang="ko-KR" sz="1000" dirty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결재 완료문서일 경우에는 하단의 버튼이 인쇄</a:t>
            </a:r>
            <a:r>
              <a:rPr lang="en-US" altLang="ko-KR" sz="1000" dirty="0"/>
              <a:t>, </a:t>
            </a:r>
            <a:r>
              <a:rPr lang="ko-KR" altLang="en-US" sz="1000"/>
              <a:t>닫기 버튼만 보이게 된다</a:t>
            </a:r>
            <a:r>
              <a:rPr lang="en-US" altLang="ko-KR" sz="1000" dirty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반려 문서일 경우에는 하단의 버튼이 인쇄</a:t>
            </a:r>
            <a:r>
              <a:rPr lang="en-US" altLang="ko-KR" sz="1000" dirty="0"/>
              <a:t>, </a:t>
            </a:r>
            <a:r>
              <a:rPr lang="ko-KR" altLang="en-US" sz="1000"/>
              <a:t>다시작성</a:t>
            </a:r>
            <a:r>
              <a:rPr lang="en-US" altLang="ko-KR" sz="1000" dirty="0"/>
              <a:t>, </a:t>
            </a:r>
            <a:r>
              <a:rPr lang="ko-KR" altLang="en-US" sz="1000"/>
              <a:t>닫기 버튼이 보이게 된다</a:t>
            </a:r>
            <a:r>
              <a:rPr lang="en-US" altLang="ko-KR" sz="1000" dirty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문서 내용을 보는 화면에서는 수정이 불가능하고 참조문서 다운로드는 가능하다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/>
              <a:t>결재선도 수정 </a:t>
            </a:r>
            <a:r>
              <a:rPr lang="ko-KR" altLang="en-US" sz="1000" smtClean="0"/>
              <a:t>불가능하다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30724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0725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6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예정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smtClean="0"/>
              <a:t>대기 문서함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완료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60463" y="2043113"/>
          <a:ext cx="6076950" cy="218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복리 후생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  <p:sp>
        <p:nvSpPr>
          <p:cNvPr id="30793" name="TextBox 8"/>
          <p:cNvSpPr txBox="1">
            <a:spLocks noChangeArrowheads="1"/>
          </p:cNvSpPr>
          <p:nvPr/>
        </p:nvSpPr>
        <p:spPr bwMode="auto">
          <a:xfrm>
            <a:off x="2419350" y="178593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전자결재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30794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결재 문서함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107950" y="1025525"/>
            <a:ext cx="7196138" cy="59959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30796" name="그룹 1"/>
          <p:cNvGrpSpPr>
            <a:grpSpLocks/>
          </p:cNvGrpSpPr>
          <p:nvPr/>
        </p:nvGrpSpPr>
        <p:grpSpPr bwMode="auto">
          <a:xfrm>
            <a:off x="200025" y="1101725"/>
            <a:ext cx="7037388" cy="5756275"/>
            <a:chOff x="199601" y="1101725"/>
            <a:chExt cx="7037116" cy="5756771"/>
          </a:xfrm>
        </p:grpSpPr>
        <p:sp>
          <p:nvSpPr>
            <p:cNvPr id="30814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920816" y="1160468"/>
              <a:ext cx="238116" cy="31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797" name="직사각형 26"/>
          <p:cNvSpPr>
            <a:spLocks noChangeArrowheads="1"/>
          </p:cNvSpPr>
          <p:nvPr/>
        </p:nvSpPr>
        <p:spPr bwMode="auto">
          <a:xfrm>
            <a:off x="539750" y="1647825"/>
            <a:ext cx="6380163" cy="4551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39750" y="1457325"/>
            <a:ext cx="1233488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39" name="TextBox 86"/>
          <p:cNvSpPr txBox="1">
            <a:spLocks noChangeArrowheads="1"/>
          </p:cNvSpPr>
          <p:nvPr/>
        </p:nvSpPr>
        <p:spPr bwMode="auto">
          <a:xfrm>
            <a:off x="1379538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결재</a:t>
            </a:r>
            <a:endParaRPr lang="en-US" altLang="ko-KR" sz="1000" dirty="0" smtClean="0"/>
          </a:p>
        </p:txBody>
      </p:sp>
      <p:sp>
        <p:nvSpPr>
          <p:cNvPr id="41" name="TextBox 86"/>
          <p:cNvSpPr txBox="1">
            <a:spLocks noChangeArrowheads="1"/>
          </p:cNvSpPr>
          <p:nvPr/>
        </p:nvSpPr>
        <p:spPr bwMode="auto">
          <a:xfrm>
            <a:off x="2232025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반려</a:t>
            </a:r>
            <a:endParaRPr lang="en-US" altLang="ko-KR" sz="1000" dirty="0" smtClean="0"/>
          </a:p>
        </p:txBody>
      </p:sp>
      <p:sp>
        <p:nvSpPr>
          <p:cNvPr id="42" name="TextBox 86"/>
          <p:cNvSpPr txBox="1">
            <a:spLocks noChangeArrowheads="1"/>
          </p:cNvSpPr>
          <p:nvPr/>
        </p:nvSpPr>
        <p:spPr bwMode="auto">
          <a:xfrm>
            <a:off x="560388" y="6332538"/>
            <a:ext cx="700087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인쇄</a:t>
            </a:r>
            <a:endParaRPr lang="en-US" altLang="ko-KR" sz="1000" dirty="0" smtClean="0"/>
          </a:p>
        </p:txBody>
      </p:sp>
      <p:sp>
        <p:nvSpPr>
          <p:cNvPr id="33" name="TextBox 86"/>
          <p:cNvSpPr txBox="1">
            <a:spLocks noChangeArrowheads="1"/>
          </p:cNvSpPr>
          <p:nvPr/>
        </p:nvSpPr>
        <p:spPr bwMode="auto">
          <a:xfrm>
            <a:off x="3081338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34" name="직사각형 33"/>
          <p:cNvSpPr/>
          <p:nvPr/>
        </p:nvSpPr>
        <p:spPr bwMode="auto">
          <a:xfrm>
            <a:off x="6804025" y="1649413"/>
            <a:ext cx="98425" cy="45402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3080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860550"/>
            <a:ext cx="363537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168525"/>
            <a:ext cx="2130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연결선 44"/>
          <p:cNvCxnSpPr/>
          <p:nvPr/>
        </p:nvCxnSpPr>
        <p:spPr bwMode="auto">
          <a:xfrm>
            <a:off x="4476750" y="1825625"/>
            <a:ext cx="0" cy="3540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12" name="TextBox 8"/>
          <p:cNvSpPr txBox="1">
            <a:spLocks noChangeArrowheads="1"/>
          </p:cNvSpPr>
          <p:nvPr/>
        </p:nvSpPr>
        <p:spPr bwMode="auto">
          <a:xfrm>
            <a:off x="4654550" y="1852613"/>
            <a:ext cx="4381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/>
              <a:t>분류</a:t>
            </a:r>
          </a:p>
        </p:txBody>
      </p:sp>
      <p:sp>
        <p:nvSpPr>
          <p:cNvPr id="30813" name="TextBox 8"/>
          <p:cNvSpPr txBox="1">
            <a:spLocks noChangeArrowheads="1"/>
          </p:cNvSpPr>
          <p:nvPr/>
        </p:nvSpPr>
        <p:spPr bwMode="auto">
          <a:xfrm>
            <a:off x="4654550" y="2005013"/>
            <a:ext cx="13985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휴가 신청서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46600" y="4407878"/>
            <a:ext cx="2074863" cy="542925"/>
            <a:chOff x="4546600" y="4572000"/>
            <a:chExt cx="2074863" cy="542925"/>
          </a:xfrm>
        </p:grpSpPr>
        <p:sp>
          <p:nvSpPr>
            <p:cNvPr id="30808" name="직사각형 26"/>
            <p:cNvSpPr>
              <a:spLocks noChangeArrowheads="1"/>
            </p:cNvSpPr>
            <p:nvPr/>
          </p:nvSpPr>
          <p:spPr bwMode="auto">
            <a:xfrm>
              <a:off x="4546600" y="4572000"/>
              <a:ext cx="2070100" cy="5429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500"/>
            </a:p>
          </p:txBody>
        </p:sp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4546600" y="4572000"/>
              <a:ext cx="620713" cy="542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 smtClean="0"/>
                <a:t>참조문서</a:t>
              </a:r>
            </a:p>
          </p:txBody>
        </p:sp>
        <p:sp>
          <p:nvSpPr>
            <p:cNvPr id="30810" name="TextBox 86"/>
            <p:cNvSpPr>
              <a:spLocks noChangeArrowheads="1"/>
            </p:cNvSpPr>
            <p:nvPr/>
          </p:nvSpPr>
          <p:spPr bwMode="auto">
            <a:xfrm>
              <a:off x="5129213" y="4610100"/>
              <a:ext cx="1492250" cy="23336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36000" rIns="90000" bIns="36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 dirty="0"/>
                <a:t>@</a:t>
              </a:r>
              <a:r>
                <a:rPr lang="ko-KR" altLang="en-US" sz="900"/>
                <a:t>  출산확인서</a:t>
              </a:r>
              <a:r>
                <a:rPr lang="en-US" altLang="ko-KR" sz="900" dirty="0"/>
                <a:t>.pdf</a:t>
              </a:r>
            </a:p>
          </p:txBody>
        </p:sp>
        <p:sp>
          <p:nvSpPr>
            <p:cNvPr id="30811" name="TextBox 86"/>
            <p:cNvSpPr>
              <a:spLocks noChangeArrowheads="1"/>
            </p:cNvSpPr>
            <p:nvPr/>
          </p:nvSpPr>
          <p:spPr bwMode="auto">
            <a:xfrm>
              <a:off x="5122863" y="4816475"/>
              <a:ext cx="1493837" cy="23336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36000" rIns="90000" bIns="36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 dirty="0"/>
                <a:t>@</a:t>
              </a:r>
              <a:r>
                <a:rPr lang="ko-KR" altLang="en-US" sz="900"/>
                <a:t>  수술증명서</a:t>
              </a:r>
              <a:r>
                <a:rPr lang="en-US" altLang="ko-KR" sz="900" dirty="0"/>
                <a:t>.jpg</a:t>
              </a:r>
            </a:p>
          </p:txBody>
        </p:sp>
      </p:grp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4610100" y="5056922"/>
            <a:ext cx="438150" cy="14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dirty="0" smtClean="0"/>
              <a:t>보안등급</a:t>
            </a:r>
            <a:endParaRPr lang="ko-KR" altLang="en-US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5048250" y="5061661"/>
            <a:ext cx="1001712" cy="11499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dirty="0" smtClean="0"/>
              <a:t>3</a:t>
            </a:r>
            <a:r>
              <a:rPr lang="ko-KR" altLang="en-US" smtClean="0"/>
              <a:t>등급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3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신청서에서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결재</a:t>
            </a:r>
            <a:r>
              <a:rPr lang="en-US" altLang="ko-KR" sz="1000" dirty="0" smtClean="0"/>
              <a:t>＂</a:t>
            </a:r>
            <a:r>
              <a:rPr lang="ko-KR" altLang="en-US" sz="1000" smtClean="0"/>
              <a:t>버튼을 클릭하면 결재승인 첨언을 입력하는 화면이 레이어팝업으로 뜬다</a:t>
            </a:r>
            <a:r>
              <a:rPr lang="en-US" altLang="ko-KR" sz="1000" dirty="0" smtClean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첨언을 입력한 후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승인</a:t>
            </a:r>
            <a:r>
              <a:rPr lang="en-US" altLang="ko-KR" sz="1000" dirty="0" smtClean="0"/>
              <a:t>“ </a:t>
            </a:r>
            <a:r>
              <a:rPr lang="ko-KR" altLang="en-US" sz="1000" smtClean="0"/>
              <a:t>버튼을 클릭하면 해당 신청서가 승인이 이루어진다</a:t>
            </a:r>
            <a:r>
              <a:rPr lang="en-US" altLang="ko-KR" sz="1000" dirty="0" smtClean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결재승인에서는 첨언을 입력하지 않아도 승인을 할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30724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0725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6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예정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smtClean="0"/>
              <a:t>대기 문서함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완료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60463" y="2043113"/>
          <a:ext cx="6076950" cy="218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복리 후생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  <p:sp>
        <p:nvSpPr>
          <p:cNvPr id="30793" name="TextBox 8"/>
          <p:cNvSpPr txBox="1">
            <a:spLocks noChangeArrowheads="1"/>
          </p:cNvSpPr>
          <p:nvPr/>
        </p:nvSpPr>
        <p:spPr bwMode="auto">
          <a:xfrm>
            <a:off x="2419350" y="178593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전자결재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30794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결재 문서함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107950" y="1025525"/>
            <a:ext cx="7196138" cy="59959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30796" name="그룹 1"/>
          <p:cNvGrpSpPr>
            <a:grpSpLocks/>
          </p:cNvGrpSpPr>
          <p:nvPr/>
        </p:nvGrpSpPr>
        <p:grpSpPr bwMode="auto">
          <a:xfrm>
            <a:off x="200025" y="1101725"/>
            <a:ext cx="7037388" cy="5756275"/>
            <a:chOff x="199601" y="1101725"/>
            <a:chExt cx="7037116" cy="5756771"/>
          </a:xfrm>
        </p:grpSpPr>
        <p:sp>
          <p:nvSpPr>
            <p:cNvPr id="30814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920816" y="1160468"/>
              <a:ext cx="238116" cy="31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797" name="직사각형 26"/>
          <p:cNvSpPr>
            <a:spLocks noChangeArrowheads="1"/>
          </p:cNvSpPr>
          <p:nvPr/>
        </p:nvSpPr>
        <p:spPr bwMode="auto">
          <a:xfrm>
            <a:off x="539750" y="1647825"/>
            <a:ext cx="6380163" cy="4551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39750" y="1457325"/>
            <a:ext cx="1233488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39" name="TextBox 86"/>
          <p:cNvSpPr txBox="1">
            <a:spLocks noChangeArrowheads="1"/>
          </p:cNvSpPr>
          <p:nvPr/>
        </p:nvSpPr>
        <p:spPr bwMode="auto">
          <a:xfrm>
            <a:off x="1379538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결재</a:t>
            </a:r>
            <a:endParaRPr lang="en-US" altLang="ko-KR" sz="1000" dirty="0" smtClean="0"/>
          </a:p>
        </p:txBody>
      </p:sp>
      <p:sp>
        <p:nvSpPr>
          <p:cNvPr id="41" name="TextBox 86"/>
          <p:cNvSpPr txBox="1">
            <a:spLocks noChangeArrowheads="1"/>
          </p:cNvSpPr>
          <p:nvPr/>
        </p:nvSpPr>
        <p:spPr bwMode="auto">
          <a:xfrm>
            <a:off x="2232025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반려</a:t>
            </a:r>
            <a:endParaRPr lang="en-US" altLang="ko-KR" sz="1000" dirty="0" smtClean="0"/>
          </a:p>
        </p:txBody>
      </p:sp>
      <p:sp>
        <p:nvSpPr>
          <p:cNvPr id="42" name="TextBox 86"/>
          <p:cNvSpPr txBox="1">
            <a:spLocks noChangeArrowheads="1"/>
          </p:cNvSpPr>
          <p:nvPr/>
        </p:nvSpPr>
        <p:spPr bwMode="auto">
          <a:xfrm>
            <a:off x="560388" y="6332538"/>
            <a:ext cx="700087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인쇄</a:t>
            </a:r>
            <a:endParaRPr lang="en-US" altLang="ko-KR" sz="1000" dirty="0" smtClean="0"/>
          </a:p>
        </p:txBody>
      </p:sp>
      <p:sp>
        <p:nvSpPr>
          <p:cNvPr id="33" name="TextBox 86"/>
          <p:cNvSpPr txBox="1">
            <a:spLocks noChangeArrowheads="1"/>
          </p:cNvSpPr>
          <p:nvPr/>
        </p:nvSpPr>
        <p:spPr bwMode="auto">
          <a:xfrm>
            <a:off x="3081338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34" name="직사각형 33"/>
          <p:cNvSpPr/>
          <p:nvPr/>
        </p:nvSpPr>
        <p:spPr bwMode="auto">
          <a:xfrm>
            <a:off x="6804025" y="1649413"/>
            <a:ext cx="98425" cy="45402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3080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860550"/>
            <a:ext cx="363537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168525"/>
            <a:ext cx="2130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연결선 44"/>
          <p:cNvCxnSpPr/>
          <p:nvPr/>
        </p:nvCxnSpPr>
        <p:spPr bwMode="auto">
          <a:xfrm>
            <a:off x="4476750" y="1825625"/>
            <a:ext cx="0" cy="3540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12" name="TextBox 8"/>
          <p:cNvSpPr txBox="1">
            <a:spLocks noChangeArrowheads="1"/>
          </p:cNvSpPr>
          <p:nvPr/>
        </p:nvSpPr>
        <p:spPr bwMode="auto">
          <a:xfrm>
            <a:off x="4654550" y="1852613"/>
            <a:ext cx="4381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/>
              <a:t>분류</a:t>
            </a:r>
          </a:p>
        </p:txBody>
      </p:sp>
      <p:sp>
        <p:nvSpPr>
          <p:cNvPr id="30813" name="TextBox 8"/>
          <p:cNvSpPr txBox="1">
            <a:spLocks noChangeArrowheads="1"/>
          </p:cNvSpPr>
          <p:nvPr/>
        </p:nvSpPr>
        <p:spPr bwMode="auto">
          <a:xfrm>
            <a:off x="4654550" y="2005013"/>
            <a:ext cx="13985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휴가 신청서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46600" y="4407878"/>
            <a:ext cx="2074863" cy="542925"/>
            <a:chOff x="4546600" y="4572000"/>
            <a:chExt cx="2074863" cy="542925"/>
          </a:xfrm>
        </p:grpSpPr>
        <p:sp>
          <p:nvSpPr>
            <p:cNvPr id="30808" name="직사각형 26"/>
            <p:cNvSpPr>
              <a:spLocks noChangeArrowheads="1"/>
            </p:cNvSpPr>
            <p:nvPr/>
          </p:nvSpPr>
          <p:spPr bwMode="auto">
            <a:xfrm>
              <a:off x="4546600" y="4572000"/>
              <a:ext cx="2070100" cy="5429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500"/>
            </a:p>
          </p:txBody>
        </p:sp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4546600" y="4572000"/>
              <a:ext cx="620713" cy="542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 smtClean="0"/>
                <a:t>참조문서</a:t>
              </a:r>
            </a:p>
          </p:txBody>
        </p:sp>
        <p:sp>
          <p:nvSpPr>
            <p:cNvPr id="30810" name="TextBox 86"/>
            <p:cNvSpPr>
              <a:spLocks noChangeArrowheads="1"/>
            </p:cNvSpPr>
            <p:nvPr/>
          </p:nvSpPr>
          <p:spPr bwMode="auto">
            <a:xfrm>
              <a:off x="5129213" y="4610100"/>
              <a:ext cx="1492250" cy="23336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36000" rIns="90000" bIns="36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 dirty="0"/>
                <a:t>@</a:t>
              </a:r>
              <a:r>
                <a:rPr lang="ko-KR" altLang="en-US" sz="900"/>
                <a:t>  출산확인서</a:t>
              </a:r>
              <a:r>
                <a:rPr lang="en-US" altLang="ko-KR" sz="900" dirty="0"/>
                <a:t>.pdf</a:t>
              </a:r>
            </a:p>
          </p:txBody>
        </p:sp>
        <p:sp>
          <p:nvSpPr>
            <p:cNvPr id="30811" name="TextBox 86"/>
            <p:cNvSpPr>
              <a:spLocks noChangeArrowheads="1"/>
            </p:cNvSpPr>
            <p:nvPr/>
          </p:nvSpPr>
          <p:spPr bwMode="auto">
            <a:xfrm>
              <a:off x="5122863" y="4816475"/>
              <a:ext cx="1493837" cy="23336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36000" rIns="90000" bIns="36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 dirty="0"/>
                <a:t>@</a:t>
              </a:r>
              <a:r>
                <a:rPr lang="ko-KR" altLang="en-US" sz="900"/>
                <a:t>  수술증명서</a:t>
              </a:r>
              <a:r>
                <a:rPr lang="en-US" altLang="ko-KR" sz="900" dirty="0"/>
                <a:t>.jpg</a:t>
              </a:r>
            </a:p>
          </p:txBody>
        </p:sp>
      </p:grp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4610100" y="5056922"/>
            <a:ext cx="438150" cy="14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dirty="0" smtClean="0"/>
              <a:t>보안등급</a:t>
            </a:r>
            <a:endParaRPr lang="ko-KR" altLang="en-US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5048250" y="5061661"/>
            <a:ext cx="1001712" cy="11499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dirty="0" smtClean="0"/>
              <a:t>3</a:t>
            </a:r>
            <a:r>
              <a:rPr lang="ko-KR" altLang="en-US" smtClean="0"/>
              <a:t>등급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 bwMode="auto">
          <a:xfrm>
            <a:off x="260350" y="1177925"/>
            <a:ext cx="6899275" cy="553655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 bwMode="auto">
          <a:xfrm>
            <a:off x="814388" y="2600042"/>
            <a:ext cx="5753100" cy="219103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TextBox 17"/>
          <p:cNvSpPr txBox="1">
            <a:spLocks noChangeArrowheads="1"/>
          </p:cNvSpPr>
          <p:nvPr/>
        </p:nvSpPr>
        <p:spPr bwMode="auto">
          <a:xfrm>
            <a:off x="6205294" y="2731662"/>
            <a:ext cx="2381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×</a:t>
            </a:r>
            <a:endParaRPr lang="ko-KR" altLang="en-US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24"/>
          <p:cNvSpPr>
            <a:spLocks noChangeArrowheads="1"/>
          </p:cNvSpPr>
          <p:nvPr/>
        </p:nvSpPr>
        <p:spPr bwMode="auto">
          <a:xfrm>
            <a:off x="1045903" y="2841626"/>
            <a:ext cx="1130438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결재 승인 첨언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82631" y="3263521"/>
            <a:ext cx="5122663" cy="7546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86"/>
          <p:cNvSpPr txBox="1">
            <a:spLocks noChangeArrowheads="1"/>
          </p:cNvSpPr>
          <p:nvPr/>
        </p:nvSpPr>
        <p:spPr bwMode="auto">
          <a:xfrm>
            <a:off x="2357438" y="4301881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승인</a:t>
            </a:r>
            <a:endParaRPr lang="en-US" altLang="ko-KR" sz="1000" dirty="0" smtClean="0"/>
          </a:p>
        </p:txBody>
      </p:sp>
      <p:sp>
        <p:nvSpPr>
          <p:cNvPr id="59" name="TextBox 86"/>
          <p:cNvSpPr txBox="1">
            <a:spLocks noChangeArrowheads="1"/>
          </p:cNvSpPr>
          <p:nvPr/>
        </p:nvSpPr>
        <p:spPr bwMode="auto">
          <a:xfrm>
            <a:off x="4059238" y="4301881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2315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3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신청서에서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반려</a:t>
            </a:r>
            <a:r>
              <a:rPr lang="en-US" altLang="ko-KR" sz="1000" dirty="0" smtClean="0"/>
              <a:t>＂</a:t>
            </a:r>
            <a:r>
              <a:rPr lang="ko-KR" altLang="en-US" sz="1000" smtClean="0"/>
              <a:t>버튼을 클릭하면 결재반려 첨언을 입력하는 화면이 레이어팝업으로 뜬다</a:t>
            </a:r>
            <a:r>
              <a:rPr lang="en-US" altLang="ko-KR" sz="1000" dirty="0" smtClean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첨언을 입력한 후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반려</a:t>
            </a:r>
            <a:r>
              <a:rPr lang="en-US" altLang="ko-KR" sz="1000" dirty="0" smtClean="0"/>
              <a:t>“ </a:t>
            </a:r>
            <a:r>
              <a:rPr lang="ko-KR" altLang="en-US" sz="1000" smtClean="0"/>
              <a:t>버튼을 클릭하면 해당 신청서가 반려된다</a:t>
            </a:r>
            <a:r>
              <a:rPr lang="en-US" altLang="ko-KR" sz="1000" dirty="0" smtClean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결재반려에서는 첨언을 반드시 입력하여야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반려</a:t>
            </a:r>
            <a:r>
              <a:rPr lang="en-US" altLang="ko-KR" sz="1000" dirty="0" smtClean="0"/>
              <a:t>”</a:t>
            </a:r>
            <a:r>
              <a:rPr lang="ko-KR" altLang="en-US" sz="1000" smtClean="0"/>
              <a:t>를 할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30724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0725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6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예정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smtClean="0"/>
              <a:t>대기 문서함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완료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60463" y="2043113"/>
          <a:ext cx="6076950" cy="218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복리 후생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  <p:sp>
        <p:nvSpPr>
          <p:cNvPr id="30793" name="TextBox 8"/>
          <p:cNvSpPr txBox="1">
            <a:spLocks noChangeArrowheads="1"/>
          </p:cNvSpPr>
          <p:nvPr/>
        </p:nvSpPr>
        <p:spPr bwMode="auto">
          <a:xfrm>
            <a:off x="2419350" y="178593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전자결재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30794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결재 문서함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107950" y="1025525"/>
            <a:ext cx="7196138" cy="59959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30796" name="그룹 1"/>
          <p:cNvGrpSpPr>
            <a:grpSpLocks/>
          </p:cNvGrpSpPr>
          <p:nvPr/>
        </p:nvGrpSpPr>
        <p:grpSpPr bwMode="auto">
          <a:xfrm>
            <a:off x="200025" y="1101725"/>
            <a:ext cx="7037388" cy="5756275"/>
            <a:chOff x="199601" y="1101725"/>
            <a:chExt cx="7037116" cy="5756771"/>
          </a:xfrm>
        </p:grpSpPr>
        <p:sp>
          <p:nvSpPr>
            <p:cNvPr id="30814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920816" y="1160468"/>
              <a:ext cx="238116" cy="31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797" name="직사각형 26"/>
          <p:cNvSpPr>
            <a:spLocks noChangeArrowheads="1"/>
          </p:cNvSpPr>
          <p:nvPr/>
        </p:nvSpPr>
        <p:spPr bwMode="auto">
          <a:xfrm>
            <a:off x="539750" y="1647825"/>
            <a:ext cx="6380163" cy="4551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39750" y="1457325"/>
            <a:ext cx="1233488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39" name="TextBox 86"/>
          <p:cNvSpPr txBox="1">
            <a:spLocks noChangeArrowheads="1"/>
          </p:cNvSpPr>
          <p:nvPr/>
        </p:nvSpPr>
        <p:spPr bwMode="auto">
          <a:xfrm>
            <a:off x="1379538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결재</a:t>
            </a:r>
            <a:endParaRPr lang="en-US" altLang="ko-KR" sz="1000" dirty="0" smtClean="0"/>
          </a:p>
        </p:txBody>
      </p:sp>
      <p:sp>
        <p:nvSpPr>
          <p:cNvPr id="41" name="TextBox 86"/>
          <p:cNvSpPr txBox="1">
            <a:spLocks noChangeArrowheads="1"/>
          </p:cNvSpPr>
          <p:nvPr/>
        </p:nvSpPr>
        <p:spPr bwMode="auto">
          <a:xfrm>
            <a:off x="2232025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반려</a:t>
            </a:r>
            <a:endParaRPr lang="en-US" altLang="ko-KR" sz="1000" dirty="0" smtClean="0"/>
          </a:p>
        </p:txBody>
      </p:sp>
      <p:sp>
        <p:nvSpPr>
          <p:cNvPr id="42" name="TextBox 86"/>
          <p:cNvSpPr txBox="1">
            <a:spLocks noChangeArrowheads="1"/>
          </p:cNvSpPr>
          <p:nvPr/>
        </p:nvSpPr>
        <p:spPr bwMode="auto">
          <a:xfrm>
            <a:off x="560388" y="6332538"/>
            <a:ext cx="700087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인쇄</a:t>
            </a:r>
            <a:endParaRPr lang="en-US" altLang="ko-KR" sz="1000" dirty="0" smtClean="0"/>
          </a:p>
        </p:txBody>
      </p:sp>
      <p:sp>
        <p:nvSpPr>
          <p:cNvPr id="33" name="TextBox 86"/>
          <p:cNvSpPr txBox="1">
            <a:spLocks noChangeArrowheads="1"/>
          </p:cNvSpPr>
          <p:nvPr/>
        </p:nvSpPr>
        <p:spPr bwMode="auto">
          <a:xfrm>
            <a:off x="3081338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34" name="직사각형 33"/>
          <p:cNvSpPr/>
          <p:nvPr/>
        </p:nvSpPr>
        <p:spPr bwMode="auto">
          <a:xfrm>
            <a:off x="6804025" y="1649413"/>
            <a:ext cx="98425" cy="45402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3080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860550"/>
            <a:ext cx="363537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168525"/>
            <a:ext cx="2130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연결선 44"/>
          <p:cNvCxnSpPr/>
          <p:nvPr/>
        </p:nvCxnSpPr>
        <p:spPr bwMode="auto">
          <a:xfrm>
            <a:off x="4476750" y="1825625"/>
            <a:ext cx="0" cy="3540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12" name="TextBox 8"/>
          <p:cNvSpPr txBox="1">
            <a:spLocks noChangeArrowheads="1"/>
          </p:cNvSpPr>
          <p:nvPr/>
        </p:nvSpPr>
        <p:spPr bwMode="auto">
          <a:xfrm>
            <a:off x="4654550" y="1852613"/>
            <a:ext cx="4381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/>
              <a:t>분류</a:t>
            </a:r>
          </a:p>
        </p:txBody>
      </p:sp>
      <p:sp>
        <p:nvSpPr>
          <p:cNvPr id="30813" name="TextBox 8"/>
          <p:cNvSpPr txBox="1">
            <a:spLocks noChangeArrowheads="1"/>
          </p:cNvSpPr>
          <p:nvPr/>
        </p:nvSpPr>
        <p:spPr bwMode="auto">
          <a:xfrm>
            <a:off x="4654550" y="2005013"/>
            <a:ext cx="13985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휴가 신청서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46600" y="4407878"/>
            <a:ext cx="2074863" cy="542925"/>
            <a:chOff x="4546600" y="4572000"/>
            <a:chExt cx="2074863" cy="542925"/>
          </a:xfrm>
        </p:grpSpPr>
        <p:sp>
          <p:nvSpPr>
            <p:cNvPr id="30808" name="직사각형 26"/>
            <p:cNvSpPr>
              <a:spLocks noChangeArrowheads="1"/>
            </p:cNvSpPr>
            <p:nvPr/>
          </p:nvSpPr>
          <p:spPr bwMode="auto">
            <a:xfrm>
              <a:off x="4546600" y="4572000"/>
              <a:ext cx="2070100" cy="5429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sz="500"/>
            </a:p>
          </p:txBody>
        </p:sp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4546600" y="4572000"/>
              <a:ext cx="620713" cy="542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 smtClean="0"/>
                <a:t>참조문서</a:t>
              </a:r>
            </a:p>
          </p:txBody>
        </p:sp>
        <p:sp>
          <p:nvSpPr>
            <p:cNvPr id="30810" name="TextBox 86"/>
            <p:cNvSpPr>
              <a:spLocks noChangeArrowheads="1"/>
            </p:cNvSpPr>
            <p:nvPr/>
          </p:nvSpPr>
          <p:spPr bwMode="auto">
            <a:xfrm>
              <a:off x="5129213" y="4610100"/>
              <a:ext cx="1492250" cy="23336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36000" rIns="90000" bIns="36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 dirty="0"/>
                <a:t>@</a:t>
              </a:r>
              <a:r>
                <a:rPr lang="ko-KR" altLang="en-US" sz="900"/>
                <a:t>  출산확인서</a:t>
              </a:r>
              <a:r>
                <a:rPr lang="en-US" altLang="ko-KR" sz="900" dirty="0"/>
                <a:t>.pdf</a:t>
              </a:r>
            </a:p>
          </p:txBody>
        </p:sp>
        <p:sp>
          <p:nvSpPr>
            <p:cNvPr id="30811" name="TextBox 86"/>
            <p:cNvSpPr>
              <a:spLocks noChangeArrowheads="1"/>
            </p:cNvSpPr>
            <p:nvPr/>
          </p:nvSpPr>
          <p:spPr bwMode="auto">
            <a:xfrm>
              <a:off x="5122863" y="4816475"/>
              <a:ext cx="1493837" cy="23336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36000" rIns="90000" bIns="36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 dirty="0"/>
                <a:t>@</a:t>
              </a:r>
              <a:r>
                <a:rPr lang="ko-KR" altLang="en-US" sz="900"/>
                <a:t>  수술증명서</a:t>
              </a:r>
              <a:r>
                <a:rPr lang="en-US" altLang="ko-KR" sz="900" dirty="0"/>
                <a:t>.jpg</a:t>
              </a:r>
            </a:p>
          </p:txBody>
        </p:sp>
      </p:grp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4610100" y="5056922"/>
            <a:ext cx="438150" cy="14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dirty="0" smtClean="0"/>
              <a:t>보안등급</a:t>
            </a:r>
            <a:endParaRPr lang="ko-KR" altLang="en-US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5048250" y="5061661"/>
            <a:ext cx="1001712" cy="11499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dirty="0" smtClean="0"/>
              <a:t>3</a:t>
            </a:r>
            <a:r>
              <a:rPr lang="ko-KR" altLang="en-US" smtClean="0"/>
              <a:t>등급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 bwMode="auto">
          <a:xfrm>
            <a:off x="260350" y="1177925"/>
            <a:ext cx="6899275" cy="553655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 bwMode="auto">
          <a:xfrm>
            <a:off x="814388" y="2600042"/>
            <a:ext cx="5753100" cy="219103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TextBox 17"/>
          <p:cNvSpPr txBox="1">
            <a:spLocks noChangeArrowheads="1"/>
          </p:cNvSpPr>
          <p:nvPr/>
        </p:nvSpPr>
        <p:spPr bwMode="auto">
          <a:xfrm>
            <a:off x="6205294" y="2731662"/>
            <a:ext cx="2381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×</a:t>
            </a:r>
            <a:endParaRPr lang="ko-KR" altLang="en-US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24"/>
          <p:cNvSpPr>
            <a:spLocks noChangeArrowheads="1"/>
          </p:cNvSpPr>
          <p:nvPr/>
        </p:nvSpPr>
        <p:spPr bwMode="auto">
          <a:xfrm>
            <a:off x="1045903" y="2841626"/>
            <a:ext cx="1130438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결재 반려 첨언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82631" y="3263521"/>
            <a:ext cx="5122663" cy="7546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86"/>
          <p:cNvSpPr txBox="1">
            <a:spLocks noChangeArrowheads="1"/>
          </p:cNvSpPr>
          <p:nvPr/>
        </p:nvSpPr>
        <p:spPr bwMode="auto">
          <a:xfrm>
            <a:off x="2357438" y="4301881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반려</a:t>
            </a:r>
            <a:endParaRPr lang="en-US" altLang="ko-KR" sz="1000" dirty="0" smtClean="0"/>
          </a:p>
        </p:txBody>
      </p:sp>
      <p:sp>
        <p:nvSpPr>
          <p:cNvPr id="59" name="TextBox 86"/>
          <p:cNvSpPr txBox="1">
            <a:spLocks noChangeArrowheads="1"/>
          </p:cNvSpPr>
          <p:nvPr/>
        </p:nvSpPr>
        <p:spPr bwMode="auto">
          <a:xfrm>
            <a:off x="4059238" y="4301881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2114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47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권한그룹에 해당문서에 권한이 있는 직원은 권한설정 탭이 보여지며 개인별 문서권한을 등록할 수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직원란에는 이름을 입력하여 직원을 선택하고 유효기간을 입력한 다음 </a:t>
            </a:r>
            <a:r>
              <a:rPr lang="en-US" altLang="ko-KR" sz="1000"/>
              <a:t>“</a:t>
            </a:r>
            <a:r>
              <a:rPr lang="ko-KR" altLang="en-US" sz="1000"/>
              <a:t>등록</a:t>
            </a:r>
            <a:r>
              <a:rPr lang="en-US" altLang="ko-KR" sz="1000"/>
              <a:t>＂</a:t>
            </a:r>
            <a:r>
              <a:rPr lang="ko-KR" altLang="en-US" sz="1000"/>
              <a:t>버튼을 클릭하여 등록한다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이미 등록된 개인별 권한은 유효기간과는 상관 없이 내가 등록한 개인별 권한만 보여진다</a:t>
            </a:r>
            <a:r>
              <a:rPr lang="en-US" altLang="ko-KR" sz="1000"/>
              <a:t>. </a:t>
            </a:r>
            <a:r>
              <a:rPr lang="ko-KR" altLang="en-US" sz="1000"/>
              <a:t>단</a:t>
            </a:r>
            <a:r>
              <a:rPr lang="en-US" altLang="ko-KR" sz="1000"/>
              <a:t>, </a:t>
            </a:r>
            <a:r>
              <a:rPr lang="ko-KR" altLang="en-US" sz="1000"/>
              <a:t>관리자는 해당 문서의 모든 개인별권한이 조회된다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삭제버튼을 클릭하면 </a:t>
            </a:r>
            <a:r>
              <a:rPr lang="en-US" altLang="ko-KR" sz="1000"/>
              <a:t>Data </a:t>
            </a:r>
            <a:r>
              <a:rPr lang="ko-KR" altLang="en-US" sz="1000"/>
              <a:t>가 삭제되는 것이 아니고 유효기간만 현재일시로 변경한다</a:t>
            </a:r>
            <a:r>
              <a:rPr lang="en-US" altLang="ko-KR" sz="1000"/>
              <a:t>.</a:t>
            </a:r>
          </a:p>
        </p:txBody>
      </p:sp>
      <p:sp>
        <p:nvSpPr>
          <p:cNvPr id="31748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1749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51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예정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smtClean="0"/>
              <a:t>대기 문서함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  <p:sp>
        <p:nvSpPr>
          <p:cNvPr id="31753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완료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60463" y="2043113"/>
          <a:ext cx="6076950" cy="218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복리 후생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  <p:sp>
        <p:nvSpPr>
          <p:cNvPr id="31817" name="TextBox 8"/>
          <p:cNvSpPr txBox="1">
            <a:spLocks noChangeArrowheads="1"/>
          </p:cNvSpPr>
          <p:nvPr/>
        </p:nvSpPr>
        <p:spPr bwMode="auto">
          <a:xfrm>
            <a:off x="2419350" y="178593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전자결재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31818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결재 문서함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107950" y="1025525"/>
            <a:ext cx="7196138" cy="59959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31820" name="그룹 1"/>
          <p:cNvGrpSpPr>
            <a:grpSpLocks/>
          </p:cNvGrpSpPr>
          <p:nvPr/>
        </p:nvGrpSpPr>
        <p:grpSpPr bwMode="auto">
          <a:xfrm>
            <a:off x="200025" y="1101725"/>
            <a:ext cx="7037388" cy="5756275"/>
            <a:chOff x="199601" y="1101725"/>
            <a:chExt cx="7037116" cy="5756771"/>
          </a:xfrm>
        </p:grpSpPr>
        <p:sp>
          <p:nvSpPr>
            <p:cNvPr id="31862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920816" y="1160468"/>
              <a:ext cx="238116" cy="31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1821" name="직사각형 26"/>
          <p:cNvSpPr>
            <a:spLocks noChangeArrowheads="1"/>
          </p:cNvSpPr>
          <p:nvPr/>
        </p:nvSpPr>
        <p:spPr bwMode="auto">
          <a:xfrm>
            <a:off x="539750" y="1647825"/>
            <a:ext cx="6380163" cy="4551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31822" name="TextBox 8"/>
          <p:cNvSpPr txBox="1">
            <a:spLocks noChangeArrowheads="1"/>
          </p:cNvSpPr>
          <p:nvPr/>
        </p:nvSpPr>
        <p:spPr bwMode="auto">
          <a:xfrm>
            <a:off x="539750" y="1457325"/>
            <a:ext cx="1233488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신청서</a:t>
            </a:r>
          </a:p>
        </p:txBody>
      </p:sp>
      <p:sp>
        <p:nvSpPr>
          <p:cNvPr id="39" name="TextBox 86"/>
          <p:cNvSpPr txBox="1">
            <a:spLocks noChangeArrowheads="1"/>
          </p:cNvSpPr>
          <p:nvPr/>
        </p:nvSpPr>
        <p:spPr bwMode="auto">
          <a:xfrm>
            <a:off x="1379538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결재</a:t>
            </a:r>
            <a:endParaRPr lang="en-US" altLang="ko-KR" sz="1000" dirty="0" smtClean="0"/>
          </a:p>
        </p:txBody>
      </p:sp>
      <p:sp>
        <p:nvSpPr>
          <p:cNvPr id="41" name="TextBox 86"/>
          <p:cNvSpPr txBox="1">
            <a:spLocks noChangeArrowheads="1"/>
          </p:cNvSpPr>
          <p:nvPr/>
        </p:nvSpPr>
        <p:spPr bwMode="auto">
          <a:xfrm>
            <a:off x="2232025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반려</a:t>
            </a:r>
            <a:endParaRPr lang="en-US" altLang="ko-KR" sz="1000" dirty="0" smtClean="0"/>
          </a:p>
        </p:txBody>
      </p:sp>
      <p:sp>
        <p:nvSpPr>
          <p:cNvPr id="42" name="TextBox 86"/>
          <p:cNvSpPr txBox="1">
            <a:spLocks noChangeArrowheads="1"/>
          </p:cNvSpPr>
          <p:nvPr/>
        </p:nvSpPr>
        <p:spPr bwMode="auto">
          <a:xfrm>
            <a:off x="560388" y="6332538"/>
            <a:ext cx="700087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인쇄</a:t>
            </a:r>
            <a:endParaRPr lang="en-US" altLang="ko-KR" sz="1000" dirty="0" smtClean="0"/>
          </a:p>
        </p:txBody>
      </p:sp>
      <p:sp>
        <p:nvSpPr>
          <p:cNvPr id="33" name="TextBox 86"/>
          <p:cNvSpPr txBox="1">
            <a:spLocks noChangeArrowheads="1"/>
          </p:cNvSpPr>
          <p:nvPr/>
        </p:nvSpPr>
        <p:spPr bwMode="auto">
          <a:xfrm>
            <a:off x="3081338" y="633253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34" name="직사각형 33"/>
          <p:cNvSpPr/>
          <p:nvPr/>
        </p:nvSpPr>
        <p:spPr bwMode="auto">
          <a:xfrm>
            <a:off x="6804025" y="1649413"/>
            <a:ext cx="98425" cy="45402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1764110" y="1457325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smtClean="0"/>
              <a:t>권한설정</a:t>
            </a:r>
            <a:endParaRPr lang="ko-KR" altLang="en-US" sz="1000" b="1" dirty="0" smtClean="0"/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1663700" y="1982788"/>
            <a:ext cx="803275" cy="2111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dirty="0" smtClean="0"/>
              <a:t>홍길동 과장</a:t>
            </a:r>
          </a:p>
        </p:txBody>
      </p:sp>
      <p:sp>
        <p:nvSpPr>
          <p:cNvPr id="31831" name="TextBox 8"/>
          <p:cNvSpPr txBox="1">
            <a:spLocks noChangeArrowheads="1"/>
          </p:cNvSpPr>
          <p:nvPr/>
        </p:nvSpPr>
        <p:spPr bwMode="auto">
          <a:xfrm>
            <a:off x="982663" y="2003425"/>
            <a:ext cx="35083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/>
              <a:t>직원</a:t>
            </a:r>
          </a:p>
        </p:txBody>
      </p:sp>
      <p:sp>
        <p:nvSpPr>
          <p:cNvPr id="31832" name="직사각형 1"/>
          <p:cNvSpPr>
            <a:spLocks noChangeArrowheads="1"/>
          </p:cNvSpPr>
          <p:nvPr/>
        </p:nvSpPr>
        <p:spPr bwMode="auto">
          <a:xfrm>
            <a:off x="1614488" y="1922463"/>
            <a:ext cx="3911600" cy="3143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536825" y="1982788"/>
            <a:ext cx="803275" cy="2111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dirty="0" smtClean="0"/>
              <a:t>이성헌 대리</a:t>
            </a:r>
          </a:p>
        </p:txBody>
      </p:sp>
      <p:sp>
        <p:nvSpPr>
          <p:cNvPr id="31834" name="TextBox 8"/>
          <p:cNvSpPr txBox="1">
            <a:spLocks noChangeArrowheads="1"/>
          </p:cNvSpPr>
          <p:nvPr/>
        </p:nvSpPr>
        <p:spPr bwMode="auto">
          <a:xfrm>
            <a:off x="982663" y="2333625"/>
            <a:ext cx="5651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/>
              <a:t>유효기간</a:t>
            </a:r>
          </a:p>
        </p:txBody>
      </p:sp>
      <p:sp>
        <p:nvSpPr>
          <p:cNvPr id="31835" name="직사각형 43"/>
          <p:cNvSpPr>
            <a:spLocks noChangeArrowheads="1"/>
          </p:cNvSpPr>
          <p:nvPr/>
        </p:nvSpPr>
        <p:spPr bwMode="auto">
          <a:xfrm>
            <a:off x="1614488" y="2319338"/>
            <a:ext cx="922337" cy="2270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/>
              <a:t>2016.08.10</a:t>
            </a:r>
            <a:endParaRPr lang="ko-KR" altLang="en-US" sz="1000"/>
          </a:p>
        </p:txBody>
      </p:sp>
      <p:sp>
        <p:nvSpPr>
          <p:cNvPr id="31836" name="직사각형 45"/>
          <p:cNvSpPr>
            <a:spLocks noChangeArrowheads="1"/>
          </p:cNvSpPr>
          <p:nvPr/>
        </p:nvSpPr>
        <p:spPr bwMode="auto">
          <a:xfrm>
            <a:off x="2587625" y="2332038"/>
            <a:ext cx="179388" cy="188912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000"/>
          </a:p>
        </p:txBody>
      </p:sp>
      <p:sp>
        <p:nvSpPr>
          <p:cNvPr id="48" name="TextBox 86"/>
          <p:cNvSpPr txBox="1">
            <a:spLocks noChangeArrowheads="1"/>
          </p:cNvSpPr>
          <p:nvPr/>
        </p:nvSpPr>
        <p:spPr bwMode="auto">
          <a:xfrm>
            <a:off x="3603625" y="2311400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등록</a:t>
            </a:r>
            <a:endParaRPr lang="en-US" altLang="ko-KR" sz="1000" dirty="0" smtClean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792163" y="3019425"/>
          <a:ext cx="5643561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295"/>
                <a:gridCol w="401235"/>
                <a:gridCol w="1738688"/>
                <a:gridCol w="936216"/>
                <a:gridCol w="1236993"/>
                <a:gridCol w="351134"/>
              </a:tblGrid>
              <a:tr h="22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유효기간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영업부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김시영</a:t>
                      </a: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영업부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2" marB="179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1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7172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60463" y="2032000"/>
          <a:ext cx="6076950" cy="193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30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복리 후생</a:t>
            </a:r>
          </a:p>
        </p:txBody>
      </p:sp>
      <p:sp>
        <p:nvSpPr>
          <p:cNvPr id="7231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결재 문서함</a:t>
            </a:r>
          </a:p>
        </p:txBody>
      </p:sp>
      <p:sp>
        <p:nvSpPr>
          <p:cNvPr id="7232" name="TextBox 8"/>
          <p:cNvSpPr txBox="1">
            <a:spLocks noChangeArrowheads="1"/>
          </p:cNvSpPr>
          <p:nvPr/>
        </p:nvSpPr>
        <p:spPr bwMode="auto">
          <a:xfrm>
            <a:off x="1187450" y="4229100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 업무지원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187450" y="4462463"/>
          <a:ext cx="6076950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인감 사용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소모품 구매 요청서</a:t>
                      </a: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 개발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삭제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출장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복명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83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대기문서함에는 다른 사람이 신청서를 상신하고 내가 결재할 차례가 된 신청서가 대기문서함에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대기문서함에서 해당 문서의 </a:t>
            </a:r>
            <a:r>
              <a:rPr lang="en-US" altLang="ko-KR" sz="1000"/>
              <a:t>Row </a:t>
            </a:r>
            <a:r>
              <a:rPr lang="ko-KR" altLang="en-US" sz="1000"/>
              <a:t>를 클릭하면 신청서 내용을 확인하고 결재 또는 반려 또는 출력을 할 수 있는 내용화면이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복리후생은 주택자금융자금 신청서</a:t>
            </a:r>
            <a:r>
              <a:rPr lang="en-US" altLang="ko-KR" sz="1000"/>
              <a:t>, </a:t>
            </a:r>
            <a:r>
              <a:rPr lang="ko-KR" altLang="en-US" sz="1000"/>
              <a:t>장기근속포상 신청서</a:t>
            </a:r>
            <a:r>
              <a:rPr lang="en-US" altLang="ko-KR" sz="1000"/>
              <a:t>, </a:t>
            </a:r>
            <a:r>
              <a:rPr lang="ko-KR" altLang="en-US" sz="1000"/>
              <a:t>체력단련비 지원신청서</a:t>
            </a:r>
            <a:r>
              <a:rPr lang="en-US" altLang="ko-KR" sz="1000"/>
              <a:t>, </a:t>
            </a:r>
            <a:r>
              <a:rPr lang="ko-KR" altLang="en-US" sz="1000"/>
              <a:t>의료비지원금 신청서</a:t>
            </a:r>
            <a:r>
              <a:rPr lang="en-US" altLang="ko-KR" sz="1000"/>
              <a:t>, </a:t>
            </a:r>
            <a:r>
              <a:rPr lang="ko-KR" altLang="en-US" sz="1000"/>
              <a:t>경조금 신청서</a:t>
            </a:r>
            <a:r>
              <a:rPr lang="en-US" altLang="ko-KR" sz="1000"/>
              <a:t>, </a:t>
            </a:r>
            <a:r>
              <a:rPr lang="ko-KR" altLang="en-US" sz="1000"/>
              <a:t>입학축하금 신청서가 대상이며 그외의 신청서는 모두 전자결재로 보여진다</a:t>
            </a:r>
            <a:r>
              <a:rPr lang="en-US" altLang="ko-KR" sz="1000"/>
              <a:t>.</a:t>
            </a:r>
          </a:p>
        </p:txBody>
      </p:sp>
      <p:sp>
        <p:nvSpPr>
          <p:cNvPr id="7284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 dirty="0" smtClean="0"/>
              <a:t>참조 </a:t>
            </a:r>
            <a:r>
              <a:rPr lang="ko-KR" altLang="en-US" sz="1000" dirty="0"/>
              <a:t>문서함</a:t>
            </a:r>
            <a:r>
              <a:rPr lang="en-US" altLang="ko-KR" sz="1000" dirty="0"/>
              <a:t> (8)</a:t>
            </a:r>
            <a:endParaRPr lang="ko-KR" altLang="en-US" sz="1000"/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smtClean="0"/>
              <a:t>대기 문서함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  <p:sp>
        <p:nvSpPr>
          <p:cNvPr id="7286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완료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1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결재 문서 보는 화면에서 인쇄버튼을 클릭하였을 경우 보여지는 화면이며 이 화면은 별도의 윈도우팝업으로 띄워진다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인쇄버튼을 클릭하였을 경우 프린터로 인쇄되며 이때 인쇄 버튼은 출력되지 말아야 한다</a:t>
            </a:r>
            <a:r>
              <a:rPr lang="en-US" altLang="ko-KR" sz="1000"/>
              <a:t>.</a:t>
            </a:r>
          </a:p>
        </p:txBody>
      </p:sp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pic>
        <p:nvPicPr>
          <p:cNvPr id="32773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2020888"/>
            <a:ext cx="3816350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4" name="그룹 21"/>
          <p:cNvGrpSpPr>
            <a:grpSpLocks/>
          </p:cNvGrpSpPr>
          <p:nvPr/>
        </p:nvGrpSpPr>
        <p:grpSpPr bwMode="auto">
          <a:xfrm>
            <a:off x="3433763" y="1385888"/>
            <a:ext cx="2219325" cy="598487"/>
            <a:chOff x="3080550" y="1147445"/>
            <a:chExt cx="2219179" cy="598483"/>
          </a:xfrm>
        </p:grpSpPr>
        <p:sp>
          <p:nvSpPr>
            <p:cNvPr id="2" name="TextBox 1"/>
            <p:cNvSpPr txBox="1"/>
            <p:nvPr/>
          </p:nvSpPr>
          <p:spPr>
            <a:xfrm>
              <a:off x="3080550" y="1147445"/>
              <a:ext cx="192074" cy="5984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18000" rIns="18000" bIns="18000" anchor="ctr"/>
            <a:lstStyle/>
            <a:p>
              <a:pPr algn="ctr">
                <a:defRPr/>
              </a:pPr>
              <a:r>
                <a:rPr lang="ko-KR" altLang="en-US" sz="800" b="1" dirty="0"/>
                <a:t>결재</a:t>
              </a:r>
            </a:p>
          </p:txBody>
        </p:sp>
        <p:grpSp>
          <p:nvGrpSpPr>
            <p:cNvPr id="32783" name="그룹 20"/>
            <p:cNvGrpSpPr>
              <a:grpSpLocks/>
            </p:cNvGrpSpPr>
            <p:nvPr/>
          </p:nvGrpSpPr>
          <p:grpSpPr bwMode="auto">
            <a:xfrm>
              <a:off x="3273869" y="1147445"/>
              <a:ext cx="506465" cy="598483"/>
              <a:chOff x="3273869" y="1147445"/>
              <a:chExt cx="506465" cy="59848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74212" y="1147445"/>
                <a:ext cx="506379" cy="158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lIns="18000" tIns="18000" rIns="18000" bIns="18000" anchor="ctr">
                <a:spAutoFit/>
              </a:bodyPr>
              <a:lstStyle/>
              <a:p>
                <a:pPr algn="ctr">
                  <a:defRPr/>
                </a:pPr>
                <a:r>
                  <a:rPr lang="ko-KR" altLang="en-US" sz="800" b="1" dirty="0"/>
                  <a:t>기안</a:t>
                </a:r>
              </a:p>
            </p:txBody>
          </p:sp>
          <p:sp>
            <p:nvSpPr>
              <p:cNvPr id="32794" name="TextBox 7"/>
              <p:cNvSpPr txBox="1">
                <a:spLocks noChangeArrowheads="1"/>
              </p:cNvSpPr>
              <p:nvPr/>
            </p:nvSpPr>
            <p:spPr bwMode="auto">
              <a:xfrm>
                <a:off x="3273869" y="1307887"/>
                <a:ext cx="506465" cy="43804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 anchor="ctr"/>
              <a:lstStyle>
                <a:lvl1pPr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endParaRPr lang="ko-KR" altLang="en-US" sz="800"/>
              </a:p>
            </p:txBody>
          </p:sp>
        </p:grpSp>
        <p:grpSp>
          <p:nvGrpSpPr>
            <p:cNvPr id="32784" name="그룹 34"/>
            <p:cNvGrpSpPr>
              <a:grpSpLocks/>
            </p:cNvGrpSpPr>
            <p:nvPr/>
          </p:nvGrpSpPr>
          <p:grpSpPr bwMode="auto">
            <a:xfrm>
              <a:off x="3780334" y="1147445"/>
              <a:ext cx="506465" cy="598483"/>
              <a:chOff x="3273869" y="1147445"/>
              <a:chExt cx="506465" cy="59848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274126" y="1147445"/>
                <a:ext cx="506380" cy="158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lIns="18000" tIns="18000" rIns="18000" bIns="18000" anchor="ctr">
                <a:spAutoFit/>
              </a:bodyPr>
              <a:lstStyle/>
              <a:p>
                <a:pPr algn="ctr">
                  <a:defRPr/>
                </a:pPr>
                <a:r>
                  <a:rPr lang="ko-KR" altLang="en-US" sz="800" b="1" dirty="0"/>
                  <a:t>담당</a:t>
                </a:r>
              </a:p>
            </p:txBody>
          </p:sp>
          <p:sp>
            <p:nvSpPr>
              <p:cNvPr id="32792" name="TextBox 36"/>
              <p:cNvSpPr txBox="1">
                <a:spLocks noChangeArrowheads="1"/>
              </p:cNvSpPr>
              <p:nvPr/>
            </p:nvSpPr>
            <p:spPr bwMode="auto">
              <a:xfrm>
                <a:off x="3273869" y="1307887"/>
                <a:ext cx="506465" cy="43804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 anchor="ctr"/>
              <a:lstStyle>
                <a:lvl1pPr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endParaRPr lang="ko-KR" altLang="en-US" sz="800"/>
              </a:p>
            </p:txBody>
          </p:sp>
        </p:grpSp>
        <p:grpSp>
          <p:nvGrpSpPr>
            <p:cNvPr id="32785" name="그룹 37"/>
            <p:cNvGrpSpPr>
              <a:grpSpLocks/>
            </p:cNvGrpSpPr>
            <p:nvPr/>
          </p:nvGrpSpPr>
          <p:grpSpPr bwMode="auto">
            <a:xfrm>
              <a:off x="4287349" y="1147445"/>
              <a:ext cx="506465" cy="598483"/>
              <a:chOff x="3273869" y="1147445"/>
              <a:chExt cx="506465" cy="598483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3491" y="1147445"/>
                <a:ext cx="506379" cy="158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lIns="18000" tIns="18000" rIns="18000" bIns="18000" anchor="ctr">
                <a:spAutoFit/>
              </a:bodyPr>
              <a:lstStyle/>
              <a:p>
                <a:pPr algn="ctr">
                  <a:defRPr/>
                </a:pPr>
                <a:r>
                  <a:rPr lang="ko-KR" altLang="en-US" sz="800" b="1" dirty="0"/>
                  <a:t>팀장</a:t>
                </a:r>
              </a:p>
            </p:txBody>
          </p:sp>
          <p:sp>
            <p:nvSpPr>
              <p:cNvPr id="32790" name="TextBox 39"/>
              <p:cNvSpPr txBox="1">
                <a:spLocks noChangeArrowheads="1"/>
              </p:cNvSpPr>
              <p:nvPr/>
            </p:nvSpPr>
            <p:spPr bwMode="auto">
              <a:xfrm>
                <a:off x="3273869" y="1307887"/>
                <a:ext cx="506465" cy="43804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 anchor="ctr"/>
              <a:lstStyle>
                <a:lvl1pPr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endParaRPr lang="ko-KR" altLang="en-US" sz="800"/>
              </a:p>
            </p:txBody>
          </p:sp>
        </p:grpSp>
        <p:grpSp>
          <p:nvGrpSpPr>
            <p:cNvPr id="32786" name="그룹 40"/>
            <p:cNvGrpSpPr>
              <a:grpSpLocks/>
            </p:cNvGrpSpPr>
            <p:nvPr/>
          </p:nvGrpSpPr>
          <p:grpSpPr bwMode="auto">
            <a:xfrm>
              <a:off x="4793264" y="1147445"/>
              <a:ext cx="506465" cy="598483"/>
              <a:chOff x="3273869" y="1147445"/>
              <a:chExt cx="506465" cy="59848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273954" y="1147445"/>
                <a:ext cx="506380" cy="1587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lIns="18000" tIns="18000" rIns="18000" bIns="18000" anchor="ctr">
                <a:spAutoFit/>
              </a:bodyPr>
              <a:lstStyle/>
              <a:p>
                <a:pPr algn="ctr">
                  <a:defRPr/>
                </a:pPr>
                <a:r>
                  <a:rPr lang="ko-KR" altLang="en-US" sz="800" b="1" dirty="0"/>
                  <a:t>본부장</a:t>
                </a:r>
              </a:p>
            </p:txBody>
          </p:sp>
          <p:sp>
            <p:nvSpPr>
              <p:cNvPr id="32788" name="TextBox 42"/>
              <p:cNvSpPr txBox="1">
                <a:spLocks noChangeArrowheads="1"/>
              </p:cNvSpPr>
              <p:nvPr/>
            </p:nvSpPr>
            <p:spPr bwMode="auto">
              <a:xfrm>
                <a:off x="3273869" y="1307887"/>
                <a:ext cx="506465" cy="43804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 anchor="ctr"/>
              <a:lstStyle>
                <a:lvl1pPr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endParaRPr lang="ko-KR" altLang="en-US" sz="800"/>
              </a:p>
            </p:txBody>
          </p:sp>
        </p:grpSp>
      </p:grpSp>
      <p:sp>
        <p:nvSpPr>
          <p:cNvPr id="32775" name="직사각형 26"/>
          <p:cNvSpPr>
            <a:spLocks noChangeArrowheads="1"/>
          </p:cNvSpPr>
          <p:nvPr/>
        </p:nvSpPr>
        <p:spPr bwMode="auto">
          <a:xfrm>
            <a:off x="1908175" y="6165850"/>
            <a:ext cx="3744913" cy="542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50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1908175" y="6165850"/>
            <a:ext cx="620713" cy="5429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800" b="1" dirty="0" smtClean="0"/>
              <a:t>참조문서</a:t>
            </a:r>
          </a:p>
        </p:txBody>
      </p:sp>
      <p:sp>
        <p:nvSpPr>
          <p:cNvPr id="32777" name="TextBox 86"/>
          <p:cNvSpPr>
            <a:spLocks noChangeArrowheads="1"/>
          </p:cNvSpPr>
          <p:nvPr/>
        </p:nvSpPr>
        <p:spPr bwMode="auto">
          <a:xfrm>
            <a:off x="2490788" y="6203950"/>
            <a:ext cx="1492250" cy="2333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6000" rIns="90000" bIns="36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900"/>
              <a:t>@</a:t>
            </a:r>
            <a:r>
              <a:rPr lang="ko-KR" altLang="en-US" sz="900"/>
              <a:t>  출산확인서</a:t>
            </a:r>
            <a:r>
              <a:rPr lang="en-US" altLang="ko-KR" sz="900"/>
              <a:t>.pdf</a:t>
            </a:r>
          </a:p>
        </p:txBody>
      </p:sp>
      <p:sp>
        <p:nvSpPr>
          <p:cNvPr id="32778" name="TextBox 86"/>
          <p:cNvSpPr>
            <a:spLocks noChangeArrowheads="1"/>
          </p:cNvSpPr>
          <p:nvPr/>
        </p:nvSpPr>
        <p:spPr bwMode="auto">
          <a:xfrm>
            <a:off x="2484438" y="6410325"/>
            <a:ext cx="1493837" cy="2333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6000" rIns="90000" bIns="36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900"/>
              <a:t>@</a:t>
            </a:r>
            <a:r>
              <a:rPr lang="ko-KR" altLang="en-US" sz="900"/>
              <a:t>  수술증명서</a:t>
            </a:r>
            <a:r>
              <a:rPr lang="en-US" altLang="ko-KR" sz="900"/>
              <a:t>.jpg</a:t>
            </a:r>
          </a:p>
        </p:txBody>
      </p:sp>
      <p:sp>
        <p:nvSpPr>
          <p:cNvPr id="49" name="TextBox 86"/>
          <p:cNvSpPr txBox="1">
            <a:spLocks noChangeArrowheads="1"/>
          </p:cNvSpPr>
          <p:nvPr/>
        </p:nvSpPr>
        <p:spPr bwMode="auto">
          <a:xfrm>
            <a:off x="1908175" y="1385888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인쇄</a:t>
            </a:r>
            <a:endParaRPr lang="en-US" altLang="ko-KR" sz="1000" dirty="0" smtClean="0"/>
          </a:p>
        </p:txBody>
      </p:sp>
      <p:sp>
        <p:nvSpPr>
          <p:cNvPr id="32780" name="직사각형 26"/>
          <p:cNvSpPr>
            <a:spLocks noChangeArrowheads="1"/>
          </p:cNvSpPr>
          <p:nvPr/>
        </p:nvSpPr>
        <p:spPr bwMode="auto">
          <a:xfrm>
            <a:off x="1331913" y="1081088"/>
            <a:ext cx="4752975" cy="58499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32781" name="TextBox 86"/>
          <p:cNvSpPr txBox="1">
            <a:spLocks noChangeArrowheads="1"/>
          </p:cNvSpPr>
          <p:nvPr/>
        </p:nvSpPr>
        <p:spPr bwMode="auto">
          <a:xfrm>
            <a:off x="4284663" y="6746875"/>
            <a:ext cx="1368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>
              <a:spcBef>
                <a:spcPts val="600"/>
              </a:spcBef>
            </a:pPr>
            <a:r>
              <a:rPr lang="ko-KR" altLang="en-US" sz="900"/>
              <a:t>인쇄일자 </a:t>
            </a:r>
            <a:r>
              <a:rPr lang="en-US" altLang="ko-KR" sz="900"/>
              <a:t>: 2016.08.20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직사각형 5"/>
          <p:cNvSpPr>
            <a:spLocks noChangeArrowheads="1"/>
          </p:cNvSpPr>
          <p:nvPr/>
        </p:nvSpPr>
        <p:spPr bwMode="auto">
          <a:xfrm>
            <a:off x="1187450" y="1601788"/>
            <a:ext cx="5916613" cy="5103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33795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6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반려문서를 재상산하기 위하여 다시 작성버튼을 을 클릭하면 신청서 작성화면으로 이동하되 신청서 내용은 반려문서의 내용이 그대로 뿌려지도록한다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반려문서를 다시작성버튼을 클릭하여 생성하는 신청서 작성에서 임시저장 또는 결재요청을 클릭하면 기존의 반려문서는 삭제</a:t>
            </a:r>
            <a:r>
              <a:rPr lang="en-US" altLang="ko-KR" sz="1000"/>
              <a:t>Flag </a:t>
            </a:r>
            <a:r>
              <a:rPr lang="ko-KR" altLang="en-US" sz="1000"/>
              <a:t>를 마킹하여  반려목록에서 안보이게 된다</a:t>
            </a:r>
            <a:r>
              <a:rPr lang="en-US" altLang="ko-KR" sz="1000"/>
              <a:t>.</a:t>
            </a:r>
          </a:p>
        </p:txBody>
      </p:sp>
      <p:sp>
        <p:nvSpPr>
          <p:cNvPr id="33797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3798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00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작성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3700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16463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임시저장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13475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취소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6989763" y="1619250"/>
            <a:ext cx="114300" cy="508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sp>
        <p:nvSpPr>
          <p:cNvPr id="33805" name="직사각형 5"/>
          <p:cNvSpPr>
            <a:spLocks noChangeArrowheads="1"/>
          </p:cNvSpPr>
          <p:nvPr/>
        </p:nvSpPr>
        <p:spPr bwMode="auto">
          <a:xfrm>
            <a:off x="1187450" y="1601788"/>
            <a:ext cx="5916613" cy="5103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73700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6463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임시저장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3475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취소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6980238" y="1619250"/>
            <a:ext cx="114300" cy="3798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33810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890713"/>
            <a:ext cx="3635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1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190750"/>
            <a:ext cx="1220788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연결선 26"/>
          <p:cNvCxnSpPr/>
          <p:nvPr/>
        </p:nvCxnSpPr>
        <p:spPr bwMode="auto">
          <a:xfrm>
            <a:off x="5292725" y="1817688"/>
            <a:ext cx="0" cy="3538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3813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3889896"/>
            <a:ext cx="16065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33815" name="TextBox 8"/>
          <p:cNvSpPr txBox="1">
            <a:spLocks noChangeArrowheads="1"/>
          </p:cNvSpPr>
          <p:nvPr/>
        </p:nvSpPr>
        <p:spPr bwMode="auto">
          <a:xfrm>
            <a:off x="2422525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작성 예시</a:t>
            </a:r>
          </a:p>
        </p:txBody>
      </p:sp>
      <p:sp>
        <p:nvSpPr>
          <p:cNvPr id="33816" name="TextBox 8"/>
          <p:cNvSpPr txBox="1">
            <a:spLocks noChangeArrowheads="1"/>
          </p:cNvSpPr>
          <p:nvPr/>
        </p:nvSpPr>
        <p:spPr bwMode="auto">
          <a:xfrm>
            <a:off x="5491163" y="1833563"/>
            <a:ext cx="43815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분류</a:t>
            </a:r>
          </a:p>
        </p:txBody>
      </p:sp>
      <p:sp>
        <p:nvSpPr>
          <p:cNvPr id="33817" name="TextBox 8"/>
          <p:cNvSpPr txBox="1">
            <a:spLocks noChangeArrowheads="1"/>
          </p:cNvSpPr>
          <p:nvPr/>
        </p:nvSpPr>
        <p:spPr bwMode="auto">
          <a:xfrm>
            <a:off x="5491163" y="1987550"/>
            <a:ext cx="1143000" cy="114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휴가 신청서                 ▼</a:t>
            </a:r>
          </a:p>
        </p:txBody>
      </p:sp>
      <p:sp>
        <p:nvSpPr>
          <p:cNvPr id="33818" name="TextBox 25"/>
          <p:cNvSpPr txBox="1">
            <a:spLocks noChangeArrowheads="1"/>
          </p:cNvSpPr>
          <p:nvPr/>
        </p:nvSpPr>
        <p:spPr bwMode="auto">
          <a:xfrm>
            <a:off x="6169025" y="2611438"/>
            <a:ext cx="503238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33819" name="TextBox 27"/>
          <p:cNvSpPr txBox="1">
            <a:spLocks noChangeArrowheads="1"/>
          </p:cNvSpPr>
          <p:nvPr/>
        </p:nvSpPr>
        <p:spPr bwMode="auto">
          <a:xfrm>
            <a:off x="6169025" y="2887663"/>
            <a:ext cx="503238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33820" name="TextBox 29"/>
          <p:cNvSpPr txBox="1">
            <a:spLocks noChangeArrowheads="1"/>
          </p:cNvSpPr>
          <p:nvPr/>
        </p:nvSpPr>
        <p:spPr bwMode="auto">
          <a:xfrm>
            <a:off x="6169025" y="3167063"/>
            <a:ext cx="503238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455017" y="5248199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 smtClean="0"/>
              <a:t>보안등급</a:t>
            </a:r>
            <a:endParaRPr lang="ko-KR" altLang="en-US" sz="600" dirty="0"/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893167" y="5252938"/>
            <a:ext cx="1001712" cy="996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" dirty="0" smtClean="0"/>
              <a:t>3</a:t>
            </a:r>
            <a:r>
              <a:rPr lang="ko-KR" altLang="en-US" sz="600" smtClean="0"/>
              <a:t>등급                     </a:t>
            </a:r>
            <a:r>
              <a:rPr lang="ko-KR" altLang="en-US" sz="600" dirty="0"/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19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4820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1" name="TextBox 1"/>
          <p:cNvSpPr txBox="1">
            <a:spLocks noChangeArrowheads="1"/>
          </p:cNvSpPr>
          <p:nvPr/>
        </p:nvSpPr>
        <p:spPr bwMode="auto">
          <a:xfrm>
            <a:off x="1692275" y="2538413"/>
            <a:ext cx="5184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7200" b="1" dirty="0" smtClean="0"/>
              <a:t>문서함 관리</a:t>
            </a:r>
            <a:endParaRPr lang="ko-KR" alt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1260055" y="1436757"/>
            <a:ext cx="5926289" cy="53219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843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844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반려문서를 재상산하기 위하여 다시 작성버튼을 을 클릭하면 신청서 작성화면으로 이동하되 신청서 내용은 반려문서의 내용이 그대로 뿌려지도록한다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반려문서를 다시작성버튼을 클릭하여 생성하는 신청서 작성에서 임시저장 또는 결재요청을 클릭하면 기존의 반려문서는 삭제</a:t>
            </a:r>
            <a:r>
              <a:rPr lang="en-US" altLang="ko-KR" sz="1000"/>
              <a:t>Flag </a:t>
            </a:r>
            <a:r>
              <a:rPr lang="ko-KR" altLang="en-US" sz="1000"/>
              <a:t>를 마킹하여  반려목록에서 안보이게 된다</a:t>
            </a:r>
            <a:r>
              <a:rPr lang="en-US" altLang="ko-KR" sz="1000"/>
              <a:t>.</a:t>
            </a:r>
          </a:p>
        </p:txBody>
      </p:sp>
      <p:sp>
        <p:nvSpPr>
          <p:cNvPr id="35845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5846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7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848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95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 dirty="0" smtClean="0"/>
              <a:t>문서함 관리</a:t>
            </a:r>
            <a:endParaRPr lang="ko-KR" altLang="en-US" sz="1000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9993"/>
              </p:ext>
            </p:extLst>
          </p:nvPr>
        </p:nvGraphicFramePr>
        <p:xfrm>
          <a:off x="1260055" y="2233563"/>
          <a:ext cx="5990976" cy="239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871"/>
                <a:gridCol w="1357954"/>
                <a:gridCol w="798797"/>
                <a:gridCol w="958557"/>
                <a:gridCol w="798797"/>
              </a:tblGrid>
              <a:tr h="298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문서함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기본등급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국내 영업부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인감 사용 신청서</a:t>
                      </a: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국내 영업부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교육출장 신청서</a:t>
                      </a: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국내 영업부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출장복명서</a:t>
                      </a: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국내 영업부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동호회경비 신청서</a:t>
                      </a: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국내 영업부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일반업무품의서</a:t>
                      </a: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국내 영업부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명함신청서</a:t>
                      </a: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국내 영업부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2016.08.13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5" marB="17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" name="그룹 25"/>
          <p:cNvGrpSpPr>
            <a:grpSpLocks/>
          </p:cNvGrpSpPr>
          <p:nvPr/>
        </p:nvGrpSpPr>
        <p:grpSpPr bwMode="auto">
          <a:xfrm>
            <a:off x="6556850" y="2568529"/>
            <a:ext cx="629494" cy="2003422"/>
            <a:chOff x="4945598" y="2812655"/>
            <a:chExt cx="1471337" cy="2004296"/>
          </a:xfrm>
        </p:grpSpPr>
        <p:sp>
          <p:nvSpPr>
            <p:cNvPr id="27" name="TextBox 86"/>
            <p:cNvSpPr>
              <a:spLocks noChangeArrowheads="1"/>
            </p:cNvSpPr>
            <p:nvPr/>
          </p:nvSpPr>
          <p:spPr bwMode="auto">
            <a:xfrm>
              <a:off x="4945598" y="2812655"/>
              <a:ext cx="1471337" cy="2112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dirty="0" smtClean="0"/>
                <a:t>권한설정</a:t>
              </a:r>
              <a:endParaRPr lang="en-US" altLang="ko-KR" sz="1000" dirty="0" smtClean="0"/>
            </a:p>
          </p:txBody>
        </p:sp>
        <p:sp>
          <p:nvSpPr>
            <p:cNvPr id="28" name="TextBox 86"/>
            <p:cNvSpPr>
              <a:spLocks noChangeArrowheads="1"/>
            </p:cNvSpPr>
            <p:nvPr/>
          </p:nvSpPr>
          <p:spPr bwMode="auto">
            <a:xfrm>
              <a:off x="4945598" y="3101706"/>
              <a:ext cx="1471337" cy="2112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smtClean="0"/>
                <a:t>권한설정</a:t>
              </a:r>
              <a:endParaRPr lang="en-US" altLang="ko-KR" sz="1000" dirty="0" smtClean="0"/>
            </a:p>
          </p:txBody>
        </p:sp>
        <p:sp>
          <p:nvSpPr>
            <p:cNvPr id="29" name="TextBox 86"/>
            <p:cNvSpPr>
              <a:spLocks noChangeArrowheads="1"/>
            </p:cNvSpPr>
            <p:nvPr/>
          </p:nvSpPr>
          <p:spPr bwMode="auto">
            <a:xfrm>
              <a:off x="4945598" y="3403462"/>
              <a:ext cx="1471337" cy="2096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dirty="0" smtClean="0"/>
                <a:t>권한설정</a:t>
              </a:r>
              <a:endParaRPr lang="en-US" altLang="ko-KR" sz="1000" dirty="0" smtClean="0"/>
            </a:p>
          </p:txBody>
        </p:sp>
        <p:sp>
          <p:nvSpPr>
            <p:cNvPr id="31" name="TextBox 86"/>
            <p:cNvSpPr>
              <a:spLocks noChangeArrowheads="1"/>
            </p:cNvSpPr>
            <p:nvPr/>
          </p:nvSpPr>
          <p:spPr bwMode="auto">
            <a:xfrm>
              <a:off x="4945598" y="3697277"/>
              <a:ext cx="1471337" cy="2112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smtClean="0"/>
                <a:t>권한설정</a:t>
              </a:r>
              <a:endParaRPr lang="en-US" altLang="ko-KR" sz="1000" dirty="0" smtClean="0"/>
            </a:p>
          </p:txBody>
        </p:sp>
        <p:sp>
          <p:nvSpPr>
            <p:cNvPr id="32" name="TextBox 86"/>
            <p:cNvSpPr>
              <a:spLocks noChangeArrowheads="1"/>
            </p:cNvSpPr>
            <p:nvPr/>
          </p:nvSpPr>
          <p:spPr bwMode="auto">
            <a:xfrm>
              <a:off x="4945598" y="4006974"/>
              <a:ext cx="1471337" cy="2096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smtClean="0"/>
                <a:t>권한설정</a:t>
              </a:r>
              <a:endParaRPr lang="en-US" altLang="ko-KR" sz="1000" dirty="0" smtClean="0"/>
            </a:p>
          </p:txBody>
        </p:sp>
        <p:sp>
          <p:nvSpPr>
            <p:cNvPr id="39" name="TextBox 86"/>
            <p:cNvSpPr>
              <a:spLocks noChangeArrowheads="1"/>
            </p:cNvSpPr>
            <p:nvPr/>
          </p:nvSpPr>
          <p:spPr bwMode="auto">
            <a:xfrm>
              <a:off x="4945598" y="4300790"/>
              <a:ext cx="1471337" cy="2096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smtClean="0"/>
                <a:t>권한설정</a:t>
              </a:r>
              <a:endParaRPr lang="en-US" altLang="ko-KR" sz="1000" dirty="0" smtClean="0"/>
            </a:p>
          </p:txBody>
        </p:sp>
        <p:sp>
          <p:nvSpPr>
            <p:cNvPr id="51" name="TextBox 86"/>
            <p:cNvSpPr>
              <a:spLocks noChangeArrowheads="1"/>
            </p:cNvSpPr>
            <p:nvPr/>
          </p:nvSpPr>
          <p:spPr bwMode="auto">
            <a:xfrm>
              <a:off x="4945598" y="4605722"/>
              <a:ext cx="1471337" cy="2112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700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dirty="0" smtClean="0"/>
                <a:t>권한설정</a:t>
              </a:r>
              <a:endParaRPr lang="en-US" altLang="ko-KR" sz="1000" dirty="0" smtClean="0"/>
            </a:p>
          </p:txBody>
        </p:sp>
      </p:grpSp>
      <p:sp>
        <p:nvSpPr>
          <p:cNvPr id="42" name="직사각형 24"/>
          <p:cNvSpPr>
            <a:spLocks noChangeArrowheads="1"/>
          </p:cNvSpPr>
          <p:nvPr/>
        </p:nvSpPr>
        <p:spPr bwMode="auto">
          <a:xfrm>
            <a:off x="2825986" y="4797539"/>
            <a:ext cx="2844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&lt;&lt;   &lt;   1  2  3  4  5  6  7  8  9  10   &gt;   &gt;&gt;</a:t>
            </a:r>
            <a:endParaRPr lang="en-US" altLang="ko-KR" sz="6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24"/>
          <p:cNvSpPr>
            <a:spLocks noChangeArrowheads="1"/>
          </p:cNvSpPr>
          <p:nvPr/>
        </p:nvSpPr>
        <p:spPr bwMode="auto">
          <a:xfrm>
            <a:off x="1403222" y="1579111"/>
            <a:ext cx="612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</a:t>
            </a:r>
            <a:endParaRPr lang="en-US" altLang="ko-KR" sz="6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015997" y="1633453"/>
            <a:ext cx="1161487" cy="1902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dirty="0" smtClean="0"/>
              <a:t>휴가신청서        ▼</a:t>
            </a:r>
            <a:endParaRPr lang="ko-KR" altLang="en-US" sz="1000" dirty="0"/>
          </a:p>
        </p:txBody>
      </p:sp>
      <p:sp>
        <p:nvSpPr>
          <p:cNvPr id="45" name="직사각형 24"/>
          <p:cNvSpPr>
            <a:spLocks noChangeArrowheads="1"/>
          </p:cNvSpPr>
          <p:nvPr/>
        </p:nvSpPr>
        <p:spPr bwMode="auto">
          <a:xfrm>
            <a:off x="3578215" y="1579111"/>
            <a:ext cx="4616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endParaRPr lang="en-US" altLang="ko-KR" sz="6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4120652" y="1633453"/>
            <a:ext cx="1161487" cy="1902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dirty="0" smtClean="0"/>
              <a:t>휴가신청서        ▼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689576" y="1630353"/>
            <a:ext cx="704850" cy="179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 smtClean="0"/>
              <a:t>검색</a:t>
            </a:r>
            <a:endParaRPr lang="ko-KR" altLang="en-US" sz="1000" b="1" dirty="0"/>
          </a:p>
        </p:txBody>
      </p:sp>
      <p:sp>
        <p:nvSpPr>
          <p:cNvPr id="48" name="직사각형 24"/>
          <p:cNvSpPr>
            <a:spLocks noChangeArrowheads="1"/>
          </p:cNvSpPr>
          <p:nvPr/>
        </p:nvSpPr>
        <p:spPr bwMode="auto">
          <a:xfrm>
            <a:off x="1486810" y="1310860"/>
            <a:ext cx="612775" cy="25179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6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7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각 문서함의 </a:t>
            </a:r>
            <a:r>
              <a:rPr lang="en-US" altLang="ko-KR" sz="1000"/>
              <a:t>Role </a:t>
            </a:r>
            <a:r>
              <a:rPr lang="ko-KR" altLang="en-US" sz="1000"/>
              <a:t>권한 설정화면이다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컬럼은 직급을 표현하며 </a:t>
            </a:r>
            <a:r>
              <a:rPr lang="en-US" altLang="ko-KR" sz="1000"/>
              <a:t>Row </a:t>
            </a:r>
            <a:r>
              <a:rPr lang="ko-KR" altLang="en-US" sz="1000"/>
              <a:t>는 부서목록을 보여준다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각 부서별</a:t>
            </a:r>
            <a:r>
              <a:rPr lang="en-US" altLang="ko-KR" sz="1000"/>
              <a:t>, </a:t>
            </a:r>
            <a:r>
              <a:rPr lang="ko-KR" altLang="en-US" sz="1000"/>
              <a:t>직급별 권한등급을 보여주며 기본으로는 </a:t>
            </a:r>
            <a:r>
              <a:rPr lang="en-US" altLang="ko-KR" sz="1000"/>
              <a:t>5</a:t>
            </a:r>
            <a:r>
              <a:rPr lang="ko-KR" altLang="en-US" sz="1000"/>
              <a:t>를 표시한다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각 란의 보안등급은 </a:t>
            </a:r>
            <a:r>
              <a:rPr lang="en-US" altLang="ko-KR" sz="1000"/>
              <a:t>1</a:t>
            </a:r>
            <a:r>
              <a:rPr lang="ko-KR" altLang="en-US" sz="1000"/>
              <a:t>부터 </a:t>
            </a:r>
            <a:r>
              <a:rPr lang="en-US" altLang="ko-KR" sz="1000"/>
              <a:t>5</a:t>
            </a:r>
            <a:r>
              <a:rPr lang="ko-KR" altLang="en-US" sz="1000"/>
              <a:t>를 입력할 수 있으며 숫자만 입력가능한다</a:t>
            </a:r>
            <a:r>
              <a:rPr lang="en-US" altLang="ko-KR" sz="1000"/>
              <a:t>. </a:t>
            </a:r>
            <a:r>
              <a:rPr lang="ko-KR" altLang="en-US" sz="1000"/>
              <a:t>입력을 하지 않을 경우 기본 </a:t>
            </a:r>
            <a:r>
              <a:rPr lang="en-US" altLang="ko-KR" sz="1000"/>
              <a:t>5</a:t>
            </a:r>
            <a:r>
              <a:rPr lang="ko-KR" altLang="en-US" sz="1000"/>
              <a:t>로 등록된다</a:t>
            </a:r>
            <a:r>
              <a:rPr lang="en-US" altLang="ko-KR" sz="1000"/>
              <a:t>.</a:t>
            </a:r>
          </a:p>
        </p:txBody>
      </p:sp>
      <p:sp>
        <p:nvSpPr>
          <p:cNvPr id="36868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6869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0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en-US" altLang="ko-KR" sz="8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07950" y="1025525"/>
            <a:ext cx="7196138" cy="59959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36872" name="그룹 1"/>
          <p:cNvGrpSpPr>
            <a:grpSpLocks/>
          </p:cNvGrpSpPr>
          <p:nvPr/>
        </p:nvGrpSpPr>
        <p:grpSpPr bwMode="auto">
          <a:xfrm>
            <a:off x="200025" y="1101725"/>
            <a:ext cx="7037388" cy="5756275"/>
            <a:chOff x="199601" y="1101725"/>
            <a:chExt cx="7037116" cy="5756771"/>
          </a:xfrm>
        </p:grpSpPr>
        <p:sp>
          <p:nvSpPr>
            <p:cNvPr id="37151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6920816" y="1160468"/>
              <a:ext cx="238116" cy="31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35795"/>
              </p:ext>
            </p:extLst>
          </p:nvPr>
        </p:nvGraphicFramePr>
        <p:xfrm>
          <a:off x="550863" y="2714026"/>
          <a:ext cx="6310314" cy="34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562"/>
                <a:gridCol w="491719"/>
                <a:gridCol w="491719"/>
                <a:gridCol w="491719"/>
                <a:gridCol w="491719"/>
                <a:gridCol w="491719"/>
                <a:gridCol w="491719"/>
                <a:gridCol w="491719"/>
                <a:gridCol w="491719"/>
              </a:tblGrid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대표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임원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인사팀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국내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영업팀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해외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영업팀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재무팀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구매팀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생산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생산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생산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공정팀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안전환경팀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공무팀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물류관리팀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3" marB="457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7025" name="그룹 3"/>
          <p:cNvGrpSpPr>
            <a:grpSpLocks/>
          </p:cNvGrpSpPr>
          <p:nvPr/>
        </p:nvGrpSpPr>
        <p:grpSpPr bwMode="auto">
          <a:xfrm>
            <a:off x="2978150" y="2974376"/>
            <a:ext cx="3835400" cy="174625"/>
            <a:chOff x="2977972" y="2532991"/>
            <a:chExt cx="3835605" cy="174851"/>
          </a:xfrm>
        </p:grpSpPr>
        <p:sp>
          <p:nvSpPr>
            <p:cNvPr id="37143" name="TextBox 86"/>
            <p:cNvSpPr>
              <a:spLocks noChangeArrowheads="1"/>
            </p:cNvSpPr>
            <p:nvPr/>
          </p:nvSpPr>
          <p:spPr bwMode="auto">
            <a:xfrm>
              <a:off x="2977972" y="2532991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44" name="TextBox 86"/>
            <p:cNvSpPr>
              <a:spLocks noChangeArrowheads="1"/>
            </p:cNvSpPr>
            <p:nvPr/>
          </p:nvSpPr>
          <p:spPr bwMode="auto">
            <a:xfrm>
              <a:off x="3478096" y="2532991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45" name="TextBox 86"/>
            <p:cNvSpPr>
              <a:spLocks noChangeArrowheads="1"/>
            </p:cNvSpPr>
            <p:nvPr/>
          </p:nvSpPr>
          <p:spPr bwMode="auto">
            <a:xfrm>
              <a:off x="3964654" y="2532991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46" name="TextBox 86"/>
            <p:cNvSpPr>
              <a:spLocks noChangeArrowheads="1"/>
            </p:cNvSpPr>
            <p:nvPr/>
          </p:nvSpPr>
          <p:spPr bwMode="auto">
            <a:xfrm>
              <a:off x="4447378" y="2532991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47" name="TextBox 86"/>
            <p:cNvSpPr>
              <a:spLocks noChangeArrowheads="1"/>
            </p:cNvSpPr>
            <p:nvPr/>
          </p:nvSpPr>
          <p:spPr bwMode="auto">
            <a:xfrm>
              <a:off x="4937079" y="2532991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48" name="TextBox 86"/>
            <p:cNvSpPr>
              <a:spLocks noChangeArrowheads="1"/>
            </p:cNvSpPr>
            <p:nvPr/>
          </p:nvSpPr>
          <p:spPr bwMode="auto">
            <a:xfrm>
              <a:off x="5426780" y="2532991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49" name="TextBox 86"/>
            <p:cNvSpPr>
              <a:spLocks noChangeArrowheads="1"/>
            </p:cNvSpPr>
            <p:nvPr/>
          </p:nvSpPr>
          <p:spPr bwMode="auto">
            <a:xfrm>
              <a:off x="5926904" y="2532991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50" name="TextBox 86"/>
            <p:cNvSpPr>
              <a:spLocks noChangeArrowheads="1"/>
            </p:cNvSpPr>
            <p:nvPr/>
          </p:nvSpPr>
          <p:spPr bwMode="auto">
            <a:xfrm>
              <a:off x="6422928" y="2532991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26" name="그룹 2"/>
          <p:cNvGrpSpPr>
            <a:grpSpLocks/>
          </p:cNvGrpSpPr>
          <p:nvPr/>
        </p:nvGrpSpPr>
        <p:grpSpPr bwMode="auto">
          <a:xfrm>
            <a:off x="2978150" y="3234726"/>
            <a:ext cx="3835400" cy="174625"/>
            <a:chOff x="2977972" y="2793000"/>
            <a:chExt cx="3835605" cy="174851"/>
          </a:xfrm>
        </p:grpSpPr>
        <p:sp>
          <p:nvSpPr>
            <p:cNvPr id="37135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36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37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38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39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40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41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42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27" name="그룹 52"/>
          <p:cNvGrpSpPr>
            <a:grpSpLocks/>
          </p:cNvGrpSpPr>
          <p:nvPr/>
        </p:nvGrpSpPr>
        <p:grpSpPr bwMode="auto">
          <a:xfrm>
            <a:off x="2978150" y="3472851"/>
            <a:ext cx="3835400" cy="174625"/>
            <a:chOff x="2977972" y="2793000"/>
            <a:chExt cx="3835605" cy="174851"/>
          </a:xfrm>
        </p:grpSpPr>
        <p:sp>
          <p:nvSpPr>
            <p:cNvPr id="37127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28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29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30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31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32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33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34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28" name="그룹 61"/>
          <p:cNvGrpSpPr>
            <a:grpSpLocks/>
          </p:cNvGrpSpPr>
          <p:nvPr/>
        </p:nvGrpSpPr>
        <p:grpSpPr bwMode="auto">
          <a:xfrm>
            <a:off x="2978150" y="3733201"/>
            <a:ext cx="3835400" cy="174625"/>
            <a:chOff x="2977972" y="2793000"/>
            <a:chExt cx="3835605" cy="174851"/>
          </a:xfrm>
        </p:grpSpPr>
        <p:sp>
          <p:nvSpPr>
            <p:cNvPr id="37119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20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21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22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23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24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25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26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29" name="그룹 70"/>
          <p:cNvGrpSpPr>
            <a:grpSpLocks/>
          </p:cNvGrpSpPr>
          <p:nvPr/>
        </p:nvGrpSpPr>
        <p:grpSpPr bwMode="auto">
          <a:xfrm>
            <a:off x="2978150" y="3971326"/>
            <a:ext cx="3835400" cy="174625"/>
            <a:chOff x="2977972" y="2793000"/>
            <a:chExt cx="3835605" cy="174851"/>
          </a:xfrm>
        </p:grpSpPr>
        <p:sp>
          <p:nvSpPr>
            <p:cNvPr id="37111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12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13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14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15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16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17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18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30" name="그룹 79"/>
          <p:cNvGrpSpPr>
            <a:grpSpLocks/>
          </p:cNvGrpSpPr>
          <p:nvPr/>
        </p:nvGrpSpPr>
        <p:grpSpPr bwMode="auto">
          <a:xfrm>
            <a:off x="2978150" y="4211038"/>
            <a:ext cx="3835400" cy="174625"/>
            <a:chOff x="2977972" y="2793000"/>
            <a:chExt cx="3835605" cy="174851"/>
          </a:xfrm>
        </p:grpSpPr>
        <p:sp>
          <p:nvSpPr>
            <p:cNvPr id="37103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04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05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106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07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08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09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10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31" name="그룹 88"/>
          <p:cNvGrpSpPr>
            <a:grpSpLocks/>
          </p:cNvGrpSpPr>
          <p:nvPr/>
        </p:nvGrpSpPr>
        <p:grpSpPr bwMode="auto">
          <a:xfrm>
            <a:off x="2978150" y="4455513"/>
            <a:ext cx="3835400" cy="174625"/>
            <a:chOff x="2977972" y="2793000"/>
            <a:chExt cx="3835605" cy="174851"/>
          </a:xfrm>
        </p:grpSpPr>
        <p:sp>
          <p:nvSpPr>
            <p:cNvPr id="37095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96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97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98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99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100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01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102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32" name="그룹 107"/>
          <p:cNvGrpSpPr>
            <a:grpSpLocks/>
          </p:cNvGrpSpPr>
          <p:nvPr/>
        </p:nvGrpSpPr>
        <p:grpSpPr bwMode="auto">
          <a:xfrm>
            <a:off x="2978150" y="4709513"/>
            <a:ext cx="3835400" cy="174625"/>
            <a:chOff x="2977972" y="2793000"/>
            <a:chExt cx="3835605" cy="174851"/>
          </a:xfrm>
        </p:grpSpPr>
        <p:sp>
          <p:nvSpPr>
            <p:cNvPr id="37087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88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89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90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91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92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93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94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33" name="그룹 116"/>
          <p:cNvGrpSpPr>
            <a:grpSpLocks/>
          </p:cNvGrpSpPr>
          <p:nvPr/>
        </p:nvGrpSpPr>
        <p:grpSpPr bwMode="auto">
          <a:xfrm>
            <a:off x="2978150" y="4942876"/>
            <a:ext cx="3835400" cy="174625"/>
            <a:chOff x="2977972" y="2793000"/>
            <a:chExt cx="3835605" cy="174851"/>
          </a:xfrm>
        </p:grpSpPr>
        <p:sp>
          <p:nvSpPr>
            <p:cNvPr id="37079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80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81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82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83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84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85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86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34" name="그룹 125"/>
          <p:cNvGrpSpPr>
            <a:grpSpLocks/>
          </p:cNvGrpSpPr>
          <p:nvPr/>
        </p:nvGrpSpPr>
        <p:grpSpPr bwMode="auto">
          <a:xfrm>
            <a:off x="2978150" y="5187351"/>
            <a:ext cx="3835400" cy="174625"/>
            <a:chOff x="2977972" y="2793000"/>
            <a:chExt cx="3835605" cy="174851"/>
          </a:xfrm>
        </p:grpSpPr>
        <p:sp>
          <p:nvSpPr>
            <p:cNvPr id="37071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72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73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74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75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76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77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78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35" name="그룹 144"/>
          <p:cNvGrpSpPr>
            <a:grpSpLocks/>
          </p:cNvGrpSpPr>
          <p:nvPr/>
        </p:nvGrpSpPr>
        <p:grpSpPr bwMode="auto">
          <a:xfrm>
            <a:off x="2978150" y="5420713"/>
            <a:ext cx="3835400" cy="174625"/>
            <a:chOff x="2977972" y="2793000"/>
            <a:chExt cx="3835605" cy="174851"/>
          </a:xfrm>
        </p:grpSpPr>
        <p:sp>
          <p:nvSpPr>
            <p:cNvPr id="37063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64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65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66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67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68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69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70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36" name="그룹 153"/>
          <p:cNvGrpSpPr>
            <a:grpSpLocks/>
          </p:cNvGrpSpPr>
          <p:nvPr/>
        </p:nvGrpSpPr>
        <p:grpSpPr bwMode="auto">
          <a:xfrm>
            <a:off x="2978150" y="5674713"/>
            <a:ext cx="3835400" cy="174625"/>
            <a:chOff x="2977972" y="2793000"/>
            <a:chExt cx="3835605" cy="174851"/>
          </a:xfrm>
        </p:grpSpPr>
        <p:sp>
          <p:nvSpPr>
            <p:cNvPr id="37055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56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57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58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59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60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61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62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grpSp>
        <p:nvGrpSpPr>
          <p:cNvPr id="37037" name="그룹 162"/>
          <p:cNvGrpSpPr>
            <a:grpSpLocks/>
          </p:cNvGrpSpPr>
          <p:nvPr/>
        </p:nvGrpSpPr>
        <p:grpSpPr bwMode="auto">
          <a:xfrm>
            <a:off x="2978150" y="5920776"/>
            <a:ext cx="3835400" cy="174625"/>
            <a:chOff x="2977972" y="2793000"/>
            <a:chExt cx="3835605" cy="174851"/>
          </a:xfrm>
        </p:grpSpPr>
        <p:sp>
          <p:nvSpPr>
            <p:cNvPr id="37047" name="TextBox 86"/>
            <p:cNvSpPr>
              <a:spLocks noChangeArrowheads="1"/>
            </p:cNvSpPr>
            <p:nvPr/>
          </p:nvSpPr>
          <p:spPr bwMode="auto">
            <a:xfrm>
              <a:off x="2977972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48" name="TextBox 86"/>
            <p:cNvSpPr>
              <a:spLocks noChangeArrowheads="1"/>
            </p:cNvSpPr>
            <p:nvPr/>
          </p:nvSpPr>
          <p:spPr bwMode="auto">
            <a:xfrm>
              <a:off x="3478096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49" name="TextBox 86"/>
            <p:cNvSpPr>
              <a:spLocks noChangeArrowheads="1"/>
            </p:cNvSpPr>
            <p:nvPr/>
          </p:nvSpPr>
          <p:spPr bwMode="auto">
            <a:xfrm>
              <a:off x="396465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1</a:t>
              </a:r>
            </a:p>
          </p:txBody>
        </p:sp>
        <p:sp>
          <p:nvSpPr>
            <p:cNvPr id="37050" name="TextBox 86"/>
            <p:cNvSpPr>
              <a:spLocks noChangeArrowheads="1"/>
            </p:cNvSpPr>
            <p:nvPr/>
          </p:nvSpPr>
          <p:spPr bwMode="auto">
            <a:xfrm>
              <a:off x="444737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51" name="TextBox 86"/>
            <p:cNvSpPr>
              <a:spLocks noChangeArrowheads="1"/>
            </p:cNvSpPr>
            <p:nvPr/>
          </p:nvSpPr>
          <p:spPr bwMode="auto">
            <a:xfrm>
              <a:off x="4937079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2</a:t>
              </a:r>
            </a:p>
          </p:txBody>
        </p:sp>
        <p:sp>
          <p:nvSpPr>
            <p:cNvPr id="37052" name="TextBox 86"/>
            <p:cNvSpPr>
              <a:spLocks noChangeArrowheads="1"/>
            </p:cNvSpPr>
            <p:nvPr/>
          </p:nvSpPr>
          <p:spPr bwMode="auto">
            <a:xfrm>
              <a:off x="5426780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53" name="TextBox 86"/>
            <p:cNvSpPr>
              <a:spLocks noChangeArrowheads="1"/>
            </p:cNvSpPr>
            <p:nvPr/>
          </p:nvSpPr>
          <p:spPr bwMode="auto">
            <a:xfrm>
              <a:off x="5926904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  <p:sp>
          <p:nvSpPr>
            <p:cNvPr id="37054" name="TextBox 86"/>
            <p:cNvSpPr>
              <a:spLocks noChangeArrowheads="1"/>
            </p:cNvSpPr>
            <p:nvPr/>
          </p:nvSpPr>
          <p:spPr bwMode="auto">
            <a:xfrm>
              <a:off x="6422928" y="2793000"/>
              <a:ext cx="390649" cy="1748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ko-KR" sz="900"/>
                <a:t>3</a:t>
              </a:r>
            </a:p>
          </p:txBody>
        </p:sp>
      </p:grpSp>
      <p:sp>
        <p:nvSpPr>
          <p:cNvPr id="37038" name="직사각형 61"/>
          <p:cNvSpPr>
            <a:spLocks noChangeArrowheads="1"/>
          </p:cNvSpPr>
          <p:nvPr/>
        </p:nvSpPr>
        <p:spPr bwMode="auto">
          <a:xfrm>
            <a:off x="650875" y="1554719"/>
            <a:ext cx="12394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 dirty="0" smtClean="0"/>
              <a:t>휴가신청서 문서함</a:t>
            </a:r>
            <a:endParaRPr lang="en-US" altLang="ko-KR" sz="1000" b="1" dirty="0" smtClean="0"/>
          </a:p>
        </p:txBody>
      </p:sp>
      <p:sp>
        <p:nvSpPr>
          <p:cNvPr id="37039" name="직사각형 61"/>
          <p:cNvSpPr>
            <a:spLocks noChangeArrowheads="1"/>
          </p:cNvSpPr>
          <p:nvPr/>
        </p:nvSpPr>
        <p:spPr bwMode="auto">
          <a:xfrm>
            <a:off x="650875" y="2364776"/>
            <a:ext cx="7489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dirty="0" smtClean="0"/>
              <a:t>권한 </a:t>
            </a:r>
            <a:r>
              <a:rPr lang="en-US" altLang="ko-KR" sz="1000" dirty="0" smtClean="0"/>
              <a:t>Role</a:t>
            </a:r>
            <a:endParaRPr lang="ko-KR" altLang="en-US" sz="1000"/>
          </a:p>
        </p:txBody>
      </p:sp>
      <p:sp>
        <p:nvSpPr>
          <p:cNvPr id="131" name="TextBox 130"/>
          <p:cNvSpPr txBox="1"/>
          <p:nvPr/>
        </p:nvSpPr>
        <p:spPr>
          <a:xfrm>
            <a:off x="6156325" y="6350988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저장</a:t>
            </a:r>
          </a:p>
        </p:txBody>
      </p:sp>
      <p:sp>
        <p:nvSpPr>
          <p:cNvPr id="37041" name="직사각형 61"/>
          <p:cNvSpPr>
            <a:spLocks noChangeArrowheads="1"/>
          </p:cNvSpPr>
          <p:nvPr/>
        </p:nvSpPr>
        <p:spPr bwMode="auto">
          <a:xfrm>
            <a:off x="3705225" y="2388588"/>
            <a:ext cx="7667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/>
              <a:t>보안등급 </a:t>
            </a:r>
            <a:r>
              <a:rPr lang="en-US" altLang="ko-KR" sz="1000"/>
              <a:t>: </a:t>
            </a:r>
            <a:endParaRPr lang="ko-KR" altLang="en-US" sz="1000"/>
          </a:p>
        </p:txBody>
      </p:sp>
      <p:cxnSp>
        <p:nvCxnSpPr>
          <p:cNvPr id="37042" name="직선 화살표 연결선 3"/>
          <p:cNvCxnSpPr>
            <a:cxnSpLocks noChangeShapeType="1"/>
          </p:cNvCxnSpPr>
          <p:nvPr/>
        </p:nvCxnSpPr>
        <p:spPr bwMode="auto">
          <a:xfrm>
            <a:off x="5026025" y="2510826"/>
            <a:ext cx="13176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7043" name="직사각형 61"/>
          <p:cNvSpPr>
            <a:spLocks noChangeArrowheads="1"/>
          </p:cNvSpPr>
          <p:nvPr/>
        </p:nvSpPr>
        <p:spPr bwMode="auto">
          <a:xfrm>
            <a:off x="4530725" y="2375888"/>
            <a:ext cx="6397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1</a:t>
            </a:r>
            <a:r>
              <a:rPr lang="ko-KR" altLang="en-US" sz="1000"/>
              <a:t>등급</a:t>
            </a:r>
          </a:p>
        </p:txBody>
      </p:sp>
      <p:sp>
        <p:nvSpPr>
          <p:cNvPr id="37044" name="직사각형 61"/>
          <p:cNvSpPr>
            <a:spLocks noChangeArrowheads="1"/>
          </p:cNvSpPr>
          <p:nvPr/>
        </p:nvSpPr>
        <p:spPr bwMode="auto">
          <a:xfrm>
            <a:off x="6376988" y="2375888"/>
            <a:ext cx="638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5</a:t>
            </a:r>
            <a:r>
              <a:rPr lang="ko-KR" altLang="en-US" sz="1000"/>
              <a:t>등급</a:t>
            </a:r>
          </a:p>
        </p:txBody>
      </p:sp>
      <p:sp>
        <p:nvSpPr>
          <p:cNvPr id="37045" name="직사각형 61"/>
          <p:cNvSpPr>
            <a:spLocks noChangeArrowheads="1"/>
          </p:cNvSpPr>
          <p:nvPr/>
        </p:nvSpPr>
        <p:spPr bwMode="auto">
          <a:xfrm>
            <a:off x="4530725" y="2163163"/>
            <a:ext cx="796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/>
              <a:t>강한 보안</a:t>
            </a:r>
          </a:p>
        </p:txBody>
      </p:sp>
      <p:sp>
        <p:nvSpPr>
          <p:cNvPr id="37046" name="직사각형 61"/>
          <p:cNvSpPr>
            <a:spLocks noChangeArrowheads="1"/>
          </p:cNvSpPr>
          <p:nvPr/>
        </p:nvSpPr>
        <p:spPr bwMode="auto">
          <a:xfrm>
            <a:off x="6156325" y="2163163"/>
            <a:ext cx="795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/>
              <a:t>약한 보안</a:t>
            </a:r>
          </a:p>
        </p:txBody>
      </p:sp>
      <p:sp>
        <p:nvSpPr>
          <p:cNvPr id="138" name="직사각형 61"/>
          <p:cNvSpPr>
            <a:spLocks noChangeArrowheads="1"/>
          </p:cNvSpPr>
          <p:nvPr/>
        </p:nvSpPr>
        <p:spPr bwMode="auto">
          <a:xfrm>
            <a:off x="650875" y="2071143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dirty="0" smtClean="0"/>
              <a:t>기본보안등급</a:t>
            </a:r>
            <a:endParaRPr lang="ko-KR" altLang="en-US" sz="1000" dirty="0"/>
          </a:p>
        </p:txBody>
      </p:sp>
      <p:sp>
        <p:nvSpPr>
          <p:cNvPr id="139" name="TextBox 8"/>
          <p:cNvSpPr txBox="1">
            <a:spLocks noChangeArrowheads="1"/>
          </p:cNvSpPr>
          <p:nvPr/>
        </p:nvSpPr>
        <p:spPr bwMode="auto">
          <a:xfrm>
            <a:off x="1635385" y="2123917"/>
            <a:ext cx="992822" cy="1910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/>
              <a:t> 3 </a:t>
            </a:r>
            <a:r>
              <a:rPr lang="ko-KR" altLang="en-US" sz="1000" smtClean="0"/>
              <a:t>등급</a:t>
            </a:r>
            <a:r>
              <a:rPr lang="ko-KR" altLang="en-US" sz="1000" smtClean="0"/>
              <a:t>        </a:t>
            </a:r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840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91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7892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3" name="TextBox 1"/>
          <p:cNvSpPr txBox="1">
            <a:spLocks noChangeArrowheads="1"/>
          </p:cNvSpPr>
          <p:nvPr/>
        </p:nvSpPr>
        <p:spPr bwMode="auto">
          <a:xfrm>
            <a:off x="1116013" y="2538413"/>
            <a:ext cx="61928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5400" b="1"/>
              <a:t>MyPage</a:t>
            </a:r>
          </a:p>
          <a:p>
            <a:pPr algn="ctr"/>
            <a:r>
              <a:rPr lang="en-US" altLang="ko-KR" sz="5400" b="1"/>
              <a:t>&gt; </a:t>
            </a:r>
            <a:r>
              <a:rPr lang="ko-KR" altLang="en-US" sz="5400" b="1"/>
              <a:t>나의 결재선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5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나의 결재선은 내가 자주 사용하는 결재선을 미리 지정하여 신청서 작성시에 쉽게 결재선을 지정할 수 있도록 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하단의 등록버튼을 클릭하여 새로운 결재선을 생성할 수 있다</a:t>
            </a:r>
            <a:r>
              <a:rPr lang="en-US" altLang="ko-KR" sz="1000"/>
              <a:t>.</a:t>
            </a:r>
          </a:p>
        </p:txBody>
      </p:sp>
      <p:sp>
        <p:nvSpPr>
          <p:cNvPr id="38916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8917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8" name="직사각형 24"/>
          <p:cNvSpPr>
            <a:spLocks noChangeArrowheads="1"/>
          </p:cNvSpPr>
          <p:nvPr/>
        </p:nvSpPr>
        <p:spPr bwMode="auto">
          <a:xfrm>
            <a:off x="33338" y="1006475"/>
            <a:ext cx="7350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나의 결재선</a:t>
            </a:r>
            <a:endParaRPr lang="en-US" altLang="ko-KR" sz="8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9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나의 결재선</a:t>
            </a: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117600" y="1457325"/>
          <a:ext cx="6119813" cy="145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5"/>
                <a:gridCol w="1368307"/>
                <a:gridCol w="2959025"/>
                <a:gridCol w="1361946"/>
              </a:tblGrid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결재선명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인사부 제출용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김인사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관련 결재선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박재성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결재선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이순신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소모품 결재선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" name="TextBox 86"/>
          <p:cNvSpPr txBox="1">
            <a:spLocks noChangeArrowheads="1"/>
          </p:cNvSpPr>
          <p:nvPr/>
        </p:nvSpPr>
        <p:spPr bwMode="auto">
          <a:xfrm>
            <a:off x="1117600" y="3098800"/>
            <a:ext cx="701675" cy="250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spcBef>
                <a:spcPts val="600"/>
              </a:spcBef>
              <a:defRPr/>
            </a:pPr>
            <a:r>
              <a:rPr lang="ko-KR" altLang="en-US" sz="1000" dirty="0" smtClean="0"/>
              <a:t>등록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939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나의 결재선 생성 또는 수정은 레이어팝업으로 뜬다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결재선명을 입력하며 </a:t>
            </a:r>
            <a:r>
              <a:rPr lang="en-US" altLang="ko-KR" sz="1000"/>
              <a:t>(+)</a:t>
            </a:r>
            <a:r>
              <a:rPr lang="ko-KR" altLang="en-US" sz="1000"/>
              <a:t>단계추가 버튼을 클릭하여 결재단계를 추가할 수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단계명을 클릭하여 단계명을 사용자가 지정할 수 있다</a:t>
            </a:r>
            <a:r>
              <a:rPr lang="en-US" altLang="ko-KR" sz="1000"/>
              <a:t>.</a:t>
            </a:r>
          </a:p>
        </p:txBody>
      </p:sp>
      <p:sp>
        <p:nvSpPr>
          <p:cNvPr id="39940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39941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직사각형 24"/>
          <p:cNvSpPr>
            <a:spLocks noChangeArrowheads="1"/>
          </p:cNvSpPr>
          <p:nvPr/>
        </p:nvSpPr>
        <p:spPr bwMode="auto">
          <a:xfrm>
            <a:off x="33338" y="1006475"/>
            <a:ext cx="7350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나의 결재선</a:t>
            </a:r>
            <a:endParaRPr lang="en-US" altLang="ko-KR" sz="8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943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나의 결재선</a:t>
            </a: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117600" y="1457325"/>
          <a:ext cx="6119813" cy="145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5"/>
                <a:gridCol w="1368307"/>
                <a:gridCol w="2959025"/>
                <a:gridCol w="1361946"/>
              </a:tblGrid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결재선명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인사부 제출용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김인사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관련 결재선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박재성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결재선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이순신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소모품 결재선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107950" y="1025525"/>
            <a:ext cx="7196138" cy="59959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39982" name="그룹 1"/>
          <p:cNvGrpSpPr>
            <a:grpSpLocks/>
          </p:cNvGrpSpPr>
          <p:nvPr/>
        </p:nvGrpSpPr>
        <p:grpSpPr bwMode="auto">
          <a:xfrm>
            <a:off x="187325" y="1144588"/>
            <a:ext cx="7037388" cy="5756275"/>
            <a:chOff x="199601" y="1101725"/>
            <a:chExt cx="7037116" cy="5756771"/>
          </a:xfrm>
        </p:grpSpPr>
        <p:sp>
          <p:nvSpPr>
            <p:cNvPr id="40001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6920816" y="1160467"/>
              <a:ext cx="238116" cy="31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9983" name="TextBox 8"/>
          <p:cNvSpPr txBox="1">
            <a:spLocks noChangeArrowheads="1"/>
          </p:cNvSpPr>
          <p:nvPr/>
        </p:nvSpPr>
        <p:spPr bwMode="auto">
          <a:xfrm>
            <a:off x="1006475" y="1824038"/>
            <a:ext cx="7762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/>
              <a:t>결재선 명</a:t>
            </a:r>
          </a:p>
        </p:txBody>
      </p:sp>
      <p:sp>
        <p:nvSpPr>
          <p:cNvPr id="39984" name="TextBox 8"/>
          <p:cNvSpPr txBox="1">
            <a:spLocks noChangeArrowheads="1"/>
          </p:cNvSpPr>
          <p:nvPr/>
        </p:nvSpPr>
        <p:spPr bwMode="auto">
          <a:xfrm>
            <a:off x="1782763" y="1825625"/>
            <a:ext cx="2127250" cy="1952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/>
              <a:t> 휴가 신청서용 결재선</a:t>
            </a:r>
          </a:p>
        </p:txBody>
      </p:sp>
      <p:sp>
        <p:nvSpPr>
          <p:cNvPr id="39985" name="직사각형 61"/>
          <p:cNvSpPr>
            <a:spLocks noChangeArrowheads="1"/>
          </p:cNvSpPr>
          <p:nvPr/>
        </p:nvSpPr>
        <p:spPr bwMode="auto">
          <a:xfrm>
            <a:off x="957263" y="1366838"/>
            <a:ext cx="1209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결재선 등록</a:t>
            </a:r>
            <a:r>
              <a:rPr lang="en-US" altLang="ko-KR" sz="1000" b="1"/>
              <a:t>(</a:t>
            </a:r>
            <a:r>
              <a:rPr lang="ko-KR" altLang="en-US" sz="1000" b="1"/>
              <a:t>수정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grpSp>
        <p:nvGrpSpPr>
          <p:cNvPr id="39986" name="그룹 79"/>
          <p:cNvGrpSpPr>
            <a:grpSpLocks/>
          </p:cNvGrpSpPr>
          <p:nvPr/>
        </p:nvGrpSpPr>
        <p:grpSpPr bwMode="auto">
          <a:xfrm>
            <a:off x="1063625" y="2233613"/>
            <a:ext cx="5343525" cy="1433512"/>
            <a:chOff x="1457738" y="2249660"/>
            <a:chExt cx="5343546" cy="1433662"/>
          </a:xfrm>
        </p:grpSpPr>
        <p:sp>
          <p:nvSpPr>
            <p:cNvPr id="81" name="TextBox 8"/>
            <p:cNvSpPr txBox="1">
              <a:spLocks noChangeArrowheads="1"/>
            </p:cNvSpPr>
            <p:nvPr/>
          </p:nvSpPr>
          <p:spPr bwMode="auto">
            <a:xfrm>
              <a:off x="1457738" y="2456057"/>
              <a:ext cx="601665" cy="215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000" b="1" smtClean="0"/>
                <a:t>1</a:t>
              </a:r>
              <a:r>
                <a:rPr lang="ko-KR" altLang="en-US" sz="1000" b="1" dirty="0" smtClean="0"/>
                <a:t>차</a:t>
              </a:r>
            </a:p>
          </p:txBody>
        </p:sp>
        <p:sp>
          <p:nvSpPr>
            <p:cNvPr id="83" name="TextBox 82"/>
            <p:cNvSpPr txBox="1"/>
            <p:nvPr/>
          </p:nvSpPr>
          <p:spPr bwMode="auto">
            <a:xfrm>
              <a:off x="1462501" y="2249660"/>
              <a:ext cx="704853" cy="14289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/>
                <a:t>(+) </a:t>
              </a:r>
              <a:r>
                <a:rPr lang="ko-KR" altLang="en-US" sz="800" b="1" dirty="0"/>
                <a:t>단계추가</a:t>
              </a:r>
            </a:p>
          </p:txBody>
        </p:sp>
        <p:sp>
          <p:nvSpPr>
            <p:cNvPr id="39989" name="TextBox 8"/>
            <p:cNvSpPr txBox="1">
              <a:spLocks noChangeArrowheads="1"/>
            </p:cNvSpPr>
            <p:nvPr/>
          </p:nvSpPr>
          <p:spPr bwMode="auto">
            <a:xfrm>
              <a:off x="2101366" y="2456781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85" name="TextBox 8"/>
            <p:cNvSpPr txBox="1">
              <a:spLocks noChangeArrowheads="1"/>
            </p:cNvSpPr>
            <p:nvPr/>
          </p:nvSpPr>
          <p:spPr bwMode="auto">
            <a:xfrm>
              <a:off x="1457738" y="2714846"/>
              <a:ext cx="601665" cy="215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/>
                <a:t>2</a:t>
              </a:r>
              <a:r>
                <a:rPr lang="ko-KR" altLang="en-US" sz="1000" b="1" dirty="0" smtClean="0"/>
                <a:t>차</a:t>
              </a:r>
            </a:p>
          </p:txBody>
        </p:sp>
        <p:sp>
          <p:nvSpPr>
            <p:cNvPr id="39991" name="TextBox 8"/>
            <p:cNvSpPr txBox="1">
              <a:spLocks noChangeArrowheads="1"/>
            </p:cNvSpPr>
            <p:nvPr/>
          </p:nvSpPr>
          <p:spPr bwMode="auto">
            <a:xfrm>
              <a:off x="2101366" y="2714802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2148304" y="2738661"/>
              <a:ext cx="908054" cy="177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김유신 과장</a:t>
              </a:r>
            </a:p>
          </p:txBody>
        </p:sp>
        <p:sp>
          <p:nvSpPr>
            <p:cNvPr id="88" name="TextBox 8"/>
            <p:cNvSpPr txBox="1">
              <a:spLocks noChangeArrowheads="1"/>
            </p:cNvSpPr>
            <p:nvPr/>
          </p:nvSpPr>
          <p:spPr bwMode="auto">
            <a:xfrm>
              <a:off x="1457738" y="2972048"/>
              <a:ext cx="601665" cy="215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/>
                <a:t>3</a:t>
              </a:r>
              <a:r>
                <a:rPr lang="ko-KR" altLang="en-US" sz="1000" b="1" dirty="0" smtClean="0"/>
                <a:t>차</a:t>
              </a:r>
            </a:p>
          </p:txBody>
        </p:sp>
        <p:sp>
          <p:nvSpPr>
            <p:cNvPr id="39994" name="TextBox 8"/>
            <p:cNvSpPr txBox="1">
              <a:spLocks noChangeArrowheads="1"/>
            </p:cNvSpPr>
            <p:nvPr/>
          </p:nvSpPr>
          <p:spPr bwMode="auto">
            <a:xfrm>
              <a:off x="2101366" y="2972823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90" name="TextBox 89"/>
            <p:cNvSpPr txBox="1"/>
            <p:nvPr/>
          </p:nvSpPr>
          <p:spPr bwMode="auto">
            <a:xfrm>
              <a:off x="2148304" y="2986337"/>
              <a:ext cx="908054" cy="177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홍길동 부장</a:t>
              </a:r>
            </a:p>
          </p:txBody>
        </p:sp>
        <p:sp>
          <p:nvSpPr>
            <p:cNvPr id="91" name="TextBox 90"/>
            <p:cNvSpPr txBox="1"/>
            <p:nvPr/>
          </p:nvSpPr>
          <p:spPr bwMode="auto">
            <a:xfrm>
              <a:off x="3119858" y="2738661"/>
              <a:ext cx="908054" cy="177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조원재 과장</a:t>
              </a:r>
            </a:p>
          </p:txBody>
        </p:sp>
        <p:sp>
          <p:nvSpPr>
            <p:cNvPr id="92" name="TextBox 8"/>
            <p:cNvSpPr txBox="1">
              <a:spLocks noChangeArrowheads="1"/>
            </p:cNvSpPr>
            <p:nvPr/>
          </p:nvSpPr>
          <p:spPr bwMode="auto">
            <a:xfrm>
              <a:off x="1457738" y="3467399"/>
              <a:ext cx="601665" cy="215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1000" b="1" dirty="0" smtClean="0"/>
                <a:t>참조</a:t>
              </a:r>
            </a:p>
          </p:txBody>
        </p:sp>
        <p:sp>
          <p:nvSpPr>
            <p:cNvPr id="39998" name="TextBox 8"/>
            <p:cNvSpPr txBox="1">
              <a:spLocks noChangeArrowheads="1"/>
            </p:cNvSpPr>
            <p:nvPr/>
          </p:nvSpPr>
          <p:spPr bwMode="auto">
            <a:xfrm>
              <a:off x="2101366" y="3467819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94" name="TextBox 93"/>
            <p:cNvSpPr txBox="1"/>
            <p:nvPr/>
          </p:nvSpPr>
          <p:spPr bwMode="auto">
            <a:xfrm>
              <a:off x="2148304" y="3481689"/>
              <a:ext cx="908054" cy="177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사순신 부장</a:t>
              </a:r>
            </a:p>
          </p:txBody>
        </p:sp>
        <p:sp>
          <p:nvSpPr>
            <p:cNvPr id="95" name="TextBox 94"/>
            <p:cNvSpPr txBox="1"/>
            <p:nvPr/>
          </p:nvSpPr>
          <p:spPr bwMode="auto">
            <a:xfrm>
              <a:off x="2148304" y="2473520"/>
              <a:ext cx="908054" cy="177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이순신 과장</a:t>
              </a:r>
            </a:p>
          </p:txBody>
        </p:sp>
      </p:grpSp>
      <p:sp>
        <p:nvSpPr>
          <p:cNvPr id="31" name="TextBox 30"/>
          <p:cNvSpPr txBox="1"/>
          <p:nvPr/>
        </p:nvSpPr>
        <p:spPr bwMode="auto">
          <a:xfrm>
            <a:off x="5702300" y="3870325"/>
            <a:ext cx="70485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smtClean="0"/>
              <a:t>저장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63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단계명을 클릭하면 단계명을 변경할 수 있는 팝업이 떠서 단계명을 수정할 수 있다</a:t>
            </a:r>
            <a:r>
              <a:rPr lang="en-US" altLang="ko-KR" sz="1000"/>
              <a:t>.</a:t>
            </a:r>
          </a:p>
        </p:txBody>
      </p:sp>
      <p:sp>
        <p:nvSpPr>
          <p:cNvPr id="40964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40965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직사각형 24"/>
          <p:cNvSpPr>
            <a:spLocks noChangeArrowheads="1"/>
          </p:cNvSpPr>
          <p:nvPr/>
        </p:nvSpPr>
        <p:spPr bwMode="auto">
          <a:xfrm>
            <a:off x="33338" y="1006475"/>
            <a:ext cx="7350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나의 결재선</a:t>
            </a:r>
            <a:endParaRPr lang="en-US" altLang="ko-KR" sz="8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67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나의 결재선</a:t>
            </a: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117600" y="1457325"/>
          <a:ext cx="6119813" cy="145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5"/>
                <a:gridCol w="1368307"/>
                <a:gridCol w="2959025"/>
                <a:gridCol w="1361946"/>
              </a:tblGrid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결재선명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인사부 제출용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김인사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관련 결재선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박재성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결재선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이순신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소모품 결재선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107950" y="1025525"/>
            <a:ext cx="7196138" cy="59959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41006" name="그룹 1"/>
          <p:cNvGrpSpPr>
            <a:grpSpLocks/>
          </p:cNvGrpSpPr>
          <p:nvPr/>
        </p:nvGrpSpPr>
        <p:grpSpPr bwMode="auto">
          <a:xfrm>
            <a:off x="187325" y="1144588"/>
            <a:ext cx="7037388" cy="5756275"/>
            <a:chOff x="199601" y="1101725"/>
            <a:chExt cx="7037116" cy="5756771"/>
          </a:xfrm>
        </p:grpSpPr>
        <p:sp>
          <p:nvSpPr>
            <p:cNvPr id="41032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6920816" y="1160467"/>
              <a:ext cx="238116" cy="31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1007" name="TextBox 8"/>
          <p:cNvSpPr txBox="1">
            <a:spLocks noChangeArrowheads="1"/>
          </p:cNvSpPr>
          <p:nvPr/>
        </p:nvSpPr>
        <p:spPr bwMode="auto">
          <a:xfrm>
            <a:off x="1006475" y="1824038"/>
            <a:ext cx="7762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/>
              <a:t>결재선 명</a:t>
            </a:r>
          </a:p>
        </p:txBody>
      </p:sp>
      <p:sp>
        <p:nvSpPr>
          <p:cNvPr id="41008" name="TextBox 8"/>
          <p:cNvSpPr txBox="1">
            <a:spLocks noChangeArrowheads="1"/>
          </p:cNvSpPr>
          <p:nvPr/>
        </p:nvSpPr>
        <p:spPr bwMode="auto">
          <a:xfrm>
            <a:off x="1782763" y="1825625"/>
            <a:ext cx="2127250" cy="1952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/>
              <a:t> 휴가 신청서용 결재선</a:t>
            </a:r>
          </a:p>
        </p:txBody>
      </p:sp>
      <p:sp>
        <p:nvSpPr>
          <p:cNvPr id="41009" name="직사각형 61"/>
          <p:cNvSpPr>
            <a:spLocks noChangeArrowheads="1"/>
          </p:cNvSpPr>
          <p:nvPr/>
        </p:nvSpPr>
        <p:spPr bwMode="auto">
          <a:xfrm>
            <a:off x="957263" y="1366838"/>
            <a:ext cx="1209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결재선 등록</a:t>
            </a:r>
            <a:r>
              <a:rPr lang="en-US" altLang="ko-KR" sz="1000" b="1"/>
              <a:t>(</a:t>
            </a:r>
            <a:r>
              <a:rPr lang="ko-KR" altLang="en-US" sz="1000" b="1"/>
              <a:t>수정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grpSp>
        <p:nvGrpSpPr>
          <p:cNvPr id="41010" name="그룹 86"/>
          <p:cNvGrpSpPr>
            <a:grpSpLocks/>
          </p:cNvGrpSpPr>
          <p:nvPr/>
        </p:nvGrpSpPr>
        <p:grpSpPr bwMode="auto">
          <a:xfrm>
            <a:off x="1063625" y="2224088"/>
            <a:ext cx="5343525" cy="1433512"/>
            <a:chOff x="1389116" y="2126505"/>
            <a:chExt cx="5343546" cy="1433662"/>
          </a:xfrm>
        </p:grpSpPr>
        <p:sp>
          <p:nvSpPr>
            <p:cNvPr id="88" name="TextBox 8"/>
            <p:cNvSpPr txBox="1">
              <a:spLocks noChangeArrowheads="1"/>
            </p:cNvSpPr>
            <p:nvPr/>
          </p:nvSpPr>
          <p:spPr bwMode="auto">
            <a:xfrm>
              <a:off x="1389116" y="2332902"/>
              <a:ext cx="601665" cy="215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000" b="1" smtClean="0"/>
                <a:t>1</a:t>
              </a:r>
              <a:r>
                <a:rPr lang="ko-KR" altLang="en-US" sz="1000" b="1" dirty="0" smtClean="0"/>
                <a:t>차</a:t>
              </a:r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1393879" y="2126505"/>
              <a:ext cx="704853" cy="14289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/>
                <a:t>(+) </a:t>
              </a:r>
              <a:r>
                <a:rPr lang="ko-KR" altLang="en-US" sz="800" b="1" dirty="0"/>
                <a:t>단계추가</a:t>
              </a:r>
            </a:p>
          </p:txBody>
        </p:sp>
        <p:sp>
          <p:nvSpPr>
            <p:cNvPr id="41013" name="TextBox 8"/>
            <p:cNvSpPr txBox="1">
              <a:spLocks noChangeArrowheads="1"/>
            </p:cNvSpPr>
            <p:nvPr/>
          </p:nvSpPr>
          <p:spPr bwMode="auto">
            <a:xfrm>
              <a:off x="2032744" y="2333626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91" name="TextBox 8"/>
            <p:cNvSpPr txBox="1">
              <a:spLocks noChangeArrowheads="1"/>
            </p:cNvSpPr>
            <p:nvPr/>
          </p:nvSpPr>
          <p:spPr bwMode="auto">
            <a:xfrm>
              <a:off x="1389116" y="2591691"/>
              <a:ext cx="601665" cy="215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/>
                <a:t>2</a:t>
              </a:r>
              <a:r>
                <a:rPr lang="ko-KR" altLang="en-US" sz="1000" b="1" dirty="0" smtClean="0"/>
                <a:t>차</a:t>
              </a:r>
            </a:p>
          </p:txBody>
        </p:sp>
        <p:sp>
          <p:nvSpPr>
            <p:cNvPr id="41015" name="TextBox 8"/>
            <p:cNvSpPr txBox="1">
              <a:spLocks noChangeArrowheads="1"/>
            </p:cNvSpPr>
            <p:nvPr/>
          </p:nvSpPr>
          <p:spPr bwMode="auto">
            <a:xfrm>
              <a:off x="2032744" y="2591647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95" name="TextBox 94"/>
            <p:cNvSpPr txBox="1"/>
            <p:nvPr/>
          </p:nvSpPr>
          <p:spPr bwMode="auto">
            <a:xfrm>
              <a:off x="2079682" y="2615506"/>
              <a:ext cx="908054" cy="177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김유신 과장</a:t>
              </a:r>
            </a:p>
          </p:txBody>
        </p:sp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1389116" y="2848893"/>
              <a:ext cx="601665" cy="215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/>
                <a:t>3</a:t>
              </a:r>
              <a:r>
                <a:rPr lang="ko-KR" altLang="en-US" sz="1000" b="1" dirty="0" smtClean="0"/>
                <a:t>차</a:t>
              </a:r>
            </a:p>
          </p:txBody>
        </p:sp>
        <p:sp>
          <p:nvSpPr>
            <p:cNvPr id="41018" name="TextBox 8"/>
            <p:cNvSpPr txBox="1">
              <a:spLocks noChangeArrowheads="1"/>
            </p:cNvSpPr>
            <p:nvPr/>
          </p:nvSpPr>
          <p:spPr bwMode="auto">
            <a:xfrm>
              <a:off x="2032744" y="2849668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98" name="TextBox 97"/>
            <p:cNvSpPr txBox="1"/>
            <p:nvPr/>
          </p:nvSpPr>
          <p:spPr bwMode="auto">
            <a:xfrm>
              <a:off x="2079682" y="2863182"/>
              <a:ext cx="908054" cy="177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홍길동 부장</a:t>
              </a:r>
            </a:p>
          </p:txBody>
        </p:sp>
        <p:sp>
          <p:nvSpPr>
            <p:cNvPr id="99" name="TextBox 98"/>
            <p:cNvSpPr txBox="1"/>
            <p:nvPr/>
          </p:nvSpPr>
          <p:spPr bwMode="auto">
            <a:xfrm>
              <a:off x="3051236" y="2615506"/>
              <a:ext cx="908054" cy="177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조원재 과장</a:t>
              </a:r>
            </a:p>
          </p:txBody>
        </p:sp>
        <p:sp>
          <p:nvSpPr>
            <p:cNvPr id="100" name="TextBox 8"/>
            <p:cNvSpPr txBox="1">
              <a:spLocks noChangeArrowheads="1"/>
            </p:cNvSpPr>
            <p:nvPr/>
          </p:nvSpPr>
          <p:spPr bwMode="auto">
            <a:xfrm>
              <a:off x="1389116" y="3344244"/>
              <a:ext cx="601665" cy="215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1000" b="1" dirty="0" smtClean="0"/>
                <a:t>참조</a:t>
              </a:r>
            </a:p>
          </p:txBody>
        </p:sp>
        <p:sp>
          <p:nvSpPr>
            <p:cNvPr id="41022" name="TextBox 8"/>
            <p:cNvSpPr txBox="1">
              <a:spLocks noChangeArrowheads="1"/>
            </p:cNvSpPr>
            <p:nvPr/>
          </p:nvSpPr>
          <p:spPr bwMode="auto">
            <a:xfrm>
              <a:off x="2032744" y="3344664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102" name="TextBox 101"/>
            <p:cNvSpPr txBox="1"/>
            <p:nvPr/>
          </p:nvSpPr>
          <p:spPr bwMode="auto">
            <a:xfrm>
              <a:off x="2079682" y="3358534"/>
              <a:ext cx="908054" cy="177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사순신 부장</a:t>
              </a:r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2079682" y="2350365"/>
              <a:ext cx="908054" cy="177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이순신 과장</a:t>
              </a:r>
            </a:p>
          </p:txBody>
        </p:sp>
        <p:grpSp>
          <p:nvGrpSpPr>
            <p:cNvPr id="41025" name="그룹 1"/>
            <p:cNvGrpSpPr>
              <a:grpSpLocks/>
            </p:cNvGrpSpPr>
            <p:nvPr/>
          </p:nvGrpSpPr>
          <p:grpSpPr bwMode="auto">
            <a:xfrm>
              <a:off x="1393789" y="2592906"/>
              <a:ext cx="3930650" cy="608012"/>
              <a:chOff x="1722439" y="3105150"/>
              <a:chExt cx="3930104" cy="608007"/>
            </a:xfrm>
          </p:grpSpPr>
          <p:sp>
            <p:nvSpPr>
              <p:cNvPr id="41026" name="직사각형 82"/>
              <p:cNvSpPr>
                <a:spLocks noChangeArrowheads="1"/>
              </p:cNvSpPr>
              <p:nvPr/>
            </p:nvSpPr>
            <p:spPr bwMode="auto">
              <a:xfrm>
                <a:off x="1722439" y="3105150"/>
                <a:ext cx="3930104" cy="608007"/>
              </a:xfrm>
              <a:prstGeom prst="rect">
                <a:avLst/>
              </a:prstGeom>
              <a:solidFill>
                <a:srgbClr val="FFFFCC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17588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1017588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1017588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1017588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1017588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10175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10175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10175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10175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en-US" altLang="ko-KR" sz="1000" b="1"/>
              </a:p>
            </p:txBody>
          </p:sp>
          <p:sp>
            <p:nvSpPr>
              <p:cNvPr id="41027" name="TextBox 8"/>
              <p:cNvSpPr txBox="1">
                <a:spLocks noChangeArrowheads="1"/>
              </p:cNvSpPr>
              <p:nvPr/>
            </p:nvSpPr>
            <p:spPr bwMode="auto">
              <a:xfrm>
                <a:off x="1764441" y="3409208"/>
                <a:ext cx="624007" cy="190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>
                <a:spAutoFit/>
              </a:bodyPr>
              <a:lstStyle>
                <a:lvl1pPr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1000"/>
                  <a:t>단계명</a:t>
                </a:r>
              </a:p>
            </p:txBody>
          </p:sp>
          <p:sp>
            <p:nvSpPr>
              <p:cNvPr id="41028" name="TextBox 8"/>
              <p:cNvSpPr txBox="1">
                <a:spLocks noChangeArrowheads="1"/>
              </p:cNvSpPr>
              <p:nvPr/>
            </p:nvSpPr>
            <p:spPr bwMode="auto">
              <a:xfrm>
                <a:off x="2359742" y="3409210"/>
                <a:ext cx="1233631" cy="190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>
                <a:spAutoFit/>
              </a:bodyPr>
              <a:lstStyle>
                <a:lvl1pPr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ko-KR" altLang="en-US" sz="1000"/>
                  <a:t>  담당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754254" y="3426229"/>
                <a:ext cx="704755" cy="1794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lIns="18000" tIns="3600" rIns="18000" bIns="3600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b="1" dirty="0"/>
                  <a:t>저장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600277" y="3426229"/>
                <a:ext cx="704755" cy="1794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lIns="18000" tIns="3600" rIns="18000" bIns="3600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b="1" dirty="0"/>
                  <a:t>취소</a:t>
                </a:r>
              </a:p>
            </p:txBody>
          </p:sp>
          <p:pic>
            <p:nvPicPr>
              <p:cNvPr id="41031" name="그림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1285" y="3224443"/>
                <a:ext cx="99588" cy="107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8" name="TextBox 37"/>
          <p:cNvSpPr txBox="1"/>
          <p:nvPr/>
        </p:nvSpPr>
        <p:spPr bwMode="auto">
          <a:xfrm>
            <a:off x="5702300" y="3870325"/>
            <a:ext cx="70485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smtClean="0"/>
              <a:t>저장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87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41988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9" name="직사각형 24"/>
          <p:cNvSpPr>
            <a:spLocks noChangeArrowheads="1"/>
          </p:cNvSpPr>
          <p:nvPr/>
        </p:nvSpPr>
        <p:spPr bwMode="auto">
          <a:xfrm>
            <a:off x="33338" y="1006475"/>
            <a:ext cx="7350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나의 결재선</a:t>
            </a:r>
            <a:endParaRPr lang="en-US" altLang="ko-KR" sz="8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90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나의 결재선</a:t>
            </a: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117600" y="1457325"/>
          <a:ext cx="6119813" cy="145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5"/>
                <a:gridCol w="1368307"/>
                <a:gridCol w="2959025"/>
                <a:gridCol w="1361946"/>
              </a:tblGrid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결재선명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인사부 제출용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김인사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관련 결재선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박재성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결재선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이순신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소모품 결재선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14" marB="180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107950" y="1025525"/>
            <a:ext cx="7196138" cy="59959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endParaRPr lang="ko-KR" altLang="en-US"/>
          </a:p>
        </p:txBody>
      </p:sp>
      <p:grpSp>
        <p:nvGrpSpPr>
          <p:cNvPr id="42029" name="그룹 1"/>
          <p:cNvGrpSpPr>
            <a:grpSpLocks/>
          </p:cNvGrpSpPr>
          <p:nvPr/>
        </p:nvGrpSpPr>
        <p:grpSpPr bwMode="auto">
          <a:xfrm>
            <a:off x="187325" y="1144588"/>
            <a:ext cx="7037388" cy="5756275"/>
            <a:chOff x="199601" y="1101725"/>
            <a:chExt cx="7037116" cy="5756771"/>
          </a:xfrm>
        </p:grpSpPr>
        <p:sp>
          <p:nvSpPr>
            <p:cNvPr id="42076" name="직사각형 9"/>
            <p:cNvSpPr>
              <a:spLocks noChangeArrowheads="1"/>
            </p:cNvSpPr>
            <p:nvPr/>
          </p:nvSpPr>
          <p:spPr bwMode="auto">
            <a:xfrm>
              <a:off x="199601" y="1101725"/>
              <a:ext cx="7037116" cy="5756771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17588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17588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6920816" y="1160467"/>
              <a:ext cx="238116" cy="31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×</a:t>
              </a:r>
              <a:endPara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2030" name="TextBox 8"/>
          <p:cNvSpPr txBox="1">
            <a:spLocks noChangeArrowheads="1"/>
          </p:cNvSpPr>
          <p:nvPr/>
        </p:nvSpPr>
        <p:spPr bwMode="auto">
          <a:xfrm>
            <a:off x="1006475" y="1824038"/>
            <a:ext cx="7762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/>
              <a:t>결재선 명</a:t>
            </a:r>
          </a:p>
        </p:txBody>
      </p:sp>
      <p:sp>
        <p:nvSpPr>
          <p:cNvPr id="42031" name="TextBox 8"/>
          <p:cNvSpPr txBox="1">
            <a:spLocks noChangeArrowheads="1"/>
          </p:cNvSpPr>
          <p:nvPr/>
        </p:nvSpPr>
        <p:spPr bwMode="auto">
          <a:xfrm>
            <a:off x="1782763" y="1825625"/>
            <a:ext cx="2127250" cy="1952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/>
              <a:t> 휴가 신청서용 결재선</a:t>
            </a:r>
          </a:p>
        </p:txBody>
      </p:sp>
      <p:sp>
        <p:nvSpPr>
          <p:cNvPr id="42032" name="직사각형 61"/>
          <p:cNvSpPr>
            <a:spLocks noChangeArrowheads="1"/>
          </p:cNvSpPr>
          <p:nvPr/>
        </p:nvSpPr>
        <p:spPr bwMode="auto">
          <a:xfrm>
            <a:off x="957263" y="1366838"/>
            <a:ext cx="1209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결재선 등록</a:t>
            </a:r>
            <a:r>
              <a:rPr lang="en-US" altLang="ko-KR" sz="1000" b="1"/>
              <a:t>(</a:t>
            </a:r>
            <a:r>
              <a:rPr lang="ko-KR" altLang="en-US" sz="1000" b="1"/>
              <a:t>수정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grpSp>
        <p:nvGrpSpPr>
          <p:cNvPr id="42033" name="그룹 88"/>
          <p:cNvGrpSpPr>
            <a:grpSpLocks/>
          </p:cNvGrpSpPr>
          <p:nvPr/>
        </p:nvGrpSpPr>
        <p:grpSpPr bwMode="auto">
          <a:xfrm>
            <a:off x="1039813" y="2266950"/>
            <a:ext cx="5343525" cy="2316163"/>
            <a:chOff x="1389116" y="2126505"/>
            <a:chExt cx="5343546" cy="2315748"/>
          </a:xfrm>
        </p:grpSpPr>
        <p:sp>
          <p:nvSpPr>
            <p:cNvPr id="90" name="TextBox 8"/>
            <p:cNvSpPr txBox="1">
              <a:spLocks noChangeArrowheads="1"/>
            </p:cNvSpPr>
            <p:nvPr/>
          </p:nvSpPr>
          <p:spPr bwMode="auto">
            <a:xfrm>
              <a:off x="1389116" y="2332843"/>
              <a:ext cx="601664" cy="21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000" b="1" smtClean="0"/>
                <a:t>1</a:t>
              </a:r>
              <a:r>
                <a:rPr lang="ko-KR" altLang="en-US" sz="1000" b="1" dirty="0" smtClean="0"/>
                <a:t>차</a:t>
              </a:r>
            </a:p>
          </p:txBody>
        </p:sp>
        <p:sp>
          <p:nvSpPr>
            <p:cNvPr id="91" name="TextBox 90"/>
            <p:cNvSpPr txBox="1"/>
            <p:nvPr/>
          </p:nvSpPr>
          <p:spPr bwMode="auto">
            <a:xfrm>
              <a:off x="1393878" y="2126505"/>
              <a:ext cx="704853" cy="1428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/>
                <a:t>(+) </a:t>
              </a:r>
              <a:r>
                <a:rPr lang="ko-KR" altLang="en-US" sz="800" b="1" dirty="0"/>
                <a:t>단계추가</a:t>
              </a:r>
            </a:p>
          </p:txBody>
        </p:sp>
        <p:sp>
          <p:nvSpPr>
            <p:cNvPr id="42037" name="TextBox 8"/>
            <p:cNvSpPr txBox="1">
              <a:spLocks noChangeArrowheads="1"/>
            </p:cNvSpPr>
            <p:nvPr/>
          </p:nvSpPr>
          <p:spPr bwMode="auto">
            <a:xfrm>
              <a:off x="2032744" y="2333626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93" name="TextBox 8"/>
            <p:cNvSpPr txBox="1">
              <a:spLocks noChangeArrowheads="1"/>
            </p:cNvSpPr>
            <p:nvPr/>
          </p:nvSpPr>
          <p:spPr bwMode="auto">
            <a:xfrm>
              <a:off x="1389116" y="2591560"/>
              <a:ext cx="601664" cy="21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/>
                <a:t>2</a:t>
              </a:r>
              <a:r>
                <a:rPr lang="ko-KR" altLang="en-US" sz="1000" b="1" dirty="0" smtClean="0"/>
                <a:t>차</a:t>
              </a:r>
            </a:p>
          </p:txBody>
        </p:sp>
        <p:sp>
          <p:nvSpPr>
            <p:cNvPr id="42039" name="TextBox 8"/>
            <p:cNvSpPr txBox="1">
              <a:spLocks noChangeArrowheads="1"/>
            </p:cNvSpPr>
            <p:nvPr/>
          </p:nvSpPr>
          <p:spPr bwMode="auto">
            <a:xfrm>
              <a:off x="2032744" y="2591647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95" name="TextBox 94"/>
            <p:cNvSpPr txBox="1"/>
            <p:nvPr/>
          </p:nvSpPr>
          <p:spPr bwMode="auto">
            <a:xfrm>
              <a:off x="2079681" y="2615367"/>
              <a:ext cx="908054" cy="17776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김유신 과장</a:t>
              </a:r>
            </a:p>
          </p:txBody>
        </p:sp>
        <p:sp>
          <p:nvSpPr>
            <p:cNvPr id="97" name="TextBox 8"/>
            <p:cNvSpPr txBox="1">
              <a:spLocks noChangeArrowheads="1"/>
            </p:cNvSpPr>
            <p:nvPr/>
          </p:nvSpPr>
          <p:spPr bwMode="auto">
            <a:xfrm>
              <a:off x="1389116" y="2850275"/>
              <a:ext cx="601664" cy="214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/>
                <a:t>3</a:t>
              </a:r>
              <a:r>
                <a:rPr lang="ko-KR" altLang="en-US" sz="1000" b="1" dirty="0" smtClean="0"/>
                <a:t>차</a:t>
              </a:r>
            </a:p>
          </p:txBody>
        </p:sp>
        <p:sp>
          <p:nvSpPr>
            <p:cNvPr id="42042" name="TextBox 8"/>
            <p:cNvSpPr txBox="1">
              <a:spLocks noChangeArrowheads="1"/>
            </p:cNvSpPr>
            <p:nvPr/>
          </p:nvSpPr>
          <p:spPr bwMode="auto">
            <a:xfrm>
              <a:off x="2032744" y="2849668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b="1"/>
                <a:t>                         </a:t>
              </a:r>
              <a:r>
                <a:rPr lang="ko-KR" altLang="en-US" sz="1000" b="1"/>
                <a:t>이</a:t>
              </a:r>
            </a:p>
          </p:txBody>
        </p:sp>
        <p:sp>
          <p:nvSpPr>
            <p:cNvPr id="99" name="TextBox 98"/>
            <p:cNvSpPr txBox="1"/>
            <p:nvPr/>
          </p:nvSpPr>
          <p:spPr bwMode="auto">
            <a:xfrm>
              <a:off x="2079681" y="2862973"/>
              <a:ext cx="908054" cy="1793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홍길동 부장</a:t>
              </a: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051235" y="2615367"/>
              <a:ext cx="908054" cy="17776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조원재 과장</a:t>
              </a:r>
            </a:p>
          </p:txBody>
        </p:sp>
        <p:sp>
          <p:nvSpPr>
            <p:cNvPr id="101" name="TextBox 8"/>
            <p:cNvSpPr txBox="1">
              <a:spLocks noChangeArrowheads="1"/>
            </p:cNvSpPr>
            <p:nvPr/>
          </p:nvSpPr>
          <p:spPr bwMode="auto">
            <a:xfrm>
              <a:off x="1389116" y="3343900"/>
              <a:ext cx="601664" cy="21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1000" b="1" dirty="0" smtClean="0"/>
                <a:t>참조</a:t>
              </a:r>
            </a:p>
          </p:txBody>
        </p:sp>
        <p:sp>
          <p:nvSpPr>
            <p:cNvPr id="42046" name="TextBox 8"/>
            <p:cNvSpPr txBox="1">
              <a:spLocks noChangeArrowheads="1"/>
            </p:cNvSpPr>
            <p:nvPr/>
          </p:nvSpPr>
          <p:spPr bwMode="auto">
            <a:xfrm>
              <a:off x="2032744" y="3344664"/>
              <a:ext cx="4699918" cy="21550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sz="1000" b="1"/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2079681" y="3362946"/>
              <a:ext cx="908054" cy="17776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사순신 부장</a:t>
              </a:r>
            </a:p>
          </p:txBody>
        </p:sp>
        <p:sp>
          <p:nvSpPr>
            <p:cNvPr id="104" name="TextBox 103"/>
            <p:cNvSpPr txBox="1"/>
            <p:nvPr/>
          </p:nvSpPr>
          <p:spPr bwMode="auto">
            <a:xfrm>
              <a:off x="2079681" y="2350303"/>
              <a:ext cx="908054" cy="17776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이순신 과장</a:t>
              </a:r>
            </a:p>
          </p:txBody>
        </p:sp>
        <p:grpSp>
          <p:nvGrpSpPr>
            <p:cNvPr id="42049" name="그룹 104"/>
            <p:cNvGrpSpPr>
              <a:grpSpLocks/>
            </p:cNvGrpSpPr>
            <p:nvPr/>
          </p:nvGrpSpPr>
          <p:grpSpPr bwMode="auto">
            <a:xfrm>
              <a:off x="2916238" y="3065171"/>
              <a:ext cx="2373292" cy="1377082"/>
              <a:chOff x="4674766" y="3081142"/>
              <a:chExt cx="2373292" cy="1377082"/>
            </a:xfrm>
          </p:grpSpPr>
          <p:sp>
            <p:nvSpPr>
              <p:cNvPr id="42050" name="직사각형 82"/>
              <p:cNvSpPr>
                <a:spLocks noChangeArrowheads="1"/>
              </p:cNvSpPr>
              <p:nvPr/>
            </p:nvSpPr>
            <p:spPr bwMode="auto">
              <a:xfrm>
                <a:off x="4674766" y="3081142"/>
                <a:ext cx="2057896" cy="1377082"/>
              </a:xfrm>
              <a:prstGeom prst="rect">
                <a:avLst/>
              </a:prstGeom>
              <a:solidFill>
                <a:srgbClr val="FFFFCC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17588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1017588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1017588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1017588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1017588"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10175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10175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10175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10175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7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en-US" altLang="ko-KR" sz="1000" b="1"/>
              </a:p>
            </p:txBody>
          </p:sp>
          <p:grpSp>
            <p:nvGrpSpPr>
              <p:cNvPr id="42051" name="그룹 106"/>
              <p:cNvGrpSpPr>
                <a:grpSpLocks/>
              </p:cNvGrpSpPr>
              <p:nvPr/>
            </p:nvGrpSpPr>
            <p:grpSpPr bwMode="auto">
              <a:xfrm>
                <a:off x="4841433" y="3133711"/>
                <a:ext cx="2206625" cy="1271943"/>
                <a:chOff x="3013553" y="4449352"/>
                <a:chExt cx="2206625" cy="1271943"/>
              </a:xfrm>
            </p:grpSpPr>
            <p:grpSp>
              <p:nvGrpSpPr>
                <p:cNvPr id="42052" name="그룹 88"/>
                <p:cNvGrpSpPr>
                  <a:grpSpLocks/>
                </p:cNvGrpSpPr>
                <p:nvPr/>
              </p:nvGrpSpPr>
              <p:grpSpPr bwMode="auto">
                <a:xfrm>
                  <a:off x="3013553" y="4449352"/>
                  <a:ext cx="2206625" cy="197106"/>
                  <a:chOff x="1692102" y="3427896"/>
                  <a:chExt cx="1243906" cy="175366"/>
                </a:xfrm>
              </p:grpSpPr>
              <p:sp>
                <p:nvSpPr>
                  <p:cNvPr id="42073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2102" y="3427896"/>
                    <a:ext cx="315672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이성헌</a:t>
                    </a:r>
                  </a:p>
                </p:txBody>
              </p:sp>
              <p:sp>
                <p:nvSpPr>
                  <p:cNvPr id="42074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680" y="3427896"/>
                    <a:ext cx="311980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대리</a:t>
                    </a:r>
                  </a:p>
                </p:txBody>
              </p:sp>
              <p:sp>
                <p:nvSpPr>
                  <p:cNvPr id="42075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834" y="3427896"/>
                    <a:ext cx="554174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마케팅부</a:t>
                    </a:r>
                  </a:p>
                </p:txBody>
              </p:sp>
            </p:grpSp>
            <p:grpSp>
              <p:nvGrpSpPr>
                <p:cNvPr id="42053" name="그룹 88"/>
                <p:cNvGrpSpPr>
                  <a:grpSpLocks/>
                </p:cNvGrpSpPr>
                <p:nvPr/>
              </p:nvGrpSpPr>
              <p:grpSpPr bwMode="auto">
                <a:xfrm>
                  <a:off x="3013553" y="4664334"/>
                  <a:ext cx="2206625" cy="197106"/>
                  <a:chOff x="1692102" y="3427896"/>
                  <a:chExt cx="1243906" cy="175366"/>
                </a:xfrm>
              </p:grpSpPr>
              <p:sp>
                <p:nvSpPr>
                  <p:cNvPr id="42070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2102" y="3427896"/>
                    <a:ext cx="315672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이순신</a:t>
                    </a:r>
                  </a:p>
                </p:txBody>
              </p:sp>
              <p:sp>
                <p:nvSpPr>
                  <p:cNvPr id="42071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680" y="3427896"/>
                    <a:ext cx="311980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과장</a:t>
                    </a:r>
                  </a:p>
                </p:txBody>
              </p:sp>
              <p:sp>
                <p:nvSpPr>
                  <p:cNvPr id="42072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834" y="3427896"/>
                    <a:ext cx="554174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마케팅부</a:t>
                    </a:r>
                  </a:p>
                </p:txBody>
              </p:sp>
            </p:grpSp>
            <p:grpSp>
              <p:nvGrpSpPr>
                <p:cNvPr id="42054" name="그룹 88"/>
                <p:cNvGrpSpPr>
                  <a:grpSpLocks/>
                </p:cNvGrpSpPr>
                <p:nvPr/>
              </p:nvGrpSpPr>
              <p:grpSpPr bwMode="auto">
                <a:xfrm>
                  <a:off x="3013553" y="4877411"/>
                  <a:ext cx="2206625" cy="197106"/>
                  <a:chOff x="1692102" y="3427896"/>
                  <a:chExt cx="1243906" cy="175366"/>
                </a:xfrm>
              </p:grpSpPr>
              <p:sp>
                <p:nvSpPr>
                  <p:cNvPr id="42067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2102" y="3427896"/>
                    <a:ext cx="315672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이장순</a:t>
                    </a:r>
                  </a:p>
                </p:txBody>
              </p:sp>
              <p:sp>
                <p:nvSpPr>
                  <p:cNvPr id="4206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680" y="3427896"/>
                    <a:ext cx="311980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대리</a:t>
                    </a:r>
                  </a:p>
                </p:txBody>
              </p:sp>
              <p:sp>
                <p:nvSpPr>
                  <p:cNvPr id="42069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834" y="3427896"/>
                    <a:ext cx="554174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마케팅부</a:t>
                    </a:r>
                  </a:p>
                </p:txBody>
              </p:sp>
            </p:grpSp>
            <p:grpSp>
              <p:nvGrpSpPr>
                <p:cNvPr id="42055" name="그룹 88"/>
                <p:cNvGrpSpPr>
                  <a:grpSpLocks/>
                </p:cNvGrpSpPr>
                <p:nvPr/>
              </p:nvGrpSpPr>
              <p:grpSpPr bwMode="auto">
                <a:xfrm>
                  <a:off x="3013553" y="5110433"/>
                  <a:ext cx="2206625" cy="197106"/>
                  <a:chOff x="1692102" y="3427896"/>
                  <a:chExt cx="1243906" cy="175366"/>
                </a:xfrm>
              </p:grpSpPr>
              <p:sp>
                <p:nvSpPr>
                  <p:cNvPr id="42064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2102" y="3427896"/>
                    <a:ext cx="315672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이길용</a:t>
                    </a:r>
                  </a:p>
                </p:txBody>
              </p:sp>
              <p:sp>
                <p:nvSpPr>
                  <p:cNvPr id="42065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680" y="3427896"/>
                    <a:ext cx="311980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부장</a:t>
                    </a:r>
                  </a:p>
                </p:txBody>
              </p:sp>
              <p:sp>
                <p:nvSpPr>
                  <p:cNvPr id="42066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834" y="3427896"/>
                    <a:ext cx="554174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마케팅부</a:t>
                    </a:r>
                  </a:p>
                </p:txBody>
              </p:sp>
            </p:grpSp>
            <p:grpSp>
              <p:nvGrpSpPr>
                <p:cNvPr id="42056" name="그룹 88"/>
                <p:cNvGrpSpPr>
                  <a:grpSpLocks/>
                </p:cNvGrpSpPr>
                <p:nvPr/>
              </p:nvGrpSpPr>
              <p:grpSpPr bwMode="auto">
                <a:xfrm>
                  <a:off x="3013553" y="5318908"/>
                  <a:ext cx="2206625" cy="197106"/>
                  <a:chOff x="1692102" y="3427896"/>
                  <a:chExt cx="1243906" cy="175366"/>
                </a:xfrm>
              </p:grpSpPr>
              <p:sp>
                <p:nvSpPr>
                  <p:cNvPr id="42061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2102" y="3427896"/>
                    <a:ext cx="315672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이용민</a:t>
                    </a:r>
                  </a:p>
                </p:txBody>
              </p:sp>
              <p:sp>
                <p:nvSpPr>
                  <p:cNvPr id="42062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680" y="3427896"/>
                    <a:ext cx="311980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대리</a:t>
                    </a:r>
                  </a:p>
                </p:txBody>
              </p:sp>
              <p:sp>
                <p:nvSpPr>
                  <p:cNvPr id="42063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834" y="3427896"/>
                    <a:ext cx="554174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마케팅부</a:t>
                    </a:r>
                  </a:p>
                </p:txBody>
              </p:sp>
            </p:grpSp>
            <p:grpSp>
              <p:nvGrpSpPr>
                <p:cNvPr id="42057" name="그룹 88"/>
                <p:cNvGrpSpPr>
                  <a:grpSpLocks/>
                </p:cNvGrpSpPr>
                <p:nvPr/>
              </p:nvGrpSpPr>
              <p:grpSpPr bwMode="auto">
                <a:xfrm>
                  <a:off x="3013553" y="5524189"/>
                  <a:ext cx="2206625" cy="197106"/>
                  <a:chOff x="1692102" y="3427896"/>
                  <a:chExt cx="1243906" cy="175366"/>
                </a:xfrm>
              </p:grpSpPr>
              <p:sp>
                <p:nvSpPr>
                  <p:cNvPr id="420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2102" y="3427896"/>
                    <a:ext cx="315672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이장길</a:t>
                    </a:r>
                  </a:p>
                </p:txBody>
              </p:sp>
              <p:sp>
                <p:nvSpPr>
                  <p:cNvPr id="42059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680" y="3427896"/>
                    <a:ext cx="311980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대리</a:t>
                    </a:r>
                  </a:p>
                </p:txBody>
              </p:sp>
              <p:sp>
                <p:nvSpPr>
                  <p:cNvPr id="42060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834" y="3427896"/>
                    <a:ext cx="554174" cy="175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8000" rIns="18000" bIns="18000">
                    <a:spAutoFit/>
                  </a:bodyPr>
                  <a:lstStyle>
                    <a:lvl1pPr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7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r>
                      <a:rPr lang="ko-KR" altLang="en-US" sz="1000"/>
                      <a:t>마케팅부</a:t>
                    </a:r>
                  </a:p>
                </p:txBody>
              </p:sp>
            </p:grpSp>
          </p:grpSp>
        </p:grpSp>
      </p:grpSp>
      <p:sp>
        <p:nvSpPr>
          <p:cNvPr id="42034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 상신을 위한 결재선을 지정하는 화면이다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결재자 이름 입력란에 글자를 입력하면 하단에 자동으로 입력문자열로 시작하는 직원 목록이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직원목록에서 한명을 선택하면 해당 직원이 결재자로 지정된다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지정된 결재자는 이름과 직급이 표시된다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702300" y="3870325"/>
            <a:ext cx="70485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smtClean="0"/>
              <a:t>저장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5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8196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60463" y="2032000"/>
          <a:ext cx="6076950" cy="193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6" marB="1800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6" marB="1800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6" marB="1800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6" marB="1800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6" marB="1800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6" marB="1800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6" marB="1800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6" marB="1800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54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복리 후생</a:t>
            </a:r>
          </a:p>
        </p:txBody>
      </p:sp>
      <p:sp>
        <p:nvSpPr>
          <p:cNvPr id="8255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 dirty="0"/>
              <a:t>결재 문서함</a:t>
            </a:r>
          </a:p>
        </p:txBody>
      </p:sp>
      <p:sp>
        <p:nvSpPr>
          <p:cNvPr id="8256" name="TextBox 8"/>
          <p:cNvSpPr txBox="1">
            <a:spLocks noChangeArrowheads="1"/>
          </p:cNvSpPr>
          <p:nvPr/>
        </p:nvSpPr>
        <p:spPr bwMode="auto">
          <a:xfrm>
            <a:off x="1187450" y="4229100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 업무지원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187450" y="4462463"/>
          <a:ext cx="6076950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인감 사용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소모품 구매 요청서</a:t>
                      </a: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 개발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삭제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출장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복명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8" marB="1800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7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완료문서함에는 대기문서함에서 승인 또는 반려를 하면 대기문서함에서는 빠지고 완료문서함으로 이동하게 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대기문서함에서 해당 문서의 </a:t>
            </a:r>
            <a:r>
              <a:rPr lang="en-US" altLang="ko-KR" sz="1000"/>
              <a:t>Row </a:t>
            </a:r>
            <a:r>
              <a:rPr lang="ko-KR" altLang="en-US" sz="1000"/>
              <a:t>를 클릭하면 신청서 내용을 확인하고 출력을 할 수 있는 내용화면이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복리후생은 주택자금융자금 신청서</a:t>
            </a:r>
            <a:r>
              <a:rPr lang="en-US" altLang="ko-KR" sz="1000"/>
              <a:t>, </a:t>
            </a:r>
            <a:r>
              <a:rPr lang="ko-KR" altLang="en-US" sz="1000"/>
              <a:t>장기근속포상 신청서</a:t>
            </a:r>
            <a:r>
              <a:rPr lang="en-US" altLang="ko-KR" sz="1000"/>
              <a:t>, </a:t>
            </a:r>
            <a:r>
              <a:rPr lang="ko-KR" altLang="en-US" sz="1000"/>
              <a:t>체력단련비 지원신청서</a:t>
            </a:r>
            <a:r>
              <a:rPr lang="en-US" altLang="ko-KR" sz="1000"/>
              <a:t>, </a:t>
            </a:r>
            <a:r>
              <a:rPr lang="ko-KR" altLang="en-US" sz="1000"/>
              <a:t>의료비지원금 신청서</a:t>
            </a:r>
            <a:r>
              <a:rPr lang="en-US" altLang="ko-KR" sz="1000"/>
              <a:t>, </a:t>
            </a:r>
            <a:r>
              <a:rPr lang="ko-KR" altLang="en-US" sz="1000"/>
              <a:t>경조금 신청서</a:t>
            </a:r>
            <a:r>
              <a:rPr lang="en-US" altLang="ko-KR" sz="1000"/>
              <a:t>, </a:t>
            </a:r>
            <a:r>
              <a:rPr lang="ko-KR" altLang="en-US" sz="1000"/>
              <a:t>입학축하금 신청서가 대상이며 그외의 신청서는 모두 전자결재로 보여진다</a:t>
            </a:r>
            <a:r>
              <a:rPr lang="en-US" altLang="ko-KR" sz="1000"/>
              <a:t>.</a:t>
            </a:r>
          </a:p>
        </p:txBody>
      </p:sp>
      <p:sp>
        <p:nvSpPr>
          <p:cNvPr id="8308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 dirty="0" smtClean="0"/>
              <a:t>참조 </a:t>
            </a:r>
            <a:r>
              <a:rPr lang="ko-KR" altLang="en-US" sz="1000" dirty="0"/>
              <a:t>문서함</a:t>
            </a:r>
            <a:r>
              <a:rPr lang="en-US" altLang="ko-KR" sz="1000" dirty="0"/>
              <a:t> (8)</a:t>
            </a:r>
            <a:endParaRPr lang="ko-KR" altLang="en-US" sz="1000"/>
          </a:p>
        </p:txBody>
      </p:sp>
      <p:sp>
        <p:nvSpPr>
          <p:cNvPr id="8309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대기 문서함</a:t>
            </a:r>
            <a:r>
              <a:rPr lang="en-US" altLang="ko-KR" sz="1000"/>
              <a:t> (8)</a:t>
            </a:r>
            <a:endParaRPr lang="ko-KR" altLang="en-US" sz="1000"/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완료 문서함</a:t>
            </a:r>
            <a:r>
              <a:rPr lang="en-US" altLang="ko-KR" sz="1000" b="1" dirty="0" smtClean="0"/>
              <a:t> (8)</a:t>
            </a:r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8052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9220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smtClean="0"/>
              <a:t>임시 저장함 </a:t>
            </a:r>
            <a:r>
              <a:rPr lang="en-US" altLang="ko-KR" sz="1000" b="1" dirty="0" smtClean="0"/>
              <a:t>(8)</a:t>
            </a:r>
            <a:endParaRPr lang="ko-KR" altLang="en-US" sz="1000" b="1" dirty="0" smtClean="0"/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진행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반려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9225" name="TextBox 8"/>
          <p:cNvSpPr txBox="1">
            <a:spLocks noChangeArrowheads="1"/>
          </p:cNvSpPr>
          <p:nvPr/>
        </p:nvSpPr>
        <p:spPr bwMode="auto">
          <a:xfrm>
            <a:off x="4879975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완료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9226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올린 문서함</a:t>
            </a:r>
          </a:p>
        </p:txBody>
      </p:sp>
      <p:sp>
        <p:nvSpPr>
          <p:cNvPr id="9227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올린문서함에서는 임시저장함 </a:t>
            </a:r>
            <a:r>
              <a:rPr lang="en-US" altLang="ko-KR" sz="1000"/>
              <a:t>/ </a:t>
            </a:r>
            <a:r>
              <a:rPr lang="ko-KR" altLang="en-US" sz="1000"/>
              <a:t>진행문서함 </a:t>
            </a:r>
            <a:r>
              <a:rPr lang="en-US" altLang="ko-KR" sz="1000"/>
              <a:t>/ </a:t>
            </a:r>
            <a:r>
              <a:rPr lang="ko-KR" altLang="en-US" sz="1000"/>
              <a:t>반려문서함 </a:t>
            </a:r>
            <a:r>
              <a:rPr lang="en-US" altLang="ko-KR" sz="1000"/>
              <a:t>/ </a:t>
            </a:r>
            <a:r>
              <a:rPr lang="ko-KR" altLang="en-US" sz="1000"/>
              <a:t>완료문서함 이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임시저장함에는 작성중인 신청서를 임시 저장하는 문서함으로 신청서 작성화면에서 </a:t>
            </a:r>
            <a:r>
              <a:rPr lang="en-US" altLang="ko-KR" sz="1000"/>
              <a:t>‘</a:t>
            </a:r>
            <a:r>
              <a:rPr lang="ko-KR" altLang="en-US" sz="1000"/>
              <a:t>임시저장</a:t>
            </a:r>
            <a:r>
              <a:rPr lang="en-US" altLang="ko-KR" sz="1000"/>
              <a:t>‘ </a:t>
            </a:r>
            <a:r>
              <a:rPr lang="ko-KR" altLang="en-US" sz="1000"/>
              <a:t>버튼을 선택하여 임시저장하면 </a:t>
            </a:r>
            <a:r>
              <a:rPr lang="en-US" altLang="ko-KR" sz="1000"/>
              <a:t>‘</a:t>
            </a:r>
            <a:r>
              <a:rPr lang="ko-KR" altLang="en-US" sz="1000"/>
              <a:t>임시저장함</a:t>
            </a:r>
            <a:r>
              <a:rPr lang="en-US" altLang="ko-KR" sz="1000"/>
              <a:t>‘ </a:t>
            </a:r>
            <a:r>
              <a:rPr lang="ko-KR" altLang="en-US" sz="1000"/>
              <a:t>에서 해당 신청서를 확인할 수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임시저장함에서 수정 또는 결재상신할 신청서를 클릭하면 신청서 작성화면과 같이 신청서를 수정할 수 있으며 임시저장</a:t>
            </a:r>
            <a:r>
              <a:rPr lang="en-US" altLang="ko-KR" sz="1000"/>
              <a:t> </a:t>
            </a:r>
            <a:r>
              <a:rPr lang="ko-KR" altLang="en-US" sz="1000"/>
              <a:t>또는 결재상신 또는 삭제할 수 있다</a:t>
            </a:r>
            <a:r>
              <a:rPr lang="en-US" altLang="ko-KR" sz="1000"/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60463" y="2032000"/>
          <a:ext cx="6076950" cy="193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84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복리 후생</a:t>
            </a:r>
          </a:p>
        </p:txBody>
      </p:sp>
      <p:sp>
        <p:nvSpPr>
          <p:cNvPr id="9285" name="TextBox 8"/>
          <p:cNvSpPr txBox="1">
            <a:spLocks noChangeArrowheads="1"/>
          </p:cNvSpPr>
          <p:nvPr/>
        </p:nvSpPr>
        <p:spPr bwMode="auto">
          <a:xfrm>
            <a:off x="1187450" y="4229100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 업무지원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187450" y="4462463"/>
          <a:ext cx="6076950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인감 사용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소모품 구매 요청서</a:t>
                      </a: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 개발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삭제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출장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복명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기안중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3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진행 문서함은 내가 올린 신청서의 결재 진행상태를 확인할 수 있는 신청서 목록 화면이다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진행상태는 몇차에서 결재 대기상태인지 확인할 수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결재 진행중 반려가 이루어지면 진행문서는 반려 문서함으로 이동하며 결재가 모두 완료되면 완료 문서함으로 이동한다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하나의 신청서 </a:t>
            </a:r>
            <a:r>
              <a:rPr lang="en-US" altLang="ko-KR" sz="1000"/>
              <a:t>Row </a:t>
            </a:r>
            <a:r>
              <a:rPr lang="ko-KR" altLang="en-US" sz="1000"/>
              <a:t>를 클릭하면 신청서 내역을 확인 할 수 있다</a:t>
            </a:r>
            <a:r>
              <a:rPr lang="en-US" altLang="ko-KR" sz="1000"/>
              <a:t>.</a:t>
            </a:r>
          </a:p>
        </p:txBody>
      </p:sp>
      <p:sp>
        <p:nvSpPr>
          <p:cNvPr id="10244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0245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임시 저장함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smtClean="0"/>
              <a:t>진행 문서함 </a:t>
            </a:r>
            <a:r>
              <a:rPr lang="en-US" altLang="ko-KR" sz="1000" b="1" dirty="0" smtClean="0"/>
              <a:t>(8)</a:t>
            </a:r>
            <a:endParaRPr lang="ko-KR" altLang="en-US" sz="1000" b="1" dirty="0" smtClean="0"/>
          </a:p>
        </p:txBody>
      </p:sp>
      <p:sp>
        <p:nvSpPr>
          <p:cNvPr id="10249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반려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10250" name="TextBox 8"/>
          <p:cNvSpPr txBox="1">
            <a:spLocks noChangeArrowheads="1"/>
          </p:cNvSpPr>
          <p:nvPr/>
        </p:nvSpPr>
        <p:spPr bwMode="auto">
          <a:xfrm>
            <a:off x="4879975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완료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10251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올린 문서함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60463" y="2032000"/>
          <a:ext cx="6076950" cy="193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1943773"/>
                <a:gridCol w="648072"/>
                <a:gridCol w="1008744"/>
                <a:gridCol w="1224199"/>
              </a:tblGrid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8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복리 후생</a:t>
            </a:r>
          </a:p>
        </p:txBody>
      </p:sp>
      <p:sp>
        <p:nvSpPr>
          <p:cNvPr id="10309" name="TextBox 8"/>
          <p:cNvSpPr txBox="1">
            <a:spLocks noChangeArrowheads="1"/>
          </p:cNvSpPr>
          <p:nvPr/>
        </p:nvSpPr>
        <p:spPr bwMode="auto">
          <a:xfrm>
            <a:off x="1187450" y="4229100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 업무지원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187450" y="4462463"/>
          <a:ext cx="6076950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060802"/>
                <a:gridCol w="720080"/>
                <a:gridCol w="819707"/>
                <a:gridCol w="1224199"/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인감 사용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소모품 구매 요청서</a:t>
                      </a: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 개발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삭제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출장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복명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결재대기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7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반려 문서함은 내가 올린 신청서가 결재중 반려가 이루어질 경우 반려문서함으로 이동한다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반려문서함에서 문서 </a:t>
            </a:r>
            <a:r>
              <a:rPr lang="en-US" altLang="ko-KR" sz="1000"/>
              <a:t>Row</a:t>
            </a:r>
            <a:r>
              <a:rPr lang="ko-KR" altLang="en-US" sz="1000"/>
              <a:t>를 클릭하면 신청서 상세내역을 볼 수 있으며 상세내역에는 </a:t>
            </a:r>
            <a:r>
              <a:rPr lang="en-US" altLang="ko-KR" sz="1000"/>
              <a:t>‘</a:t>
            </a:r>
            <a:r>
              <a:rPr lang="ko-KR" altLang="en-US" sz="1000"/>
              <a:t>수정</a:t>
            </a:r>
            <a:r>
              <a:rPr lang="en-US" altLang="ko-KR" sz="1000"/>
              <a:t>‘ </a:t>
            </a:r>
            <a:r>
              <a:rPr lang="ko-KR" altLang="en-US" sz="1000"/>
              <a:t>버튼이 존재한다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반려문서를 수정할 경우에는 반려문서를 복사해서 새 문서가 만들어지고 기존 반려문서는 삭제</a:t>
            </a:r>
            <a:r>
              <a:rPr lang="en-US" altLang="ko-KR" sz="1000"/>
              <a:t>(</a:t>
            </a:r>
            <a:r>
              <a:rPr lang="ko-KR" altLang="en-US" sz="1000"/>
              <a:t>삭제 </a:t>
            </a:r>
            <a:r>
              <a:rPr lang="en-US" altLang="ko-KR" sz="1000"/>
              <a:t>Flag </a:t>
            </a:r>
            <a:r>
              <a:rPr lang="ko-KR" altLang="en-US" sz="1000"/>
              <a:t>마킹</a:t>
            </a:r>
            <a:r>
              <a:rPr lang="en-US" altLang="ko-KR" sz="1000"/>
              <a:t>)</a:t>
            </a:r>
            <a:r>
              <a:rPr lang="ko-KR" altLang="en-US" sz="1000"/>
              <a:t>되며 새로 만들어진 문서를 수정하는 화면으로 이동하게 된다</a:t>
            </a:r>
            <a:r>
              <a:rPr lang="en-US" altLang="ko-KR" sz="1000"/>
              <a:t>.</a:t>
            </a:r>
          </a:p>
        </p:txBody>
      </p:sp>
      <p:sp>
        <p:nvSpPr>
          <p:cNvPr id="11268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1269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0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임시 저장함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진행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반려 문서함 </a:t>
            </a:r>
            <a:r>
              <a:rPr lang="en-US" altLang="ko-KR" sz="1000" b="1" dirty="0" smtClean="0"/>
              <a:t>(8)</a:t>
            </a:r>
            <a:endParaRPr lang="ko-KR" altLang="en-US" sz="1000" b="1" dirty="0" smtClean="0"/>
          </a:p>
        </p:txBody>
      </p:sp>
      <p:sp>
        <p:nvSpPr>
          <p:cNvPr id="11274" name="TextBox 8"/>
          <p:cNvSpPr txBox="1">
            <a:spLocks noChangeArrowheads="1"/>
          </p:cNvSpPr>
          <p:nvPr/>
        </p:nvSpPr>
        <p:spPr bwMode="auto">
          <a:xfrm>
            <a:off x="4879975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완료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11275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올린 문서함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60463" y="2032000"/>
          <a:ext cx="6076950" cy="193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32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복리 후생</a:t>
            </a:r>
          </a:p>
        </p:txBody>
      </p:sp>
      <p:sp>
        <p:nvSpPr>
          <p:cNvPr id="11333" name="TextBox 8"/>
          <p:cNvSpPr txBox="1">
            <a:spLocks noChangeArrowheads="1"/>
          </p:cNvSpPr>
          <p:nvPr/>
        </p:nvSpPr>
        <p:spPr bwMode="auto">
          <a:xfrm>
            <a:off x="1187450" y="4229100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 업무지원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187450" y="4462463"/>
          <a:ext cx="6076950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인감 사용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소모품 구매 요청서</a:t>
                      </a: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 개발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삭제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출장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복명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1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완료문서함은 내가 상신한 문서가 결재 완료되면 완료문서함으로 이동한다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결재 완료된 문서는 완료문서함에 </a:t>
            </a:r>
            <a:r>
              <a:rPr lang="en-US" altLang="ko-KR" sz="1000"/>
              <a:t>1</a:t>
            </a:r>
            <a:r>
              <a:rPr lang="ko-KR" altLang="en-US" sz="1000"/>
              <a:t>주일 동안 존재하며 </a:t>
            </a:r>
            <a:r>
              <a:rPr lang="en-US" altLang="ko-KR" sz="1000"/>
              <a:t>1</a:t>
            </a:r>
            <a:r>
              <a:rPr lang="ko-KR" altLang="en-US" sz="1000"/>
              <a:t>주일이 지나면 완료문서함에서는 사라지고 종결문서함에서 문서를 확인할 수 있다</a:t>
            </a:r>
            <a:r>
              <a:rPr lang="en-US" altLang="ko-KR" sz="1000"/>
              <a:t>.</a:t>
            </a:r>
          </a:p>
        </p:txBody>
      </p:sp>
      <p:sp>
        <p:nvSpPr>
          <p:cNvPr id="12292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2293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임시 저장함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24193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진행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12297" name="TextBox 8"/>
          <p:cNvSpPr txBox="1">
            <a:spLocks noChangeArrowheads="1"/>
          </p:cNvSpPr>
          <p:nvPr/>
        </p:nvSpPr>
        <p:spPr bwMode="auto">
          <a:xfrm>
            <a:off x="3651250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반려 문서함 </a:t>
            </a:r>
            <a:r>
              <a:rPr lang="en-US" altLang="ko-KR" sz="1000"/>
              <a:t>(8)</a:t>
            </a:r>
            <a:endParaRPr lang="ko-KR" altLang="en-US" sz="1000"/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4879975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완료 문서함 </a:t>
            </a:r>
            <a:r>
              <a:rPr lang="en-US" altLang="ko-KR" sz="1000" b="1" dirty="0" smtClean="0"/>
              <a:t>(8)</a:t>
            </a:r>
            <a:endParaRPr lang="ko-KR" altLang="en-US" sz="1000" b="1" dirty="0" smtClean="0"/>
          </a:p>
        </p:txBody>
      </p:sp>
      <p:sp>
        <p:nvSpPr>
          <p:cNvPr id="12299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올린 문서함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60463" y="2032000"/>
          <a:ext cx="6076950" cy="193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94" marB="179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14" marB="180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56" name="TextBox 8"/>
          <p:cNvSpPr txBox="1">
            <a:spLocks noChangeArrowheads="1"/>
          </p:cNvSpPr>
          <p:nvPr/>
        </p:nvSpPr>
        <p:spPr bwMode="auto">
          <a:xfrm>
            <a:off x="1187450" y="1785938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복리 후생</a:t>
            </a:r>
          </a:p>
        </p:txBody>
      </p:sp>
      <p:sp>
        <p:nvSpPr>
          <p:cNvPr id="12357" name="TextBox 8"/>
          <p:cNvSpPr txBox="1">
            <a:spLocks noChangeArrowheads="1"/>
          </p:cNvSpPr>
          <p:nvPr/>
        </p:nvSpPr>
        <p:spPr bwMode="auto">
          <a:xfrm>
            <a:off x="1187450" y="4229100"/>
            <a:ext cx="1235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○   업무지원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187450" y="4462463"/>
          <a:ext cx="6076950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인감 사용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소모품 구매 요청서</a:t>
                      </a: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 개발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삭제 요청서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명함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출장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BZT20160527-007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 복명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3" marB="180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5" name="TextBox 86"/>
          <p:cNvSpPr txBox="1">
            <a:spLocks noChangeArrowheads="1"/>
          </p:cNvSpPr>
          <p:nvPr/>
        </p:nvSpPr>
        <p:spPr bwMode="auto">
          <a:xfrm>
            <a:off x="7608888" y="1101725"/>
            <a:ext cx="26749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올린문서함 또는 결재문서함에서 완료문서함에 있는 결재 완료문서는 </a:t>
            </a:r>
            <a:r>
              <a:rPr lang="en-US" altLang="ko-KR" sz="1000"/>
              <a:t>1</a:t>
            </a:r>
            <a:r>
              <a:rPr lang="ko-KR" altLang="en-US" sz="1000"/>
              <a:t>주일동안 유지되며 모든 문서는 결재완료 즉시 종결문서함에 보여진다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단순검색에서는 복리후생</a:t>
            </a:r>
            <a:r>
              <a:rPr lang="en-US" altLang="ko-KR" sz="1000"/>
              <a:t>, </a:t>
            </a:r>
            <a:r>
              <a:rPr lang="ko-KR" altLang="en-US" sz="1000"/>
              <a:t>업무지원 그리고 신청서 명을 입력하여 조회할 수 있으며 상세검색에서는 문서종류를 직접 선택하고 기안자명</a:t>
            </a:r>
            <a:r>
              <a:rPr lang="en-US" altLang="ko-KR" sz="1000"/>
              <a:t>, </a:t>
            </a:r>
            <a:r>
              <a:rPr lang="ko-KR" altLang="en-US" sz="1000"/>
              <a:t>결재자명</a:t>
            </a:r>
            <a:r>
              <a:rPr lang="en-US" altLang="ko-KR" sz="1000"/>
              <a:t>, </a:t>
            </a:r>
            <a:r>
              <a:rPr lang="ko-KR" altLang="en-US" sz="1000"/>
              <a:t>기안기간을 조건으로 검색할 수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종결문서는 최초 </a:t>
            </a:r>
            <a:r>
              <a:rPr lang="en-US" altLang="ko-KR" sz="1000"/>
              <a:t>1</a:t>
            </a:r>
            <a:r>
              <a:rPr lang="ko-KR" altLang="en-US" sz="1000"/>
              <a:t>주일동안은 완료문서함과 종결문서함에서 동시에 볼 수 있다</a:t>
            </a:r>
            <a:r>
              <a:rPr lang="en-US" altLang="ko-KR" sz="100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/>
              <a:t>신청서를 </a:t>
            </a:r>
            <a:r>
              <a:rPr lang="en-US" altLang="ko-KR" sz="1000"/>
              <a:t>“</a:t>
            </a:r>
            <a:r>
              <a:rPr lang="ko-KR" altLang="en-US" sz="1000"/>
              <a:t>모든 신청서</a:t>
            </a:r>
            <a:r>
              <a:rPr lang="en-US" altLang="ko-KR" sz="1000"/>
              <a:t>＂</a:t>
            </a:r>
            <a:r>
              <a:rPr lang="ko-KR" altLang="en-US" sz="1000"/>
              <a:t>가 기본 선택되어진다</a:t>
            </a:r>
            <a:r>
              <a:rPr lang="en-US" altLang="ko-KR" sz="1000"/>
              <a:t>.</a:t>
            </a:r>
          </a:p>
        </p:txBody>
      </p:sp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3317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8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9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종결 문서함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60463" y="2108200"/>
          <a:ext cx="6076950" cy="219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62"/>
                <a:gridCol w="2304377"/>
                <a:gridCol w="720118"/>
                <a:gridCol w="576094"/>
                <a:gridCol w="1224199"/>
              </a:tblGrid>
              <a:tr h="243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주택자금 융자금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이성헌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BZT20160526-002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장기근속포상신청서</a:t>
                      </a: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체력단련비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지원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의료비 지원금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김재동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학자금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경조금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입학축하금 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조원익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반려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BZT20160526-008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휴가신청서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2016-05-26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7986" marB="1798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76" name="직사각형 24"/>
          <p:cNvSpPr>
            <a:spLocks noChangeArrowheads="1"/>
          </p:cNvSpPr>
          <p:nvPr/>
        </p:nvSpPr>
        <p:spPr bwMode="auto">
          <a:xfrm>
            <a:off x="2876550" y="4500563"/>
            <a:ext cx="2844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&lt;&lt;   &lt;   1  2  3  4  5  6  7  8  9  10   &gt;   &gt;&gt;</a:t>
            </a:r>
            <a:endParaRPr lang="en-US" altLang="ko-KR" sz="6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377" name="그룹 2"/>
          <p:cNvGrpSpPr>
            <a:grpSpLocks/>
          </p:cNvGrpSpPr>
          <p:nvPr/>
        </p:nvGrpSpPr>
        <p:grpSpPr bwMode="auto">
          <a:xfrm>
            <a:off x="1160463" y="1385888"/>
            <a:ext cx="6076950" cy="523875"/>
            <a:chOff x="1160463" y="1248021"/>
            <a:chExt cx="6076950" cy="523531"/>
          </a:xfrm>
        </p:grpSpPr>
        <p:sp>
          <p:nvSpPr>
            <p:cNvPr id="13378" name="TextBox 8"/>
            <p:cNvSpPr txBox="1">
              <a:spLocks noChangeArrowheads="1"/>
            </p:cNvSpPr>
            <p:nvPr/>
          </p:nvSpPr>
          <p:spPr bwMode="auto">
            <a:xfrm>
              <a:off x="1353925" y="1539019"/>
              <a:ext cx="870546" cy="19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000"/>
                <a:t>● 복리 후생</a:t>
              </a:r>
            </a:p>
          </p:txBody>
        </p:sp>
        <p:sp>
          <p:nvSpPr>
            <p:cNvPr id="13379" name="TextBox 8"/>
            <p:cNvSpPr txBox="1">
              <a:spLocks noChangeArrowheads="1"/>
            </p:cNvSpPr>
            <p:nvPr/>
          </p:nvSpPr>
          <p:spPr bwMode="auto">
            <a:xfrm>
              <a:off x="2261716" y="1539019"/>
              <a:ext cx="870546" cy="19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000"/>
                <a:t>○  전자결재</a:t>
              </a:r>
            </a:p>
          </p:txBody>
        </p:sp>
        <p:sp>
          <p:nvSpPr>
            <p:cNvPr id="13380" name="TextBox 8"/>
            <p:cNvSpPr txBox="1">
              <a:spLocks noChangeArrowheads="1"/>
            </p:cNvSpPr>
            <p:nvPr/>
          </p:nvSpPr>
          <p:spPr bwMode="auto">
            <a:xfrm>
              <a:off x="4206720" y="1521535"/>
              <a:ext cx="1792444" cy="20772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13381" name="직사각형 24"/>
            <p:cNvSpPr>
              <a:spLocks noChangeArrowheads="1"/>
            </p:cNvSpPr>
            <p:nvPr/>
          </p:nvSpPr>
          <p:spPr bwMode="auto">
            <a:xfrm>
              <a:off x="3636318" y="1463775"/>
              <a:ext cx="9829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신청서</a:t>
              </a:r>
              <a:endParaRPr lang="en-US" altLang="ko-KR" sz="600" u="sng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96025" y="1527238"/>
              <a:ext cx="704850" cy="1808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/>
                <a:t>검색</a:t>
              </a:r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1160463" y="1463779"/>
              <a:ext cx="6076950" cy="307773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1017588" eaLnBrk="1" latinLnBrk="1" hangingPunct="1">
                <a:defRPr/>
              </a:pPr>
              <a:endParaRPr lang="ko-KR" altLang="en-US"/>
            </a:p>
          </p:txBody>
        </p:sp>
        <p:sp>
          <p:nvSpPr>
            <p:cNvPr id="16" name="TextBox 8"/>
            <p:cNvSpPr txBox="1">
              <a:spLocks noChangeArrowheads="1"/>
            </p:cNvSpPr>
            <p:nvPr/>
          </p:nvSpPr>
          <p:spPr bwMode="auto">
            <a:xfrm>
              <a:off x="1160463" y="1248021"/>
              <a:ext cx="1235075" cy="214171"/>
            </a:xfrm>
            <a:prstGeom prst="round2SameRect">
              <a:avLst>
                <a:gd name="adj1" fmla="val 3959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1000" dirty="0" smtClean="0"/>
                <a:t>단순 검색</a:t>
              </a:r>
            </a:p>
          </p:txBody>
        </p: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2392363" y="1248021"/>
              <a:ext cx="1235075" cy="215758"/>
            </a:xfrm>
            <a:prstGeom prst="round2SameRect">
              <a:avLst>
                <a:gd name="adj1" fmla="val 43412"/>
                <a:gd name="adj2" fmla="val 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>
              <a:spAutoFit/>
            </a:bodyPr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defRPr/>
              </a:pPr>
              <a:r>
                <a:rPr lang="ko-KR" altLang="en-US" sz="1000" dirty="0" smtClean="0"/>
                <a:t>상세 검색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0175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0175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 bwMode="auto">
        <a:noFill/>
        <a:ln w="31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square" lIns="18000" tIns="18000" rIns="18000" bIns="18000">
        <a:spAutoFit/>
      </a:bodyPr>
      <a:lstStyle>
        <a:defPPr algn="ctr">
          <a:defRPr sz="1000" dirty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44144</TotalTime>
  <Words>5301</Words>
  <Application>Microsoft Office PowerPoint</Application>
  <PresentationFormat>사용자 지정</PresentationFormat>
  <Paragraphs>2659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굴림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ktie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hoon</dc:creator>
  <cp:lastModifiedBy>seongheon lee</cp:lastModifiedBy>
  <cp:revision>3116</cp:revision>
  <cp:lastPrinted>2016-09-07T07:20:08Z</cp:lastPrinted>
  <dcterms:created xsi:type="dcterms:W3CDTF">2005-09-08T06:28:09Z</dcterms:created>
  <dcterms:modified xsi:type="dcterms:W3CDTF">2016-09-22T05:42:45Z</dcterms:modified>
</cp:coreProperties>
</file>