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445" r:id="rId2"/>
    <p:sldId id="456" r:id="rId3"/>
    <p:sldId id="460" r:id="rId4"/>
    <p:sldId id="462" r:id="rId5"/>
  </p:sldIdLst>
  <p:sldSz cx="9144000" cy="6858000" type="screen4x3"/>
  <p:notesSz cx="99060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FFFF"/>
    <a:srgbClr val="66FF66"/>
    <a:srgbClr val="CC3300"/>
    <a:srgbClr val="FFFF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380" autoAdjust="0"/>
    <p:restoredTop sz="90897" autoAdjust="0"/>
  </p:normalViewPr>
  <p:slideViewPr>
    <p:cSldViewPr>
      <p:cViewPr varScale="1">
        <p:scale>
          <a:sx n="70" d="100"/>
          <a:sy n="70" d="100"/>
        </p:scale>
        <p:origin x="4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t" anchorCtr="0" compatLnSpc="1">
            <a:prstTxWarp prst="textNoShape">
              <a:avLst/>
            </a:prstTxWarp>
          </a:bodyPr>
          <a:lstStyle>
            <a:lvl1pPr defTabSz="901700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t" anchorCtr="0" compatLnSpc="1">
            <a:prstTxWarp prst="textNoShape">
              <a:avLst/>
            </a:prstTxWarp>
          </a:bodyPr>
          <a:lstStyle>
            <a:lvl1pPr algn="r" defTabSz="901700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b" anchorCtr="0" compatLnSpc="1">
            <a:prstTxWarp prst="textNoShape">
              <a:avLst/>
            </a:prstTxWarp>
          </a:bodyPr>
          <a:lstStyle>
            <a:lvl1pPr defTabSz="901700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54775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b" anchorCtr="0" compatLnSpc="1">
            <a:prstTxWarp prst="textNoShape">
              <a:avLst/>
            </a:prstTxWarp>
          </a:bodyPr>
          <a:lstStyle>
            <a:lvl1pPr algn="r" defTabSz="901700">
              <a:defRPr kumimoji="0" sz="1200"/>
            </a:lvl1pPr>
          </a:lstStyle>
          <a:p>
            <a:fld id="{7C5D430F-06C9-4620-9DA0-C5B904F7473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650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t" anchorCtr="0" compatLnSpc="1">
            <a:prstTxWarp prst="textNoShape">
              <a:avLst/>
            </a:prstTxWarp>
          </a:bodyPr>
          <a:lstStyle>
            <a:lvl1pPr defTabSz="90170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54375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0" y="3227388"/>
            <a:ext cx="7264400" cy="305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t" anchorCtr="0" compatLnSpc="1">
            <a:prstTxWarp prst="textNoShape">
              <a:avLst/>
            </a:prstTxWarp>
          </a:bodyPr>
          <a:lstStyle>
            <a:lvl1pPr algn="r" defTabSz="90170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b" anchorCtr="0" compatLnSpc="1">
            <a:prstTxWarp prst="textNoShape">
              <a:avLst/>
            </a:prstTxWarp>
          </a:bodyPr>
          <a:lstStyle>
            <a:lvl1pPr defTabSz="90170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54775"/>
            <a:ext cx="4292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184" tIns="45092" rIns="90184" bIns="45092" numCol="1" anchor="b" anchorCtr="0" compatLnSpc="1">
            <a:prstTxWarp prst="textNoShape">
              <a:avLst/>
            </a:prstTxWarp>
          </a:bodyPr>
          <a:lstStyle>
            <a:lvl1pPr algn="r" defTabSz="901700">
              <a:defRPr kumimoji="0" sz="1200"/>
            </a:lvl1pPr>
          </a:lstStyle>
          <a:p>
            <a:fld id="{C5C6C2CD-78AA-4E6A-A870-C84E1BD03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467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l" rtl="1" eaLnBrk="1" hangingPunct="1">
              <a:spcBef>
                <a:spcPct val="0"/>
              </a:spcBef>
            </a:pPr>
            <a:fld id="{6591723B-0DB0-42D8-BAB5-B000523E430F}" type="slidenum">
              <a:rPr kumimoji="0" lang="he-IL" altLang="en-US" smtClean="0">
                <a:ea typeface="Times New Roman (Hebrew)" pitchFamily="18" charset="0"/>
              </a:rPr>
              <a:pPr algn="l" rtl="1" eaLnBrk="1" hangingPunct="1">
                <a:spcBef>
                  <a:spcPct val="0"/>
                </a:spcBef>
              </a:pPr>
              <a:t>2</a:t>
            </a:fld>
            <a:endParaRPr kumimoji="0" lang="en-US" altLang="en-US">
              <a:ea typeface="Times New Roman (Hebrew)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0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l" rtl="1" eaLnBrk="1" hangingPunct="1">
              <a:spcBef>
                <a:spcPct val="0"/>
              </a:spcBef>
            </a:pPr>
            <a:fld id="{6591723B-0DB0-42D8-BAB5-B000523E430F}" type="slidenum">
              <a:rPr kumimoji="0" lang="he-IL" altLang="en-US" smtClean="0">
                <a:ea typeface="Times New Roman (Hebrew)" pitchFamily="18" charset="0"/>
              </a:rPr>
              <a:pPr algn="l" rtl="1" eaLnBrk="1" hangingPunct="1">
                <a:spcBef>
                  <a:spcPct val="0"/>
                </a:spcBef>
              </a:pPr>
              <a:t>3</a:t>
            </a:fld>
            <a:endParaRPr kumimoji="0" lang="en-US" altLang="en-US">
              <a:ea typeface="Times New Roman (Hebrew)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6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ea typeface="新細明體" charset="-12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017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algn="l" rtl="1" eaLnBrk="1" hangingPunct="1">
              <a:spcBef>
                <a:spcPct val="0"/>
              </a:spcBef>
            </a:pPr>
            <a:fld id="{6591723B-0DB0-42D8-BAB5-B000523E430F}" type="slidenum">
              <a:rPr kumimoji="0" lang="he-IL" altLang="en-US" smtClean="0">
                <a:ea typeface="Times New Roman (Hebrew)" pitchFamily="18" charset="0"/>
              </a:rPr>
              <a:pPr algn="l" rtl="1" eaLnBrk="1" hangingPunct="1">
                <a:spcBef>
                  <a:spcPct val="0"/>
                </a:spcBef>
              </a:pPr>
              <a:t>4</a:t>
            </a:fld>
            <a:endParaRPr kumimoji="0" lang="en-US" altLang="en-US">
              <a:ea typeface="Times New Roman (Hebrew)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6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COMP 4021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JSON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C04F9-2DC6-403A-A2AA-EA621D4BA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61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COMP 4021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JSON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B7420-348E-4F35-BED4-82DC292D97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965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Verdana" pitchFamily="34" charset="0"/>
              </a:defRPr>
            </a:lvl1pPr>
          </a:lstStyle>
          <a:p>
            <a:r>
              <a:rPr lang="en-US" altLang="zh-HK"/>
              <a:t>COMP 4021</a:t>
            </a:r>
            <a:endParaRPr lang="en-US" altLang="zh-TW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TW" dirty="0"/>
              <a:t>JSON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latin typeface="Verdana" pitchFamily="34" charset="0"/>
              </a:defRPr>
            </a:lvl1pPr>
          </a:lstStyle>
          <a:p>
            <a:fld id="{B7CCED86-9BFA-44C7-B47F-3741B23CD8F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zh-TW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3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J2KX8CI177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GJ2KRM9SHTC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676400"/>
            <a:ext cx="7772400" cy="3048000"/>
          </a:xfrm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en-US" sz="3200" dirty="0"/>
              <a:t>JSON</a:t>
            </a:r>
            <a:br>
              <a:rPr lang="en-US" altLang="en-US" sz="3200" dirty="0"/>
            </a:br>
            <a:r>
              <a:rPr lang="en-US" altLang="en-US" sz="3200" dirty="0"/>
              <a:t>(JavaScript Object Notation)</a:t>
            </a:r>
            <a:endParaRPr lang="en-US" altLang="en-US" sz="5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105400"/>
            <a:ext cx="6400800" cy="1524000"/>
          </a:xfrm>
          <a:noFill/>
        </p:spPr>
        <p:txBody>
          <a:bodyPr lIns="92075" tIns="46038" rIns="92075" bIns="46038"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en-US" sz="2200"/>
              <a:t>Dik Lun Lee</a:t>
            </a:r>
            <a:endParaRPr lang="en-US" altLang="en-US" sz="2000"/>
          </a:p>
          <a:p>
            <a:pPr marL="0" indent="0" algn="ctr" eaLnBrk="1" hangingPunct="1"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512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1000">
                <a:latin typeface="Verdana" pitchFamily="34" charset="0"/>
              </a:rPr>
              <a:t>COMP 4021</a:t>
            </a:r>
            <a:endParaRPr kumimoji="0" lang="en-US" altLang="zh-TW" sz="1000">
              <a:latin typeface="Verdan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JSON</a:t>
            </a:r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556EF-C5C1-449B-8CE3-998CFFF2B6EF}" type="slidenum">
              <a:rPr kumimoji="0" lang="zh-TW" altLang="en-US" sz="1000">
                <a:latin typeface="Verdana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0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3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JSON: JavaScript Object Notation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2672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</a:pPr>
            <a:r>
              <a:rPr lang="en-US" altLang="en-US" sz="2400" dirty="0">
                <a:cs typeface="Consolas" pitchFamily="49" charset="0"/>
              </a:rPr>
              <a:t>Objects are binary and have complex structures inside the JavaScript engine; thus, objects cannot be displayed on screen or used for exchange between browsers and servers </a:t>
            </a:r>
            <a:r>
              <a:rPr lang="en-US" altLang="en-US" sz="2400" dirty="0">
                <a:solidFill>
                  <a:srgbClr val="FF0000"/>
                </a:solidFill>
                <a:cs typeface="Consolas" pitchFamily="49" charset="0"/>
              </a:rPr>
              <a:t>directly</a:t>
            </a:r>
            <a:endParaRPr lang="en-US" altLang="en-US" sz="2200" dirty="0">
              <a:solidFill>
                <a:srgbClr val="FF0000"/>
              </a:solidFill>
              <a:cs typeface="Consolas" pitchFamily="49" charset="0"/>
            </a:endParaRPr>
          </a:p>
          <a:p>
            <a:pPr marL="342900" lvl="1" indent="-342900">
              <a:buClr>
                <a:schemeClr val="bg2"/>
              </a:buClr>
            </a:pPr>
            <a:r>
              <a:rPr lang="en-US" altLang="en-US" sz="2400" dirty="0">
                <a:cs typeface="Consolas" pitchFamily="49" charset="0"/>
              </a:rPr>
              <a:t>JSON is a </a:t>
            </a:r>
            <a:r>
              <a:rPr lang="en-US" altLang="en-US" sz="2400" dirty="0">
                <a:solidFill>
                  <a:srgbClr val="FF0000"/>
                </a:solidFill>
                <a:cs typeface="Consolas" pitchFamily="49" charset="0"/>
              </a:rPr>
              <a:t>standard</a:t>
            </a:r>
            <a:r>
              <a:rPr lang="en-US" altLang="en-US" sz="2400" dirty="0">
                <a:cs typeface="Consolas" pitchFamily="49" charset="0"/>
              </a:rPr>
              <a:t> </a:t>
            </a:r>
            <a:r>
              <a:rPr lang="en-US" altLang="en-US" sz="2400" dirty="0">
                <a:solidFill>
                  <a:srgbClr val="00B0F0"/>
                </a:solidFill>
                <a:cs typeface="Consolas" pitchFamily="49" charset="0"/>
              </a:rPr>
              <a:t>string representation</a:t>
            </a:r>
            <a:r>
              <a:rPr lang="en-US" altLang="en-US" sz="2400" dirty="0">
                <a:cs typeface="Consolas" pitchFamily="49" charset="0"/>
              </a:rPr>
              <a:t> of objects so that objects can be exchanged between browsers and servers as strings using the HTTP (web) protocol</a:t>
            </a:r>
          </a:p>
          <a:p>
            <a:pPr marL="342900" lvl="1" indent="-342900">
              <a:buClr>
                <a:schemeClr val="bg2"/>
              </a:buClr>
            </a:pPr>
            <a:r>
              <a:rPr lang="en-US" altLang="en-US" sz="2400" dirty="0">
                <a:cs typeface="Consolas" pitchFamily="49" charset="0"/>
              </a:rPr>
              <a:t>JSON is designed for representing JavaScript objects and hence has the same format as JavaScript Object/Array declarations (thus its name)</a:t>
            </a:r>
          </a:p>
          <a:p>
            <a:pPr marL="0" lvl="1" indent="0">
              <a:buClr>
                <a:schemeClr val="bg2"/>
              </a:buClr>
              <a:buNone/>
            </a:pPr>
            <a:endParaRPr lang="en-US" altLang="en-US" sz="2400" dirty="0">
              <a:cs typeface="Consolas" pitchFamily="49" charset="0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45531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</a:pPr>
            <a:endParaRPr lang="en-US" altLang="en-US" sz="2400" dirty="0">
              <a:cs typeface="Consolas" pitchFamily="49" charset="0"/>
            </a:endParaRPr>
          </a:p>
          <a:p>
            <a:pPr marL="0" lvl="1" indent="0">
              <a:buClr>
                <a:schemeClr val="bg2"/>
              </a:buClr>
              <a:buNone/>
            </a:pPr>
            <a:endParaRPr lang="en-US" altLang="en-US" sz="2400" dirty="0">
              <a:cs typeface="Consolas" pitchFamily="49" charset="0"/>
            </a:endParaRPr>
          </a:p>
          <a:p>
            <a:endParaRPr lang="en-US" alt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E333DB-35DE-41C6-BF26-01325604C83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>
                <a:cs typeface="Consolas" pitchFamily="49" charset="0"/>
              </a:rPr>
              <a:t>JSON allows nesting of objects and arrays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An object has a "name" and a "value" field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Clr>
                <a:schemeClr val="bg2"/>
              </a:buClr>
              <a:buNone/>
            </a:pPr>
            <a:endParaRPr lang="en-US" altLang="en-US" sz="2400" kern="0" dirty="0">
              <a:latin typeface="Consolas" pitchFamily="49" charset="0"/>
              <a:cs typeface="Consolas" pitchFamily="49" charset="0"/>
            </a:endParaRP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var obj = { "Id" ": "0123", "Name" : "Lee" }; 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What do the followings return? 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(obj[0]);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obj.Id</a:t>
            </a:r>
            <a:r>
              <a:rPr lang="en-US" altLang="en-US" sz="2400" kern="0" dirty="0"/>
              <a:t>); 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(obj["id"]);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(obj);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obj.x</a:t>
            </a:r>
            <a:r>
              <a:rPr lang="en-US" altLang="en-US" sz="2400" kern="0" dirty="0"/>
              <a:t>);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/>
          </a:p>
          <a:p>
            <a:endParaRPr lang="en-US" altLang="en-US" sz="2000" kern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2A6561-AD7C-4E27-96E6-6FFC1FBA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91373"/>
              </p:ext>
            </p:extLst>
          </p:nvPr>
        </p:nvGraphicFramePr>
        <p:xfrm>
          <a:off x="1579160" y="2522220"/>
          <a:ext cx="6096000" cy="1097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355093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442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/>
                        <a:t>Object with 1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/>
                        <a:t>Object with 2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0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HK" sz="2000" dirty="0"/>
                        <a:t> "Id" : "0123" </a:t>
                      </a:r>
                      <a:r>
                        <a:rPr lang="en-HK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HK" sz="2000" dirty="0"/>
                        <a:t> "Id" ": "0123",</a:t>
                      </a:r>
                    </a:p>
                    <a:p>
                      <a:r>
                        <a:rPr lang="en-HK" sz="2000" dirty="0"/>
                        <a:t>   "Name" : "Lee" </a:t>
                      </a:r>
                      <a:r>
                        <a:rPr lang="en-HK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37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3ACCC4-E367-4717-A799-F518AB0CDA3D}"/>
              </a:ext>
            </a:extLst>
          </p:cNvPr>
          <p:cNvSpPr txBox="1"/>
          <p:nvPr/>
        </p:nvSpPr>
        <p:spPr>
          <a:xfrm>
            <a:off x="5486400" y="5105400"/>
            <a:ext cx="195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See it on </a:t>
            </a:r>
            <a:r>
              <a:rPr lang="en-HK" dirty="0">
                <a:hlinkClick r:id="rId3"/>
              </a:rPr>
              <a:t>TryIt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543587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JavaScriptJSON</a:t>
            </a:r>
            <a:r>
              <a:rPr lang="en-US" altLang="en-US" dirty="0"/>
              <a:t> Arrays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</a:pPr>
            <a:endParaRPr lang="en-US" altLang="en-US" sz="2400" dirty="0">
              <a:cs typeface="Consolas" pitchFamily="49" charset="0"/>
            </a:endParaRPr>
          </a:p>
          <a:p>
            <a:pPr marL="0" lvl="1" indent="0">
              <a:buClr>
                <a:schemeClr val="bg2"/>
              </a:buClr>
              <a:buNone/>
            </a:pPr>
            <a:endParaRPr lang="en-US" altLang="en-US" sz="2400" dirty="0">
              <a:cs typeface="Consolas" pitchFamily="49" charset="0"/>
            </a:endParaRPr>
          </a:p>
          <a:p>
            <a:endParaRPr lang="en-US" alt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E333DB-35DE-41C6-BF26-01325604C83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30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An array have zero or more elements/entries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/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/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/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endParaRPr lang="en-US" altLang="en-US" sz="2400" kern="0" dirty="0"/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var </a:t>
            </a:r>
            <a:r>
              <a:rPr lang="en-US" altLang="en-US" sz="2400" kern="0" dirty="0" err="1"/>
              <a:t>arr</a:t>
            </a:r>
            <a:r>
              <a:rPr lang="en-US" altLang="en-US" sz="2400" kern="0" dirty="0"/>
              <a:t> = [ { "Id" : "0123" }, { "Id" : "1123" }, { "Id" : "2123" } ]</a:t>
            </a:r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en-US" altLang="en-US" sz="2400" kern="0" dirty="0"/>
              <a:t> What do the followings return?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arr</a:t>
            </a:r>
            <a:r>
              <a:rPr lang="en-US" altLang="en-US" sz="2400" kern="0" dirty="0"/>
              <a:t>[0]);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arr.Id</a:t>
            </a:r>
            <a:r>
              <a:rPr lang="en-US" altLang="en-US" sz="2400" kern="0" dirty="0"/>
              <a:t>); 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arr</a:t>
            </a:r>
            <a:r>
              <a:rPr lang="en-US" altLang="en-US" sz="2400" kern="0" dirty="0"/>
              <a:t>["Id"]);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arr</a:t>
            </a:r>
            <a:r>
              <a:rPr lang="en-US" altLang="en-US" sz="2400" kern="0" dirty="0"/>
              <a:t>);</a:t>
            </a:r>
            <a:br>
              <a:rPr lang="en-US" altLang="en-US" sz="2400" kern="0" dirty="0"/>
            </a:br>
            <a:r>
              <a:rPr lang="en-US" altLang="en-US" sz="2400" kern="0" dirty="0" err="1"/>
              <a:t>document.write</a:t>
            </a:r>
            <a:r>
              <a:rPr lang="en-US" altLang="en-US" sz="2400" kern="0" dirty="0"/>
              <a:t>(</a:t>
            </a:r>
            <a:r>
              <a:rPr lang="en-US" altLang="en-US" sz="2400" kern="0" dirty="0" err="1"/>
              <a:t>arr</a:t>
            </a:r>
            <a:r>
              <a:rPr lang="en-US" altLang="en-US" sz="2400" kern="0" dirty="0"/>
              <a:t>[0].id);</a:t>
            </a:r>
          </a:p>
          <a:p>
            <a:endParaRPr lang="en-US" altLang="en-US" sz="2000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49709F-88E1-4044-80AB-C2831D2CE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98696"/>
              </p:ext>
            </p:extLst>
          </p:nvPr>
        </p:nvGraphicFramePr>
        <p:xfrm>
          <a:off x="1295400" y="2133600"/>
          <a:ext cx="6096000" cy="1402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355093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4429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/>
                        <a:t>Array of 3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/>
                        <a:t>Object with 3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0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b="1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HK" sz="2000" dirty="0"/>
                        <a:t> 1, 2, 3 </a:t>
                      </a:r>
                      <a:r>
                        <a:rPr lang="en-HK" sz="2000" b="1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HK" sz="2000" dirty="0"/>
                        <a:t> { "Id" : "0123" },</a:t>
                      </a:r>
                    </a:p>
                    <a:p>
                      <a:r>
                        <a:rPr lang="en-HK" sz="2000" dirty="0"/>
                        <a:t>  { "Id" : "1123" },</a:t>
                      </a:r>
                    </a:p>
                    <a:p>
                      <a:r>
                        <a:rPr lang="en-HK" sz="2000" dirty="0"/>
                        <a:t>  { "Id" : "2123" } </a:t>
                      </a:r>
                      <a:r>
                        <a:rPr lang="en-HK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3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F6C29-41A5-42D3-8CC5-68A6A196CDDA}"/>
              </a:ext>
            </a:extLst>
          </p:cNvPr>
          <p:cNvSpPr txBox="1"/>
          <p:nvPr/>
        </p:nvSpPr>
        <p:spPr>
          <a:xfrm>
            <a:off x="5638800" y="5105400"/>
            <a:ext cx="195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See it on </a:t>
            </a:r>
            <a:r>
              <a:rPr lang="en-HK" dirty="0">
                <a:hlinkClick r:id="rId3"/>
              </a:rPr>
              <a:t>TryIt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751811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H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H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375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新細明體</vt:lpstr>
      <vt:lpstr>Arial</vt:lpstr>
      <vt:lpstr>Calibri</vt:lpstr>
      <vt:lpstr>Consolas</vt:lpstr>
      <vt:lpstr>Garamond</vt:lpstr>
      <vt:lpstr>Times New Roman</vt:lpstr>
      <vt:lpstr>Times New Roman (Hebrew)</vt:lpstr>
      <vt:lpstr>Verdana</vt:lpstr>
      <vt:lpstr>Wingdings</vt:lpstr>
      <vt:lpstr>Level</vt:lpstr>
      <vt:lpstr>JSON (JavaScript Object Notation)</vt:lpstr>
      <vt:lpstr>JSON: JavaScript Object Notation</vt:lpstr>
      <vt:lpstr>JSON Examples</vt:lpstr>
      <vt:lpstr>JavaScriptJSON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David Rossiter</dc:creator>
  <cp:lastModifiedBy>Dik Lee</cp:lastModifiedBy>
  <cp:revision>655</cp:revision>
  <cp:lastPrinted>2015-09-24T06:08:39Z</cp:lastPrinted>
  <dcterms:created xsi:type="dcterms:W3CDTF">1999-03-29T02:04:06Z</dcterms:created>
  <dcterms:modified xsi:type="dcterms:W3CDTF">2020-09-24T03:40:18Z</dcterms:modified>
</cp:coreProperties>
</file>