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7" r:id="rId31"/>
    <p:sldId id="288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 Lee" initials="DL" lastIdx="10" clrIdx="0">
    <p:extLst>
      <p:ext uri="{19B8F6BF-5375-455C-9EA6-DF929625EA0E}">
        <p15:presenceInfo xmlns:p15="http://schemas.microsoft.com/office/powerpoint/2012/main" userId="S-1-5-21-720780846-2066618403-860360866-28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22695-E739-4F0D-BF1A-0768C8DE99E8}" v="2" dt="2021-11-15T04:41:34.7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8621"/>
  </p:normalViewPr>
  <p:slideViewPr>
    <p:cSldViewPr>
      <p:cViewPr varScale="1">
        <p:scale>
          <a:sx n="89" d="100"/>
          <a:sy n="89" d="100"/>
        </p:scale>
        <p:origin x="1842" y="9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 Wai LIU" userId="13f4986c-ac22-4dfe-8f77-108fd727d658" providerId="ADAL" clId="{8B922695-E739-4F0D-BF1A-0768C8DE99E8}"/>
    <pc:docChg chg="undo custSel addSld delSld modSld">
      <pc:chgData name="Pak Wai LIU" userId="13f4986c-ac22-4dfe-8f77-108fd727d658" providerId="ADAL" clId="{8B922695-E739-4F0D-BF1A-0768C8DE99E8}" dt="2021-11-17T05:43:21.926" v="51" actId="13926"/>
      <pc:docMkLst>
        <pc:docMk/>
      </pc:docMkLst>
      <pc:sldChg chg="modSp mod">
        <pc:chgData name="Pak Wai LIU" userId="13f4986c-ac22-4dfe-8f77-108fd727d658" providerId="ADAL" clId="{8B922695-E739-4F0D-BF1A-0768C8DE99E8}" dt="2021-11-15T08:35:03.798" v="38" actId="13926"/>
        <pc:sldMkLst>
          <pc:docMk/>
          <pc:sldMk cId="0" sldId="270"/>
        </pc:sldMkLst>
        <pc:spChg chg="mod">
          <ac:chgData name="Pak Wai LIU" userId="13f4986c-ac22-4dfe-8f77-108fd727d658" providerId="ADAL" clId="{8B922695-E739-4F0D-BF1A-0768C8DE99E8}" dt="2021-11-15T08:35:03.798" v="38" actId="13926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5T08:34:56.562" v="37" actId="13926"/>
        <pc:sldMkLst>
          <pc:docMk/>
          <pc:sldMk cId="0" sldId="271"/>
        </pc:sldMkLst>
        <pc:spChg chg="mod">
          <ac:chgData name="Pak Wai LIU" userId="13f4986c-ac22-4dfe-8f77-108fd727d658" providerId="ADAL" clId="{8B922695-E739-4F0D-BF1A-0768C8DE99E8}" dt="2021-11-15T08:34:56.562" v="37" actId="13926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5T08:34:49.478" v="36" actId="13926"/>
        <pc:sldMkLst>
          <pc:docMk/>
          <pc:sldMk cId="0" sldId="272"/>
        </pc:sldMkLst>
        <pc:spChg chg="mod">
          <ac:chgData name="Pak Wai LIU" userId="13f4986c-ac22-4dfe-8f77-108fd727d658" providerId="ADAL" clId="{8B922695-E739-4F0D-BF1A-0768C8DE99E8}" dt="2021-11-15T08:34:49.478" v="36" actId="13926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0T05:29:48.040" v="5" actId="13926"/>
        <pc:sldMkLst>
          <pc:docMk/>
          <pc:sldMk cId="0" sldId="273"/>
        </pc:sldMkLst>
        <pc:spChg chg="mod">
          <ac:chgData name="Pak Wai LIU" userId="13f4986c-ac22-4dfe-8f77-108fd727d658" providerId="ADAL" clId="{8B922695-E739-4F0D-BF1A-0768C8DE99E8}" dt="2021-11-10T05:29:48.040" v="5" actId="13926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1T06:45:23.322" v="10" actId="13926"/>
        <pc:sldMkLst>
          <pc:docMk/>
          <pc:sldMk cId="0" sldId="274"/>
        </pc:sldMkLst>
        <pc:spChg chg="mod">
          <ac:chgData name="Pak Wai LIU" userId="13f4986c-ac22-4dfe-8f77-108fd727d658" providerId="ADAL" clId="{8B922695-E739-4F0D-BF1A-0768C8DE99E8}" dt="2021-11-11T06:45:23.322" v="10" actId="13926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1T08:22:51.517" v="11" actId="13926"/>
        <pc:sldMkLst>
          <pc:docMk/>
          <pc:sldMk cId="0" sldId="275"/>
        </pc:sldMkLst>
        <pc:spChg chg="mod">
          <ac:chgData name="Pak Wai LIU" userId="13f4986c-ac22-4dfe-8f77-108fd727d658" providerId="ADAL" clId="{8B922695-E739-4F0D-BF1A-0768C8DE99E8}" dt="2021-11-11T08:22:51.517" v="11" actId="13926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1T16:32:27.730" v="14" actId="13926"/>
        <pc:sldMkLst>
          <pc:docMk/>
          <pc:sldMk cId="0" sldId="276"/>
        </pc:sldMkLst>
        <pc:spChg chg="mod">
          <ac:chgData name="Pak Wai LIU" userId="13f4986c-ac22-4dfe-8f77-108fd727d658" providerId="ADAL" clId="{8B922695-E739-4F0D-BF1A-0768C8DE99E8}" dt="2021-11-11T16:32:27.730" v="14" actId="13926"/>
          <ac:spMkLst>
            <pc:docMk/>
            <pc:sldMk cId="0" sldId="276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7T05:43:21.926" v="51" actId="13926"/>
        <pc:sldMkLst>
          <pc:docMk/>
          <pc:sldMk cId="0" sldId="278"/>
        </pc:sldMkLst>
        <pc:spChg chg="mod">
          <ac:chgData name="Pak Wai LIU" userId="13f4986c-ac22-4dfe-8f77-108fd727d658" providerId="ADAL" clId="{8B922695-E739-4F0D-BF1A-0768C8DE99E8}" dt="2021-11-17T05:43:21.926" v="51" actId="13926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5T08:34:36.924" v="35" actId="13926"/>
        <pc:sldMkLst>
          <pc:docMk/>
          <pc:sldMk cId="0" sldId="279"/>
        </pc:sldMkLst>
        <pc:spChg chg="mod">
          <ac:chgData name="Pak Wai LIU" userId="13f4986c-ac22-4dfe-8f77-108fd727d658" providerId="ADAL" clId="{8B922695-E739-4F0D-BF1A-0768C8DE99E8}" dt="2021-11-15T08:34:36.924" v="35" actId="13926"/>
          <ac:spMkLst>
            <pc:docMk/>
            <pc:sldMk cId="0" sldId="279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6T05:11:59.697" v="43" actId="13926"/>
        <pc:sldMkLst>
          <pc:docMk/>
          <pc:sldMk cId="0" sldId="280"/>
        </pc:sldMkLst>
        <pc:spChg chg="mod">
          <ac:chgData name="Pak Wai LIU" userId="13f4986c-ac22-4dfe-8f77-108fd727d658" providerId="ADAL" clId="{8B922695-E739-4F0D-BF1A-0768C8DE99E8}" dt="2021-11-16T05:11:59.697" v="43" actId="13926"/>
          <ac:spMkLst>
            <pc:docMk/>
            <pc:sldMk cId="0" sldId="280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5T08:33:47.231" v="29" actId="13926"/>
        <pc:sldMkLst>
          <pc:docMk/>
          <pc:sldMk cId="0" sldId="281"/>
        </pc:sldMkLst>
        <pc:spChg chg="mod">
          <ac:chgData name="Pak Wai LIU" userId="13f4986c-ac22-4dfe-8f77-108fd727d658" providerId="ADAL" clId="{8B922695-E739-4F0D-BF1A-0768C8DE99E8}" dt="2021-11-15T08:33:47.231" v="29" actId="13926"/>
          <ac:spMkLst>
            <pc:docMk/>
            <pc:sldMk cId="0" sldId="281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5T08:09:36.229" v="28" actId="13926"/>
        <pc:sldMkLst>
          <pc:docMk/>
          <pc:sldMk cId="0" sldId="282"/>
        </pc:sldMkLst>
        <pc:spChg chg="mod">
          <ac:chgData name="Pak Wai LIU" userId="13f4986c-ac22-4dfe-8f77-108fd727d658" providerId="ADAL" clId="{8B922695-E739-4F0D-BF1A-0768C8DE99E8}" dt="2021-11-15T08:09:36.229" v="28" actId="13926"/>
          <ac:spMkLst>
            <pc:docMk/>
            <pc:sldMk cId="0" sldId="282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6T05:53:24.489" v="50" actId="13926"/>
        <pc:sldMkLst>
          <pc:docMk/>
          <pc:sldMk cId="0" sldId="284"/>
        </pc:sldMkLst>
        <pc:spChg chg="mod">
          <ac:chgData name="Pak Wai LIU" userId="13f4986c-ac22-4dfe-8f77-108fd727d658" providerId="ADAL" clId="{8B922695-E739-4F0D-BF1A-0768C8DE99E8}" dt="2021-11-16T05:53:24.489" v="50" actId="13926"/>
          <ac:spMkLst>
            <pc:docMk/>
            <pc:sldMk cId="0" sldId="284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6T05:13:54.622" v="48" actId="13926"/>
        <pc:sldMkLst>
          <pc:docMk/>
          <pc:sldMk cId="0" sldId="285"/>
        </pc:sldMkLst>
        <pc:spChg chg="mod">
          <ac:chgData name="Pak Wai LIU" userId="13f4986c-ac22-4dfe-8f77-108fd727d658" providerId="ADAL" clId="{8B922695-E739-4F0D-BF1A-0768C8DE99E8}" dt="2021-11-16T05:13:54.622" v="48" actId="13926"/>
          <ac:spMkLst>
            <pc:docMk/>
            <pc:sldMk cId="0" sldId="285"/>
            <ac:spMk id="2" creationId="{00000000-0000-0000-0000-000000000000}"/>
          </ac:spMkLst>
        </pc:spChg>
      </pc:sldChg>
      <pc:sldChg chg="modSp mod">
        <pc:chgData name="Pak Wai LIU" userId="13f4986c-ac22-4dfe-8f77-108fd727d658" providerId="ADAL" clId="{8B922695-E739-4F0D-BF1A-0768C8DE99E8}" dt="2021-11-11T16:32:21.207" v="13" actId="13926"/>
        <pc:sldMkLst>
          <pc:docMk/>
          <pc:sldMk cId="1390058596" sldId="289"/>
        </pc:sldMkLst>
        <pc:spChg chg="mod">
          <ac:chgData name="Pak Wai LIU" userId="13f4986c-ac22-4dfe-8f77-108fd727d658" providerId="ADAL" clId="{8B922695-E739-4F0D-BF1A-0768C8DE99E8}" dt="2021-11-11T16:32:21.207" v="13" actId="13926"/>
          <ac:spMkLst>
            <pc:docMk/>
            <pc:sldMk cId="1390058596" sldId="289"/>
            <ac:spMk id="2" creationId="{00000000-0000-0000-0000-000000000000}"/>
          </ac:spMkLst>
        </pc:spChg>
      </pc:sldChg>
      <pc:sldChg chg="new del">
        <pc:chgData name="Pak Wai LIU" userId="13f4986c-ac22-4dfe-8f77-108fd727d658" providerId="ADAL" clId="{8B922695-E739-4F0D-BF1A-0768C8DE99E8}" dt="2021-11-09T16:44:23.441" v="4" actId="680"/>
        <pc:sldMkLst>
          <pc:docMk/>
          <pc:sldMk cId="380872867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783F-B601-B749-80D2-94FDD5CFCA64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9AD09-7B4C-A941-85ED-A03EB95B9D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1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072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36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“</a:t>
            </a:r>
            <a:r>
              <a:rPr kumimoji="1" lang="en-US" altLang="zh-CN" dirty="0"/>
              <a:t>Vertical</a:t>
            </a:r>
            <a:r>
              <a:rPr kumimoji="1" lang="zh-CN" altLang="en-US" dirty="0"/>
              <a:t>” </a:t>
            </a:r>
            <a:r>
              <a:rPr kumimoji="1" lang="en-US" altLang="zh-CN" dirty="0"/>
              <a:t>means that this platform can move up and down in the y axis.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87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069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05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55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896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17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79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7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0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44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28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75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03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61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7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9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40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9AD09-7B4C-A941-85ED-A03EB95B9D1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96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DCE6F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DCE6F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58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9868" y="5945122"/>
            <a:ext cx="4899660" cy="913130"/>
          </a:xfrm>
          <a:custGeom>
            <a:avLst/>
            <a:gdLst/>
            <a:ahLst/>
            <a:cxnLst/>
            <a:rect l="l" t="t" r="r" b="b"/>
            <a:pathLst>
              <a:path w="4899660" h="913129">
                <a:moveTo>
                  <a:pt x="85636" y="21323"/>
                </a:moveTo>
                <a:lnTo>
                  <a:pt x="3638435" y="912876"/>
                </a:lnTo>
                <a:lnTo>
                  <a:pt x="4899647" y="912876"/>
                </a:lnTo>
                <a:lnTo>
                  <a:pt x="85636" y="21323"/>
                </a:lnTo>
                <a:close/>
              </a:path>
              <a:path w="4899660" h="913129">
                <a:moveTo>
                  <a:pt x="660" y="0"/>
                </a:moveTo>
                <a:lnTo>
                  <a:pt x="0" y="5461"/>
                </a:lnTo>
                <a:lnTo>
                  <a:pt x="85636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A6B9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6148" y="5939034"/>
            <a:ext cx="3655695" cy="919480"/>
          </a:xfrm>
          <a:custGeom>
            <a:avLst/>
            <a:gdLst/>
            <a:ahLst/>
            <a:cxnLst/>
            <a:rect l="l" t="t" r="r" b="b"/>
            <a:pathLst>
              <a:path w="3655695" h="919479">
                <a:moveTo>
                  <a:pt x="0" y="0"/>
                </a:moveTo>
                <a:lnTo>
                  <a:pt x="7924" y="6337"/>
                </a:lnTo>
                <a:lnTo>
                  <a:pt x="2871711" y="918972"/>
                </a:lnTo>
                <a:lnTo>
                  <a:pt x="3655491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9675"/>
            <a:ext cx="3398519" cy="106832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84672"/>
            <a:ext cx="3370834" cy="1073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DCE6F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68" y="5945122"/>
            <a:ext cx="4899660" cy="913130"/>
          </a:xfrm>
          <a:custGeom>
            <a:avLst/>
            <a:gdLst/>
            <a:ahLst/>
            <a:cxnLst/>
            <a:rect l="l" t="t" r="r" b="b"/>
            <a:pathLst>
              <a:path w="4899660" h="913129">
                <a:moveTo>
                  <a:pt x="85636" y="21323"/>
                </a:moveTo>
                <a:lnTo>
                  <a:pt x="3638435" y="912876"/>
                </a:lnTo>
                <a:lnTo>
                  <a:pt x="4899647" y="912876"/>
                </a:lnTo>
                <a:lnTo>
                  <a:pt x="85636" y="21323"/>
                </a:lnTo>
                <a:close/>
              </a:path>
              <a:path w="4899660" h="913129">
                <a:moveTo>
                  <a:pt x="660" y="0"/>
                </a:moveTo>
                <a:lnTo>
                  <a:pt x="0" y="5461"/>
                </a:lnTo>
                <a:lnTo>
                  <a:pt x="85636" y="21323"/>
                </a:lnTo>
                <a:lnTo>
                  <a:pt x="660" y="0"/>
                </a:lnTo>
                <a:close/>
              </a:path>
            </a:pathLst>
          </a:custGeom>
          <a:solidFill>
            <a:srgbClr val="A6B9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48" y="5939034"/>
            <a:ext cx="3655695" cy="919480"/>
          </a:xfrm>
          <a:custGeom>
            <a:avLst/>
            <a:gdLst/>
            <a:ahLst/>
            <a:cxnLst/>
            <a:rect l="l" t="t" r="r" b="b"/>
            <a:pathLst>
              <a:path w="3655695" h="919479">
                <a:moveTo>
                  <a:pt x="0" y="0"/>
                </a:moveTo>
                <a:lnTo>
                  <a:pt x="7924" y="6337"/>
                </a:lnTo>
                <a:lnTo>
                  <a:pt x="2871711" y="918972"/>
                </a:lnTo>
                <a:lnTo>
                  <a:pt x="3655491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5"/>
            <a:ext cx="3398519" cy="10683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2"/>
            <a:ext cx="3370834" cy="10733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6639" y="2356929"/>
            <a:ext cx="4490720" cy="1151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DCE6F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315"/>
              </a:lnSpc>
              <a:spcBef>
                <a:spcPts val="95"/>
              </a:spcBef>
            </a:pPr>
            <a:r>
              <a:rPr spc="-5" dirty="0"/>
              <a:t>Assignment</a:t>
            </a:r>
            <a:r>
              <a:rPr lang="en-US" spc="-5" dirty="0"/>
              <a:t> on</a:t>
            </a:r>
            <a:endParaRPr spc="-5" dirty="0"/>
          </a:p>
          <a:p>
            <a:pPr algn="ctr">
              <a:lnSpc>
                <a:spcPts val="4555"/>
              </a:lnSpc>
            </a:pPr>
            <a:r>
              <a:rPr sz="3900" i="1" spc="-125" dirty="0">
                <a:latin typeface="Lucida Sans Unicode"/>
                <a:cs typeface="Lucida Sans Unicode"/>
              </a:rPr>
              <a:t>Dynamic</a:t>
            </a:r>
            <a:r>
              <a:rPr sz="3900" i="1" spc="-70" dirty="0">
                <a:latin typeface="Lucida Sans Unicode"/>
                <a:cs typeface="Lucida Sans Unicode"/>
              </a:rPr>
              <a:t> </a:t>
            </a:r>
            <a:r>
              <a:rPr sz="3900" i="1" spc="-135" dirty="0">
                <a:latin typeface="Lucida Sans Unicode"/>
                <a:cs typeface="Lucida Sans Unicode"/>
              </a:rPr>
              <a:t>SVG</a:t>
            </a:r>
            <a:r>
              <a:rPr sz="3900" i="1" spc="-85" dirty="0">
                <a:latin typeface="Lucida Sans Unicode"/>
                <a:cs typeface="Lucida Sans Unicode"/>
              </a:rPr>
              <a:t> </a:t>
            </a:r>
            <a:r>
              <a:rPr sz="3900" i="1" spc="-145" dirty="0">
                <a:latin typeface="Lucida Sans Unicode"/>
                <a:cs typeface="Lucida Sans Unicode"/>
              </a:rPr>
              <a:t>Game</a:t>
            </a:r>
            <a:endParaRPr sz="39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96240"/>
            <a:ext cx="3861815" cy="912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389"/>
            <a:ext cx="78289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lang="en-US" altLang="zh-CN" sz="2700" spc="-5" dirty="0">
                <a:latin typeface="Lucida Sans Unicode"/>
                <a:cs typeface="Lucida Sans Unicode"/>
              </a:rPr>
              <a:t>Open the game’s HTML webpage directly 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8452"/>
            <a:ext cx="3479291" cy="554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097"/>
            <a:ext cx="4559935" cy="37230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4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Starting</a:t>
            </a:r>
            <a:r>
              <a:rPr sz="2700" spc="-8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Screen</a:t>
            </a:r>
            <a:endParaRPr sz="2700" dirty="0">
              <a:latin typeface="Lucida Sans Unicode"/>
              <a:cs typeface="Lucida Sans Unicode"/>
            </a:endParaRPr>
          </a:p>
          <a:p>
            <a:pPr marL="376555" indent="-364490"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Handling of Player</a:t>
            </a:r>
          </a:p>
          <a:p>
            <a:pPr marL="376555" indent="-364490"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Handling of Monsters</a:t>
            </a:r>
          </a:p>
          <a:p>
            <a:pPr marL="376555" indent="-364490"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Handling of Good Things</a:t>
            </a:r>
          </a:p>
          <a:p>
            <a:pPr marL="376555" indent="-364490"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Platforms</a:t>
            </a:r>
          </a:p>
          <a:p>
            <a:pPr marL="376555" indent="-364490">
              <a:lnSpc>
                <a:spcPct val="100000"/>
              </a:lnSpc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Transmission Portal</a:t>
            </a:r>
          </a:p>
          <a:p>
            <a:pPr marL="376555" indent="-364490">
              <a:lnSpc>
                <a:spcPct val="100000"/>
              </a:lnSpc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Shooting</a:t>
            </a:r>
            <a:endParaRPr sz="2700" dirty="0">
              <a:latin typeface="Lucida Sans Unicode"/>
              <a:cs typeface="Lucida Sans Unicode"/>
            </a:endParaRPr>
          </a:p>
          <a:p>
            <a:pPr marL="376555" indent="-36449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Sound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6587" y="1415097"/>
            <a:ext cx="687070" cy="37230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2700" spc="-5" dirty="0">
                <a:latin typeface="Lucida Sans Unicode"/>
                <a:cs typeface="Lucida Sans Unicode"/>
              </a:rPr>
              <a:t>7</a:t>
            </a:r>
            <a:r>
              <a:rPr sz="2700" spc="-5" dirty="0">
                <a:latin typeface="Lucida Sans Unicode"/>
                <a:cs typeface="Lucida Sans Unicode"/>
              </a:rPr>
              <a:t>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10%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12%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spc="-5" dirty="0">
                <a:latin typeface="Lucida Sans Unicode"/>
                <a:cs typeface="Lucida Sans Unicode"/>
              </a:rPr>
              <a:t>6%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altLang="zh-CN" sz="2700" spc="-5" dirty="0">
                <a:latin typeface="Lucida Sans Unicode"/>
                <a:cs typeface="Lucida Sans Unicode"/>
              </a:rPr>
              <a:t>9</a:t>
            </a:r>
            <a:r>
              <a:rPr sz="2700" spc="-5" dirty="0">
                <a:latin typeface="Lucida Sans Unicode"/>
                <a:cs typeface="Lucida Sans Unicode"/>
              </a:rPr>
              <a:t>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4%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2700" spc="-5" dirty="0">
                <a:latin typeface="Lucida Sans Unicode"/>
                <a:cs typeface="Lucida Sans Unicode"/>
              </a:rPr>
              <a:t>9</a:t>
            </a:r>
            <a:r>
              <a:rPr sz="2700" spc="-5" dirty="0">
                <a:latin typeface="Lucida Sans Unicode"/>
                <a:cs typeface="Lucida Sans Unicode"/>
              </a:rPr>
              <a:t>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5%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8" y="571500"/>
            <a:ext cx="3713987" cy="5227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097"/>
            <a:ext cx="4625340" cy="23461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4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Time</a:t>
            </a:r>
            <a:r>
              <a:rPr sz="2700" spc="-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Remaining</a:t>
            </a:r>
            <a:endParaRPr sz="2700" dirty="0">
              <a:latin typeface="Lucida Sans Unicode"/>
              <a:cs typeface="Lucida Sans Unicode"/>
            </a:endParaRPr>
          </a:p>
          <a:p>
            <a:pPr marL="376555" indent="-36449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Level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Handling</a:t>
            </a:r>
            <a:endParaRPr sz="2700" dirty="0">
              <a:latin typeface="Lucida Sans Unicode"/>
              <a:cs typeface="Lucida Sans Unicode"/>
            </a:endParaRPr>
          </a:p>
          <a:p>
            <a:pPr marL="376555" indent="-36449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Game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Quality</a:t>
            </a:r>
            <a:endParaRPr sz="2700" dirty="0">
              <a:latin typeface="Lucida Sans Unicode"/>
              <a:cs typeface="Lucida Sans Unicode"/>
            </a:endParaRPr>
          </a:p>
          <a:p>
            <a:pPr marL="376555" indent="-364490">
              <a:lnSpc>
                <a:spcPct val="100000"/>
              </a:lnSpc>
              <a:spcBef>
                <a:spcPts val="409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Score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Update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and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Display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376555" indent="-36449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</a:tabLst>
            </a:pPr>
            <a:r>
              <a:rPr sz="2700" dirty="0">
                <a:latin typeface="Lucida Sans Unicode"/>
                <a:cs typeface="Lucida Sans Unicode"/>
              </a:rPr>
              <a:t>End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Game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6587" y="1415097"/>
            <a:ext cx="470534" cy="23461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700" spc="-5" dirty="0">
                <a:latin typeface="Lucida Sans Unicode"/>
                <a:cs typeface="Lucida Sans Unicode"/>
              </a:rPr>
              <a:t>4%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6%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8%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700" spc="-5" dirty="0">
                <a:latin typeface="Lucida Sans Unicode"/>
                <a:cs typeface="Lucida Sans Unicode"/>
              </a:rPr>
              <a:t>4%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spc="-5" dirty="0">
                <a:latin typeface="Lucida Sans Unicode"/>
                <a:cs typeface="Lucida Sans Unicode"/>
              </a:rPr>
              <a:t>8%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775668"/>
            <a:ext cx="7503795" cy="4789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4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376555" algn="l"/>
                <a:tab pos="377190" algn="l"/>
                <a:tab pos="630301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Handling</a:t>
            </a:r>
            <a:r>
              <a:rPr lang="zh-CN" altLang="en-US"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High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Score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Table	8%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7" y="568452"/>
            <a:ext cx="3727703" cy="5242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6600" y="5334000"/>
            <a:ext cx="5355590" cy="370614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Lucida Sans Unicode"/>
                <a:cs typeface="Lucida Sans Unicode"/>
              </a:rPr>
              <a:t>Total</a:t>
            </a:r>
            <a:r>
              <a:rPr sz="2400" dirty="0">
                <a:latin typeface="Lucida Sans Unicode"/>
                <a:cs typeface="Lucida Sans Unicode"/>
              </a:rPr>
              <a:t> </a:t>
            </a:r>
            <a:r>
              <a:rPr sz="2400" spc="-5" dirty="0">
                <a:latin typeface="Lucida Sans Unicode"/>
                <a:cs typeface="Lucida Sans Unicode"/>
              </a:rPr>
              <a:t>Mark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=</a:t>
            </a:r>
            <a:r>
              <a:rPr sz="2400" spc="-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100%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20209"/>
            <a:ext cx="6884670" cy="31750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8605" marR="2539365" indent="-256540">
              <a:lnSpc>
                <a:spcPct val="115100"/>
              </a:lnSpc>
              <a:spcBef>
                <a:spcPts val="32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400" spc="-10" dirty="0">
                <a:latin typeface="Times New Roman"/>
                <a:cs typeface="Times New Roman"/>
              </a:rPr>
              <a:t>Game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engine/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lang="zh-CN" altLang="en-US"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logical/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procedural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Appropriate collision detection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jumping/walking </a:t>
            </a:r>
            <a:r>
              <a:rPr sz="2200" dirty="0">
                <a:latin typeface="Times New Roman"/>
                <a:cs typeface="Times New Roman"/>
              </a:rPr>
              <a:t>behavior</a:t>
            </a:r>
          </a:p>
          <a:p>
            <a:pPr marL="268605" marR="5080">
              <a:lnSpc>
                <a:spcPct val="111400"/>
              </a:lnSpc>
            </a:pPr>
            <a:r>
              <a:rPr sz="2200" spc="-5" dirty="0">
                <a:latin typeface="Times New Roman"/>
                <a:cs typeface="Times New Roman"/>
              </a:rPr>
              <a:t>Deductions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 use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10" dirty="0">
                <a:latin typeface="Times New Roman"/>
                <a:cs typeface="Times New Roman"/>
              </a:rPr>
              <a:t>bitmap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images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game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Everything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DOM</a:t>
            </a:r>
            <a:endParaRPr lang="en-US" sz="2200" dirty="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3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…and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so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on</a:t>
            </a: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Marks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deducted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encountered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64" y="609600"/>
            <a:ext cx="7812023" cy="487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0707"/>
            <a:ext cx="7615555" cy="2705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marR="268605" indent="-247015">
              <a:lnSpc>
                <a:spcPct val="113100"/>
              </a:lnSpc>
              <a:spcBef>
                <a:spcPts val="9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game</a:t>
            </a:r>
            <a:r>
              <a:rPr lang="en-US"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area</a:t>
            </a:r>
            <a:r>
              <a:rPr lang="en-US"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(where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game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taking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place)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size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lang="en-US"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800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pixels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600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pixels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same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lang="zh-CN" altLang="en-US"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game</a:t>
            </a:r>
            <a:r>
              <a:rPr lang="zh-CN" altLang="en-US"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lang="en-US" sz="2600" dirty="0">
                <a:latin typeface="Times New Roman"/>
                <a:cs typeface="Times New Roman"/>
              </a:rPr>
              <a:t>e</a:t>
            </a:r>
            <a:r>
              <a:rPr lang="zh-CN" altLang="en-US"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lang="en-US"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lab</a:t>
            </a:r>
            <a:r>
              <a:rPr lang="en-US" sz="2600" spc="-5" dirty="0">
                <a:latin typeface="Times New Roman"/>
                <a:cs typeface="Times New Roman"/>
              </a:rPr>
              <a:t>.</a:t>
            </a:r>
            <a:endParaRPr lang="zh-CN" altLang="en-US" sz="2600" spc="-5" dirty="0">
              <a:latin typeface="Times New Roman"/>
              <a:cs typeface="Times New Roman"/>
            </a:endParaRPr>
          </a:p>
          <a:p>
            <a:pPr marL="259079" marR="976630" indent="-247015">
              <a:lnSpc>
                <a:spcPts val="3529"/>
              </a:lnSpc>
              <a:spcBef>
                <a:spcPts val="170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You can change the background</a:t>
            </a:r>
            <a:r>
              <a:rPr lang="zh-CN" altLang="en-US" sz="2600" spc="-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pattern as you like, but the platforms (except the color) should be consistent with the game we have in the lab. 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" y="562355"/>
            <a:ext cx="4274819" cy="4663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70341"/>
            <a:ext cx="7746365" cy="404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SzPct val="68333"/>
              <a:buFont typeface="Wingdings 3"/>
              <a:buChar char=""/>
              <a:tabLst>
                <a:tab pos="269240" algn="l"/>
              </a:tabLst>
            </a:pPr>
            <a:r>
              <a:rPr sz="3000" dirty="0">
                <a:highlight>
                  <a:srgbClr val="FFFF00"/>
                </a:highlight>
                <a:latin typeface="Times New Roman"/>
                <a:cs typeface="Times New Roman"/>
              </a:rPr>
              <a:t>When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30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dirty="0">
                <a:highlight>
                  <a:srgbClr val="FFFF00"/>
                </a:highlight>
                <a:latin typeface="Times New Roman"/>
                <a:cs typeface="Times New Roman"/>
              </a:rPr>
              <a:t>SVG</a:t>
            </a:r>
            <a:r>
              <a:rPr sz="30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10" dirty="0">
                <a:highlight>
                  <a:srgbClr val="FFFF00"/>
                </a:highlight>
                <a:latin typeface="Times New Roman"/>
                <a:cs typeface="Times New Roman"/>
              </a:rPr>
              <a:t>starts</a:t>
            </a:r>
            <a:r>
              <a:rPr sz="30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dirty="0">
                <a:highlight>
                  <a:srgbClr val="FFFF00"/>
                </a:highlight>
                <a:latin typeface="Times New Roman"/>
                <a:cs typeface="Times New Roman"/>
              </a:rPr>
              <a:t>you need</a:t>
            </a:r>
            <a:r>
              <a:rPr sz="30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30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give</a:t>
            </a:r>
            <a:r>
              <a:rPr sz="30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30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player </a:t>
            </a:r>
            <a:r>
              <a:rPr sz="3000" spc="-7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some</a:t>
            </a:r>
            <a:r>
              <a:rPr sz="30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000" spc="-5" dirty="0">
                <a:highlight>
                  <a:srgbClr val="FFFF00"/>
                </a:highlight>
                <a:latin typeface="Times New Roman"/>
                <a:cs typeface="Times New Roman"/>
              </a:rPr>
              <a:t>information</a:t>
            </a:r>
            <a:endParaRPr sz="30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24510" marR="327025" indent="-228600">
              <a:lnSpc>
                <a:spcPct val="100000"/>
              </a:lnSpc>
              <a:spcBef>
                <a:spcPts val="325"/>
              </a:spcBef>
              <a:tabLst>
                <a:tab pos="597535" algn="l"/>
                <a:tab pos="1054735" algn="l"/>
              </a:tabLst>
            </a:pPr>
            <a:r>
              <a:rPr sz="1550" spc="5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550" spc="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	</a:t>
            </a:r>
            <a:r>
              <a:rPr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  <a:r>
              <a:rPr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Include the title of the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and your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name. Give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 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general</a:t>
            </a:r>
            <a:r>
              <a:rPr sz="2400" spc="-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introduction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tell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what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he/she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needs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to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do</a:t>
            </a:r>
          </a:p>
          <a:p>
            <a:pPr marL="600710" marR="64769" indent="-304800">
              <a:lnSpc>
                <a:spcPct val="110400"/>
              </a:lnSpc>
              <a:tabLst>
                <a:tab pos="600710" algn="l"/>
              </a:tabLst>
            </a:pP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Say what keys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user needs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lang="zh-CN" alt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press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to play the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(left/right/jump/shoot)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24510" marR="664845" indent="-228600">
              <a:lnSpc>
                <a:spcPct val="100000"/>
              </a:lnSpc>
              <a:spcBef>
                <a:spcPts val="300"/>
              </a:spcBef>
              <a:tabLst>
                <a:tab pos="600710" algn="l"/>
              </a:tabLst>
            </a:pP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	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Display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start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button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game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only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starts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after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clicking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b="1" spc="-5" dirty="0">
                <a:highlight>
                  <a:srgbClr val="FFFF00"/>
                </a:highlight>
                <a:latin typeface="Times New Roman"/>
                <a:cs typeface="Times New Roman"/>
              </a:rPr>
              <a:t>start</a:t>
            </a:r>
            <a:r>
              <a:rPr sz="2400" b="1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button</a:t>
            </a:r>
          </a:p>
          <a:p>
            <a:pPr marL="586740" lvl="1" indent="-29146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SzPct val="67391"/>
              <a:buFont typeface="Wingdings"/>
              <a:buChar char=""/>
              <a:tabLst>
                <a:tab pos="586740" algn="l"/>
                <a:tab pos="587375" algn="l"/>
              </a:tabLst>
            </a:pPr>
            <a:r>
              <a:rPr sz="2300" spc="-75" dirty="0">
                <a:highlight>
                  <a:srgbClr val="FFFF00"/>
                </a:highlight>
                <a:latin typeface="Times New Roman"/>
                <a:cs typeface="Times New Roman"/>
              </a:rPr>
              <a:t>You</a:t>
            </a:r>
            <a:r>
              <a:rPr sz="23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can</a:t>
            </a:r>
            <a:r>
              <a:rPr sz="2300" dirty="0">
                <a:highlight>
                  <a:srgbClr val="FFFF00"/>
                </a:highlight>
                <a:latin typeface="Times New Roman"/>
                <a:cs typeface="Times New Roman"/>
              </a:rPr>
              <a:t> add anything</a:t>
            </a:r>
            <a:r>
              <a:rPr sz="23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else</a:t>
            </a:r>
            <a:r>
              <a:rPr sz="23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300" spc="-5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endParaRPr sz="23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283464"/>
            <a:ext cx="3124199" cy="1725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BA8BD0-841C-A84A-B2BB-CDF9D32ABE84}"/>
              </a:ext>
            </a:extLst>
          </p:cNvPr>
          <p:cNvSpPr txBox="1"/>
          <p:nvPr/>
        </p:nvSpPr>
        <p:spPr>
          <a:xfrm>
            <a:off x="457201" y="761326"/>
            <a:ext cx="4622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rgbClr val="0070C0"/>
                </a:solidFill>
              </a:rPr>
              <a:t>Starting Screen 7%</a:t>
            </a:r>
            <a:endParaRPr kumimoji="1" lang="zh-CN" altLang="en-US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0149"/>
            <a:ext cx="7872095" cy="490711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altLang="zh-CN" sz="27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– ‘Flip’</a:t>
            </a:r>
            <a:r>
              <a:rPr sz="2700" spc="-2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move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left/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right</a:t>
            </a:r>
          </a:p>
          <a:p>
            <a:pPr marL="268605" marR="711835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altLang="zh-CN" sz="27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marks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7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can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jump/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move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left/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move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right/</a:t>
            </a:r>
            <a:r>
              <a:rPr sz="27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shoot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on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any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platform</a:t>
            </a:r>
          </a:p>
          <a:p>
            <a:pPr marL="268605" marR="14224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marks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–</a:t>
            </a:r>
            <a:r>
              <a:rPr sz="2700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lang="en-US"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appropriately</a:t>
            </a:r>
            <a:r>
              <a:rPr sz="27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shown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at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 top of the player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(as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shown above) , with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‘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nony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ous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’</a:t>
            </a:r>
            <a:r>
              <a:rPr sz="2700" spc="-2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us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th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us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er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nt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er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 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empty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string</a:t>
            </a: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marks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–</a:t>
            </a:r>
            <a:r>
              <a:rPr sz="27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dies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if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it touches</a:t>
            </a:r>
            <a:r>
              <a:rPr sz="27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any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monster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or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shot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by a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bullet.</a:t>
            </a:r>
            <a:endParaRPr lang="en-US" sz="2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spcBef>
                <a:spcPts val="409"/>
              </a:spcBef>
              <a:tabLst>
                <a:tab pos="268605" algn="l"/>
              </a:tabLst>
            </a:pPr>
            <a:r>
              <a:rPr lang="en-HK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Please use the SVG File we provided</a:t>
            </a: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endParaRPr lang="en-US" sz="27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4" y="562355"/>
            <a:ext cx="5792723" cy="560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52400"/>
            <a:ext cx="2257043" cy="12481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49755"/>
            <a:ext cx="8016240" cy="4857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highlight>
                  <a:srgbClr val="FFFF00"/>
                </a:highlight>
                <a:latin typeface="Times New Roman"/>
                <a:cs typeface="Times New Roman"/>
              </a:rPr>
              <a:t>There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Times New Roman"/>
                <a:cs typeface="Times New Roman"/>
              </a:rPr>
              <a:t>must</a:t>
            </a:r>
            <a:r>
              <a:rPr sz="28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be</a:t>
            </a:r>
            <a:r>
              <a:rPr sz="28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at least</a:t>
            </a:r>
            <a:r>
              <a:rPr sz="28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Times New Roman"/>
                <a:cs typeface="Times New Roman"/>
              </a:rPr>
              <a:t>6 monsters</a:t>
            </a:r>
            <a:endParaRPr sz="28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70"/>
              </a:spcBef>
              <a:buClr>
                <a:srgbClr val="4F81BD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monsters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look</a:t>
            </a:r>
            <a:r>
              <a:rPr lang="zh-CN" altLang="en-US"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want</a:t>
            </a:r>
            <a:endParaRPr sz="2800" dirty="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20"/>
              </a:spcBef>
            </a:pP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600" spc="17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 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Some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animation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monsters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(using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any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SVG</a:t>
            </a:r>
            <a:r>
              <a:rPr sz="24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animation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command(s)</a:t>
            </a:r>
            <a:r>
              <a:rPr sz="2400" strike="sngStrike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endParaRPr lang="en-US" sz="2400" strike="sngStrike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24510" marR="240029" indent="-228600">
              <a:lnSpc>
                <a:spcPts val="2590"/>
              </a:lnSpc>
              <a:spcBef>
                <a:spcPts val="335"/>
              </a:spcBef>
            </a:pPr>
            <a:r>
              <a:rPr lang="en-US"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lang="en-US" sz="1600" spc="2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+2 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– 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monsters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appear at 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random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places at the </a:t>
            </a:r>
            <a:r>
              <a:rPr lang="en-US"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start</a:t>
            </a:r>
            <a:r>
              <a:rPr lang="en-US"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lang="en-US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but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must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not</a:t>
            </a:r>
            <a:r>
              <a:rPr 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be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very</a:t>
            </a:r>
            <a:r>
              <a:rPr lang="en-US"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close</a:t>
            </a:r>
            <a:r>
              <a:rPr 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lang="en-US"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</a:p>
          <a:p>
            <a:pPr marL="524510" marR="236220" indent="-228600">
              <a:lnSpc>
                <a:spcPts val="2890"/>
              </a:lnSpc>
              <a:spcBef>
                <a:spcPts val="65"/>
              </a:spcBef>
            </a:pPr>
            <a:r>
              <a:rPr sz="1600" spc="20" dirty="0">
                <a:solidFill>
                  <a:srgbClr val="4F81BD"/>
                </a:solidFill>
                <a:latin typeface="Wingdings"/>
                <a:cs typeface="Wingdings"/>
              </a:rPr>
              <a:t></a:t>
            </a:r>
            <a:r>
              <a:rPr sz="1600" spc="17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monsters move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smoothly from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one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random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location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another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random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location</a:t>
            </a:r>
            <a:r>
              <a:rPr sz="2400" spc="-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during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95910">
              <a:lnSpc>
                <a:spcPts val="2795"/>
              </a:lnSpc>
            </a:pP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600" spc="18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lang="zh-CN" altLang="en-US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r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ks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‘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li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p’</a:t>
            </a:r>
            <a:r>
              <a:rPr sz="2400" spc="-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er 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w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hen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ove 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l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/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right</a:t>
            </a:r>
          </a:p>
          <a:p>
            <a:pPr marL="524510" marR="78105" indent="-228600">
              <a:lnSpc>
                <a:spcPts val="2590"/>
              </a:lnSpc>
              <a:spcBef>
                <a:spcPts val="340"/>
              </a:spcBef>
            </a:pPr>
            <a:r>
              <a:rPr sz="1600" spc="2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1600" spc="18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lang="zh-CN" alt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HK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Exactly one special monster can shoot bullet; at any time, at most one bullet can be shot in the same game window</a:t>
            </a:r>
            <a:r>
              <a:rPr lang="en-HK" sz="2400" spc="-5" dirty="0">
                <a:latin typeface="Times New Roman"/>
                <a:cs typeface="Times New Roman"/>
              </a:rPr>
              <a:t>.</a:t>
            </a:r>
          </a:p>
          <a:p>
            <a:pPr marL="524510" marR="78105" indent="-228600">
              <a:lnSpc>
                <a:spcPts val="2590"/>
              </a:lnSpc>
              <a:spcBef>
                <a:spcPts val="340"/>
              </a:spcBef>
            </a:pPr>
            <a:r>
              <a:rPr lang="en-HK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Please use the SVG File we provided</a:t>
            </a:r>
            <a:endParaRPr sz="2400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2356"/>
            <a:ext cx="6612635" cy="5608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9973" y="184843"/>
            <a:ext cx="1152143" cy="1676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96060"/>
            <a:ext cx="7915275" cy="4714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645"/>
              </a:lnSpc>
              <a:spcBef>
                <a:spcPts val="95"/>
              </a:spcBef>
              <a:buClr>
                <a:srgbClr val="4F81BD"/>
              </a:buClr>
              <a:buSzPct val="67741"/>
              <a:buFont typeface="Wingdings 3"/>
              <a:buChar char=""/>
              <a:tabLst>
                <a:tab pos="269240" algn="l"/>
              </a:tabLst>
            </a:pP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There</a:t>
            </a:r>
            <a:r>
              <a:rPr lang="en-US"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must</a:t>
            </a:r>
            <a:r>
              <a:rPr sz="31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be</a:t>
            </a:r>
            <a:r>
              <a:rPr sz="31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dirty="0">
                <a:highlight>
                  <a:srgbClr val="FFFF00"/>
                </a:highlight>
                <a:latin typeface="Times New Roman"/>
                <a:cs typeface="Times New Roman"/>
              </a:rPr>
              <a:t>at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least 8</a:t>
            </a:r>
            <a:r>
              <a:rPr lang="zh-CN" altLang="en-US" sz="31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good</a:t>
            </a:r>
            <a:r>
              <a:rPr lang="zh-CN" altLang="en-US" sz="31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things</a:t>
            </a:r>
            <a:r>
              <a:rPr sz="31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31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31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endParaRPr sz="31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24510" marR="466725" indent="-228600">
              <a:lnSpc>
                <a:spcPts val="2590"/>
              </a:lnSpc>
              <a:spcBef>
                <a:spcPts val="250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+1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marks</a:t>
            </a:r>
            <a:r>
              <a:rPr sz="2400" spc="-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–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good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things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are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generated</a:t>
            </a:r>
            <a:r>
              <a:rPr sz="2400" spc="2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at </a:t>
            </a:r>
            <a:r>
              <a:rPr sz="2400" spc="-74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random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places</a:t>
            </a:r>
            <a:r>
              <a:rPr sz="2400" spc="2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at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start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of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game</a:t>
            </a:r>
            <a:endParaRPr sz="2400" dirty="0">
              <a:highlight>
                <a:srgbClr val="FFFF00"/>
              </a:highlight>
              <a:latin typeface="Lucida Sans Unicode"/>
              <a:cs typeface="Lucida Sans Unicode"/>
            </a:endParaRPr>
          </a:p>
          <a:p>
            <a:pPr marL="524510" marR="597535" indent="-228600">
              <a:lnSpc>
                <a:spcPts val="2590"/>
              </a:lnSpc>
              <a:spcBef>
                <a:spcPts val="305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+1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marks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–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good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things cannot appear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within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a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platform,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i.e.</a:t>
            </a:r>
            <a:r>
              <a:rPr sz="2400" spc="2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they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should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not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overlap </a:t>
            </a:r>
            <a:r>
              <a:rPr sz="2400" spc="-74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with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any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platforms</a:t>
            </a:r>
            <a:endParaRPr sz="2400" dirty="0">
              <a:highlight>
                <a:srgbClr val="FFFF00"/>
              </a:highlight>
              <a:latin typeface="Lucida Sans Unicode"/>
              <a:cs typeface="Lucida Sans Unicode"/>
            </a:endParaRPr>
          </a:p>
          <a:p>
            <a:pPr marL="524510" marR="175260" indent="-228600">
              <a:lnSpc>
                <a:spcPts val="2590"/>
              </a:lnSpc>
              <a:spcBef>
                <a:spcPts val="305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+</a:t>
            </a:r>
            <a:r>
              <a:rPr lang="en-US" altLang="zh-CN"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2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marks</a:t>
            </a:r>
            <a:r>
              <a:rPr sz="2400" spc="-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–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player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collects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good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things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by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touching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them.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 collected</a:t>
            </a:r>
            <a:r>
              <a:rPr sz="2400" spc="2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good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things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are </a:t>
            </a:r>
            <a:r>
              <a:rPr sz="2400" spc="-74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deleted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from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the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DOM</a:t>
            </a:r>
            <a:endParaRPr sz="2400" dirty="0">
              <a:highlight>
                <a:srgbClr val="FFFF00"/>
              </a:highlight>
              <a:latin typeface="Lucida Sans Unicode"/>
              <a:cs typeface="Lucida Sans Unicode"/>
            </a:endParaRPr>
          </a:p>
          <a:p>
            <a:pPr marL="524510" marR="314960" indent="-228600">
              <a:lnSpc>
                <a:spcPts val="2590"/>
              </a:lnSpc>
              <a:spcBef>
                <a:spcPts val="305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+2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marks</a:t>
            </a:r>
            <a:r>
              <a:rPr sz="2400" spc="-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–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The player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needs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to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collect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all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good </a:t>
            </a:r>
            <a:r>
              <a:rPr sz="2400" spc="-74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things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before</a:t>
            </a:r>
            <a:r>
              <a:rPr sz="2400" spc="1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he/she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Lucida Sans Unicode"/>
                <a:cs typeface="Lucida Sans Unicode"/>
              </a:rPr>
              <a:t>can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go</a:t>
            </a:r>
            <a:r>
              <a:rPr sz="2400" spc="5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to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 the</a:t>
            </a:r>
            <a:r>
              <a:rPr sz="240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next</a:t>
            </a:r>
            <a:r>
              <a:rPr sz="2400" spc="10" dirty="0">
                <a:highlight>
                  <a:srgbClr val="FFFF00"/>
                </a:highlight>
                <a:latin typeface="Lucida Sans Unicode"/>
                <a:cs typeface="Lucida Sans Unicode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Lucida Sans Unicode"/>
                <a:cs typeface="Lucida Sans Unicode"/>
              </a:rPr>
              <a:t>level</a:t>
            </a:r>
            <a:endParaRPr lang="en-US" sz="2400" spc="-5" dirty="0">
              <a:highlight>
                <a:srgbClr val="FFFF00"/>
              </a:highlight>
              <a:latin typeface="Lucida Sans Unicode"/>
              <a:cs typeface="Lucida Sans Unicode"/>
            </a:endParaRPr>
          </a:p>
          <a:p>
            <a:pPr marL="524510" marR="314960" indent="-228600">
              <a:lnSpc>
                <a:spcPts val="2590"/>
              </a:lnSpc>
              <a:spcBef>
                <a:spcPts val="305"/>
              </a:spcBef>
            </a:pPr>
            <a:r>
              <a:rPr lang="en-HK" altLang="zh-CN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Please use the SVG File we provided</a:t>
            </a:r>
          </a:p>
          <a:p>
            <a:pPr marL="524510" marR="314960" indent="-228600">
              <a:lnSpc>
                <a:spcPts val="2590"/>
              </a:lnSpc>
              <a:spcBef>
                <a:spcPts val="305"/>
              </a:spcBef>
            </a:pPr>
            <a:endParaRPr sz="24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4" y="569976"/>
            <a:ext cx="7004303" cy="5471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400" y="438911"/>
            <a:ext cx="1219199" cy="8092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0187"/>
            <a:ext cx="6884670" cy="9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12599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spc="15" dirty="0">
                <a:highlight>
                  <a:srgbClr val="FFFF00"/>
                </a:highlight>
                <a:latin typeface="Times New Roman"/>
                <a:cs typeface="Times New Roman"/>
              </a:rPr>
              <a:t>+4 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ark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–</a:t>
            </a:r>
            <a:r>
              <a:rPr sz="27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h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ere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are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on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‘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v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er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ti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ca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l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’</a:t>
            </a:r>
            <a:r>
              <a:rPr sz="2700" spc="-229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pl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o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rm 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(platforms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that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move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up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down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in 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y axis)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23" y="562355"/>
            <a:ext cx="5338571" cy="4663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3352800"/>
            <a:ext cx="3253739" cy="1423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568452"/>
            <a:ext cx="5250179" cy="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600200"/>
            <a:ext cx="7234427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3489"/>
            <a:ext cx="6958965" cy="406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+3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5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There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are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three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disappearing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platforms.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If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stays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on 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disappearing</a:t>
            </a:r>
            <a:r>
              <a:rPr sz="2500" spc="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platform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after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certain</a:t>
            </a:r>
            <a:r>
              <a:rPr sz="2500" spc="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period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time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(i.e.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0.5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second),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disappearing</a:t>
            </a:r>
            <a:r>
              <a:rPr sz="2500" spc="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platform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will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player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will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fall</a:t>
            </a:r>
            <a:r>
              <a:rPr sz="25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down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329565" marR="1104900" indent="-317500">
              <a:lnSpc>
                <a:spcPct val="113199"/>
              </a:lnSpc>
              <a:spcBef>
                <a:spcPts val="10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Good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visual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5" dirty="0">
                <a:highlight>
                  <a:srgbClr val="FFFF00"/>
                </a:highlight>
                <a:latin typeface="Times New Roman"/>
                <a:cs typeface="Times New Roman"/>
              </a:rPr>
              <a:t>effect</a:t>
            </a:r>
            <a:r>
              <a:rPr sz="2500" spc="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showing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disappearing</a:t>
            </a:r>
            <a:r>
              <a:rPr sz="2500" spc="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platform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going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disappear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(i.e.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changing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opacity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color)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782320">
              <a:lnSpc>
                <a:spcPct val="110000"/>
              </a:lnSpc>
            </a:pP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After</a:t>
            </a:r>
            <a:r>
              <a:rPr sz="2500" spc="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sz="250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platform</a:t>
            </a:r>
            <a:r>
              <a:rPr sz="2500" spc="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has</a:t>
            </a:r>
            <a:r>
              <a:rPr sz="2500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disappeared,</a:t>
            </a:r>
            <a:r>
              <a:rPr sz="2500" spc="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it</a:t>
            </a:r>
            <a:r>
              <a:rPr sz="2500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does</a:t>
            </a:r>
            <a:r>
              <a:rPr sz="2500" spc="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not </a:t>
            </a:r>
            <a:r>
              <a:rPr sz="2500" spc="-6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C000"/>
                </a:solidFill>
                <a:latin typeface="Times New Roman"/>
                <a:cs typeface="Times New Roman"/>
              </a:rPr>
              <a:t>come</a:t>
            </a:r>
            <a:r>
              <a:rPr sz="2500" spc="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back</a:t>
            </a:r>
            <a:r>
              <a:rPr sz="2500" spc="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C000"/>
                </a:solidFill>
                <a:latin typeface="Times New Roman"/>
                <a:cs typeface="Times New Roman"/>
              </a:rPr>
              <a:t>again.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48" y="563880"/>
            <a:ext cx="6736079" cy="5623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464820"/>
            <a:ext cx="1523999" cy="52577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728914"/>
            <a:ext cx="7702550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8956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+2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There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should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have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two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portals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appeared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screen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(shape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and location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freely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defined).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4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enters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into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one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portal,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it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will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appear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at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position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another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portal.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(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Positions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of portals can be defined at will, e.g. upper-left and upper-right corners of the game interface)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568451"/>
            <a:ext cx="5887212" cy="4602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381000"/>
            <a:ext cx="1874519" cy="10546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1965"/>
            <a:ext cx="7890509" cy="4767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8796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Times New Roman"/>
                <a:cs typeface="Times New Roman"/>
              </a:rPr>
              <a:t>+</a:t>
            </a:r>
            <a:r>
              <a:rPr lang="en-US" sz="2700" dirty="0">
                <a:latin typeface="Times New Roman"/>
                <a:cs typeface="Times New Roman"/>
              </a:rPr>
              <a:t>3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marks </a:t>
            </a:r>
            <a:r>
              <a:rPr sz="2700" dirty="0">
                <a:latin typeface="Times New Roman"/>
                <a:cs typeface="Times New Roman"/>
              </a:rPr>
              <a:t>–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A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 gets 8 bullets at the start of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 for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each level and the number of remaining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bullets</a:t>
            </a:r>
            <a:r>
              <a:rPr sz="27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appropriately</a:t>
            </a:r>
            <a:r>
              <a:rPr sz="27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shown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updated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GUI</a:t>
            </a:r>
            <a:endParaRPr sz="2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19494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7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–When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facing left,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 player shoots to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left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(bullet is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removed from 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DOM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appropriately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it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off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screen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on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left)</a:t>
            </a: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700" dirty="0">
                <a:highlight>
                  <a:srgbClr val="FFFF00"/>
                </a:highlight>
                <a:latin typeface="Times New Roman"/>
                <a:cs typeface="Times New Roman"/>
              </a:rPr>
              <a:t>3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– When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facing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right, the player shoots to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right (bullet is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removed from 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DOM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appropriately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it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off</a:t>
            </a:r>
            <a:r>
              <a:rPr sz="27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screen on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right)</a:t>
            </a:r>
            <a:endParaRPr lang="en-US" sz="2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spcBef>
                <a:spcPts val="395"/>
              </a:spcBef>
              <a:tabLst>
                <a:tab pos="268605" algn="l"/>
              </a:tabLst>
            </a:pPr>
            <a:r>
              <a:rPr lang="en-US" altLang="zh-CN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lang="en-US" altLang="zh-CN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2700" dirty="0">
                <a:latin typeface="Times New Roman"/>
                <a:cs typeface="Times New Roman"/>
              </a:rPr>
              <a:t>The</a:t>
            </a:r>
            <a:r>
              <a:rPr lang="zh-CN" altLang="en-US" sz="2700" dirty="0">
                <a:latin typeface="Times New Roman"/>
                <a:cs typeface="Times New Roman"/>
              </a:rPr>
              <a:t> </a:t>
            </a:r>
            <a:r>
              <a:rPr lang="en-US" altLang="zh-CN" sz="2700" dirty="0">
                <a:latin typeface="Times New Roman"/>
                <a:cs typeface="Times New Roman"/>
              </a:rPr>
              <a:t>SVG</a:t>
            </a:r>
            <a:r>
              <a:rPr lang="zh-CN" altLang="en-US" sz="2700" dirty="0">
                <a:latin typeface="Times New Roman"/>
                <a:cs typeface="Times New Roman"/>
              </a:rPr>
              <a:t> </a:t>
            </a:r>
            <a:r>
              <a:rPr lang="en-US" altLang="zh-CN" sz="2700" dirty="0">
                <a:latin typeface="Times New Roman"/>
                <a:cs typeface="Times New Roman"/>
              </a:rPr>
              <a:t>of</a:t>
            </a:r>
            <a:r>
              <a:rPr lang="zh-CN" altLang="en-US" sz="2700" dirty="0">
                <a:latin typeface="Times New Roman"/>
                <a:cs typeface="Times New Roman"/>
              </a:rPr>
              <a:t> </a:t>
            </a:r>
            <a:r>
              <a:rPr lang="en-US" altLang="zh-CN" sz="2700" dirty="0">
                <a:latin typeface="Times New Roman"/>
                <a:cs typeface="Times New Roman"/>
              </a:rPr>
              <a:t>the</a:t>
            </a:r>
            <a:r>
              <a:rPr lang="zh-CN" altLang="en-US" sz="2700" dirty="0">
                <a:latin typeface="Times New Roman"/>
                <a:cs typeface="Times New Roman"/>
              </a:rPr>
              <a:t> </a:t>
            </a:r>
            <a:r>
              <a:rPr lang="en-US" altLang="zh-CN" sz="2700" dirty="0">
                <a:latin typeface="Times New Roman"/>
                <a:cs typeface="Times New Roman"/>
              </a:rPr>
              <a:t>bullet</a:t>
            </a:r>
            <a:r>
              <a:rPr lang="zh-CN" altLang="en-US" sz="270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is</a:t>
            </a:r>
            <a:r>
              <a:rPr lang="en-US" altLang="zh-CN" sz="2800" spc="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the</a:t>
            </a:r>
            <a:r>
              <a:rPr lang="en-US" altLang="zh-CN" sz="2800" spc="-2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same</a:t>
            </a:r>
            <a:r>
              <a:rPr lang="en-US" altLang="zh-CN" sz="2800" spc="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as</a:t>
            </a:r>
            <a:r>
              <a:rPr lang="en-US" altLang="zh-CN" sz="2800" spc="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the</a:t>
            </a:r>
            <a:r>
              <a:rPr lang="en-US" altLang="zh-CN" sz="2800" spc="-2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game</a:t>
            </a:r>
            <a:r>
              <a:rPr lang="en-US" altLang="zh-CN" sz="2800" spc="-1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we</a:t>
            </a:r>
            <a:r>
              <a:rPr lang="en-US" altLang="zh-CN" sz="2800" spc="-1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have</a:t>
            </a:r>
            <a:r>
              <a:rPr lang="en-US" altLang="zh-CN" sz="2800" spc="-3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in </a:t>
            </a:r>
            <a:r>
              <a:rPr lang="en-US" altLang="zh-CN" sz="2800" dirty="0">
                <a:latin typeface="Times New Roman"/>
                <a:cs typeface="Times New Roman"/>
              </a:rPr>
              <a:t>the</a:t>
            </a:r>
            <a:r>
              <a:rPr lang="en-US" altLang="zh-CN" sz="2800" spc="-1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Times New Roman"/>
                <a:cs typeface="Times New Roman"/>
              </a:rPr>
              <a:t>lab</a:t>
            </a:r>
            <a:endParaRPr lang="en-US" sz="27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152400"/>
            <a:ext cx="1362455" cy="12009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D69C56-78BF-DB40-B8AF-E83E758B28AA}"/>
              </a:ext>
            </a:extLst>
          </p:cNvPr>
          <p:cNvSpPr txBox="1"/>
          <p:nvPr/>
        </p:nvSpPr>
        <p:spPr>
          <a:xfrm>
            <a:off x="627520" y="533400"/>
            <a:ext cx="4020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solidFill>
                  <a:srgbClr val="0070C0"/>
                </a:solidFill>
              </a:rPr>
              <a:t>Shooting 9%</a:t>
            </a:r>
            <a:endParaRPr kumimoji="1"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734" y="1219200"/>
            <a:ext cx="7812532" cy="488864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65"/>
              </a:spcBef>
              <a:buClr>
                <a:srgbClr val="4F81BD"/>
              </a:buClr>
              <a:buSzPct val="6785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sound</a:t>
            </a:r>
          </a:p>
          <a:p>
            <a:pPr marL="295910">
              <a:lnSpc>
                <a:spcPct val="100000"/>
              </a:lnSpc>
              <a:spcBef>
                <a:spcPts val="315"/>
              </a:spcBef>
            </a:pPr>
            <a:r>
              <a:rPr sz="23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300" spc="7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1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sound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the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shoots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(shoot.mp3)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600710" marR="9525" indent="-304800">
              <a:lnSpc>
                <a:spcPct val="110400"/>
              </a:lnSpc>
            </a:pPr>
            <a:r>
              <a:rPr sz="2400" dirty="0">
                <a:solidFill>
                  <a:srgbClr val="4F81BD"/>
                </a:solidFill>
                <a:latin typeface="Wingdings"/>
                <a:cs typeface="Wingdings"/>
              </a:rPr>
              <a:t></a:t>
            </a:r>
            <a:r>
              <a:rPr sz="240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1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1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sound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the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reaches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exit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point</a:t>
            </a:r>
            <a:r>
              <a:rPr lang="zh-CN" alt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before the time runs out and successfully collects all the good things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(win.mp3)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600710" marR="879475" indent="-304800">
              <a:lnSpc>
                <a:spcPct val="110400"/>
              </a:lnSpc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1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sound when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the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dies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(touches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or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runs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out of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time)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(lose.mp3)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600710" marR="895985" indent="-304800">
              <a:lnSpc>
                <a:spcPct val="110400"/>
              </a:lnSpc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1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sound when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a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dies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(is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shot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by the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player)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(kill.mp3)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spc="-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1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continuous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music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during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(bgm.mp3)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3" y="571500"/>
            <a:ext cx="2436875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1965"/>
            <a:ext cx="7920355" cy="302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needs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reach the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exit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point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within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700" dirty="0">
                <a:highlight>
                  <a:srgbClr val="FFFF00"/>
                </a:highlight>
                <a:latin typeface="Times New Roman"/>
                <a:cs typeface="Times New Roman"/>
              </a:rPr>
              <a:t>the specified time (See the "Basic Idea" slide)</a:t>
            </a:r>
            <a:endParaRPr sz="2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365125" indent="-256540">
              <a:lnSpc>
                <a:spcPct val="100000"/>
              </a:lnSpc>
              <a:spcBef>
                <a:spcPts val="40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will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die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if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cannot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reach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exit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point</a:t>
            </a:r>
            <a:r>
              <a:rPr sz="27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within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that</a:t>
            </a:r>
            <a:r>
              <a:rPr sz="27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time</a:t>
            </a:r>
            <a:endParaRPr sz="27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198755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+4</a:t>
            </a:r>
            <a:r>
              <a:rPr sz="2700" spc="-5" dirty="0">
                <a:highlight>
                  <a:srgbClr val="FFFF00"/>
                </a:highlight>
                <a:latin typeface="Times New Roman"/>
                <a:cs typeface="Times New Roman"/>
              </a:rPr>
              <a:t> marks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 -</a:t>
            </a:r>
            <a:r>
              <a:rPr sz="2700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spc="-30" dirty="0">
                <a:highlight>
                  <a:srgbClr val="FFFF00"/>
                </a:highlight>
                <a:latin typeface="Times New Roman"/>
                <a:cs typeface="Times New Roman"/>
              </a:rPr>
              <a:t>Time</a:t>
            </a:r>
            <a:r>
              <a:rPr sz="27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count</a:t>
            </a:r>
            <a:r>
              <a:rPr sz="27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down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updated</a:t>
            </a:r>
            <a:r>
              <a:rPr sz="2700" spc="-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7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displayed </a:t>
            </a:r>
            <a:r>
              <a:rPr sz="2700" spc="-6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appropriately every second (perhaps using a </a:t>
            </a:r>
            <a:r>
              <a:rPr sz="27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setInterval()</a:t>
            </a:r>
            <a:r>
              <a:rPr sz="27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700" dirty="0">
                <a:highlight>
                  <a:srgbClr val="FFFF00"/>
                </a:highlight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583691"/>
            <a:ext cx="4977384" cy="539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0"/>
            <a:ext cx="2285999" cy="1409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2528" y="4724400"/>
            <a:ext cx="2404871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1064"/>
            <a:ext cx="7922259" cy="51281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4F81BD"/>
              </a:buClr>
              <a:buSzPct val="68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first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begins,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it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1.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287020" indent="-256540">
              <a:lnSpc>
                <a:spcPct val="100000"/>
              </a:lnSpc>
              <a:spcBef>
                <a:spcPts val="409"/>
              </a:spcBef>
              <a:buClr>
                <a:srgbClr val="4F81BD"/>
              </a:buClr>
              <a:buSzPct val="68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reaches</a:t>
            </a:r>
            <a:r>
              <a:rPr sz="2500" spc="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exit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point,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from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remaining</a:t>
            </a:r>
            <a:r>
              <a:rPr sz="2500" spc="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time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added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moves</a:t>
            </a:r>
            <a:r>
              <a:rPr sz="2500" spc="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next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level,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which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harder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(see</a:t>
            </a:r>
            <a:r>
              <a:rPr sz="25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other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slides)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167640" indent="-25654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8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500" spc="-15" dirty="0">
                <a:highlight>
                  <a:srgbClr val="FFFF00"/>
                </a:highlight>
                <a:latin typeface="Times New Roman"/>
                <a:cs typeface="Times New Roman"/>
              </a:rPr>
              <a:t>Don’t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5" dirty="0">
                <a:highlight>
                  <a:srgbClr val="FFFF00"/>
                </a:highlight>
                <a:latin typeface="Times New Roman"/>
                <a:cs typeface="Times New Roman"/>
              </a:rPr>
              <a:t>forget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you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have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to collect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all</a:t>
            </a:r>
            <a:r>
              <a:rPr sz="25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good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things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before</a:t>
            </a:r>
            <a:r>
              <a:rPr sz="2500" spc="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you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can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finish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current</a:t>
            </a:r>
            <a:r>
              <a:rPr sz="2500" spc="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lang="en-US"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.</a:t>
            </a:r>
          </a:p>
          <a:p>
            <a:pPr marL="268605" marR="167640" indent="-256540">
              <a:spcBef>
                <a:spcPts val="395"/>
              </a:spcBef>
              <a:buClr>
                <a:srgbClr val="4F81BD"/>
              </a:buClr>
              <a:buSzPct val="68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lang="en-US" altLang="zh-CN" sz="2500" spc="-15" dirty="0">
                <a:highlight>
                  <a:srgbClr val="FFFF00"/>
                </a:highlight>
                <a:latin typeface="Times New Roman"/>
                <a:cs typeface="Times New Roman"/>
              </a:rPr>
              <a:t>The upper limit of the level is 2.</a:t>
            </a:r>
            <a:endParaRPr sz="2500" spc="-15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315"/>
              </a:spcBef>
            </a:pPr>
            <a:r>
              <a:rPr sz="2200" spc="45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200" spc="45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mark</a:t>
            </a:r>
            <a:r>
              <a:rPr sz="22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200" spc="-1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appearance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exit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(looks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like an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exit)</a:t>
            </a:r>
            <a:endParaRPr sz="22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33400" marR="84455" indent="-238125">
              <a:lnSpc>
                <a:spcPct val="107500"/>
              </a:lnSpc>
              <a:spcBef>
                <a:spcPts val="100"/>
              </a:spcBef>
            </a:pPr>
            <a:r>
              <a:rPr sz="2200" spc="45" dirty="0">
                <a:solidFill>
                  <a:srgbClr val="4F81BD"/>
                </a:solidFill>
                <a:latin typeface="Wingdings"/>
                <a:cs typeface="Wingdings"/>
              </a:rPr>
              <a:t></a:t>
            </a:r>
            <a:r>
              <a:rPr sz="2200" spc="45" dirty="0">
                <a:latin typeface="Times New Roman"/>
                <a:cs typeface="Times New Roman"/>
              </a:rPr>
              <a:t>+2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marks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current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2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shown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GUI,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updated </a:t>
            </a:r>
            <a:r>
              <a:rPr sz="2200" spc="-5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5" dirty="0">
                <a:highlight>
                  <a:srgbClr val="FFFF00"/>
                </a:highlight>
                <a:latin typeface="Times New Roman"/>
                <a:cs typeface="Times New Roman"/>
              </a:rPr>
              <a:t>appropriately.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It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incremented</a:t>
            </a:r>
            <a:r>
              <a:rPr sz="22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by one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each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time</a:t>
            </a:r>
            <a:r>
              <a:rPr sz="22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player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finishes a level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and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moves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next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level.</a:t>
            </a:r>
            <a:endParaRPr sz="22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74675" marR="5080" indent="-279400">
              <a:lnSpc>
                <a:spcPts val="2940"/>
              </a:lnSpc>
              <a:spcBef>
                <a:spcPts val="100"/>
              </a:spcBef>
            </a:pPr>
            <a:r>
              <a:rPr sz="2200" spc="45" dirty="0">
                <a:solidFill>
                  <a:srgbClr val="4F81BD"/>
                </a:solidFill>
                <a:latin typeface="Wingdings"/>
                <a:cs typeface="Wingdings"/>
              </a:rPr>
              <a:t></a:t>
            </a:r>
            <a:r>
              <a:rPr sz="2200" spc="45" dirty="0">
                <a:latin typeface="Times New Roman"/>
                <a:cs typeface="Times New Roman"/>
              </a:rPr>
              <a:t>+3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marks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sz="22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correctly</a:t>
            </a:r>
            <a:r>
              <a:rPr sz="22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re-started</a:t>
            </a:r>
            <a:r>
              <a:rPr sz="22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next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 </a:t>
            </a:r>
            <a:r>
              <a:rPr sz="2200" spc="-5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started</a:t>
            </a:r>
            <a:r>
              <a:rPr sz="22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(i.e.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 continues</a:t>
            </a:r>
            <a:r>
              <a:rPr sz="22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not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reset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to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zero,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etc.)</a:t>
            </a:r>
            <a:endParaRPr sz="22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4" y="568451"/>
            <a:ext cx="4561331" cy="5547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0"/>
            <a:ext cx="2362199" cy="1438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57759"/>
            <a:ext cx="7846059" cy="18357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55"/>
              </a:spcBef>
              <a:buClr>
                <a:srgbClr val="4F81BD"/>
              </a:buClr>
              <a:buSzPct val="68000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How</a:t>
            </a:r>
            <a:r>
              <a:rPr sz="25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playable</a:t>
            </a:r>
            <a:r>
              <a:rPr sz="25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 game</a:t>
            </a:r>
            <a:r>
              <a:rPr sz="25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524510" marR="5080" indent="-228600">
              <a:lnSpc>
                <a:spcPct val="100000"/>
              </a:lnSpc>
              <a:spcBef>
                <a:spcPts val="310"/>
              </a:spcBef>
            </a:pPr>
            <a:r>
              <a:rPr sz="2200" spc="45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200" spc="45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200" spc="45" dirty="0">
                <a:highlight>
                  <a:srgbClr val="FFFF00"/>
                </a:highlight>
                <a:latin typeface="Times New Roman"/>
                <a:cs typeface="Times New Roman"/>
              </a:rPr>
              <a:t>8</a:t>
            </a:r>
            <a:r>
              <a:rPr lang="en-US"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lang="en-US" sz="22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lang="en-US" sz="22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sz="22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gets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harder</a:t>
            </a:r>
            <a:r>
              <a:rPr sz="22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lang="en-US"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2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.</a:t>
            </a:r>
            <a:r>
              <a:rPr sz="2200" spc="-4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This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achieved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by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adding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200" dirty="0">
                <a:highlight>
                  <a:srgbClr val="FFFF00"/>
                </a:highlight>
                <a:latin typeface="Times New Roman"/>
                <a:cs typeface="Times New Roman"/>
              </a:rPr>
              <a:t>four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monsters</a:t>
            </a:r>
            <a:r>
              <a:rPr sz="22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per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subsequent</a:t>
            </a:r>
            <a:r>
              <a:rPr sz="22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level.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I.e.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If</a:t>
            </a:r>
            <a:r>
              <a:rPr sz="22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1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starts </a:t>
            </a:r>
            <a:r>
              <a:rPr sz="2200" spc="-5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with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6 monsters,</a:t>
            </a:r>
            <a:r>
              <a:rPr lang="en-US" sz="22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then level 2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will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start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with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10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monsters</a:t>
            </a:r>
            <a:r>
              <a:rPr lang="en-US"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(the</a:t>
            </a:r>
            <a:r>
              <a:rPr sz="22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lang="en-US"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always starts</a:t>
            </a:r>
            <a:r>
              <a:rPr lang="en-US"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with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8</a:t>
            </a:r>
            <a:r>
              <a:rPr sz="22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bullets,</a:t>
            </a:r>
            <a:r>
              <a:rPr sz="22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whatever</a:t>
            </a:r>
            <a:r>
              <a:rPr sz="22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2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2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200" spc="-5" dirty="0">
                <a:highlight>
                  <a:srgbClr val="FFFF00"/>
                </a:highlight>
                <a:latin typeface="Times New Roman"/>
                <a:cs typeface="Times New Roman"/>
              </a:rPr>
              <a:t>is)</a:t>
            </a:r>
            <a:endParaRPr sz="22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87" y="571500"/>
            <a:ext cx="4248911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3489"/>
            <a:ext cx="8036559" cy="332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78790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+1 Score is updated at the end of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each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level. Add L * 100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points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for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passing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level</a:t>
            </a:r>
            <a:r>
              <a:rPr sz="25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L.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+1 And also add X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points for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each second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of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remaining 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time,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where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you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choose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an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500" spc="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value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X.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50190" marR="330835" indent="-238125">
              <a:lnSpc>
                <a:spcPct val="113199"/>
              </a:lnSpc>
              <a:spcBef>
                <a:spcPts val="5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updated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10" dirty="0">
                <a:highlight>
                  <a:srgbClr val="FFFF00"/>
                </a:highlight>
                <a:latin typeface="Times New Roman"/>
                <a:cs typeface="Times New Roman"/>
              </a:rPr>
              <a:t>monster</a:t>
            </a:r>
            <a:r>
              <a:rPr sz="2500" spc="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shot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5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add</a:t>
            </a:r>
            <a:r>
              <a:rPr sz="2500" spc="-9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</a:t>
            </a:r>
            <a:r>
              <a:rPr sz="2500" spc="-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points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this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happens,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you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choose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an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appropriate</a:t>
            </a:r>
            <a:r>
              <a:rPr sz="2500" spc="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value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500" spc="-9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50190" marR="377190" indent="-238125">
              <a:lnSpc>
                <a:spcPct val="113199"/>
              </a:lnSpc>
              <a:spcBef>
                <a:spcPts val="10"/>
              </a:spcBef>
              <a:tabLst>
                <a:tab pos="268605" algn="l"/>
              </a:tabLst>
            </a:pP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4F81BD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		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+1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updated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good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thing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touched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add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Z </a:t>
            </a:r>
            <a:r>
              <a:rPr sz="2500" spc="-6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points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when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this</a:t>
            </a:r>
            <a:r>
              <a:rPr sz="25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happens,</a:t>
            </a:r>
            <a:r>
              <a:rPr sz="25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you choose</a:t>
            </a:r>
            <a:r>
              <a:rPr sz="2500" spc="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value</a:t>
            </a:r>
            <a:r>
              <a:rPr sz="25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of</a:t>
            </a:r>
            <a:r>
              <a:rPr sz="25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spc="-5" dirty="0">
                <a:highlight>
                  <a:srgbClr val="FFFF00"/>
                </a:highlight>
                <a:latin typeface="Times New Roman"/>
                <a:cs typeface="Times New Roman"/>
              </a:rPr>
              <a:t>Z</a:t>
            </a:r>
            <a:endParaRPr sz="25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63" y="571500"/>
            <a:ext cx="7295387" cy="5486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22717"/>
            <a:ext cx="7887970" cy="26039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68605" marR="23495" indent="-256540">
              <a:lnSpc>
                <a:spcPts val="2500"/>
              </a:lnSpc>
              <a:spcBef>
                <a:spcPts val="70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the player cannot </a:t>
            </a:r>
            <a:r>
              <a:rPr sz="2600" spc="-5" dirty="0">
                <a:latin typeface="Times New Roman"/>
                <a:cs typeface="Times New Roman"/>
              </a:rPr>
              <a:t>reach </a:t>
            </a:r>
            <a:r>
              <a:rPr sz="2600" dirty="0">
                <a:latin typeface="Times New Roman"/>
                <a:cs typeface="Times New Roman"/>
              </a:rPr>
              <a:t>the exit point during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required </a:t>
            </a:r>
            <a:r>
              <a:rPr sz="2600" dirty="0">
                <a:latin typeface="Times New Roman"/>
                <a:cs typeface="Times New Roman"/>
              </a:rPr>
              <a:t>period of </a:t>
            </a:r>
            <a:r>
              <a:rPr sz="2600" spc="-5" dirty="0">
                <a:latin typeface="Times New Roman"/>
                <a:cs typeface="Times New Roman"/>
              </a:rPr>
              <a:t>time, </a:t>
            </a:r>
            <a:r>
              <a:rPr sz="2600" dirty="0">
                <a:latin typeface="Times New Roman"/>
                <a:cs typeface="Times New Roman"/>
              </a:rPr>
              <a:t>or touches a </a:t>
            </a:r>
            <a:r>
              <a:rPr sz="2600" spc="-15" dirty="0">
                <a:latin typeface="Times New Roman"/>
                <a:cs typeface="Times New Roman"/>
              </a:rPr>
              <a:t>monster, </a:t>
            </a:r>
            <a:r>
              <a:rPr sz="2600" dirty="0">
                <a:latin typeface="Times New Roman"/>
                <a:cs typeface="Times New Roman"/>
              </a:rPr>
              <a:t>or touches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bullets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shot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special</a:t>
            </a:r>
            <a:r>
              <a:rPr sz="2600" spc="-15" dirty="0">
                <a:latin typeface="Times New Roman"/>
                <a:cs typeface="Times New Roman"/>
              </a:rPr>
              <a:t> monster,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player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die</a:t>
            </a:r>
          </a:p>
          <a:p>
            <a:pPr marL="524510" marR="603885" indent="-228600">
              <a:lnSpc>
                <a:spcPts val="2300"/>
              </a:lnSpc>
              <a:spcBef>
                <a:spcPts val="300"/>
              </a:spcBef>
            </a:pPr>
            <a:r>
              <a:rPr sz="2400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4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Score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&amp;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are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shown</a:t>
            </a:r>
            <a:r>
              <a:rPr sz="24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in a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table</a:t>
            </a:r>
          </a:p>
          <a:p>
            <a:pPr marL="524510" marR="103505" indent="-228600">
              <a:lnSpc>
                <a:spcPts val="2300"/>
              </a:lnSpc>
              <a:spcBef>
                <a:spcPts val="310"/>
              </a:spcBef>
            </a:pPr>
            <a:r>
              <a:rPr lang="zh-CN" altLang="en-US" sz="2400" spc="5" dirty="0">
                <a:solidFill>
                  <a:srgbClr val="4F81BD"/>
                </a:solidFill>
                <a:highlight>
                  <a:srgbClr val="FFFF00"/>
                </a:highlight>
                <a:latin typeface="Wingdings"/>
                <a:cs typeface="Wingdings"/>
              </a:rPr>
              <a:t>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4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m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ark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 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how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 ‘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art</a:t>
            </a:r>
            <a:r>
              <a:rPr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aga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?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’</a:t>
            </a:r>
            <a:r>
              <a:rPr sz="2400" spc="-2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but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on,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he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li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ks 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on it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begins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again,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and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user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is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asked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for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his/her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 as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usual, with the previously entered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 used as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default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text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window</a:t>
            </a:r>
            <a:r>
              <a:rPr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(i.e.</a:t>
            </a:r>
            <a:r>
              <a:rPr sz="24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using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prompt())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2355"/>
            <a:ext cx="4061459" cy="4663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3489"/>
            <a:ext cx="4777740" cy="307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7145" indent="-256540" algn="just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600" spc="2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 Appropriate title is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shown </a:t>
            </a:r>
            <a:r>
              <a:rPr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above the high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table i.e.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‘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High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Score</a:t>
            </a:r>
            <a:r>
              <a:rPr sz="24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30" dirty="0">
                <a:highlight>
                  <a:srgbClr val="FFFF00"/>
                </a:highlight>
                <a:latin typeface="Times New Roman"/>
                <a:cs typeface="Times New Roman"/>
              </a:rPr>
              <a:t>Table’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+4 </a:t>
            </a:r>
            <a:r>
              <a:rPr sz="2400" spc="-5" dirty="0">
                <a:latin typeface="Times New Roman"/>
                <a:cs typeface="Times New Roman"/>
              </a:rPr>
              <a:t>mark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lang="en-US" altLang="zh-CN" sz="2400" spc="-60" dirty="0">
                <a:highlight>
                  <a:srgbClr val="FFFF00"/>
                </a:highlight>
                <a:latin typeface="Times New Roman"/>
                <a:cs typeface="Times New Roman"/>
              </a:rPr>
              <a:t>he</a:t>
            </a:r>
            <a:r>
              <a:rPr lang="zh-CN" altLang="en-US" sz="2400" spc="-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spc="-60" dirty="0">
                <a:highlight>
                  <a:srgbClr val="FFFF00"/>
                </a:highlight>
                <a:latin typeface="Times New Roman"/>
                <a:cs typeface="Times New Roman"/>
              </a:rPr>
              <a:t>score of the player is correctly </a:t>
            </a:r>
            <a:r>
              <a:rPr lang="en-US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shown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in </a:t>
            </a:r>
            <a:r>
              <a:rPr lang="en-US" sz="2400" spc="-5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the table</a:t>
            </a:r>
            <a:endParaRPr lang="en-US" sz="2400" spc="-2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600" spc="15" dirty="0">
                <a:solidFill>
                  <a:srgbClr val="4F81BD"/>
                </a:solidFill>
                <a:latin typeface="Wingdings 3"/>
                <a:cs typeface="Wingdings 3"/>
              </a:rPr>
              <a:t></a:t>
            </a:r>
            <a:r>
              <a:rPr sz="1600" spc="15" dirty="0">
                <a:solidFill>
                  <a:srgbClr val="4F81B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+3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marks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– </a:t>
            </a:r>
            <a:r>
              <a:rPr lang="en-US" altLang="zh-CN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lang="en-US" altLang="zh-CN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how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a ‘</a:t>
            </a:r>
            <a:r>
              <a:rPr lang="en-US" altLang="zh-CN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S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art</a:t>
            </a:r>
            <a:r>
              <a:rPr lang="en-US" altLang="zh-CN" sz="2400" spc="-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aga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lang="en-US" altLang="zh-CN"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?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’</a:t>
            </a:r>
            <a:r>
              <a:rPr lang="en-US" altLang="zh-CN" sz="2400" spc="-2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but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on,</a:t>
            </a:r>
            <a:r>
              <a:rPr lang="en-US" altLang="zh-CN" sz="2400" spc="-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f</a:t>
            </a:r>
            <a:r>
              <a:rPr lang="en-US" altLang="zh-CN"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t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he</a:t>
            </a:r>
            <a:r>
              <a:rPr lang="en-US" altLang="zh-CN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player</a:t>
            </a:r>
            <a:r>
              <a:rPr lang="en-US" altLang="zh-CN"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lang="en-US" altLang="zh-CN" sz="2400" spc="5" dirty="0">
                <a:highlight>
                  <a:srgbClr val="FFFF00"/>
                </a:highlight>
                <a:latin typeface="Times New Roman"/>
                <a:cs typeface="Times New Roman"/>
              </a:rPr>
              <a:t>li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c</a:t>
            </a:r>
            <a:r>
              <a:rPr lang="en-US" altLang="zh-CN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ks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on it</a:t>
            </a:r>
            <a:r>
              <a:rPr lang="en-US" altLang="zh-CN"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the</a:t>
            </a:r>
            <a:r>
              <a:rPr lang="en-US" altLang="zh-CN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game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begins</a:t>
            </a:r>
            <a:r>
              <a:rPr lang="en-US" altLang="zh-CN" sz="2400" spc="-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/>
                <a:cs typeface="Times New Roman"/>
              </a:rPr>
              <a:t>again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8452"/>
            <a:ext cx="8013191" cy="5547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15000" y="1752600"/>
            <a:ext cx="287121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Example</a:t>
            </a:r>
            <a:r>
              <a:rPr sz="2000" spc="-4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high</a:t>
            </a:r>
            <a:r>
              <a:rPr sz="2000" spc="-4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score </a:t>
            </a:r>
            <a:r>
              <a:rPr sz="2000" spc="-484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display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CD0CA0-411F-8849-8D33-052B7F231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438400"/>
            <a:ext cx="3335387" cy="3070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568452"/>
            <a:ext cx="6227063" cy="548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83940" y="5539232"/>
            <a:ext cx="52177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Include</a:t>
            </a:r>
            <a:r>
              <a:rPr sz="18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8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four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digits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your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student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(e.g.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xxxx1234)</a:t>
            </a:r>
            <a:r>
              <a:rPr sz="18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in the start-up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screen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295400"/>
            <a:ext cx="7391400" cy="40827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1965"/>
            <a:ext cx="7964932" cy="2050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904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Make your project run on Chrome; if it runs on other browsers but not Chrome, 10 points will be deducted </a:t>
            </a:r>
          </a:p>
          <a:p>
            <a:pPr marL="267970" marR="5080" indent="-255904">
              <a:lnSpc>
                <a:spcPct val="100000"/>
              </a:lnSpc>
              <a:spcBef>
                <a:spcPts val="10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95" dirty="0">
                <a:latin typeface="Times New Roman"/>
                <a:cs typeface="Times New Roman"/>
              </a:rPr>
              <a:t>You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submit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 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lang="en-US" sz="2700" dirty="0">
                <a:latin typeface="Times New Roman"/>
                <a:cs typeface="Times New Roman"/>
              </a:rPr>
              <a:t>needed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sounds</a:t>
            </a:r>
          </a:p>
          <a:p>
            <a:pPr marL="268605" marR="186055" indent="-268605">
              <a:lnSpc>
                <a:spcPts val="3640"/>
              </a:lnSpc>
              <a:spcBef>
                <a:spcPts val="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dirty="0">
                <a:latin typeface="Times New Roman"/>
                <a:cs typeface="Times New Roman"/>
              </a:rPr>
              <a:t>If you </a:t>
            </a:r>
            <a:r>
              <a:rPr sz="2700" spc="-5" dirty="0">
                <a:latin typeface="Times New Roman"/>
                <a:cs typeface="Times New Roman"/>
              </a:rPr>
              <a:t>want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any </a:t>
            </a:r>
            <a:r>
              <a:rPr sz="2700" spc="-5" dirty="0">
                <a:latin typeface="Times New Roman"/>
                <a:cs typeface="Times New Roman"/>
              </a:rPr>
              <a:t>message </a:t>
            </a:r>
            <a:r>
              <a:rPr sz="2700" dirty="0">
                <a:latin typeface="Times New Roman"/>
                <a:cs typeface="Times New Roman"/>
              </a:rPr>
              <a:t>to the </a:t>
            </a:r>
            <a:r>
              <a:rPr sz="2700" spc="-20" dirty="0">
                <a:latin typeface="Times New Roman"/>
                <a:cs typeface="Times New Roman"/>
              </a:rPr>
              <a:t>marker, </a:t>
            </a:r>
            <a:r>
              <a:rPr sz="2700" dirty="0">
                <a:latin typeface="Times New Roman"/>
                <a:cs typeface="Times New Roman"/>
              </a:rPr>
              <a:t>write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 </a:t>
            </a:r>
            <a:r>
              <a:rPr sz="2700" dirty="0">
                <a:latin typeface="Times New Roman"/>
                <a:cs typeface="Times New Roman"/>
              </a:rPr>
              <a:t>called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”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readme.txt</a:t>
            </a:r>
            <a:r>
              <a:rPr sz="2700" dirty="0">
                <a:latin typeface="Times New Roman"/>
                <a:cs typeface="Times New Roman"/>
              </a:rPr>
              <a:t> “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" y="597408"/>
            <a:ext cx="4070603" cy="5105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63" y="568451"/>
            <a:ext cx="4171187" cy="5242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755" y="949463"/>
            <a:ext cx="7849045" cy="367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30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endParaRPr lang="en-US" sz="2700" spc="-5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  <a:tab pos="4217035" algn="l"/>
              </a:tabLst>
            </a:pPr>
            <a:r>
              <a:rPr lang="en-US" sz="2700" spc="-5" dirty="0">
                <a:latin typeface="Lucida Sans Unicode"/>
                <a:cs typeface="Lucida Sans Unicode"/>
              </a:rPr>
              <a:t>Deadline:</a:t>
            </a:r>
            <a:r>
              <a:rPr lang="en-US" sz="2700" spc="-25" dirty="0"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See Canvas comp 4021 -&gt; Assignments</a:t>
            </a:r>
          </a:p>
          <a:p>
            <a:pPr marL="524510" marR="104139" lvl="1" indent="-229235">
              <a:lnSpc>
                <a:spcPct val="100000"/>
              </a:lnSpc>
              <a:spcBef>
                <a:spcPts val="355"/>
              </a:spcBef>
              <a:buClr>
                <a:srgbClr val="4F81BD"/>
              </a:buClr>
              <a:buFont typeface="Verdana"/>
              <a:buChar char="◦"/>
              <a:tabLst>
                <a:tab pos="525145" algn="l"/>
              </a:tabLst>
            </a:pPr>
            <a:r>
              <a:rPr lang="en-US" sz="2300" spc="-5" dirty="0">
                <a:latin typeface="Lucida Sans Unicode"/>
                <a:cs typeface="Lucida Sans Unicode"/>
              </a:rPr>
              <a:t>If </a:t>
            </a:r>
            <a:r>
              <a:rPr lang="en-US" sz="2300" dirty="0">
                <a:latin typeface="Lucida Sans Unicode"/>
                <a:cs typeface="Lucida Sans Unicode"/>
              </a:rPr>
              <a:t>you submit </a:t>
            </a:r>
            <a:r>
              <a:rPr lang="en-US" sz="2300" spc="-5" dirty="0">
                <a:latin typeface="Lucida Sans Unicode"/>
                <a:cs typeface="Lucida Sans Unicode"/>
              </a:rPr>
              <a:t>after </a:t>
            </a:r>
            <a:r>
              <a:rPr lang="en-US" sz="2300" dirty="0">
                <a:latin typeface="Lucida Sans Unicode"/>
                <a:cs typeface="Lucida Sans Unicode"/>
              </a:rPr>
              <a:t>the due </a:t>
            </a:r>
            <a:r>
              <a:rPr lang="en-US" sz="2300" spc="-5" dirty="0">
                <a:latin typeface="Lucida Sans Unicode"/>
                <a:cs typeface="Lucida Sans Unicode"/>
              </a:rPr>
              <a:t>date, your </a:t>
            </a:r>
            <a:r>
              <a:rPr lang="en-US" sz="2300" dirty="0">
                <a:latin typeface="Lucida Sans Unicode"/>
                <a:cs typeface="Lucida Sans Unicode"/>
              </a:rPr>
              <a:t>score will be </a:t>
            </a:r>
            <a:r>
              <a:rPr lang="en-US" sz="2300" spc="-715" dirty="0"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penalized</a:t>
            </a:r>
            <a:r>
              <a:rPr lang="en-US" sz="23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by </a:t>
            </a:r>
            <a:r>
              <a:rPr lang="en-US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20%</a:t>
            </a:r>
            <a:r>
              <a:rPr lang="en-US"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for</a:t>
            </a:r>
            <a:r>
              <a:rPr lang="en-US"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each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 day</a:t>
            </a:r>
            <a:r>
              <a:rPr lang="en-US"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spc="-5" dirty="0">
                <a:latin typeface="Lucida Sans Unicode"/>
                <a:cs typeface="Lucida Sans Unicode"/>
              </a:rPr>
              <a:t>after </a:t>
            </a:r>
            <a:r>
              <a:rPr lang="en-US" sz="2300" dirty="0">
                <a:latin typeface="Lucida Sans Unicode"/>
                <a:cs typeface="Lucida Sans Unicode"/>
              </a:rPr>
              <a:t>the</a:t>
            </a:r>
            <a:r>
              <a:rPr lang="en-US" sz="2300" spc="-10" dirty="0">
                <a:latin typeface="Lucida Sans Unicode"/>
                <a:cs typeface="Lucida Sans Unicode"/>
              </a:rPr>
              <a:t> </a:t>
            </a:r>
            <a:r>
              <a:rPr lang="en-US" sz="2300" dirty="0">
                <a:latin typeface="Lucida Sans Unicode"/>
                <a:cs typeface="Lucida Sans Unicode"/>
              </a:rPr>
              <a:t>due </a:t>
            </a:r>
            <a:r>
              <a:rPr lang="en-US" sz="2300" spc="-5" dirty="0">
                <a:latin typeface="Lucida Sans Unicode"/>
                <a:cs typeface="Lucida Sans Unicode"/>
              </a:rPr>
              <a:t>date.</a:t>
            </a:r>
            <a:endParaRPr lang="en-US" sz="2300" dirty="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Font typeface="Verdana"/>
              <a:buChar char="◦"/>
              <a:tabLst>
                <a:tab pos="525145" algn="l"/>
              </a:tabLst>
            </a:pPr>
            <a:r>
              <a:rPr lang="en-US" sz="2300" dirty="0">
                <a:latin typeface="Lucida Sans Unicode"/>
                <a:cs typeface="Lucida Sans Unicode"/>
              </a:rPr>
              <a:t>Submissions</a:t>
            </a:r>
            <a:r>
              <a:rPr lang="en-US" sz="2300" spc="-30" dirty="0"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are</a:t>
            </a:r>
            <a:r>
              <a:rPr lang="en-US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rejected</a:t>
            </a:r>
            <a:r>
              <a:rPr lang="en-US" sz="23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2 </a:t>
            </a:r>
            <a:r>
              <a:rPr lang="en-US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days</a:t>
            </a:r>
            <a:r>
              <a:rPr lang="en-US" sz="23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en-US" sz="2300" spc="-5" dirty="0">
                <a:latin typeface="Lucida Sans Unicode"/>
                <a:cs typeface="Lucida Sans Unicode"/>
              </a:rPr>
              <a:t>after</a:t>
            </a:r>
            <a:r>
              <a:rPr lang="en-US" sz="2300" dirty="0">
                <a:latin typeface="Lucida Sans Unicode"/>
                <a:cs typeface="Lucida Sans Unicode"/>
              </a:rPr>
              <a:t> the</a:t>
            </a:r>
            <a:r>
              <a:rPr lang="en-US" sz="2300" spc="-5" dirty="0">
                <a:latin typeface="Lucida Sans Unicode"/>
                <a:cs typeface="Lucida Sans Unicode"/>
              </a:rPr>
              <a:t> </a:t>
            </a:r>
            <a:r>
              <a:rPr lang="en-US" sz="2300" dirty="0">
                <a:latin typeface="Lucida Sans Unicode"/>
                <a:cs typeface="Lucida Sans Unicode"/>
              </a:rPr>
              <a:t>due</a:t>
            </a:r>
            <a:r>
              <a:rPr lang="en-US" sz="2300" spc="-10" dirty="0">
                <a:latin typeface="Lucida Sans Unicode"/>
                <a:cs typeface="Lucida Sans Unicode"/>
              </a:rPr>
              <a:t> </a:t>
            </a:r>
            <a:r>
              <a:rPr lang="en-US" sz="2300" spc="-5" dirty="0">
                <a:latin typeface="Lucida Sans Unicode"/>
                <a:cs typeface="Lucida Sans Unicode"/>
              </a:rPr>
              <a:t>date.</a:t>
            </a:r>
            <a:endParaRPr lang="en-US" sz="2700" spc="-5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F81BD"/>
              </a:buClr>
            </a:pPr>
            <a:endParaRPr sz="26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700" spc="-5" dirty="0">
                <a:latin typeface="Lucida Sans Unicode"/>
                <a:cs typeface="Lucida Sans Unicode"/>
              </a:rPr>
              <a:t>Format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submissions</a:t>
            </a:r>
            <a:endParaRPr sz="2700" dirty="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50"/>
              </a:spcBef>
              <a:buClr>
                <a:srgbClr val="4F81BD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latin typeface="Lucida Sans Unicode"/>
                <a:cs typeface="Lucida Sans Unicode"/>
              </a:rPr>
              <a:t>Put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all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the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files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into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a</a:t>
            </a:r>
            <a:r>
              <a:rPr sz="2300" spc="-1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single</a:t>
            </a:r>
            <a:r>
              <a:rPr sz="2300" spc="-20" dirty="0"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zip</a:t>
            </a:r>
            <a:r>
              <a:rPr sz="230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file.</a:t>
            </a:r>
            <a:endParaRPr sz="2300" dirty="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Filename:</a:t>
            </a:r>
            <a:r>
              <a:rPr sz="23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StudentID_Name</a:t>
            </a:r>
            <a:r>
              <a:rPr sz="2300" spc="-5" dirty="0">
                <a:latin typeface="Lucida Sans Unicode"/>
                <a:cs typeface="Lucida Sans Unicode"/>
              </a:rPr>
              <a:t>_</a:t>
            </a:r>
            <a:r>
              <a:rPr lang="en-US" sz="2300" spc="-5" dirty="0">
                <a:latin typeface="Lucida Sans Unicode"/>
                <a:cs typeface="Lucida Sans Unicode"/>
              </a:rPr>
              <a:t>svg</a:t>
            </a:r>
            <a:r>
              <a:rPr sz="2300" spc="-5" dirty="0">
                <a:latin typeface="Lucida Sans Unicode"/>
                <a:cs typeface="Lucida Sans Unicode"/>
              </a:rPr>
              <a:t>_comp4021.zip</a:t>
            </a:r>
            <a:endParaRPr lang="en-US" sz="2300" spc="-5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74457"/>
            <a:ext cx="3919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B0F0"/>
              </a:buClr>
              <a:buFont typeface="Wingdings"/>
              <a:buChar char=""/>
              <a:tabLst>
                <a:tab pos="29972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After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user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clicks</a:t>
            </a:r>
            <a:r>
              <a:rPr sz="180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the</a:t>
            </a:r>
            <a:r>
              <a:rPr sz="1800" spc="-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start</a:t>
            </a:r>
            <a:r>
              <a:rPr sz="1800" spc="1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button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598676"/>
            <a:ext cx="5359907" cy="3631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23" y="560832"/>
              <a:ext cx="7839455" cy="554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1647444"/>
              <a:ext cx="3733800" cy="30769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1676400"/>
              <a:ext cx="3581400" cy="3047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4540" y="4969257"/>
            <a:ext cx="755269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  <a:tabLst>
                <a:tab pos="4509770" algn="l"/>
              </a:tabLst>
            </a:pPr>
            <a:r>
              <a:rPr sz="2000" dirty="0">
                <a:latin typeface="Times New Roman"/>
                <a:cs typeface="Times New Roman"/>
              </a:rPr>
              <a:t>Chack’n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1983	</a:t>
            </a:r>
            <a:r>
              <a:rPr sz="2000" spc="-5" dirty="0">
                <a:latin typeface="Times New Roman"/>
                <a:cs typeface="Times New Roman"/>
              </a:rPr>
              <a:t>Manic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miner,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1980’s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299720" marR="77470" indent="-299720">
              <a:lnSpc>
                <a:spcPct val="100000"/>
              </a:lnSpc>
              <a:buFont typeface="Wingdings"/>
              <a:buChar char=""/>
              <a:tabLst>
                <a:tab pos="299720" algn="l"/>
              </a:tabLst>
            </a:pP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You can get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ideas 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for your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platform 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game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arrangement by </a:t>
            </a:r>
            <a:r>
              <a:rPr sz="2000" spc="-620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looking</a:t>
            </a:r>
            <a:r>
              <a:rPr sz="2000" spc="-25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at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 other</a:t>
            </a:r>
            <a:r>
              <a:rPr sz="2000" spc="-30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platform games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available </a:t>
            </a:r>
            <a:r>
              <a:rPr sz="2000" spc="5" dirty="0">
                <a:solidFill>
                  <a:srgbClr val="00B0F0"/>
                </a:solidFill>
                <a:latin typeface="Lucida Sans Unicode"/>
                <a:cs typeface="Lucida Sans Unicode"/>
              </a:rPr>
              <a:t>on</a:t>
            </a:r>
            <a:r>
              <a:rPr sz="2000" spc="-15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the</a:t>
            </a:r>
            <a:r>
              <a:rPr sz="2000" dirty="0">
                <a:solidFill>
                  <a:srgbClr val="00B0F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00B0F0"/>
                </a:solidFill>
                <a:latin typeface="Lucida Sans Unicode"/>
                <a:cs typeface="Lucida Sans Unicode"/>
              </a:rPr>
              <a:t>Internet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1966"/>
            <a:ext cx="7832090" cy="3846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476884" indent="-256540">
              <a:lnSpc>
                <a:spcPct val="100000"/>
              </a:lnSpc>
              <a:spcBef>
                <a:spcPts val="10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After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lang="zh-CN" altLang="en-US"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game starts,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‘time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left’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will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start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lang="en-US" sz="2600" spc="5" dirty="0">
                <a:latin typeface="Times New Roman"/>
                <a:cs typeface="Times New Roman"/>
              </a:rPr>
              <a:t>6</a:t>
            </a:r>
            <a:r>
              <a:rPr sz="2600" spc="5" dirty="0">
                <a:latin typeface="Times New Roman"/>
                <a:cs typeface="Times New Roman"/>
              </a:rPr>
              <a:t>0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seconds</a:t>
            </a: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5" dirty="0">
                <a:latin typeface="Times New Roman"/>
                <a:cs typeface="Times New Roman"/>
              </a:rPr>
              <a:t>Th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‘ti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left</a:t>
            </a:r>
            <a:r>
              <a:rPr sz="2600" dirty="0">
                <a:latin typeface="Times New Roman"/>
                <a:cs typeface="Times New Roman"/>
              </a:rPr>
              <a:t>’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5" dirty="0">
                <a:latin typeface="Times New Roman"/>
                <a:cs typeface="Times New Roman"/>
              </a:rPr>
              <a:t>il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</a:t>
            </a:r>
            <a:r>
              <a:rPr sz="2600" spc="5" dirty="0">
                <a:latin typeface="Times New Roman"/>
                <a:cs typeface="Times New Roman"/>
              </a:rPr>
              <a:t>du</a:t>
            </a:r>
            <a:r>
              <a:rPr sz="2600" spc="-5" dirty="0">
                <a:latin typeface="Times New Roman"/>
                <a:cs typeface="Times New Roman"/>
              </a:rPr>
              <a:t>ce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sec</a:t>
            </a:r>
            <a:r>
              <a:rPr sz="2600" spc="5" dirty="0">
                <a:latin typeface="Times New Roman"/>
                <a:cs typeface="Times New Roman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d</a:t>
            </a:r>
          </a:p>
          <a:p>
            <a:pPr marL="268605" marR="264795" indent="-25654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player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particular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(i.e. 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exit)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before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becomes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zero</a:t>
            </a:r>
            <a:endParaRPr sz="2600" dirty="0">
              <a:latin typeface="Times New Roman"/>
              <a:cs typeface="Times New Roman"/>
            </a:endParaRPr>
          </a:p>
          <a:p>
            <a:pPr marL="259079" marR="1152525" indent="-247015">
              <a:lnSpc>
                <a:spcPts val="3529"/>
              </a:lnSpc>
              <a:spcBef>
                <a:spcPts val="17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dirty="0">
                <a:latin typeface="Times New Roman"/>
                <a:cs typeface="Times New Roman"/>
              </a:rPr>
              <a:t> runs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before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player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reaches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exit point,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player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dies</a:t>
            </a:r>
          </a:p>
          <a:p>
            <a:pPr marL="268605" marR="5080" indent="-256540">
              <a:lnSpc>
                <a:spcPct val="100000"/>
              </a:lnSpc>
              <a:spcBef>
                <a:spcPts val="204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player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reaches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before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runs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remaining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player’s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score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2355"/>
            <a:ext cx="6792468" cy="530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2341"/>
            <a:ext cx="7961630" cy="4184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Platforms</a:t>
            </a:r>
            <a:endParaRPr sz="2600" dirty="0">
              <a:latin typeface="Times New Roman"/>
              <a:cs typeface="Times New Roman"/>
            </a:endParaRPr>
          </a:p>
          <a:p>
            <a:pPr marL="268605" marR="493395" lvl="1">
              <a:lnSpc>
                <a:spcPts val="2380"/>
              </a:lnSpc>
              <a:spcBef>
                <a:spcPts val="345"/>
              </a:spcBef>
              <a:buChar char="–"/>
              <a:tabLst>
                <a:tab pos="473075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exit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walk/jump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several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platforms</a:t>
            </a:r>
            <a:endParaRPr sz="22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dirty="0">
                <a:latin typeface="Times New Roman"/>
                <a:cs typeface="Times New Roman"/>
              </a:rPr>
              <a:t>Good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things</a:t>
            </a:r>
          </a:p>
          <a:p>
            <a:pPr marL="268605" marR="5080" lvl="1">
              <a:lnSpc>
                <a:spcPts val="2380"/>
              </a:lnSpc>
              <a:spcBef>
                <a:spcPts val="335"/>
              </a:spcBef>
              <a:buChar char="–"/>
              <a:tabLst>
                <a:tab pos="47307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good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things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near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platforms;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gets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he/she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score</a:t>
            </a:r>
            <a:r>
              <a:rPr lang="en-HK" sz="2200" spc="-5" dirty="0">
                <a:latin typeface="Times New Roman"/>
                <a:cs typeface="Times New Roman"/>
              </a:rPr>
              <a:t> </a:t>
            </a:r>
            <a:endParaRPr sz="2200" dirty="0">
              <a:latin typeface="Times New Roman"/>
              <a:cs typeface="Times New Roman"/>
            </a:endParaRPr>
          </a:p>
          <a:p>
            <a:pPr marL="268605" marR="569595" lvl="1">
              <a:lnSpc>
                <a:spcPts val="2380"/>
              </a:lnSpc>
              <a:spcBef>
                <a:spcPts val="295"/>
              </a:spcBef>
              <a:buChar char="–"/>
              <a:tabLst>
                <a:tab pos="47307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player </a:t>
            </a:r>
            <a:r>
              <a:rPr sz="2200" spc="-5" dirty="0">
                <a:latin typeface="Times New Roman"/>
                <a:cs typeface="Times New Roman"/>
              </a:rPr>
              <a:t>has to collect all </a:t>
            </a:r>
            <a:r>
              <a:rPr sz="2200" dirty="0">
                <a:latin typeface="Times New Roman"/>
                <a:cs typeface="Times New Roman"/>
              </a:rPr>
              <a:t>the good things </a:t>
            </a:r>
            <a:r>
              <a:rPr sz="2200" spc="-5" dirty="0">
                <a:latin typeface="Times New Roman"/>
                <a:cs typeface="Times New Roman"/>
              </a:rPr>
              <a:t>before he/she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finish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i.e.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before </a:t>
            </a:r>
            <a:r>
              <a:rPr sz="2200" dirty="0">
                <a:latin typeface="Times New Roman"/>
                <a:cs typeface="Times New Roman"/>
              </a:rPr>
              <a:t>going</a:t>
            </a:r>
            <a:r>
              <a:rPr sz="2200" spc="-5" dirty="0">
                <a:latin typeface="Times New Roman"/>
                <a:cs typeface="Times New Roman"/>
              </a:rPr>
              <a:t> to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exit</a:t>
            </a:r>
            <a:endParaRPr sz="22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"/>
              </a:spcBef>
              <a:buClr>
                <a:srgbClr val="4F81BD"/>
              </a:buClr>
              <a:buSzPct val="67307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Monsters</a:t>
            </a:r>
            <a:endParaRPr sz="2600" dirty="0">
              <a:latin typeface="Times New Roman"/>
              <a:cs typeface="Times New Roman"/>
            </a:endParaRPr>
          </a:p>
          <a:p>
            <a:pPr marL="268605" marR="1400810" lvl="1">
              <a:lnSpc>
                <a:spcPct val="101400"/>
              </a:lnSpc>
              <a:spcBef>
                <a:spcPts val="15"/>
              </a:spcBef>
              <a:buChar char="–"/>
              <a:tabLst>
                <a:tab pos="478155" algn="l"/>
              </a:tabLst>
            </a:pPr>
            <a:r>
              <a:rPr sz="2200" spc="-5" dirty="0">
                <a:latin typeface="Times New Roman"/>
                <a:cs typeface="Times New Roman"/>
              </a:rPr>
              <a:t>Monsters appear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 places;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dies if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touches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</a:p>
          <a:p>
            <a:pPr marL="472440" lvl="1" indent="-204470">
              <a:lnSpc>
                <a:spcPct val="100000"/>
              </a:lnSpc>
              <a:spcBef>
                <a:spcPts val="35"/>
              </a:spcBef>
              <a:buChar char="–"/>
              <a:tabLst>
                <a:tab pos="47307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player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shoot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monsters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score</a:t>
            </a:r>
            <a:r>
              <a:rPr lang="en-US" sz="2200" spc="-5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562355"/>
            <a:ext cx="6792468" cy="530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0441"/>
            <a:ext cx="7632065" cy="2875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4F81BD"/>
              </a:buClr>
              <a:buSzPct val="67187"/>
              <a:buFont typeface="Wingdings 3"/>
              <a:buChar char=""/>
              <a:tabLst>
                <a:tab pos="26924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keys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your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(different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settings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5" dirty="0">
                <a:latin typeface="Times New Roman"/>
                <a:cs typeface="Times New Roman"/>
              </a:rPr>
              <a:t> 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labs):</a:t>
            </a: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SzPct val="67857"/>
              <a:buFont typeface="Wingdings"/>
              <a:buChar char=""/>
              <a:tabLst>
                <a:tab pos="525145" algn="l"/>
              </a:tabLst>
            </a:pP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jump</a:t>
            </a:r>
            <a:endParaRPr sz="2800" dirty="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SzPct val="67857"/>
              <a:buFont typeface="Wingdings"/>
              <a:buChar char=""/>
              <a:tabLst>
                <a:tab pos="52514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endParaRPr sz="2800" dirty="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SzPct val="67857"/>
              <a:buFont typeface="Wingdings"/>
              <a:buChar char=""/>
              <a:tabLst>
                <a:tab pos="525145" algn="l"/>
              </a:tabLst>
            </a:pP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</a:t>
            </a: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4F81BD"/>
              </a:buClr>
              <a:buSzPct val="67857"/>
              <a:buFont typeface="Wingdings"/>
              <a:buChar char=""/>
              <a:tabLst>
                <a:tab pos="525145" algn="l"/>
              </a:tabLst>
            </a:pP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shoot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3" y="563880"/>
            <a:ext cx="4340351" cy="5562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534155"/>
            <a:ext cx="4267200" cy="30495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668" y="1453196"/>
            <a:ext cx="7993380" cy="122277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lang="zh-CN" alt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arrangement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labs</a:t>
            </a: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4F81BD"/>
              </a:buClr>
              <a:buSzPct val="66666"/>
              <a:buFont typeface="Wingdings 3"/>
              <a:buChar char=""/>
              <a:tabLst>
                <a:tab pos="268605" algn="l"/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SVG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interfaces</a:t>
            </a:r>
            <a:r>
              <a:rPr sz="2400" dirty="0">
                <a:latin typeface="Times New Roman"/>
                <a:cs typeface="Times New Roman"/>
              </a:rPr>
              <a:t> (you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prompt()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name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023" y="568452"/>
            <a:ext cx="4334255" cy="554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2058</Words>
  <Application>Microsoft Office PowerPoint</Application>
  <PresentationFormat>On-screen Show (4:3)</PresentationFormat>
  <Paragraphs>160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等线</vt:lpstr>
      <vt:lpstr>Arial</vt:lpstr>
      <vt:lpstr>Calibri</vt:lpstr>
      <vt:lpstr>Lucida Sans Unicode</vt:lpstr>
      <vt:lpstr>Times New Roman</vt:lpstr>
      <vt:lpstr>Verdana</vt:lpstr>
      <vt:lpstr>Wingdings</vt:lpstr>
      <vt:lpstr>Wingdings 3</vt:lpstr>
      <vt:lpstr>Office Theme</vt:lpstr>
      <vt:lpstr>Assignment on Dynamic SVG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COMP4021 Internet Computing</dc:title>
  <dc:creator>Haoxiang</dc:creator>
  <cp:lastModifiedBy>Pak Wai LIU</cp:lastModifiedBy>
  <cp:revision>39</cp:revision>
  <dcterms:created xsi:type="dcterms:W3CDTF">2021-10-13T09:02:58Z</dcterms:created>
  <dcterms:modified xsi:type="dcterms:W3CDTF">2021-11-17T05:43:48Z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2018-10-21T00:00:00Z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2021-10-13T00:00:00Z</vt:filetime>
  </property>
</Properties>
</file>