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66FF"/>
    <a:srgbClr val="FFCC00"/>
    <a:srgbClr val="FFFF66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rganic </a:t>
            </a:r>
            <a:r>
              <a:rPr lang="en-US" dirty="0" err="1"/>
              <a:t>c</a:t>
            </a:r>
            <a:r>
              <a:rPr lang="en-US" dirty="0" err="1" smtClean="0"/>
              <a:t>hem</a:t>
            </a:r>
            <a:r>
              <a:rPr lang="en-US" dirty="0" smtClean="0"/>
              <a:t> (Typical)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898" y="-33251"/>
            <a:ext cx="226536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</a:t>
            </a:r>
            <a:r>
              <a:rPr lang="en-US" sz="2400" dirty="0" smtClean="0">
                <a:solidFill>
                  <a:schemeClr val="accent1"/>
                </a:solidFill>
              </a:rPr>
              <a:t>ydro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carbons</a:t>
            </a:r>
          </a:p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</a:rPr>
              <a:t>(alkanes)</a:t>
            </a: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19282" y="9422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45995" y="667923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8918" y="12609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927334" y="3316247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4468" y="25247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07429" y="25562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3160" y="3590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75214" y="46249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53419" y="3819167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2879" y="3790636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98249" y="3013403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87120" y="4322087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50148" y="3316247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46141" y="14412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721063" y="2998211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92463" y="46249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270668" y="3819167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04369" y="4322087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72962" y="3607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0" name="Straight Connector 29"/>
          <p:cNvCxnSpPr>
            <a:stCxn id="14" idx="0"/>
          </p:cNvCxnSpPr>
          <p:nvPr/>
        </p:nvCxnSpPr>
        <p:spPr>
          <a:xfrm>
            <a:off x="2091661" y="3819167"/>
            <a:ext cx="311948" cy="163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729" y="5485750"/>
            <a:ext cx="4777467" cy="75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ecause the whole molecule has single bonds, we call this a saturated hydrocarbon. the bonds are saturated – the maximum number of atoms are held.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72250" y="3316247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633869" y="2784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77487" y="27623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031330" y="44350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395049" y="3865575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695064" y="3316247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 rot="2400000">
            <a:off x="9601865" y="3164825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633869" y="4396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395049" y="3733574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-2400000">
            <a:off x="9601865" y="418471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2400000">
            <a:off x="7457721" y="4216676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rot="-2400000">
            <a:off x="7445136" y="3135125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166376" y="3590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496012" y="39092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</a:p>
        </p:txBody>
      </p:sp>
      <p:sp>
        <p:nvSpPr>
          <p:cNvPr id="55" name="Plus 54"/>
          <p:cNvSpPr/>
          <p:nvPr/>
        </p:nvSpPr>
        <p:spPr>
          <a:xfrm>
            <a:off x="10234004" y="3600879"/>
            <a:ext cx="517358" cy="47438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6200000">
            <a:off x="5420677" y="2908538"/>
            <a:ext cx="471402" cy="18698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564415" y="3877055"/>
            <a:ext cx="311948" cy="163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6483" y="5497323"/>
            <a:ext cx="4777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ere, there’s a double bond that’s not letting all the atoms to be held, so we call this an unsaturated molecule. the unused hydrogens are separated.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3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3" y="-84221"/>
            <a:ext cx="1208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chemeClr val="accent1"/>
                </a:solidFill>
              </a:rPr>
              <a:t>A</a:t>
            </a:r>
            <a:r>
              <a:rPr lang="en-US" sz="1400" dirty="0" err="1" smtClean="0">
                <a:solidFill>
                  <a:schemeClr val="accent1"/>
                </a:solidFill>
              </a:rPr>
              <a:t>ne</a:t>
            </a:r>
            <a:r>
              <a:rPr lang="en-US" sz="8800" dirty="0" smtClean="0">
                <a:solidFill>
                  <a:schemeClr val="accent1"/>
                </a:solidFill>
              </a:rPr>
              <a:t> </a:t>
            </a:r>
            <a:r>
              <a:rPr lang="en-US" sz="8800" dirty="0" smtClean="0"/>
              <a:t>              </a:t>
            </a:r>
            <a:r>
              <a:rPr lang="en-US" sz="8800" dirty="0" err="1" smtClean="0">
                <a:solidFill>
                  <a:schemeClr val="accent2"/>
                </a:solidFill>
              </a:rPr>
              <a:t>E</a:t>
            </a:r>
            <a:r>
              <a:rPr lang="en-US" sz="1400" dirty="0" err="1" smtClean="0">
                <a:solidFill>
                  <a:schemeClr val="accent2"/>
                </a:solidFill>
              </a:rPr>
              <a:t>ne</a:t>
            </a:r>
            <a:r>
              <a:rPr lang="en-US" sz="8800" dirty="0" smtClean="0"/>
              <a:t>              </a:t>
            </a:r>
            <a:r>
              <a:rPr lang="en-US" sz="8800" dirty="0" err="1" smtClean="0">
                <a:solidFill>
                  <a:schemeClr val="accent3"/>
                </a:solidFill>
              </a:rPr>
              <a:t>Y</a:t>
            </a:r>
            <a:r>
              <a:rPr lang="en-US" sz="1400" dirty="0" err="1" smtClean="0">
                <a:solidFill>
                  <a:schemeClr val="accent3"/>
                </a:solidFill>
              </a:rPr>
              <a:t>ne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3405" y="0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suffixes: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776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single bond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9207" y="117766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double bond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7448" y="117766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triple bond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96" y="1918001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</a:t>
            </a:r>
            <a:r>
              <a:rPr lang="en-US" sz="2400" dirty="0" smtClean="0">
                <a:solidFill>
                  <a:schemeClr val="accent1"/>
                </a:solidFill>
              </a:rPr>
              <a:t>ane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5228" y="192297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Eth</a:t>
            </a:r>
            <a:r>
              <a:rPr lang="en-US" sz="2400" dirty="0" err="1" smtClean="0">
                <a:solidFill>
                  <a:schemeClr val="accent2"/>
                </a:solidFill>
              </a:rPr>
              <a:t>ene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92445" y="1918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Eth</a:t>
            </a:r>
            <a:r>
              <a:rPr lang="en-US" sz="2400" dirty="0" err="1" smtClean="0">
                <a:solidFill>
                  <a:schemeClr val="accent3"/>
                </a:solidFill>
              </a:rPr>
              <a:t>yne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9072" y="2471999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general formula: 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829068"/>
            <a:ext cx="213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accent1"/>
              </a:solidFill>
            </a:endParaRPr>
          </a:p>
          <a:p>
            <a:r>
              <a:rPr lang="en-US" sz="4400" dirty="0" smtClean="0">
                <a:solidFill>
                  <a:schemeClr val="accent1"/>
                </a:solidFill>
              </a:rPr>
              <a:t>C</a:t>
            </a:r>
            <a:r>
              <a:rPr lang="en-US" sz="4400" baseline="-25000" dirty="0" smtClean="0">
                <a:solidFill>
                  <a:schemeClr val="accent1"/>
                </a:solidFill>
              </a:rPr>
              <a:t>n</a:t>
            </a:r>
            <a:r>
              <a:rPr lang="en-US" sz="4400" dirty="0" smtClean="0">
                <a:solidFill>
                  <a:schemeClr val="accent1"/>
                </a:solidFill>
              </a:rPr>
              <a:t>H</a:t>
            </a:r>
            <a:r>
              <a:rPr lang="en-US" sz="4400" baseline="-25000" dirty="0" smtClean="0">
                <a:solidFill>
                  <a:schemeClr val="accent1"/>
                </a:solidFill>
              </a:rPr>
              <a:t>2n+2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2793" y="2842742"/>
            <a:ext cx="1694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accent1"/>
              </a:solidFill>
            </a:endParaRPr>
          </a:p>
          <a:p>
            <a:r>
              <a:rPr lang="en-US" sz="4400" dirty="0" smtClean="0">
                <a:solidFill>
                  <a:schemeClr val="accent2"/>
                </a:solidFill>
              </a:rPr>
              <a:t>C</a:t>
            </a:r>
            <a:r>
              <a:rPr lang="en-US" sz="4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>
                <a:solidFill>
                  <a:schemeClr val="accent2"/>
                </a:solidFill>
              </a:rPr>
              <a:t>H</a:t>
            </a:r>
            <a:r>
              <a:rPr lang="en-US" sz="4400" baseline="-25000" dirty="0" smtClean="0">
                <a:solidFill>
                  <a:schemeClr val="accent2"/>
                </a:solidFill>
              </a:rPr>
              <a:t>2n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3678" y="2829068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accent3"/>
              </a:solidFill>
            </a:endParaRPr>
          </a:p>
          <a:p>
            <a:r>
              <a:rPr lang="en-US" sz="4400" dirty="0" smtClean="0">
                <a:solidFill>
                  <a:schemeClr val="accent3"/>
                </a:solidFill>
              </a:rPr>
              <a:t>C</a:t>
            </a:r>
            <a:r>
              <a:rPr lang="en-US" sz="4400" baseline="-25000" dirty="0" smtClean="0">
                <a:solidFill>
                  <a:schemeClr val="accent3"/>
                </a:solidFill>
              </a:rPr>
              <a:t>n</a:t>
            </a:r>
            <a:r>
              <a:rPr lang="en-US" sz="4400" dirty="0" smtClean="0">
                <a:solidFill>
                  <a:schemeClr val="accent3"/>
                </a:solidFill>
              </a:rPr>
              <a:t>H</a:t>
            </a:r>
            <a:r>
              <a:rPr lang="en-US" sz="4400" baseline="-25000" dirty="0" smtClean="0">
                <a:solidFill>
                  <a:schemeClr val="accent3"/>
                </a:solidFill>
              </a:rPr>
              <a:t>2n-2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9566" y="3910091"/>
            <a:ext cx="1651577" cy="1024538"/>
            <a:chOff x="153160" y="2524779"/>
            <a:chExt cx="3877002" cy="2557352"/>
          </a:xfrm>
        </p:grpSpPr>
        <p:sp>
          <p:nvSpPr>
            <p:cNvPr id="15" name="Oval 14"/>
            <p:cNvSpPr/>
            <p:nvPr/>
          </p:nvSpPr>
          <p:spPr>
            <a:xfrm>
              <a:off x="927334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24468" y="252477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07429" y="255620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53160" y="3590567"/>
              <a:ext cx="457200" cy="457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175214" y="46249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53419" y="3819167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2879" y="3790636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98249" y="3013403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7120" y="4322087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250148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21063" y="2998211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492463" y="46249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270668" y="3819167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04369" y="4322087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72962" y="36077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94004" y="3981632"/>
            <a:ext cx="1312271" cy="871183"/>
            <a:chOff x="6977487" y="2762354"/>
            <a:chExt cx="3113582" cy="2129937"/>
          </a:xfrm>
        </p:grpSpPr>
        <p:sp>
          <p:nvSpPr>
            <p:cNvPr id="31" name="Oval 30"/>
            <p:cNvSpPr/>
            <p:nvPr/>
          </p:nvSpPr>
          <p:spPr>
            <a:xfrm>
              <a:off x="7372250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9633869" y="278480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977487" y="27623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031330" y="443509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5049" y="3865575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695064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 rot="2400000">
              <a:off x="9601865" y="3164825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633869" y="43963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049" y="3733574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-2400000">
              <a:off x="9601865" y="4184718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2400000">
              <a:off x="7457721" y="4216676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-2400000">
              <a:off x="7445136" y="3135125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710292" y="4192331"/>
            <a:ext cx="981450" cy="411407"/>
            <a:chOff x="7372250" y="3316247"/>
            <a:chExt cx="2328654" cy="1005840"/>
          </a:xfrm>
        </p:grpSpPr>
        <p:sp>
          <p:nvSpPr>
            <p:cNvPr id="45" name="Oval 44"/>
            <p:cNvSpPr/>
            <p:nvPr/>
          </p:nvSpPr>
          <p:spPr>
            <a:xfrm>
              <a:off x="7372250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395049" y="3806740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695064" y="331624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95049" y="3674741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11146252" y="4446384"/>
            <a:ext cx="116529" cy="187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1705804" y="4398812"/>
            <a:ext cx="117780" cy="1831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834579" y="4314115"/>
            <a:ext cx="194764" cy="18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</a:p>
        </p:txBody>
      </p:sp>
      <p:sp>
        <p:nvSpPr>
          <p:cNvPr id="60" name="Oval 59"/>
          <p:cNvSpPr/>
          <p:nvPr/>
        </p:nvSpPr>
        <p:spPr>
          <a:xfrm>
            <a:off x="10365595" y="4314115"/>
            <a:ext cx="194764" cy="18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574212" y="4394267"/>
            <a:ext cx="117780" cy="1831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-23406" y="5169476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refixes: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9974" y="4889270"/>
            <a:ext cx="1208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8800" dirty="0" err="1" smtClean="0">
                <a:solidFill>
                  <a:schemeClr val="tx1">
                    <a:lumMod val="95000"/>
                  </a:schemeClr>
                </a:solidFill>
              </a:rPr>
              <a:t>en</a:t>
            </a:r>
            <a:r>
              <a:rPr lang="en-US" sz="8800" dirty="0" err="1" smtClean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US" sz="8800" dirty="0" err="1" smtClean="0">
                <a:solidFill>
                  <a:schemeClr val="tx1">
                    <a:lumMod val="95000"/>
                  </a:schemeClr>
                </a:solidFill>
              </a:rPr>
              <a:t>at</a:t>
            </a:r>
            <a:r>
              <a:rPr lang="en-US" sz="8800" dirty="0" err="1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8800" dirty="0" err="1" smtClean="0">
                <a:solidFill>
                  <a:schemeClr val="tx1">
                    <a:lumMod val="95000"/>
                  </a:schemeClr>
                </a:solidFill>
              </a:rPr>
              <a:t>eanut</a:t>
            </a:r>
            <a:r>
              <a:rPr lang="en-US" sz="8800" dirty="0" err="1" smtClean="0">
                <a:solidFill>
                  <a:schemeClr val="accent4">
                    <a:lumMod val="50000"/>
                  </a:schemeClr>
                </a:solidFill>
              </a:rPr>
              <a:t>B</a:t>
            </a:r>
            <a:r>
              <a:rPr lang="en-US" sz="8800" dirty="0" err="1" smtClean="0">
                <a:solidFill>
                  <a:schemeClr val="tx1">
                    <a:lumMod val="95000"/>
                  </a:schemeClr>
                </a:solidFill>
              </a:rPr>
              <a:t>utter</a:t>
            </a:r>
            <a:endParaRPr lang="en-US" sz="8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26582" y="6068190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 n=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407" y="6297842"/>
            <a:ext cx="115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meth-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eth-</a:t>
            </a: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prop-</a:t>
            </a:r>
            <a:r>
              <a:rPr lang="en-US" dirty="0" smtClean="0">
                <a:solidFill>
                  <a:schemeClr val="accent1"/>
                </a:solidFill>
              </a:rPr>
              <a:t>	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4 </a:t>
            </a:r>
            <a:r>
              <a:rPr lang="en-US" dirty="0" smtClean="0">
                <a:solidFill>
                  <a:schemeClr val="accent1"/>
                </a:solidFill>
              </a:rPr>
              <a:t>–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but</a:t>
            </a:r>
            <a:r>
              <a:rPr lang="en-US" dirty="0" smtClean="0">
                <a:solidFill>
                  <a:schemeClr val="accent1"/>
                </a:solidFill>
              </a:rPr>
              <a:t>-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pent-</a:t>
            </a:r>
            <a:r>
              <a:rPr lang="en-US" dirty="0" smtClean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rgbClr val="FFC000"/>
                </a:solidFill>
              </a:rPr>
              <a:t>hex-</a:t>
            </a: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rgbClr val="7030A0"/>
                </a:solidFill>
              </a:rPr>
              <a:t>7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err="1" smtClean="0">
                <a:solidFill>
                  <a:srgbClr val="7030A0"/>
                </a:solidFill>
              </a:rPr>
              <a:t>hept</a:t>
            </a:r>
            <a:r>
              <a:rPr lang="en-US" dirty="0" smtClean="0">
                <a:solidFill>
                  <a:srgbClr val="7030A0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err="1" smtClean="0">
                <a:solidFill>
                  <a:srgbClr val="0070C0"/>
                </a:solidFill>
              </a:rPr>
              <a:t>oct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smtClean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>
                <a:solidFill>
                  <a:schemeClr val="accent5"/>
                </a:solidFill>
              </a:rPr>
              <a:t>non-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907" y="-34842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cycloalkanes: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7214" y="328773"/>
            <a:ext cx="3244161" cy="2398476"/>
            <a:chOff x="77214" y="328773"/>
            <a:chExt cx="3244161" cy="2398476"/>
          </a:xfrm>
        </p:grpSpPr>
        <p:sp>
          <p:nvSpPr>
            <p:cNvPr id="3" name="Hexagon 2"/>
            <p:cNvSpPr/>
            <p:nvPr/>
          </p:nvSpPr>
          <p:spPr>
            <a:xfrm>
              <a:off x="661736" y="613611"/>
              <a:ext cx="2045369" cy="1828800"/>
            </a:xfrm>
            <a:prstGeom prst="hexagon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998620" y="842211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07104" y="134334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5736" y="32877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834" y="32877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14" y="134949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833" y="235791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4112" y="235372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accent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2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23405" y="3049323"/>
            <a:ext cx="1263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general formula: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5968" y="3232463"/>
            <a:ext cx="16946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C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4400" baseline="-25000" dirty="0">
                <a:solidFill>
                  <a:schemeClr val="accent2"/>
                </a:solidFill>
              </a:rPr>
              <a:t>2n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3405" y="413314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naming: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877" y="6027003"/>
            <a:ext cx="321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cyclopentane</a:t>
            </a:r>
            <a:r>
              <a:rPr lang="en-US" sz="1200" dirty="0" smtClean="0"/>
              <a:t> and cyclohexane are the most stable. after cyclohexane, the bond angles between the vertexes become too unstable.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-28678" y="5855230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stability: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188" y="4430067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cyclo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(name of alkane)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7000" y="4872789"/>
            <a:ext cx="1422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cyclo</a:t>
            </a:r>
            <a:r>
              <a:rPr lang="en-US" sz="1400" dirty="0" err="1" smtClean="0">
                <a:solidFill>
                  <a:schemeClr val="accent6"/>
                </a:solidFill>
              </a:rPr>
              <a:t>pentane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cyclo</a:t>
            </a:r>
            <a:r>
              <a:rPr lang="en-US" sz="1400" dirty="0" err="1" smtClean="0">
                <a:solidFill>
                  <a:schemeClr val="accent6"/>
                </a:solidFill>
              </a:rPr>
              <a:t>butane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cyclo</a:t>
            </a:r>
            <a:r>
              <a:rPr lang="en-US" sz="1400" dirty="0" err="1" smtClean="0">
                <a:solidFill>
                  <a:schemeClr val="accent6"/>
                </a:solidFill>
              </a:rPr>
              <a:t>ethane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687" y="2655673"/>
            <a:ext cx="134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(vertexes always 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900" dirty="0">
                <a:solidFill>
                  <a:schemeClr val="accent1"/>
                </a:solidFill>
              </a:rPr>
              <a:t>H</a:t>
            </a:r>
            <a:r>
              <a:rPr lang="en-US" sz="900" baseline="-25000" dirty="0">
                <a:solidFill>
                  <a:schemeClr val="accent1"/>
                </a:solidFill>
              </a:rPr>
              <a:t>2</a:t>
            </a:r>
          </a:p>
          <a:p>
            <a:r>
              <a:rPr lang="en-US" sz="900" dirty="0" smtClean="0"/>
              <a:t>or substituents)</a:t>
            </a:r>
            <a:endParaRPr lang="en-US" sz="9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789" y="253916"/>
            <a:ext cx="0" cy="64008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6568" y="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substituent naming: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7329" y="753253"/>
            <a:ext cx="37930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6000" dirty="0" smtClean="0">
                <a:solidFill>
                  <a:srgbClr val="FFC000"/>
                </a:solidFill>
              </a:rPr>
              <a:t>x</a:t>
            </a:r>
            <a:r>
              <a:rPr lang="en-US" sz="6000" dirty="0" smtClean="0">
                <a:solidFill>
                  <a:schemeClr val="accent5"/>
                </a:solidFill>
              </a:rPr>
              <a:t> </a:t>
            </a:r>
            <a:r>
              <a:rPr lang="en-US" sz="4400" dirty="0" smtClean="0"/>
              <a:t>+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66FF"/>
                </a:solidFill>
              </a:rPr>
              <a:t>-</a:t>
            </a:r>
            <a:r>
              <a:rPr lang="en-US" sz="6000" dirty="0" err="1" smtClean="0">
                <a:solidFill>
                  <a:srgbClr val="FF66FF"/>
                </a:solidFill>
              </a:rPr>
              <a:t>yl</a:t>
            </a:r>
            <a:endParaRPr lang="en-US" sz="6000" dirty="0" smtClean="0">
              <a:solidFill>
                <a:srgbClr val="FF66FF"/>
              </a:solidFill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(±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iso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 prefix)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7894" y="426168"/>
            <a:ext cx="3524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Methyl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CH</a:t>
            </a:r>
            <a:r>
              <a:rPr lang="en-US" baseline="-25000" dirty="0" smtClean="0"/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Ethyl</a:t>
            </a:r>
          </a:p>
          <a:p>
            <a:pPr algn="r"/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CH</a:t>
            </a:r>
            <a:r>
              <a:rPr lang="en-US" baseline="-25000" dirty="0" smtClean="0"/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Propyl</a:t>
            </a:r>
          </a:p>
          <a:p>
            <a:pPr algn="r"/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CH</a:t>
            </a:r>
            <a:r>
              <a:rPr lang="en-US" baseline="-25000" dirty="0" smtClean="0"/>
              <a:t>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Isopropyl</a:t>
            </a:r>
          </a:p>
          <a:p>
            <a:pPr algn="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CHCH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0" name="Left Bracket 29"/>
          <p:cNvSpPr/>
          <p:nvPr/>
        </p:nvSpPr>
        <p:spPr>
          <a:xfrm>
            <a:off x="8016728" y="2141621"/>
            <a:ext cx="197363" cy="3909445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 flipH="1">
            <a:off x="11640585" y="2141620"/>
            <a:ext cx="183243" cy="3909445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9920279" y="2734492"/>
            <a:ext cx="0" cy="10915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600238" y="4795827"/>
            <a:ext cx="640080" cy="6400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748225" y="4284818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9323754" y="5111439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889957" y="4607554"/>
            <a:ext cx="36576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83674" y="4799399"/>
            <a:ext cx="640080" cy="6400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240318" y="5119439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16802" y="4799399"/>
            <a:ext cx="640080" cy="6400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884662" y="5443996"/>
            <a:ext cx="69340" cy="121072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687940" y="4284818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10829672" y="4607554"/>
            <a:ext cx="36576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844339" y="4284818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8986071" y="4607554"/>
            <a:ext cx="36576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1164923" y="5118076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396167" y="5112894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41407" y="4974278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5" name="Oval 54"/>
          <p:cNvSpPr/>
          <p:nvPr/>
        </p:nvSpPr>
        <p:spPr>
          <a:xfrm>
            <a:off x="8090278" y="4980915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8844339" y="5600282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8986475" y="5438155"/>
            <a:ext cx="36576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80843" y="5600282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10822979" y="5438155"/>
            <a:ext cx="36576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38627" y="221381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29053" y="2723057"/>
            <a:ext cx="3728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4800" dirty="0" err="1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4800" dirty="0" err="1" smtClean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4800" dirty="0" err="1" smtClean="0">
                <a:solidFill>
                  <a:srgbClr val="FFC000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halogen</a:t>
            </a:r>
            <a:r>
              <a:rPr lang="en-US" sz="4800" dirty="0" smtClean="0">
                <a:solidFill>
                  <a:schemeClr val="accent5"/>
                </a:solidFill>
              </a:rPr>
              <a:t> </a:t>
            </a:r>
            <a:r>
              <a:rPr lang="en-US" sz="3600" dirty="0" smtClean="0"/>
              <a:t>+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66FF"/>
                </a:solidFill>
              </a:rPr>
              <a:t>-o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2440" y="3870844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misc</a:t>
            </a:r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80304" y="4337810"/>
            <a:ext cx="36627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boats aren’t stable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chairs are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alkenes/alkynes aren’t stable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alkanes are</a:t>
            </a:r>
            <a:endParaRPr lang="en-US" sz="1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4018098" y="4234379"/>
            <a:ext cx="1158003" cy="526623"/>
            <a:chOff x="4052047" y="4787153"/>
            <a:chExt cx="1158003" cy="526623"/>
          </a:xfrm>
        </p:grpSpPr>
        <p:sp>
          <p:nvSpPr>
            <p:cNvPr id="67" name="Freeform 66"/>
            <p:cNvSpPr/>
            <p:nvPr/>
          </p:nvSpPr>
          <p:spPr>
            <a:xfrm>
              <a:off x="4052047" y="4787153"/>
              <a:ext cx="1111624" cy="519953"/>
            </a:xfrm>
            <a:custGeom>
              <a:avLst/>
              <a:gdLst>
                <a:gd name="connsiteX0" fmla="*/ 179294 w 1111624"/>
                <a:gd name="connsiteY0" fmla="*/ 513976 h 519953"/>
                <a:gd name="connsiteX1" fmla="*/ 0 w 1111624"/>
                <a:gd name="connsiteY1" fmla="*/ 47812 h 519953"/>
                <a:gd name="connsiteX2" fmla="*/ 358588 w 1111624"/>
                <a:gd name="connsiteY2" fmla="*/ 233082 h 519953"/>
                <a:gd name="connsiteX3" fmla="*/ 1111624 w 1111624"/>
                <a:gd name="connsiteY3" fmla="*/ 233082 h 519953"/>
                <a:gd name="connsiteX4" fmla="*/ 1111624 w 1111624"/>
                <a:gd name="connsiteY4" fmla="*/ 0 h 519953"/>
                <a:gd name="connsiteX5" fmla="*/ 770965 w 1111624"/>
                <a:gd name="connsiteY5" fmla="*/ 519953 h 519953"/>
                <a:gd name="connsiteX6" fmla="*/ 179294 w 1111624"/>
                <a:gd name="connsiteY6" fmla="*/ 513976 h 51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624" h="519953">
                  <a:moveTo>
                    <a:pt x="179294" y="513976"/>
                  </a:moveTo>
                  <a:lnTo>
                    <a:pt x="0" y="47812"/>
                  </a:lnTo>
                  <a:lnTo>
                    <a:pt x="358588" y="233082"/>
                  </a:lnTo>
                  <a:lnTo>
                    <a:pt x="1111624" y="233082"/>
                  </a:lnTo>
                  <a:lnTo>
                    <a:pt x="1111624" y="0"/>
                  </a:lnTo>
                  <a:lnTo>
                    <a:pt x="770965" y="519953"/>
                  </a:lnTo>
                  <a:lnTo>
                    <a:pt x="179294" y="51397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4248249" y="5043431"/>
              <a:ext cx="138151" cy="233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853094" y="5170465"/>
              <a:ext cx="340659" cy="143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67430" y="5036458"/>
              <a:ext cx="42620" cy="1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101742" y="5017290"/>
            <a:ext cx="1099671" cy="531906"/>
            <a:chOff x="4004235" y="5659718"/>
            <a:chExt cx="1099671" cy="531906"/>
          </a:xfrm>
        </p:grpSpPr>
        <p:sp>
          <p:nvSpPr>
            <p:cNvPr id="75" name="Freeform 74"/>
            <p:cNvSpPr/>
            <p:nvPr/>
          </p:nvSpPr>
          <p:spPr>
            <a:xfrm rot="363452" flipV="1">
              <a:off x="4004235" y="5659718"/>
              <a:ext cx="1099671" cy="531906"/>
            </a:xfrm>
            <a:custGeom>
              <a:avLst/>
              <a:gdLst>
                <a:gd name="connsiteX0" fmla="*/ 0 w 1099671"/>
                <a:gd name="connsiteY0" fmla="*/ 424329 h 531906"/>
                <a:gd name="connsiteX1" fmla="*/ 161365 w 1099671"/>
                <a:gd name="connsiteY1" fmla="*/ 0 h 531906"/>
                <a:gd name="connsiteX2" fmla="*/ 735106 w 1099671"/>
                <a:gd name="connsiteY2" fmla="*/ 191247 h 531906"/>
                <a:gd name="connsiteX3" fmla="*/ 1099671 w 1099671"/>
                <a:gd name="connsiteY3" fmla="*/ 89647 h 531906"/>
                <a:gd name="connsiteX4" fmla="*/ 944283 w 1099671"/>
                <a:gd name="connsiteY4" fmla="*/ 531906 h 531906"/>
                <a:gd name="connsiteX5" fmla="*/ 418353 w 1099671"/>
                <a:gd name="connsiteY5" fmla="*/ 358588 h 531906"/>
                <a:gd name="connsiteX6" fmla="*/ 0 w 1099671"/>
                <a:gd name="connsiteY6" fmla="*/ 424329 h 53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671" h="531906">
                  <a:moveTo>
                    <a:pt x="0" y="424329"/>
                  </a:moveTo>
                  <a:lnTo>
                    <a:pt x="161365" y="0"/>
                  </a:lnTo>
                  <a:lnTo>
                    <a:pt x="735106" y="191247"/>
                  </a:lnTo>
                  <a:lnTo>
                    <a:pt x="1099671" y="89647"/>
                  </a:lnTo>
                  <a:lnTo>
                    <a:pt x="944283" y="531906"/>
                  </a:lnTo>
                  <a:lnTo>
                    <a:pt x="418353" y="358588"/>
                  </a:lnTo>
                  <a:lnTo>
                    <a:pt x="0" y="424329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4334822" y="5843149"/>
              <a:ext cx="69340" cy="154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752474" y="5837152"/>
              <a:ext cx="69340" cy="154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4378629" y="6251904"/>
            <a:ext cx="694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A</a:t>
            </a:r>
            <a:r>
              <a:rPr lang="en-US" sz="700" dirty="0" err="1">
                <a:solidFill>
                  <a:schemeClr val="accent1"/>
                </a:solidFill>
              </a:rPr>
              <a:t>ne</a:t>
            </a:r>
            <a:endParaRPr lang="en-US" sz="700" dirty="0"/>
          </a:p>
        </p:txBody>
      </p:sp>
      <p:sp>
        <p:nvSpPr>
          <p:cNvPr id="84" name="Rectangle 83"/>
          <p:cNvSpPr/>
          <p:nvPr/>
        </p:nvSpPr>
        <p:spPr>
          <a:xfrm>
            <a:off x="4059882" y="559945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 smtClean="0">
                <a:solidFill>
                  <a:schemeClr val="accent2"/>
                </a:solidFill>
              </a:rPr>
              <a:t>E</a:t>
            </a:r>
            <a:r>
              <a:rPr lang="en-US" sz="700" dirty="0" err="1" smtClean="0">
                <a:solidFill>
                  <a:schemeClr val="accent2"/>
                </a:solidFill>
              </a:rPr>
              <a:t>ne</a:t>
            </a:r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4000" dirty="0" err="1" smtClean="0">
                <a:solidFill>
                  <a:schemeClr val="accent3"/>
                </a:solidFill>
              </a:rPr>
              <a:t>Y</a:t>
            </a:r>
            <a:r>
              <a:rPr lang="en-US" sz="700" dirty="0" err="1" smtClean="0">
                <a:solidFill>
                  <a:schemeClr val="accent3"/>
                </a:solidFill>
              </a:rPr>
              <a:t>ne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907" y="-3484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 groups: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9074"/>
            <a:ext cx="12217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Al</a:t>
            </a:r>
            <a:r>
              <a:rPr lang="en-US" sz="6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6000" dirty="0" smtClean="0"/>
              <a:t>ol		   Ket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6000" dirty="0" smtClean="0"/>
              <a:t>ne   		Alde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6000" dirty="0" smtClean="0"/>
              <a:t>yde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-25908" y="2296527"/>
            <a:ext cx="12217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Ether			Ester			</a:t>
            </a:r>
            <a:r>
              <a:rPr lang="en-US" sz="6000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6000" dirty="0" smtClean="0"/>
              <a:t>arb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6000" dirty="0" smtClean="0"/>
              <a:t>xyli</a:t>
            </a:r>
            <a:r>
              <a:rPr lang="en-US" sz="6000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6000" dirty="0" smtClean="0"/>
              <a:t> Acid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-25907" y="4373980"/>
            <a:ext cx="12217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Ami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6000" dirty="0" smtClean="0"/>
              <a:t>e			Amide			</a:t>
            </a:r>
            <a:r>
              <a:rPr lang="en-US" sz="6000" dirty="0" err="1" smtClean="0"/>
              <a:t>Halohydros</a:t>
            </a:r>
            <a:endParaRPr lang="en-US" sz="6000" dirty="0"/>
          </a:p>
        </p:txBody>
      </p:sp>
      <p:sp>
        <p:nvSpPr>
          <p:cNvPr id="6" name="Oval 5"/>
          <p:cNvSpPr/>
          <p:nvPr/>
        </p:nvSpPr>
        <p:spPr>
          <a:xfrm>
            <a:off x="1231091" y="1382039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962611" y="15214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85546" y="1626681"/>
            <a:ext cx="445545" cy="5935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79731" y="1631173"/>
            <a:ext cx="182880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41881" y="1078041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26225" y="1626681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53509" y="1624917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04237" y="1785579"/>
            <a:ext cx="423928" cy="411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400000">
            <a:off x="5376804" y="2119698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9200000" flipV="1">
            <a:off x="5807833" y="2117407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777524" y="1075968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61868" y="1624608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89152" y="1622844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9880" y="1783506"/>
            <a:ext cx="423928" cy="411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2400000">
            <a:off x="9812447" y="2117625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19200000" flipV="1">
            <a:off x="10243476" y="2115334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58855" y="224996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82451" y="3534646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36906" y="3779288"/>
            <a:ext cx="445545" cy="5935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31091" y="3775212"/>
            <a:ext cx="445545" cy="5935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05712" y="3129398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90056" y="3678038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17340" y="3676274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68068" y="3836936"/>
            <a:ext cx="423928" cy="411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 rot="2400000">
            <a:off x="3440635" y="4171055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68848" y="3775212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91996" y="4015207"/>
            <a:ext cx="182880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17488" y="4015207"/>
            <a:ext cx="182880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8267897" y="3129398"/>
            <a:ext cx="1662356" cy="1224537"/>
            <a:chOff x="8267897" y="3129398"/>
            <a:chExt cx="1662356" cy="1224537"/>
          </a:xfrm>
        </p:grpSpPr>
        <p:sp>
          <p:nvSpPr>
            <p:cNvPr id="36" name="Oval 35"/>
            <p:cNvSpPr/>
            <p:nvPr/>
          </p:nvSpPr>
          <p:spPr>
            <a:xfrm>
              <a:off x="8267897" y="3129398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452241" y="3678038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579525" y="3676274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30253" y="3836936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 rot="2400000">
              <a:off x="8302820" y="4171055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931033" y="3775212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754181" y="4015207"/>
              <a:ext cx="182880" cy="5486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479673" y="4015207"/>
              <a:ext cx="182880" cy="5486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655933" y="389968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682450" y="5924979"/>
            <a:ext cx="445545" cy="5935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127996" y="5392388"/>
            <a:ext cx="822960" cy="1091905"/>
            <a:chOff x="1127996" y="5392388"/>
            <a:chExt cx="822960" cy="1091905"/>
          </a:xfrm>
        </p:grpSpPr>
        <p:sp>
          <p:nvSpPr>
            <p:cNvPr id="46" name="Oval 45"/>
            <p:cNvSpPr/>
            <p:nvPr/>
          </p:nvSpPr>
          <p:spPr>
            <a:xfrm>
              <a:off x="1127996" y="5680337"/>
              <a:ext cx="548640" cy="5486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 rot="2400000">
              <a:off x="1649204" y="5602113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9200000" flipV="1">
              <a:off x="1649202" y="6124323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676636" y="5392388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676636" y="620997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4935387" y="5853762"/>
            <a:ext cx="548640" cy="5486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 rot="2400000">
            <a:off x="5456595" y="5775538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19200000" flipV="1">
            <a:off x="5456593" y="6297748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4027" y="556581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5484027" y="638339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4248236" y="5234479"/>
            <a:ext cx="54864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432580" y="5783119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559864" y="5781355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10592" y="5942017"/>
            <a:ext cx="423928" cy="4114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 rot="2400000">
            <a:off x="4283159" y="6276136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734520" y="6115789"/>
            <a:ext cx="182880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840766" y="5870917"/>
            <a:ext cx="445545" cy="5935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/>
          <p:cNvSpPr/>
          <p:nvPr/>
        </p:nvSpPr>
        <p:spPr>
          <a:xfrm>
            <a:off x="8322166" y="5430755"/>
            <a:ext cx="197363" cy="914400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12187" y="551794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</a:rPr>
              <a:t>F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400" dirty="0" smtClean="0">
                <a:solidFill>
                  <a:schemeClr val="accent6"/>
                </a:solidFill>
              </a:rPr>
              <a:t>Cl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400" dirty="0" smtClean="0">
                <a:solidFill>
                  <a:srgbClr val="7030A0"/>
                </a:solidFill>
              </a:rPr>
              <a:t>I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68" name="Left Bracket 67"/>
          <p:cNvSpPr/>
          <p:nvPr/>
        </p:nvSpPr>
        <p:spPr>
          <a:xfrm flipH="1">
            <a:off x="10481057" y="5430755"/>
            <a:ext cx="197363" cy="914400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907" y="-34842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aming: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98912" y="940065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6775" y="1431805"/>
            <a:ext cx="429768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1515" y="945104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86309" y="945104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26952" y="210231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26027" y="665584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7183" y="21907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636259" y="674427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97962" y="1368853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7685" y="1387419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8036" y="1201208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216363" y="1846335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78547" y="1304425"/>
            <a:ext cx="429768" cy="5486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13487" y="1386499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26027" y="1854578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040698" y="2048100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951043" y="2497727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145218" y="230420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9265460" y="3132211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9470752" y="2949331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846523" y="2497726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5619" y="230420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5116543" y="940065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356922" y="21403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555997" y="669388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26888" y="1389692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18651" y="940065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59030" y="21403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6858105" y="669388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328996" y="1389692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49062" y="2024176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6848705" y="1841296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25394" y="945104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65773" y="21907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8164848" y="674427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635739" y="1394731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55805" y="202921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8155448" y="1846335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040588" y="945104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80967" y="21907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9480042" y="674427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9950933" y="1394731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573012" y="2040318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9470642" y="1846335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348250" y="951479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0588629" y="225449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10787704" y="680802"/>
            <a:ext cx="51374" cy="25802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1258595" y="1401106"/>
            <a:ext cx="388347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646942" y="120758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10778304" y="1852710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23674" y="2040318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3818212" y="2048100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728557" y="2497727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22732" y="230420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4236234" y="2949331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624037" y="2497726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153133" y="230420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79" name="Oval 78"/>
          <p:cNvSpPr/>
          <p:nvPr/>
        </p:nvSpPr>
        <p:spPr>
          <a:xfrm>
            <a:off x="3815986" y="3141390"/>
            <a:ext cx="899050" cy="9030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726331" y="3591017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920506" y="3397495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40748" y="4225501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4246040" y="4042621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621811" y="3591016"/>
            <a:ext cx="182880" cy="64506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150907" y="3397494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97" y="5094640"/>
            <a:ext cx="6247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longest chain = 8 carbons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oct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-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 prefix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1 double bond 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</a:t>
            </a:r>
            <a:r>
              <a:rPr lang="en-US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ene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suffix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double bond &gt; substituents, count from side closest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location of double bond  </a:t>
            </a:r>
            <a:r>
              <a:rPr lang="en-US" dirty="0" smtClean="0">
                <a:sym typeface="Wingdings" panose="05000000000000000000" pitchFamily="2" charset="2"/>
              </a:rPr>
              <a:t>3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location of ethyl  </a:t>
            </a:r>
            <a:r>
              <a:rPr lang="en-US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; location of methyl  </a:t>
            </a:r>
            <a:r>
              <a:rPr lang="en-US" dirty="0" smtClean="0">
                <a:sym typeface="Wingdings" panose="05000000000000000000" pitchFamily="2" charset="2"/>
              </a:rPr>
              <a:t>7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name alphabetically with substituents first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02706" y="4152359"/>
            <a:ext cx="787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3-</a:t>
            </a: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</a:rPr>
              <a:t>eth</a:t>
            </a:r>
            <a:r>
              <a:rPr lang="en-US" sz="4800" dirty="0" smtClean="0">
                <a:solidFill>
                  <a:srgbClr val="FF66FF"/>
                </a:solidFill>
              </a:rPr>
              <a:t>yl</a:t>
            </a:r>
            <a:r>
              <a:rPr lang="en-US" sz="4800" dirty="0" smtClean="0"/>
              <a:t>-7-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meth</a:t>
            </a:r>
            <a:r>
              <a:rPr lang="en-US" sz="4800" dirty="0" smtClean="0">
                <a:solidFill>
                  <a:srgbClr val="FF66FF"/>
                </a:solidFill>
              </a:rPr>
              <a:t>yl</a:t>
            </a:r>
            <a:r>
              <a:rPr lang="en-US" sz="4800" dirty="0" smtClean="0"/>
              <a:t>-3-</a:t>
            </a:r>
            <a:r>
              <a:rPr lang="en-US" sz="4800" dirty="0" smtClean="0">
                <a:solidFill>
                  <a:srgbClr val="0070C0"/>
                </a:solidFill>
              </a:rPr>
              <a:t>oct</a:t>
            </a:r>
            <a:r>
              <a:rPr lang="en-US" sz="4800" dirty="0" smtClean="0">
                <a:solidFill>
                  <a:schemeClr val="accent2"/>
                </a:solidFill>
              </a:rPr>
              <a:t>ene</a:t>
            </a:r>
            <a:endParaRPr lang="en-US" sz="4800" dirty="0">
              <a:solidFill>
                <a:schemeClr val="accent2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4909211" y="4848726"/>
            <a:ext cx="566380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786309" y="4848726"/>
            <a:ext cx="7776038" cy="69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786309" y="6087980"/>
            <a:ext cx="5928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9727017" y="4848726"/>
            <a:ext cx="0" cy="123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133923" y="4848726"/>
            <a:ext cx="802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038154" y="4848726"/>
            <a:ext cx="105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31416" y="4848726"/>
            <a:ext cx="298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70031" y="6376737"/>
            <a:ext cx="1530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900079" y="4856747"/>
            <a:ext cx="0" cy="151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714753" y="4856747"/>
            <a:ext cx="298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610827" y="4856747"/>
            <a:ext cx="298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4714299" y="4856747"/>
            <a:ext cx="2173748" cy="2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5952" y="1849850"/>
            <a:ext cx="5137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33599" y="2035590"/>
            <a:ext cx="449525" cy="45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00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907" y="-34842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substitution reactions: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23587" y="1010542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20721" y="2190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03682" y="2504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9413" y="12848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71467" y="2319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49672" y="1513462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9132" y="1484931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94502" y="70769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83373" y="2016382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46401" y="1010542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7316" y="692506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716" y="2319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66921" y="1513462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00622" y="2016382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69215" y="13020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>
            <a:off x="4351949" y="1439210"/>
            <a:ext cx="182880" cy="18288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60363" y="1187750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65630" y="16331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5916050" y="994788"/>
            <a:ext cx="471402" cy="10515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07288" y="1010542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972091" y="12919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787383" y="2504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33114" y="12848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755168" y="2319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533373" y="1513462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22833" y="1484931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978203" y="70769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967074" y="2016382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830102" y="1010542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301017" y="692506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72417" y="2319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850622" y="1513462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84323" y="2016382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52916" y="13020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Plus 36"/>
          <p:cNvSpPr/>
          <p:nvPr/>
        </p:nvSpPr>
        <p:spPr>
          <a:xfrm>
            <a:off x="10744210" y="1439210"/>
            <a:ext cx="182880" cy="18288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429291" y="1200522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12981" y="524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31896" y="3155281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addition reactions: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188605" y="3556760"/>
            <a:ext cx="3877002" cy="2557352"/>
            <a:chOff x="3246654" y="1962373"/>
            <a:chExt cx="3877002" cy="2557352"/>
          </a:xfrm>
        </p:grpSpPr>
        <p:sp>
          <p:nvSpPr>
            <p:cNvPr id="42" name="Oval 41"/>
            <p:cNvSpPr/>
            <p:nvPr/>
          </p:nvSpPr>
          <p:spPr>
            <a:xfrm>
              <a:off x="4020828" y="2753841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617962" y="196237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300923" y="19937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246654" y="302816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68708" y="40625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6913" y="3256761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736373" y="3228230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91743" y="2450997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480614" y="3759681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43642" y="2753841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814557" y="2435805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585957" y="40625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364162" y="3256761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797863" y="3759681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66456" y="30453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753375" y="50365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42099" y="3864216"/>
            <a:ext cx="4646089" cy="2129937"/>
            <a:chOff x="125904" y="3861144"/>
            <a:chExt cx="4646089" cy="2129937"/>
          </a:xfrm>
        </p:grpSpPr>
        <p:sp>
          <p:nvSpPr>
            <p:cNvPr id="58" name="Oval 57"/>
            <p:cNvSpPr/>
            <p:nvPr/>
          </p:nvSpPr>
          <p:spPr>
            <a:xfrm>
              <a:off x="520667" y="441503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782286" y="388359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25904" y="38611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79747" y="553388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543466" y="4964365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843481" y="4415037"/>
              <a:ext cx="1005840" cy="10058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 rot="2400000">
              <a:off x="2750282" y="4263615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782286" y="54951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543466" y="4832364"/>
              <a:ext cx="276484" cy="4571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-2400000">
              <a:off x="2750282" y="5283508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2400000">
              <a:off x="606138" y="5315466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-2400000">
              <a:off x="593553" y="4233915"/>
              <a:ext cx="64009" cy="30284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314793" y="468935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72" name="Plus 71"/>
            <p:cNvSpPr/>
            <p:nvPr/>
          </p:nvSpPr>
          <p:spPr>
            <a:xfrm>
              <a:off x="3382421" y="4699669"/>
              <a:ext cx="517358" cy="474388"/>
            </a:xfrm>
            <a:prstGeom prst="mathPlu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Down Arrow 72"/>
          <p:cNvSpPr/>
          <p:nvPr/>
        </p:nvSpPr>
        <p:spPr>
          <a:xfrm rot="16200000">
            <a:off x="6215860" y="3933418"/>
            <a:ext cx="471402" cy="18698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451561" y="6520998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bonds broken to make saturated molecule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88711" y="2944532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hydrogen substituted with other atoms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907" y="-34842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condensation reactions: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7048" y="424630"/>
            <a:ext cx="2835855" cy="1939811"/>
            <a:chOff x="7094398" y="3089206"/>
            <a:chExt cx="2835855" cy="1939811"/>
          </a:xfrm>
        </p:grpSpPr>
        <p:grpSp>
          <p:nvGrpSpPr>
            <p:cNvPr id="3" name="Group 2"/>
            <p:cNvGrpSpPr/>
            <p:nvPr/>
          </p:nvGrpSpPr>
          <p:grpSpPr>
            <a:xfrm>
              <a:off x="8267897" y="3089206"/>
              <a:ext cx="1662356" cy="1264729"/>
              <a:chOff x="8267897" y="3089206"/>
              <a:chExt cx="1662356" cy="126472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267897" y="3089206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8452241" y="3647894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579525" y="364613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330253" y="3836936"/>
                <a:ext cx="423928" cy="41140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 rot="2400000">
                <a:off x="8302820" y="4171055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931033" y="3775212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754181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479673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655933" y="3899682"/>
                <a:ext cx="274320" cy="274320"/>
              </a:xfrm>
              <a:prstGeom prst="ellipse">
                <a:avLst/>
              </a:prstGeom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flipH="1">
              <a:off x="7094398" y="3357229"/>
              <a:ext cx="1105993" cy="864113"/>
              <a:chOff x="902374" y="4293451"/>
              <a:chExt cx="1105993" cy="86411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56718" y="4608924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 rot="2400000">
                <a:off x="1677926" y="453070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02374" y="429345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34047" y="4305024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7909333" y="4262495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400000">
              <a:off x="7898639" y="4619696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9200000" flipH="1">
              <a:off x="7888521" y="4146807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7635013" y="475469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 rot="19200000" flipH="1">
              <a:off x="8310207" y="4609648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8346222" y="475469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</p:grpSp>
      <p:sp>
        <p:nvSpPr>
          <p:cNvPr id="26" name="Plus 25"/>
          <p:cNvSpPr/>
          <p:nvPr/>
        </p:nvSpPr>
        <p:spPr>
          <a:xfrm>
            <a:off x="3333270" y="1289929"/>
            <a:ext cx="182880" cy="18288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501311" y="280377"/>
            <a:ext cx="2788888" cy="1971226"/>
            <a:chOff x="3621835" y="1244290"/>
            <a:chExt cx="2788888" cy="197122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748367" y="1950787"/>
              <a:ext cx="1662356" cy="1264729"/>
              <a:chOff x="8267897" y="3089206"/>
              <a:chExt cx="1662356" cy="1264729"/>
            </a:xfrm>
          </p:grpSpPr>
          <p:sp>
            <p:nvSpPr>
              <p:cNvPr id="41" name="Oval 40"/>
              <p:cNvSpPr/>
              <p:nvPr/>
            </p:nvSpPr>
            <p:spPr>
              <a:xfrm rot="10800000">
                <a:off x="8267897" y="3089206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452241" y="3647894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8579525" y="364613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0800000">
                <a:off x="8330253" y="3836936"/>
                <a:ext cx="423928" cy="41140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 rot="2400000">
                <a:off x="8302820" y="4171055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0800000">
                <a:off x="8931033" y="3775212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754181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9673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10800000">
                <a:off x="9655933" y="3899682"/>
                <a:ext cx="274320" cy="274320"/>
              </a:xfrm>
              <a:prstGeom prst="ellipse">
                <a:avLst/>
              </a:prstGeom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H="1">
              <a:off x="3621835" y="2027402"/>
              <a:ext cx="1077304" cy="803956"/>
              <a:chOff x="902374" y="4608924"/>
              <a:chExt cx="1077304" cy="80395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56718" y="4608924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2400000">
                <a:off x="1140721" y="505646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200000" flipV="1">
                <a:off x="1677924" y="505291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902374" y="5138560"/>
                <a:ext cx="274320" cy="274320"/>
              </a:xfrm>
              <a:prstGeom prst="ellipse">
                <a:avLst/>
              </a:prstGeom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05358" y="5138560"/>
                <a:ext cx="274320" cy="274320"/>
              </a:xfrm>
              <a:prstGeom prst="ellipse">
                <a:avLst/>
              </a:prstGeom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4408081" y="1588339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 rot="2400000">
              <a:off x="4397387" y="1945540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rot="19200000" flipH="1">
              <a:off x="4387269" y="1472651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4125765" y="124779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4822212" y="124429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 rot="2400000">
              <a:off x="4782146" y="1452111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 rot="2400000" flipH="1" flipV="1">
            <a:off x="1103976" y="916255"/>
            <a:ext cx="54864" cy="1828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6756533" y="782920"/>
            <a:ext cx="471402" cy="10515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1449051">
            <a:off x="10815373" y="2526922"/>
            <a:ext cx="1237014" cy="826834"/>
            <a:chOff x="3767447" y="5553138"/>
            <a:chExt cx="1237014" cy="826834"/>
          </a:xfrm>
        </p:grpSpPr>
        <p:sp>
          <p:nvSpPr>
            <p:cNvPr id="73" name="Oval 72"/>
            <p:cNvSpPr/>
            <p:nvPr/>
          </p:nvSpPr>
          <p:spPr>
            <a:xfrm rot="20118070">
              <a:off x="4005241" y="5553138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553881" y="5793133"/>
              <a:ext cx="182880" cy="5486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20118070">
              <a:off x="4730141" y="5677608"/>
              <a:ext cx="274320" cy="274320"/>
            </a:xfrm>
            <a:prstGeom prst="ellipse">
              <a:avLst/>
            </a:prstGeom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88" name="Rounded Rectangle 87"/>
            <p:cNvSpPr/>
            <p:nvPr/>
          </p:nvSpPr>
          <p:spPr>
            <a:xfrm rot="2400000" flipH="1" flipV="1">
              <a:off x="4014337" y="6020002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20118070" flipH="1">
              <a:off x="3767447" y="6105652"/>
              <a:ext cx="274320" cy="274320"/>
            </a:xfrm>
            <a:prstGeom prst="ellipse">
              <a:avLst/>
            </a:prstGeom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518009" y="330540"/>
            <a:ext cx="4366451" cy="2040182"/>
            <a:chOff x="1978732" y="3353674"/>
            <a:chExt cx="4366451" cy="2040182"/>
          </a:xfrm>
        </p:grpSpPr>
        <p:sp>
          <p:nvSpPr>
            <p:cNvPr id="68" name="Oval 67"/>
            <p:cNvSpPr/>
            <p:nvPr/>
          </p:nvSpPr>
          <p:spPr>
            <a:xfrm>
              <a:off x="3152231" y="3454045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36575" y="4012733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463859" y="4010969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14587" y="4201775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 rot="2400000">
              <a:off x="3187154" y="4535894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638515" y="4380046"/>
              <a:ext cx="182880" cy="5486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H="1">
              <a:off x="2281741" y="4037541"/>
              <a:ext cx="548640" cy="5486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 rot="19200000" flipH="1">
              <a:off x="2254309" y="3959317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2810405" y="3722068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67" name="Oval 66"/>
            <p:cNvSpPr/>
            <p:nvPr/>
          </p:nvSpPr>
          <p:spPr>
            <a:xfrm flipH="1">
              <a:off x="1978732" y="373364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793667" y="4627334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 rot="2400000">
              <a:off x="2782973" y="4984535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9200000" flipH="1">
              <a:off x="2772855" y="4511646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2519347" y="511953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 rot="19200000" flipH="1">
              <a:off x="3194541" y="4974487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3230556" y="511953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grpSp>
          <p:nvGrpSpPr>
            <p:cNvPr id="78" name="Group 77"/>
            <p:cNvGrpSpPr/>
            <p:nvPr/>
          </p:nvGrpSpPr>
          <p:grpSpPr>
            <a:xfrm flipV="1">
              <a:off x="4682827" y="4060171"/>
              <a:ext cx="1662356" cy="1264729"/>
              <a:chOff x="8267897" y="3089206"/>
              <a:chExt cx="1662356" cy="1264729"/>
            </a:xfrm>
          </p:grpSpPr>
          <p:sp>
            <p:nvSpPr>
              <p:cNvPr id="91" name="Oval 90"/>
              <p:cNvSpPr/>
              <p:nvPr/>
            </p:nvSpPr>
            <p:spPr>
              <a:xfrm rot="10800000">
                <a:off x="8267897" y="3089206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8452241" y="3647894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8579525" y="3646130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0800000">
                <a:off x="8330253" y="3836936"/>
                <a:ext cx="423928" cy="41140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2400000">
                <a:off x="8302820" y="4171055"/>
                <a:ext cx="54864" cy="18288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10800000">
                <a:off x="8931033" y="3775212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8754181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9479673" y="4015207"/>
                <a:ext cx="182880" cy="54864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 rot="10800000">
                <a:off x="9655933" y="3899682"/>
                <a:ext cx="274320" cy="274320"/>
              </a:xfrm>
              <a:prstGeom prst="ellipse">
                <a:avLst/>
              </a:prstGeom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sp>
          <p:nvSpPr>
            <p:cNvPr id="86" name="Oval 85"/>
            <p:cNvSpPr/>
            <p:nvPr/>
          </p:nvSpPr>
          <p:spPr>
            <a:xfrm flipH="1">
              <a:off x="3830615" y="4136786"/>
              <a:ext cx="548640" cy="5486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7" name="Rounded Rectangle 86"/>
            <p:cNvSpPr/>
            <p:nvPr/>
          </p:nvSpPr>
          <p:spPr>
            <a:xfrm rot="19200000" flipH="1">
              <a:off x="4340388" y="4584322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flipH="1">
              <a:off x="4359279" y="4666422"/>
              <a:ext cx="274320" cy="274320"/>
            </a:xfrm>
            <a:prstGeom prst="ellips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342541" y="3697723"/>
              <a:ext cx="423928" cy="4114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1" name="Rounded Rectangle 80"/>
            <p:cNvSpPr/>
            <p:nvPr/>
          </p:nvSpPr>
          <p:spPr>
            <a:xfrm rot="2400000">
              <a:off x="4331847" y="4054924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9200000" flipH="1">
              <a:off x="4321729" y="3582035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4060225" y="335718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4756672" y="335367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85" name="Rounded Rectangle 84"/>
            <p:cNvSpPr/>
            <p:nvPr/>
          </p:nvSpPr>
          <p:spPr>
            <a:xfrm rot="2400000">
              <a:off x="4716606" y="3561495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rot="2400000" flipH="1" flipV="1">
              <a:off x="2785346" y="3954931"/>
              <a:ext cx="54864" cy="182880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Plus 102"/>
          <p:cNvSpPr/>
          <p:nvPr/>
        </p:nvSpPr>
        <p:spPr>
          <a:xfrm>
            <a:off x="10820623" y="2305069"/>
            <a:ext cx="182880" cy="18288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-25907" y="2777946"/>
            <a:ext cx="937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carboxylic acid combines with amine to make ester and water. basis for polymers.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25945" y="3354523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geometric isomers:</a:t>
            </a:r>
            <a:endParaRPr lang="en-US" sz="105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161971" y="4494050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821051" y="56128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2184770" y="5043378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484785" y="4494050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 rot="2400000">
            <a:off x="3391586" y="434262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423590" y="557413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2184770" y="4911377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rot="-2400000">
            <a:off x="3391586" y="5362521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rot="2400000">
            <a:off x="1247442" y="5394479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rot="-2400000">
            <a:off x="1234857" y="431292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75802" y="378978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674570" y="3761495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135848" y="6536529"/>
            <a:ext cx="101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only occurs if double bond is present. cis = same side, trans = opposite sides. add as prefix.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08001" y="621213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</a:rPr>
              <a:t>cis-</a:t>
            </a:r>
            <a:r>
              <a:rPr lang="en-US" dirty="0" smtClean="0"/>
              <a:t>1,2-dicholoroethene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8178539" y="4494050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0440158" y="39626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7837619" y="56128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6" name="Rounded Rectangle 125"/>
          <p:cNvSpPr/>
          <p:nvPr/>
        </p:nvSpPr>
        <p:spPr>
          <a:xfrm>
            <a:off x="9201338" y="5043378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501353" y="4494050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 rot="2400000">
            <a:off x="10408154" y="434262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201338" y="4911377"/>
            <a:ext cx="276484" cy="4571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rot="-2400000">
            <a:off x="10408154" y="5362521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rot="2400000">
            <a:off x="8264010" y="5394479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rot="-2400000">
            <a:off x="8251425" y="4312928"/>
            <a:ext cx="64009" cy="30284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667201" y="3758028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10380023" y="558677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02386" y="621005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trans-</a:t>
            </a:r>
            <a:r>
              <a:rPr lang="en-US" dirty="0" smtClean="0"/>
              <a:t>1,2-dicholoroethene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1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9" y="0"/>
            <a:ext cx="5536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972</TotalTime>
  <Words>493</Words>
  <Application>Microsoft Office PowerPoint</Application>
  <PresentationFormat>Widescreen</PresentationFormat>
  <Paragraphs>286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Quotable</vt:lpstr>
      <vt:lpstr>organic chem (Typical)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Chem (Typical)</dc:title>
  <dc:creator>Ayaz Hafiz</dc:creator>
  <cp:lastModifiedBy>Ayaz Hafiz</cp:lastModifiedBy>
  <cp:revision>39</cp:revision>
  <dcterms:created xsi:type="dcterms:W3CDTF">2015-10-05T01:24:03Z</dcterms:created>
  <dcterms:modified xsi:type="dcterms:W3CDTF">2016-04-09T03:00:01Z</dcterms:modified>
  <cp:contentStatus/>
</cp:coreProperties>
</file>